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4C456D-173C-4B76-854C-5F3762B0EE7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0DC55EC-80A3-40F1-B6C3-1DDDE2022079}">
      <dgm:prSet custT="1"/>
      <dgm:spPr/>
      <dgm:t>
        <a:bodyPr/>
        <a:lstStyle/>
        <a:p>
          <a:r>
            <a:rPr lang="nb-NO" sz="2400" dirty="0" err="1"/>
            <a:t>Computational</a:t>
          </a:r>
          <a:r>
            <a:rPr lang="nb-NO" sz="2400" dirty="0"/>
            <a:t> </a:t>
          </a:r>
          <a:r>
            <a:rPr lang="nb-NO" sz="2400" dirty="0" err="1"/>
            <a:t>neuroscience</a:t>
          </a:r>
          <a:r>
            <a:rPr lang="nb-NO" sz="2400" dirty="0"/>
            <a:t> leverages </a:t>
          </a:r>
          <a:r>
            <a:rPr lang="nb-NO" sz="2400" dirty="0" err="1"/>
            <a:t>mathematical</a:t>
          </a:r>
          <a:r>
            <a:rPr lang="nb-NO" sz="2400" dirty="0"/>
            <a:t> </a:t>
          </a:r>
          <a:r>
            <a:rPr lang="nb-NO" sz="2400" dirty="0" err="1"/>
            <a:t>models</a:t>
          </a:r>
          <a:r>
            <a:rPr lang="nb-NO" sz="2400" dirty="0"/>
            <a:t> and </a:t>
          </a:r>
          <a:r>
            <a:rPr lang="nb-NO" sz="2400" dirty="0" err="1"/>
            <a:t>abstractions</a:t>
          </a:r>
          <a:r>
            <a:rPr lang="nb-NO" sz="2400" dirty="0"/>
            <a:t> </a:t>
          </a:r>
          <a:r>
            <a:rPr lang="nb-NO" sz="2400" dirty="0" err="1"/>
            <a:t>of</a:t>
          </a:r>
          <a:r>
            <a:rPr lang="nb-NO" sz="2400" dirty="0"/>
            <a:t> </a:t>
          </a:r>
          <a:r>
            <a:rPr lang="nb-NO" sz="2400" dirty="0" err="1"/>
            <a:t>the</a:t>
          </a:r>
          <a:r>
            <a:rPr lang="nb-NO" sz="2400" dirty="0"/>
            <a:t> </a:t>
          </a:r>
          <a:r>
            <a:rPr lang="nb-NO" sz="2400" dirty="0" err="1"/>
            <a:t>brain</a:t>
          </a:r>
          <a:r>
            <a:rPr lang="nb-NO" sz="2400" dirty="0"/>
            <a:t> to understand </a:t>
          </a:r>
          <a:r>
            <a:rPr lang="nb-NO" sz="2400" dirty="0" err="1"/>
            <a:t>the</a:t>
          </a:r>
          <a:r>
            <a:rPr lang="nb-NO" sz="2400" dirty="0"/>
            <a:t> </a:t>
          </a:r>
          <a:r>
            <a:rPr lang="nb-NO" sz="2400" dirty="0" err="1"/>
            <a:t>principles</a:t>
          </a:r>
          <a:r>
            <a:rPr lang="nb-NO" sz="2400" dirty="0"/>
            <a:t> </a:t>
          </a:r>
          <a:r>
            <a:rPr lang="nb-NO" sz="2400" dirty="0" err="1"/>
            <a:t>that</a:t>
          </a:r>
          <a:r>
            <a:rPr lang="nb-NO" sz="2400" dirty="0"/>
            <a:t> </a:t>
          </a:r>
          <a:r>
            <a:rPr lang="nb-NO" sz="2400" dirty="0" err="1"/>
            <a:t>govern</a:t>
          </a:r>
          <a:r>
            <a:rPr lang="nb-NO" sz="2400" dirty="0"/>
            <a:t> neural </a:t>
          </a:r>
          <a:r>
            <a:rPr lang="nb-NO" sz="2400" dirty="0" err="1"/>
            <a:t>behavior</a:t>
          </a:r>
          <a:r>
            <a:rPr lang="nb-NO" sz="2400" dirty="0"/>
            <a:t>. </a:t>
          </a:r>
          <a:endParaRPr lang="en-US" sz="2400" dirty="0"/>
        </a:p>
      </dgm:t>
    </dgm:pt>
    <dgm:pt modelId="{03A32FAD-ACA1-427F-A70C-C2D10C0EAF12}" type="parTrans" cxnId="{2C553BA1-67BA-4A59-B141-A870938E7835}">
      <dgm:prSet/>
      <dgm:spPr/>
      <dgm:t>
        <a:bodyPr/>
        <a:lstStyle/>
        <a:p>
          <a:endParaRPr lang="en-US"/>
        </a:p>
      </dgm:t>
    </dgm:pt>
    <dgm:pt modelId="{95EC300B-4715-46BD-AD8A-9965AE049561}" type="sibTrans" cxnId="{2C553BA1-67BA-4A59-B141-A870938E7835}">
      <dgm:prSet/>
      <dgm:spPr/>
      <dgm:t>
        <a:bodyPr/>
        <a:lstStyle/>
        <a:p>
          <a:endParaRPr lang="en-US"/>
        </a:p>
      </dgm:t>
    </dgm:pt>
    <dgm:pt modelId="{D70CB136-BB53-4484-B2C1-D846EEF0085F}">
      <dgm:prSet/>
      <dgm:spPr/>
      <dgm:t>
        <a:bodyPr/>
        <a:lstStyle/>
        <a:p>
          <a:r>
            <a:rPr lang="nb-NO" dirty="0"/>
            <a:t>The goal is to </a:t>
          </a:r>
          <a:r>
            <a:rPr lang="nb-NO" dirty="0" err="1"/>
            <a:t>further</a:t>
          </a:r>
          <a:r>
            <a:rPr lang="nb-NO" dirty="0"/>
            <a:t> understand </a:t>
          </a:r>
          <a:r>
            <a:rPr lang="nb-NO" dirty="0" err="1"/>
            <a:t>cognitive</a:t>
          </a:r>
          <a:r>
            <a:rPr lang="nb-NO" dirty="0"/>
            <a:t> </a:t>
          </a:r>
          <a:r>
            <a:rPr lang="nb-NO" dirty="0" err="1"/>
            <a:t>function</a:t>
          </a:r>
          <a:r>
            <a:rPr lang="nb-NO" dirty="0"/>
            <a:t>, </a:t>
          </a:r>
          <a:r>
            <a:rPr lang="nb-NO" dirty="0" err="1"/>
            <a:t>applications</a:t>
          </a:r>
          <a:r>
            <a:rPr lang="nb-NO" dirty="0"/>
            <a:t> from </a:t>
          </a:r>
          <a:r>
            <a:rPr lang="nb-NO" dirty="0" err="1"/>
            <a:t>pathology</a:t>
          </a:r>
          <a:r>
            <a:rPr lang="nb-NO" dirty="0"/>
            <a:t> </a:t>
          </a:r>
          <a:r>
            <a:rPr lang="nb-NO" dirty="0" err="1"/>
            <a:t>research</a:t>
          </a:r>
          <a:r>
            <a:rPr lang="nb-NO" dirty="0"/>
            <a:t> (</a:t>
          </a:r>
          <a:r>
            <a:rPr lang="nb-NO" dirty="0" err="1"/>
            <a:t>alzheimers</a:t>
          </a:r>
          <a:r>
            <a:rPr lang="nb-NO" dirty="0"/>
            <a:t>) to </a:t>
          </a:r>
          <a:r>
            <a:rPr lang="nb-NO" dirty="0" err="1"/>
            <a:t>improving</a:t>
          </a:r>
          <a:r>
            <a:rPr lang="nb-NO" dirty="0"/>
            <a:t> AI and </a:t>
          </a:r>
          <a:r>
            <a:rPr lang="nb-NO" dirty="0" err="1"/>
            <a:t>learning</a:t>
          </a:r>
          <a:r>
            <a:rPr lang="nb-NO" dirty="0"/>
            <a:t> </a:t>
          </a:r>
          <a:r>
            <a:rPr lang="nb-NO" dirty="0" err="1"/>
            <a:t>algorithms</a:t>
          </a:r>
          <a:r>
            <a:rPr lang="nb-NO" dirty="0"/>
            <a:t>. </a:t>
          </a:r>
          <a:endParaRPr lang="en-US" dirty="0"/>
        </a:p>
      </dgm:t>
    </dgm:pt>
    <dgm:pt modelId="{69E39C31-7138-409A-BAFB-0FBE53FE9074}" type="parTrans" cxnId="{EF0B099A-AB21-4CE8-8F84-2278E6AA061A}">
      <dgm:prSet/>
      <dgm:spPr/>
      <dgm:t>
        <a:bodyPr/>
        <a:lstStyle/>
        <a:p>
          <a:endParaRPr lang="en-US"/>
        </a:p>
      </dgm:t>
    </dgm:pt>
    <dgm:pt modelId="{FF6BA1D1-90BA-42C0-953A-81BC7C749013}" type="sibTrans" cxnId="{EF0B099A-AB21-4CE8-8F84-2278E6AA061A}">
      <dgm:prSet/>
      <dgm:spPr/>
      <dgm:t>
        <a:bodyPr/>
        <a:lstStyle/>
        <a:p>
          <a:endParaRPr lang="en-US"/>
        </a:p>
      </dgm:t>
    </dgm:pt>
    <dgm:pt modelId="{087C4422-DB37-45AC-BD6C-CE74405FA31D}" type="pres">
      <dgm:prSet presAssocID="{984C456D-173C-4B76-854C-5F3762B0EE7B}" presName="root" presStyleCnt="0">
        <dgm:presLayoutVars>
          <dgm:dir/>
          <dgm:resizeHandles val="exact"/>
        </dgm:presLayoutVars>
      </dgm:prSet>
      <dgm:spPr/>
    </dgm:pt>
    <dgm:pt modelId="{7AAC4CB5-B760-4968-B82A-95EA0D5F2102}" type="pres">
      <dgm:prSet presAssocID="{70DC55EC-80A3-40F1-B6C3-1DDDE2022079}" presName="compNode" presStyleCnt="0"/>
      <dgm:spPr/>
    </dgm:pt>
    <dgm:pt modelId="{D9487E84-0074-4628-A885-686E01F481F6}" type="pres">
      <dgm:prSet presAssocID="{70DC55EC-80A3-40F1-B6C3-1DDDE202207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B26DC03F-634E-46F6-AE71-38DE2B3C4978}" type="pres">
      <dgm:prSet presAssocID="{70DC55EC-80A3-40F1-B6C3-1DDDE2022079}" presName="spaceRect" presStyleCnt="0"/>
      <dgm:spPr/>
    </dgm:pt>
    <dgm:pt modelId="{21483E26-7DA0-435E-B937-564A2FDD0514}" type="pres">
      <dgm:prSet presAssocID="{70DC55EC-80A3-40F1-B6C3-1DDDE2022079}" presName="textRect" presStyleLbl="revTx" presStyleIdx="0" presStyleCnt="2">
        <dgm:presLayoutVars>
          <dgm:chMax val="1"/>
          <dgm:chPref val="1"/>
        </dgm:presLayoutVars>
      </dgm:prSet>
      <dgm:spPr/>
    </dgm:pt>
    <dgm:pt modelId="{044FA7F9-0EBA-47D9-8186-42FA6BCC007B}" type="pres">
      <dgm:prSet presAssocID="{95EC300B-4715-46BD-AD8A-9965AE049561}" presName="sibTrans" presStyleCnt="0"/>
      <dgm:spPr/>
    </dgm:pt>
    <dgm:pt modelId="{80337386-C90F-4A3A-BF2C-6E9DF1F90ED4}" type="pres">
      <dgm:prSet presAssocID="{D70CB136-BB53-4484-B2C1-D846EEF0085F}" presName="compNode" presStyleCnt="0"/>
      <dgm:spPr/>
    </dgm:pt>
    <dgm:pt modelId="{049ABF55-FD2B-425C-BDC9-401BD3C100D3}" type="pres">
      <dgm:prSet presAssocID="{D70CB136-BB53-4484-B2C1-D846EEF0085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AAD15E36-771E-497A-9F9A-E8B004930F9C}" type="pres">
      <dgm:prSet presAssocID="{D70CB136-BB53-4484-B2C1-D846EEF0085F}" presName="spaceRect" presStyleCnt="0"/>
      <dgm:spPr/>
    </dgm:pt>
    <dgm:pt modelId="{98238CD8-5EB3-45F4-AFFB-ABBD965DAD1C}" type="pres">
      <dgm:prSet presAssocID="{D70CB136-BB53-4484-B2C1-D846EEF0085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2ED0C2F-F19E-4F74-A639-35217B296677}" type="presOf" srcId="{984C456D-173C-4B76-854C-5F3762B0EE7B}" destId="{087C4422-DB37-45AC-BD6C-CE74405FA31D}" srcOrd="0" destOrd="0" presId="urn:microsoft.com/office/officeart/2018/2/layout/IconLabelList"/>
    <dgm:cxn modelId="{07D6CC53-8624-4910-A855-7EEDB4320756}" type="presOf" srcId="{70DC55EC-80A3-40F1-B6C3-1DDDE2022079}" destId="{21483E26-7DA0-435E-B937-564A2FDD0514}" srcOrd="0" destOrd="0" presId="urn:microsoft.com/office/officeart/2018/2/layout/IconLabelList"/>
    <dgm:cxn modelId="{EF0B099A-AB21-4CE8-8F84-2278E6AA061A}" srcId="{984C456D-173C-4B76-854C-5F3762B0EE7B}" destId="{D70CB136-BB53-4484-B2C1-D846EEF0085F}" srcOrd="1" destOrd="0" parTransId="{69E39C31-7138-409A-BAFB-0FBE53FE9074}" sibTransId="{FF6BA1D1-90BA-42C0-953A-81BC7C749013}"/>
    <dgm:cxn modelId="{2C553BA1-67BA-4A59-B141-A870938E7835}" srcId="{984C456D-173C-4B76-854C-5F3762B0EE7B}" destId="{70DC55EC-80A3-40F1-B6C3-1DDDE2022079}" srcOrd="0" destOrd="0" parTransId="{03A32FAD-ACA1-427F-A70C-C2D10C0EAF12}" sibTransId="{95EC300B-4715-46BD-AD8A-9965AE049561}"/>
    <dgm:cxn modelId="{6CC609CE-6E4E-4E0C-A7E7-C3CA13385DFC}" type="presOf" srcId="{D70CB136-BB53-4484-B2C1-D846EEF0085F}" destId="{98238CD8-5EB3-45F4-AFFB-ABBD965DAD1C}" srcOrd="0" destOrd="0" presId="urn:microsoft.com/office/officeart/2018/2/layout/IconLabelList"/>
    <dgm:cxn modelId="{59D3C408-CE9A-4DFE-8E85-A5CF7B675753}" type="presParOf" srcId="{087C4422-DB37-45AC-BD6C-CE74405FA31D}" destId="{7AAC4CB5-B760-4968-B82A-95EA0D5F2102}" srcOrd="0" destOrd="0" presId="urn:microsoft.com/office/officeart/2018/2/layout/IconLabelList"/>
    <dgm:cxn modelId="{F5E7AAEA-8072-4A8C-B0A8-16E8FE8EAFFD}" type="presParOf" srcId="{7AAC4CB5-B760-4968-B82A-95EA0D5F2102}" destId="{D9487E84-0074-4628-A885-686E01F481F6}" srcOrd="0" destOrd="0" presId="urn:microsoft.com/office/officeart/2018/2/layout/IconLabelList"/>
    <dgm:cxn modelId="{CD98BB4B-F3B0-43D1-8D32-5A2C7F8124BD}" type="presParOf" srcId="{7AAC4CB5-B760-4968-B82A-95EA0D5F2102}" destId="{B26DC03F-634E-46F6-AE71-38DE2B3C4978}" srcOrd="1" destOrd="0" presId="urn:microsoft.com/office/officeart/2018/2/layout/IconLabelList"/>
    <dgm:cxn modelId="{D8037EE9-78F7-4260-AA5C-426BFF2DB9F7}" type="presParOf" srcId="{7AAC4CB5-B760-4968-B82A-95EA0D5F2102}" destId="{21483E26-7DA0-435E-B937-564A2FDD0514}" srcOrd="2" destOrd="0" presId="urn:microsoft.com/office/officeart/2018/2/layout/IconLabelList"/>
    <dgm:cxn modelId="{A6762802-81F1-4FE3-8D22-DBFF1BD47292}" type="presParOf" srcId="{087C4422-DB37-45AC-BD6C-CE74405FA31D}" destId="{044FA7F9-0EBA-47D9-8186-42FA6BCC007B}" srcOrd="1" destOrd="0" presId="urn:microsoft.com/office/officeart/2018/2/layout/IconLabelList"/>
    <dgm:cxn modelId="{4091CCE6-AD8F-438A-9919-3F4AA6F76971}" type="presParOf" srcId="{087C4422-DB37-45AC-BD6C-CE74405FA31D}" destId="{80337386-C90F-4A3A-BF2C-6E9DF1F90ED4}" srcOrd="2" destOrd="0" presId="urn:microsoft.com/office/officeart/2018/2/layout/IconLabelList"/>
    <dgm:cxn modelId="{4CDECEFD-6FA9-43A2-A66B-A88CFF102F6B}" type="presParOf" srcId="{80337386-C90F-4A3A-BF2C-6E9DF1F90ED4}" destId="{049ABF55-FD2B-425C-BDC9-401BD3C100D3}" srcOrd="0" destOrd="0" presId="urn:microsoft.com/office/officeart/2018/2/layout/IconLabelList"/>
    <dgm:cxn modelId="{D5CD3ED6-E15E-42AC-8BA5-DFF3B437FB16}" type="presParOf" srcId="{80337386-C90F-4A3A-BF2C-6E9DF1F90ED4}" destId="{AAD15E36-771E-497A-9F9A-E8B004930F9C}" srcOrd="1" destOrd="0" presId="urn:microsoft.com/office/officeart/2018/2/layout/IconLabelList"/>
    <dgm:cxn modelId="{A2F7C95B-D63C-41D4-AB35-487D60146078}" type="presParOf" srcId="{80337386-C90F-4A3A-BF2C-6E9DF1F90ED4}" destId="{98238CD8-5EB3-45F4-AFFB-ABBD965DA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87E84-0074-4628-A885-686E01F481F6}">
      <dsp:nvSpPr>
        <dsp:cNvPr id="0" name=""/>
        <dsp:cNvSpPr/>
      </dsp:nvSpPr>
      <dsp:spPr>
        <a:xfrm>
          <a:off x="1747800" y="26143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83E26-7DA0-435E-B937-564A2FDD0514}">
      <dsp:nvSpPr>
        <dsp:cNvPr id="0" name=""/>
        <dsp:cNvSpPr/>
      </dsp:nvSpPr>
      <dsp:spPr>
        <a:xfrm>
          <a:off x="559800" y="2615194"/>
          <a:ext cx="4320000" cy="17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400" kern="1200" dirty="0" err="1"/>
            <a:t>Computational</a:t>
          </a:r>
          <a:r>
            <a:rPr lang="nb-NO" sz="2400" kern="1200" dirty="0"/>
            <a:t> </a:t>
          </a:r>
          <a:r>
            <a:rPr lang="nb-NO" sz="2400" kern="1200" dirty="0" err="1"/>
            <a:t>neuroscience</a:t>
          </a:r>
          <a:r>
            <a:rPr lang="nb-NO" sz="2400" kern="1200" dirty="0"/>
            <a:t> leverages </a:t>
          </a:r>
          <a:r>
            <a:rPr lang="nb-NO" sz="2400" kern="1200" dirty="0" err="1"/>
            <a:t>mathematical</a:t>
          </a:r>
          <a:r>
            <a:rPr lang="nb-NO" sz="2400" kern="1200" dirty="0"/>
            <a:t> </a:t>
          </a:r>
          <a:r>
            <a:rPr lang="nb-NO" sz="2400" kern="1200" dirty="0" err="1"/>
            <a:t>models</a:t>
          </a:r>
          <a:r>
            <a:rPr lang="nb-NO" sz="2400" kern="1200" dirty="0"/>
            <a:t> and </a:t>
          </a:r>
          <a:r>
            <a:rPr lang="nb-NO" sz="2400" kern="1200" dirty="0" err="1"/>
            <a:t>abstractions</a:t>
          </a:r>
          <a:r>
            <a:rPr lang="nb-NO" sz="2400" kern="1200" dirty="0"/>
            <a:t> </a:t>
          </a:r>
          <a:r>
            <a:rPr lang="nb-NO" sz="2400" kern="1200" dirty="0" err="1"/>
            <a:t>of</a:t>
          </a:r>
          <a:r>
            <a:rPr lang="nb-NO" sz="2400" kern="1200" dirty="0"/>
            <a:t> </a:t>
          </a:r>
          <a:r>
            <a:rPr lang="nb-NO" sz="2400" kern="1200" dirty="0" err="1"/>
            <a:t>the</a:t>
          </a:r>
          <a:r>
            <a:rPr lang="nb-NO" sz="2400" kern="1200" dirty="0"/>
            <a:t> </a:t>
          </a:r>
          <a:r>
            <a:rPr lang="nb-NO" sz="2400" kern="1200" dirty="0" err="1"/>
            <a:t>brain</a:t>
          </a:r>
          <a:r>
            <a:rPr lang="nb-NO" sz="2400" kern="1200" dirty="0"/>
            <a:t> to understand </a:t>
          </a:r>
          <a:r>
            <a:rPr lang="nb-NO" sz="2400" kern="1200" dirty="0" err="1"/>
            <a:t>the</a:t>
          </a:r>
          <a:r>
            <a:rPr lang="nb-NO" sz="2400" kern="1200" dirty="0"/>
            <a:t> </a:t>
          </a:r>
          <a:r>
            <a:rPr lang="nb-NO" sz="2400" kern="1200" dirty="0" err="1"/>
            <a:t>principles</a:t>
          </a:r>
          <a:r>
            <a:rPr lang="nb-NO" sz="2400" kern="1200" dirty="0"/>
            <a:t> </a:t>
          </a:r>
          <a:r>
            <a:rPr lang="nb-NO" sz="2400" kern="1200" dirty="0" err="1"/>
            <a:t>that</a:t>
          </a:r>
          <a:r>
            <a:rPr lang="nb-NO" sz="2400" kern="1200" dirty="0"/>
            <a:t> </a:t>
          </a:r>
          <a:r>
            <a:rPr lang="nb-NO" sz="2400" kern="1200" dirty="0" err="1"/>
            <a:t>govern</a:t>
          </a:r>
          <a:r>
            <a:rPr lang="nb-NO" sz="2400" kern="1200" dirty="0"/>
            <a:t> neural </a:t>
          </a:r>
          <a:r>
            <a:rPr lang="nb-NO" sz="2400" kern="1200" dirty="0" err="1"/>
            <a:t>behavior</a:t>
          </a:r>
          <a:r>
            <a:rPr lang="nb-NO" sz="2400" kern="1200" dirty="0"/>
            <a:t>. </a:t>
          </a:r>
          <a:endParaRPr lang="en-US" sz="2400" kern="1200" dirty="0"/>
        </a:p>
      </dsp:txBody>
      <dsp:txXfrm>
        <a:off x="559800" y="2615194"/>
        <a:ext cx="4320000" cy="1710000"/>
      </dsp:txXfrm>
    </dsp:sp>
    <dsp:sp modelId="{049ABF55-FD2B-425C-BDC9-401BD3C100D3}">
      <dsp:nvSpPr>
        <dsp:cNvPr id="0" name=""/>
        <dsp:cNvSpPr/>
      </dsp:nvSpPr>
      <dsp:spPr>
        <a:xfrm>
          <a:off x="6823800" y="26143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238CD8-5EB3-45F4-AFFB-ABBD965DAD1C}">
      <dsp:nvSpPr>
        <dsp:cNvPr id="0" name=""/>
        <dsp:cNvSpPr/>
      </dsp:nvSpPr>
      <dsp:spPr>
        <a:xfrm>
          <a:off x="5635800" y="2615194"/>
          <a:ext cx="4320000" cy="17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400" kern="1200" dirty="0"/>
            <a:t>The goal is to </a:t>
          </a:r>
          <a:r>
            <a:rPr lang="nb-NO" sz="2400" kern="1200" dirty="0" err="1"/>
            <a:t>further</a:t>
          </a:r>
          <a:r>
            <a:rPr lang="nb-NO" sz="2400" kern="1200" dirty="0"/>
            <a:t> understand </a:t>
          </a:r>
          <a:r>
            <a:rPr lang="nb-NO" sz="2400" kern="1200" dirty="0" err="1"/>
            <a:t>cognitive</a:t>
          </a:r>
          <a:r>
            <a:rPr lang="nb-NO" sz="2400" kern="1200" dirty="0"/>
            <a:t> </a:t>
          </a:r>
          <a:r>
            <a:rPr lang="nb-NO" sz="2400" kern="1200" dirty="0" err="1"/>
            <a:t>function</a:t>
          </a:r>
          <a:r>
            <a:rPr lang="nb-NO" sz="2400" kern="1200" dirty="0"/>
            <a:t>, </a:t>
          </a:r>
          <a:r>
            <a:rPr lang="nb-NO" sz="2400" kern="1200" dirty="0" err="1"/>
            <a:t>applications</a:t>
          </a:r>
          <a:r>
            <a:rPr lang="nb-NO" sz="2400" kern="1200" dirty="0"/>
            <a:t> from </a:t>
          </a:r>
          <a:r>
            <a:rPr lang="nb-NO" sz="2400" kern="1200" dirty="0" err="1"/>
            <a:t>pathology</a:t>
          </a:r>
          <a:r>
            <a:rPr lang="nb-NO" sz="2400" kern="1200" dirty="0"/>
            <a:t> </a:t>
          </a:r>
          <a:r>
            <a:rPr lang="nb-NO" sz="2400" kern="1200" dirty="0" err="1"/>
            <a:t>research</a:t>
          </a:r>
          <a:r>
            <a:rPr lang="nb-NO" sz="2400" kern="1200" dirty="0"/>
            <a:t> (</a:t>
          </a:r>
          <a:r>
            <a:rPr lang="nb-NO" sz="2400" kern="1200" dirty="0" err="1"/>
            <a:t>alzheimers</a:t>
          </a:r>
          <a:r>
            <a:rPr lang="nb-NO" sz="2400" kern="1200" dirty="0"/>
            <a:t>) to </a:t>
          </a:r>
          <a:r>
            <a:rPr lang="nb-NO" sz="2400" kern="1200" dirty="0" err="1"/>
            <a:t>improving</a:t>
          </a:r>
          <a:r>
            <a:rPr lang="nb-NO" sz="2400" kern="1200" dirty="0"/>
            <a:t> AI and </a:t>
          </a:r>
          <a:r>
            <a:rPr lang="nb-NO" sz="2400" kern="1200" dirty="0" err="1"/>
            <a:t>learning</a:t>
          </a:r>
          <a:r>
            <a:rPr lang="nb-NO" sz="2400" kern="1200" dirty="0"/>
            <a:t> </a:t>
          </a:r>
          <a:r>
            <a:rPr lang="nb-NO" sz="2400" kern="1200" dirty="0" err="1"/>
            <a:t>algorithms</a:t>
          </a:r>
          <a:r>
            <a:rPr lang="nb-NO" sz="2400" kern="1200" dirty="0"/>
            <a:t>. </a:t>
          </a:r>
          <a:endParaRPr lang="en-US" sz="2400" kern="1200" dirty="0"/>
        </a:p>
      </dsp:txBody>
      <dsp:txXfrm>
        <a:off x="5635800" y="2615194"/>
        <a:ext cx="4320000" cy="171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7FEF0-7067-8D3E-A485-5C9BF45A1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9BD97-BC41-102E-3D11-B4776E014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C1594-0E5A-2D40-F4BC-A042D9A9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9550-0167-4919-818C-FCC607E0E03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B0CEB-90FE-BDF1-28F3-1E4C25DD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B92D4-F088-3362-5E94-DB549EA0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9514-6325-469F-8DBF-1DB47B032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1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A0329-BD6B-6D11-01D2-C9007EF7A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1FCA0-03E1-BE53-DFF6-D5A145CFD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90A95-CCE9-6343-CC23-69BF06CAC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9550-0167-4919-818C-FCC607E0E03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AEB6F-E5A0-DC41-A830-75E427503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56575-8AF8-B7F2-7F68-F3B93D877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9514-6325-469F-8DBF-1DB47B032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6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FA2B9A-64B1-307B-F5BD-3E8B18C27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F4E0D-CC46-B3D0-6959-472FCE714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8E291-1720-C6B8-3C70-01D147B6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9550-0167-4919-818C-FCC607E0E03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E76DA-BCC0-9382-E8D0-44FE703E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B563A-E2A9-A557-9B5C-0143DB7E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9514-6325-469F-8DBF-1DB47B032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4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09C9-07CB-1C92-C3C2-975012D0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B896B-A2A6-D69B-55AD-2EB9BC176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07E09-95BC-4E6A-9086-2C63DD4AE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9550-0167-4919-818C-FCC607E0E03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4ECDF-DCC2-AA28-7054-03EDD5D9D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5765E-A985-6F88-4587-913D9234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9514-6325-469F-8DBF-1DB47B032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AA60-DB43-E1F9-7C35-A2DB9AA01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BD21E-E686-CFB8-AF0B-1D5031691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02A7E-0559-54FE-64BD-B3BA48660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9550-0167-4919-818C-FCC607E0E03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1E97D-472A-993B-F58A-589223A0D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190AD-8A83-632F-240F-985703A1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9514-6325-469F-8DBF-1DB47B032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6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1951-6074-9832-8F94-CCC8A0E5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245EC-E2D9-A0F3-0F04-F9AB40191A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FC84C-532E-773E-ACC3-FE084AFF0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230C0-1E15-B1FC-2207-AF6338DE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9550-0167-4919-818C-FCC607E0E03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9785E-5C40-C44E-906E-9BA63CD4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141B-27F8-8CE7-FEB4-DC38E55B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9514-6325-469F-8DBF-1DB47B032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0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7A7D-0321-0017-5950-96F484520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BC44E-9C7F-AF06-8472-F2B216CD9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AB3BD-8CF2-4710-6EFA-A1D1EC66B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13CBDA-8246-34E6-05AB-8CF6CBAD4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2B7ABB-9528-3ABB-A7BC-B76E31497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D7ED1-5DB7-037C-3C32-DF5923328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9550-0167-4919-818C-FCC607E0E03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137543-4483-6096-9046-71F7C93B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F0FCB6-BE26-F32E-1657-FF0526A45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9514-6325-469F-8DBF-1DB47B032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45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32CC3-A8E8-3F6C-5CCA-91F6AF10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92691E-9983-E879-80F2-FF894480A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9550-0167-4919-818C-FCC607E0E03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DDDC8-195E-BC1F-D810-B5B099F74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7A740-368E-1052-7ED5-45A4B35BD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9514-6325-469F-8DBF-1DB47B032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09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23327A-B0C2-5556-F751-5047E442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9550-0167-4919-818C-FCC607E0E03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12F8DE-4AFD-2077-CDC3-BF55ACDA3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E1DC7-68CE-EB49-2B8E-408205515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9514-6325-469F-8DBF-1DB47B032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02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7DF92-89ED-2351-6D2B-2CC6729CF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AB91-E53B-400E-1F87-3696C5617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87CC2-9436-8D8F-AD98-479B2D27F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747D2-7E1E-36C2-E347-BA0C9937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9550-0167-4919-818C-FCC607E0E03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FE0AB-A249-EC00-CEEF-7950C1BFA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26B5F-3578-30C8-0ED7-5D54BDFDB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9514-6325-469F-8DBF-1DB47B032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5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E1177-E29B-B495-BA2F-64437DBAC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FE980-AD5F-40BD-5A4F-1E17C79AC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16F88-4E54-6DAA-E22A-EF02951CF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700E9-E238-4C35-5B63-34A31C9F7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9550-0167-4919-818C-FCC607E0E03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408C7-1EF1-AA35-BE2F-20C406B4F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27797-F9FD-C53F-AF41-8A35EC6D6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9514-6325-469F-8DBF-1DB47B032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1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ADD12B-99FA-8A72-40A8-E4020A631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49454-9EB7-BB10-8578-6E9EAB4B2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03A56-4096-8661-3326-AA5762A0E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1C9550-0167-4919-818C-FCC607E0E03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5F507-0295-DD75-66E7-F03447FD7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21857-0637-0509-38D6-E3E9505ED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299514-6325-469F-8DBF-1DB47B032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8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ed Triangles">
            <a:extLst>
              <a:ext uri="{FF2B5EF4-FFF2-40B4-BE49-F238E27FC236}">
                <a16:creationId xmlns:a16="http://schemas.microsoft.com/office/drawing/2014/main" id="{DA31163B-ED12-343C-018B-739E376BE85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9091" b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F5327D-C032-0B0C-4CAC-D335B34FC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3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Unsupervised Learning and Predictive Modeling in Computational Neuroscience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3236E-DE78-B1C9-7137-C6E5AEFF4F48}"/>
              </a:ext>
            </a:extLst>
          </p:cNvPr>
          <p:cNvSpPr txBox="1"/>
          <p:nvPr/>
        </p:nvSpPr>
        <p:spPr>
          <a:xfrm>
            <a:off x="965200" y="4572002"/>
            <a:ext cx="10261600" cy="120299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3200" dirty="0"/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3200" dirty="0"/>
              <a:t>FYS5429 Spring 2025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3200" dirty="0"/>
              <a:t>Oda Solesvik Oppedal</a:t>
            </a:r>
          </a:p>
        </p:txBody>
      </p:sp>
    </p:spTree>
    <p:extLst>
      <p:ext uri="{BB962C8B-B14F-4D97-AF65-F5344CB8AC3E}">
        <p14:creationId xmlns:p14="http://schemas.microsoft.com/office/powerpoint/2010/main" val="2533951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37914E-FFFD-B1F5-8085-3D023296A48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15605" r="306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3B37DC-ACAF-39A1-42C0-2630C10CC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b-NO" dirty="0" err="1">
                <a:solidFill>
                  <a:srgbClr val="FFFFFF"/>
                </a:solidFill>
              </a:rPr>
              <a:t>Background</a:t>
            </a:r>
            <a:r>
              <a:rPr lang="nb-NO" dirty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C29D1A-9677-7C72-ECE7-91081A0C4F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7565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5210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gle view of neural network branches">
            <a:extLst>
              <a:ext uri="{FF2B5EF4-FFF2-40B4-BE49-F238E27FC236}">
                <a16:creationId xmlns:a16="http://schemas.microsoft.com/office/drawing/2014/main" id="{AB251512-32A1-F284-008A-CCEEAA2260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3F167C-CBE0-B51B-6EF9-4FED8C95B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b-NO" dirty="0" err="1">
                <a:solidFill>
                  <a:srgbClr val="FFFFFF"/>
                </a:solidFill>
              </a:rPr>
              <a:t>Background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F544D-80B4-E0C6-59A8-5C08BEF4B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nb-NO" sz="2400" dirty="0">
                <a:solidFill>
                  <a:srgbClr val="FFFFFF"/>
                </a:solidFill>
              </a:rPr>
              <a:t>Neurons </a:t>
            </a:r>
            <a:r>
              <a:rPr lang="nb-NO" sz="2400" dirty="0" err="1">
                <a:solidFill>
                  <a:srgbClr val="FFFFFF"/>
                </a:solidFill>
              </a:rPr>
              <a:t>produce</a:t>
            </a:r>
            <a:r>
              <a:rPr lang="nb-NO" sz="2400" dirty="0">
                <a:solidFill>
                  <a:srgbClr val="FFFFFF"/>
                </a:solidFill>
              </a:rPr>
              <a:t> action </a:t>
            </a:r>
            <a:r>
              <a:rPr lang="nb-NO" sz="2400" dirty="0" err="1">
                <a:solidFill>
                  <a:srgbClr val="FFFFFF"/>
                </a:solidFill>
              </a:rPr>
              <a:t>potentials</a:t>
            </a:r>
            <a:r>
              <a:rPr lang="nb-NO" sz="2400" dirty="0">
                <a:solidFill>
                  <a:srgbClr val="FFFFFF"/>
                </a:solidFill>
              </a:rPr>
              <a:t>, </a:t>
            </a:r>
            <a:r>
              <a:rPr lang="nb-NO" sz="2400" dirty="0" err="1">
                <a:solidFill>
                  <a:srgbClr val="FFFFFF"/>
                </a:solidFill>
              </a:rPr>
              <a:t>referred</a:t>
            </a:r>
            <a:r>
              <a:rPr lang="nb-NO" sz="2400" dirty="0">
                <a:solidFill>
                  <a:srgbClr val="FFFFFF"/>
                </a:solidFill>
              </a:rPr>
              <a:t> to as ‘spikes’. </a:t>
            </a:r>
            <a:r>
              <a:rPr lang="nb-NO" sz="2400" dirty="0" err="1">
                <a:solidFill>
                  <a:srgbClr val="FFFFFF"/>
                </a:solidFill>
              </a:rPr>
              <a:t>These</a:t>
            </a:r>
            <a:r>
              <a:rPr lang="nb-NO" sz="2400" dirty="0">
                <a:solidFill>
                  <a:srgbClr val="FFFFFF"/>
                </a:solidFill>
              </a:rPr>
              <a:t> </a:t>
            </a:r>
            <a:r>
              <a:rPr lang="nb-NO" sz="2400" dirty="0" err="1">
                <a:solidFill>
                  <a:srgbClr val="FFFFFF"/>
                </a:solidFill>
              </a:rPr>
              <a:t>are</a:t>
            </a:r>
            <a:r>
              <a:rPr lang="nb-NO" sz="2400" dirty="0">
                <a:solidFill>
                  <a:srgbClr val="FFFFFF"/>
                </a:solidFill>
              </a:rPr>
              <a:t> </a:t>
            </a:r>
            <a:r>
              <a:rPr lang="nb-NO" sz="2400" dirty="0" err="1">
                <a:solidFill>
                  <a:srgbClr val="FFFFFF"/>
                </a:solidFill>
              </a:rPr>
              <a:t>recorded</a:t>
            </a:r>
            <a:r>
              <a:rPr lang="nb-NO" sz="2400" dirty="0">
                <a:solidFill>
                  <a:srgbClr val="FFFFFF"/>
                </a:solidFill>
              </a:rPr>
              <a:t> </a:t>
            </a:r>
            <a:r>
              <a:rPr lang="nb-NO" sz="2400" dirty="0" err="1">
                <a:solidFill>
                  <a:srgbClr val="FFFFFF"/>
                </a:solidFill>
              </a:rPr>
              <a:t>using</a:t>
            </a:r>
            <a:r>
              <a:rPr lang="nb-NO" sz="2400" dirty="0">
                <a:solidFill>
                  <a:srgbClr val="FFFFFF"/>
                </a:solidFill>
              </a:rPr>
              <a:t> </a:t>
            </a:r>
            <a:r>
              <a:rPr lang="nb-NO" sz="2400" dirty="0" err="1">
                <a:solidFill>
                  <a:srgbClr val="FFFFFF"/>
                </a:solidFill>
              </a:rPr>
              <a:t>microelectrodes</a:t>
            </a:r>
            <a:r>
              <a:rPr lang="nb-NO" sz="2400" dirty="0">
                <a:solidFill>
                  <a:srgbClr val="FFFFFF"/>
                </a:solidFill>
              </a:rPr>
              <a:t>. </a:t>
            </a:r>
          </a:p>
          <a:p>
            <a:pPr marL="0" indent="0">
              <a:buNone/>
            </a:pPr>
            <a:endParaRPr lang="nb-NO" sz="2400" dirty="0">
              <a:solidFill>
                <a:srgbClr val="FFFFFF"/>
              </a:solidFill>
            </a:endParaRPr>
          </a:p>
          <a:p>
            <a:r>
              <a:rPr lang="nb-NO" sz="2400" b="1" dirty="0">
                <a:solidFill>
                  <a:srgbClr val="FFFFFF"/>
                </a:solidFill>
              </a:rPr>
              <a:t>Spike </a:t>
            </a:r>
            <a:r>
              <a:rPr lang="nb-NO" sz="2400" b="1" dirty="0" err="1">
                <a:solidFill>
                  <a:srgbClr val="FFFFFF"/>
                </a:solidFill>
              </a:rPr>
              <a:t>sorting</a:t>
            </a:r>
            <a:r>
              <a:rPr lang="nb-NO" sz="2400" b="1" dirty="0">
                <a:solidFill>
                  <a:srgbClr val="FFFFFF"/>
                </a:solidFill>
              </a:rPr>
              <a:t> </a:t>
            </a:r>
            <a:r>
              <a:rPr lang="nb-NO" sz="2400" dirty="0">
                <a:solidFill>
                  <a:srgbClr val="FFFFFF"/>
                </a:solidFill>
              </a:rPr>
              <a:t>is a </a:t>
            </a:r>
            <a:r>
              <a:rPr lang="nb-NO" sz="2400" dirty="0" err="1">
                <a:solidFill>
                  <a:srgbClr val="FFFFFF"/>
                </a:solidFill>
              </a:rPr>
              <a:t>class</a:t>
            </a:r>
            <a:r>
              <a:rPr lang="nb-NO" sz="2400" dirty="0">
                <a:solidFill>
                  <a:srgbClr val="FFFFFF"/>
                </a:solidFill>
              </a:rPr>
              <a:t> </a:t>
            </a:r>
            <a:r>
              <a:rPr lang="nb-NO" sz="2400" dirty="0" err="1">
                <a:solidFill>
                  <a:srgbClr val="FFFFFF"/>
                </a:solidFill>
              </a:rPr>
              <a:t>of</a:t>
            </a:r>
            <a:r>
              <a:rPr lang="nb-NO" sz="2400" dirty="0">
                <a:solidFill>
                  <a:srgbClr val="FFFFFF"/>
                </a:solidFill>
              </a:rPr>
              <a:t> </a:t>
            </a:r>
            <a:r>
              <a:rPr lang="nb-NO" sz="2400" dirty="0" err="1">
                <a:solidFill>
                  <a:srgbClr val="FFFFFF"/>
                </a:solidFill>
              </a:rPr>
              <a:t>techniques</a:t>
            </a:r>
            <a:r>
              <a:rPr lang="nb-NO" sz="2400" dirty="0">
                <a:solidFill>
                  <a:srgbClr val="FFFFFF"/>
                </a:solidFill>
              </a:rPr>
              <a:t> used in </a:t>
            </a:r>
            <a:r>
              <a:rPr lang="nb-NO" sz="2400" dirty="0" err="1">
                <a:solidFill>
                  <a:srgbClr val="FFFFFF"/>
                </a:solidFill>
              </a:rPr>
              <a:t>the</a:t>
            </a:r>
            <a:r>
              <a:rPr lang="nb-NO" sz="2400" dirty="0">
                <a:solidFill>
                  <a:srgbClr val="FFFFFF"/>
                </a:solidFill>
              </a:rPr>
              <a:t> </a:t>
            </a:r>
            <a:r>
              <a:rPr lang="nb-NO" sz="2400" dirty="0" err="1">
                <a:solidFill>
                  <a:srgbClr val="FFFFFF"/>
                </a:solidFill>
              </a:rPr>
              <a:t>analysis</a:t>
            </a:r>
            <a:r>
              <a:rPr lang="nb-NO" sz="2400" dirty="0">
                <a:solidFill>
                  <a:srgbClr val="FFFFFF"/>
                </a:solidFill>
              </a:rPr>
              <a:t> </a:t>
            </a:r>
            <a:r>
              <a:rPr lang="nb-NO" sz="2400" dirty="0" err="1">
                <a:solidFill>
                  <a:srgbClr val="FFFFFF"/>
                </a:solidFill>
              </a:rPr>
              <a:t>of</a:t>
            </a:r>
            <a:r>
              <a:rPr lang="nb-NO" sz="2400" dirty="0">
                <a:solidFill>
                  <a:srgbClr val="FFFFFF"/>
                </a:solidFill>
              </a:rPr>
              <a:t> </a:t>
            </a:r>
            <a:r>
              <a:rPr lang="nb-NO" sz="2400" dirty="0" err="1">
                <a:solidFill>
                  <a:srgbClr val="FFFFFF"/>
                </a:solidFill>
              </a:rPr>
              <a:t>electrophysiological</a:t>
            </a:r>
            <a:r>
              <a:rPr lang="nb-NO" sz="2400" dirty="0">
                <a:solidFill>
                  <a:srgbClr val="FFFFFF"/>
                </a:solidFill>
              </a:rPr>
              <a:t> data. </a:t>
            </a:r>
            <a:r>
              <a:rPr lang="nb-NO" sz="2400" dirty="0" err="1">
                <a:solidFill>
                  <a:srgbClr val="FFFFFF"/>
                </a:solidFill>
              </a:rPr>
              <a:t>Algorithms</a:t>
            </a:r>
            <a:r>
              <a:rPr lang="nb-NO" sz="2400" dirty="0">
                <a:solidFill>
                  <a:srgbClr val="FFFFFF"/>
                </a:solidFill>
              </a:rPr>
              <a:t> </a:t>
            </a:r>
            <a:r>
              <a:rPr lang="nb-NO" sz="2400" dirty="0" err="1">
                <a:solidFill>
                  <a:srgbClr val="FFFFFF"/>
                </a:solidFill>
              </a:rPr>
              <a:t>use</a:t>
            </a:r>
            <a:r>
              <a:rPr lang="nb-NO" sz="2400" dirty="0">
                <a:solidFill>
                  <a:srgbClr val="FFFFFF"/>
                </a:solidFill>
              </a:rPr>
              <a:t> </a:t>
            </a:r>
            <a:r>
              <a:rPr lang="nb-NO" sz="2400" dirty="0" err="1">
                <a:solidFill>
                  <a:srgbClr val="FFFFFF"/>
                </a:solidFill>
              </a:rPr>
              <a:t>the</a:t>
            </a:r>
            <a:r>
              <a:rPr lang="nb-NO" sz="2400" dirty="0">
                <a:solidFill>
                  <a:srgbClr val="FFFFFF"/>
                </a:solidFill>
              </a:rPr>
              <a:t> </a:t>
            </a:r>
            <a:r>
              <a:rPr lang="nb-NO" sz="2400" dirty="0" err="1">
                <a:solidFill>
                  <a:srgbClr val="FFFFFF"/>
                </a:solidFill>
              </a:rPr>
              <a:t>shapes</a:t>
            </a:r>
            <a:r>
              <a:rPr lang="nb-NO" sz="2400" dirty="0">
                <a:solidFill>
                  <a:srgbClr val="FFFFFF"/>
                </a:solidFill>
              </a:rPr>
              <a:t> </a:t>
            </a:r>
            <a:r>
              <a:rPr lang="nb-NO" sz="2400" dirty="0" err="1">
                <a:solidFill>
                  <a:srgbClr val="FFFFFF"/>
                </a:solidFill>
              </a:rPr>
              <a:t>of</a:t>
            </a:r>
            <a:r>
              <a:rPr lang="nb-NO" sz="2400" dirty="0">
                <a:solidFill>
                  <a:srgbClr val="FFFFFF"/>
                </a:solidFill>
              </a:rPr>
              <a:t> </a:t>
            </a:r>
            <a:r>
              <a:rPr lang="nb-NO" sz="2400" dirty="0" err="1">
                <a:solidFill>
                  <a:srgbClr val="FFFFFF"/>
                </a:solidFill>
              </a:rPr>
              <a:t>waveforms</a:t>
            </a:r>
            <a:r>
              <a:rPr lang="nb-NO" sz="2400" dirty="0">
                <a:solidFill>
                  <a:srgbClr val="FFFFFF"/>
                </a:solidFill>
              </a:rPr>
              <a:t> </a:t>
            </a:r>
            <a:r>
              <a:rPr lang="nb-NO" sz="2400" dirty="0" err="1">
                <a:solidFill>
                  <a:srgbClr val="FFFFFF"/>
                </a:solidFill>
              </a:rPr>
              <a:t>collected</a:t>
            </a:r>
            <a:r>
              <a:rPr lang="nb-NO" sz="2400" dirty="0">
                <a:solidFill>
                  <a:srgbClr val="FFFFFF"/>
                </a:solidFill>
              </a:rPr>
              <a:t> from </a:t>
            </a:r>
            <a:r>
              <a:rPr lang="nb-NO" sz="2400" dirty="0" err="1">
                <a:solidFill>
                  <a:srgbClr val="FFFFFF"/>
                </a:solidFill>
              </a:rPr>
              <a:t>electrodes</a:t>
            </a:r>
            <a:r>
              <a:rPr lang="nb-NO" sz="2400" dirty="0">
                <a:solidFill>
                  <a:srgbClr val="FFFFFF"/>
                </a:solidFill>
              </a:rPr>
              <a:t> in </a:t>
            </a:r>
            <a:r>
              <a:rPr lang="nb-NO" sz="2400" dirty="0" err="1">
                <a:solidFill>
                  <a:srgbClr val="FFFFFF"/>
                </a:solidFill>
              </a:rPr>
              <a:t>the</a:t>
            </a:r>
            <a:r>
              <a:rPr lang="nb-NO" sz="2400" dirty="0">
                <a:solidFill>
                  <a:srgbClr val="FFFFFF"/>
                </a:solidFill>
              </a:rPr>
              <a:t> </a:t>
            </a:r>
            <a:r>
              <a:rPr lang="nb-NO" sz="2400" dirty="0" err="1">
                <a:solidFill>
                  <a:srgbClr val="FFFFFF"/>
                </a:solidFill>
              </a:rPr>
              <a:t>brain</a:t>
            </a:r>
            <a:r>
              <a:rPr lang="nb-NO" sz="2400" dirty="0">
                <a:solidFill>
                  <a:srgbClr val="FFFFFF"/>
                </a:solidFill>
              </a:rPr>
              <a:t> to </a:t>
            </a:r>
            <a:r>
              <a:rPr lang="nb-NO" sz="2400" dirty="0" err="1">
                <a:solidFill>
                  <a:srgbClr val="FFFFFF"/>
                </a:solidFill>
              </a:rPr>
              <a:t>distinguish</a:t>
            </a:r>
            <a:r>
              <a:rPr lang="nb-NO" sz="2400" dirty="0">
                <a:solidFill>
                  <a:srgbClr val="FFFFFF"/>
                </a:solidFill>
              </a:rPr>
              <a:t> </a:t>
            </a:r>
            <a:r>
              <a:rPr lang="nb-NO" sz="2400" dirty="0" err="1">
                <a:solidFill>
                  <a:srgbClr val="FFFFFF"/>
                </a:solidFill>
              </a:rPr>
              <a:t>the</a:t>
            </a:r>
            <a:r>
              <a:rPr lang="nb-NO" sz="2400" dirty="0">
                <a:solidFill>
                  <a:srgbClr val="FFFFFF"/>
                </a:solidFill>
              </a:rPr>
              <a:t> </a:t>
            </a:r>
            <a:r>
              <a:rPr lang="nb-NO" sz="2400" dirty="0" err="1">
                <a:solidFill>
                  <a:srgbClr val="FFFFFF"/>
                </a:solidFill>
              </a:rPr>
              <a:t>activity</a:t>
            </a:r>
            <a:r>
              <a:rPr lang="nb-NO" sz="2400" dirty="0">
                <a:solidFill>
                  <a:srgbClr val="FFFFFF"/>
                </a:solidFill>
              </a:rPr>
              <a:t> </a:t>
            </a:r>
            <a:r>
              <a:rPr lang="nb-NO" sz="2400" dirty="0" err="1">
                <a:solidFill>
                  <a:srgbClr val="FFFFFF"/>
                </a:solidFill>
              </a:rPr>
              <a:t>of</a:t>
            </a:r>
            <a:r>
              <a:rPr lang="nb-NO" sz="2400" dirty="0">
                <a:solidFill>
                  <a:srgbClr val="FFFFFF"/>
                </a:solidFill>
              </a:rPr>
              <a:t> </a:t>
            </a:r>
            <a:r>
              <a:rPr lang="nb-NO" sz="2400" dirty="0" err="1">
                <a:solidFill>
                  <a:srgbClr val="FFFFFF"/>
                </a:solidFill>
              </a:rPr>
              <a:t>one</a:t>
            </a:r>
            <a:r>
              <a:rPr lang="nb-NO" sz="2400" dirty="0">
                <a:solidFill>
                  <a:srgbClr val="FFFFFF"/>
                </a:solidFill>
              </a:rPr>
              <a:t> or more neurons from </a:t>
            </a:r>
            <a:r>
              <a:rPr lang="nb-NO" sz="2400" dirty="0" err="1">
                <a:solidFill>
                  <a:srgbClr val="FFFFFF"/>
                </a:solidFill>
              </a:rPr>
              <a:t>background</a:t>
            </a:r>
            <a:r>
              <a:rPr lang="nb-NO" sz="2400" dirty="0">
                <a:solidFill>
                  <a:srgbClr val="FFFFFF"/>
                </a:solidFill>
              </a:rPr>
              <a:t> </a:t>
            </a:r>
            <a:r>
              <a:rPr lang="nb-NO" sz="2400" dirty="0" err="1">
                <a:solidFill>
                  <a:srgbClr val="FFFFFF"/>
                </a:solidFill>
              </a:rPr>
              <a:t>noise</a:t>
            </a:r>
            <a:r>
              <a:rPr lang="nb-NO" sz="2400" dirty="0">
                <a:solidFill>
                  <a:srgbClr val="FFFFFF"/>
                </a:solidFill>
              </a:rPr>
              <a:t>. </a:t>
            </a:r>
          </a:p>
          <a:p>
            <a:pPr marL="0" indent="0">
              <a:buNone/>
            </a:pPr>
            <a:endParaRPr lang="nb-NO" sz="2400" dirty="0">
              <a:solidFill>
                <a:srgbClr val="FFFFFF"/>
              </a:solidFill>
            </a:endParaRPr>
          </a:p>
          <a:p>
            <a:r>
              <a:rPr lang="nb-NO" sz="2400" dirty="0" err="1">
                <a:solidFill>
                  <a:srgbClr val="FFFFFF"/>
                </a:solidFill>
              </a:rPr>
              <a:t>Neuropixel</a:t>
            </a:r>
            <a:r>
              <a:rPr lang="nb-NO" sz="2400" dirty="0">
                <a:solidFill>
                  <a:srgbClr val="FFFFFF"/>
                </a:solidFill>
              </a:rPr>
              <a:t> </a:t>
            </a:r>
            <a:r>
              <a:rPr lang="nb-NO" sz="2400" dirty="0" err="1">
                <a:solidFill>
                  <a:srgbClr val="FFFFFF"/>
                </a:solidFill>
              </a:rPr>
              <a:t>probes</a:t>
            </a:r>
            <a:r>
              <a:rPr lang="nb-NO" sz="2400" dirty="0">
                <a:solidFill>
                  <a:srgbClr val="FFFFFF"/>
                </a:solidFill>
              </a:rPr>
              <a:t> </a:t>
            </a:r>
            <a:r>
              <a:rPr lang="nb-NO" sz="2400" dirty="0" err="1">
                <a:solidFill>
                  <a:srgbClr val="FFFFFF"/>
                </a:solidFill>
              </a:rPr>
              <a:t>are</a:t>
            </a:r>
            <a:r>
              <a:rPr lang="nb-NO" sz="2400" dirty="0">
                <a:solidFill>
                  <a:srgbClr val="FFFFFF"/>
                </a:solidFill>
              </a:rPr>
              <a:t> </a:t>
            </a:r>
            <a:r>
              <a:rPr lang="nb-NO" sz="2400" dirty="0" err="1">
                <a:solidFill>
                  <a:srgbClr val="FFFFFF"/>
                </a:solidFill>
              </a:rPr>
              <a:t>elecrodes</a:t>
            </a:r>
            <a:r>
              <a:rPr lang="nb-NO" sz="2400" dirty="0">
                <a:solidFill>
                  <a:srgbClr val="FFFFFF"/>
                </a:solidFill>
              </a:rPr>
              <a:t> </a:t>
            </a:r>
            <a:r>
              <a:rPr lang="nb-NO" sz="2400" dirty="0" err="1">
                <a:solidFill>
                  <a:srgbClr val="FFFFFF"/>
                </a:solidFill>
              </a:rPr>
              <a:t>that</a:t>
            </a:r>
            <a:r>
              <a:rPr lang="nb-NO" sz="2400" dirty="0">
                <a:solidFill>
                  <a:srgbClr val="FFFFFF"/>
                </a:solidFill>
              </a:rPr>
              <a:t> record </a:t>
            </a:r>
            <a:r>
              <a:rPr lang="nb-NO" sz="2400" dirty="0" err="1">
                <a:solidFill>
                  <a:srgbClr val="FFFFFF"/>
                </a:solidFill>
              </a:rPr>
              <a:t>the</a:t>
            </a:r>
            <a:r>
              <a:rPr lang="nb-NO" sz="2400" dirty="0">
                <a:solidFill>
                  <a:srgbClr val="FFFFFF"/>
                </a:solidFill>
              </a:rPr>
              <a:t> </a:t>
            </a:r>
            <a:r>
              <a:rPr lang="nb-NO" sz="2400" dirty="0" err="1">
                <a:solidFill>
                  <a:srgbClr val="FFFFFF"/>
                </a:solidFill>
              </a:rPr>
              <a:t>activity</a:t>
            </a:r>
            <a:r>
              <a:rPr lang="nb-NO" sz="2400" dirty="0">
                <a:solidFill>
                  <a:srgbClr val="FFFFFF"/>
                </a:solidFill>
              </a:rPr>
              <a:t> </a:t>
            </a:r>
            <a:r>
              <a:rPr lang="nb-NO" sz="2400" dirty="0" err="1">
                <a:solidFill>
                  <a:srgbClr val="FFFFFF"/>
                </a:solidFill>
              </a:rPr>
              <a:t>of</a:t>
            </a:r>
            <a:r>
              <a:rPr lang="nb-NO" sz="2400" dirty="0">
                <a:solidFill>
                  <a:srgbClr val="FFFFFF"/>
                </a:solidFill>
              </a:rPr>
              <a:t> </a:t>
            </a:r>
            <a:r>
              <a:rPr lang="nb-NO" sz="2400" dirty="0" err="1">
                <a:solidFill>
                  <a:srgbClr val="FFFFFF"/>
                </a:solidFill>
              </a:rPr>
              <a:t>hundreds</a:t>
            </a:r>
            <a:r>
              <a:rPr lang="nb-NO" sz="2400" dirty="0">
                <a:solidFill>
                  <a:srgbClr val="FFFFFF"/>
                </a:solidFill>
              </a:rPr>
              <a:t> </a:t>
            </a:r>
            <a:r>
              <a:rPr lang="nb-NO" sz="2400" dirty="0" err="1">
                <a:solidFill>
                  <a:srgbClr val="FFFFFF"/>
                </a:solidFill>
              </a:rPr>
              <a:t>of</a:t>
            </a:r>
            <a:r>
              <a:rPr lang="nb-NO" sz="2400" dirty="0">
                <a:solidFill>
                  <a:srgbClr val="FFFFFF"/>
                </a:solidFill>
              </a:rPr>
              <a:t> neurons in </a:t>
            </a:r>
            <a:r>
              <a:rPr lang="nb-NO" sz="2400" dirty="0" err="1">
                <a:solidFill>
                  <a:srgbClr val="FFFFFF"/>
                </a:solidFill>
              </a:rPr>
              <a:t>the</a:t>
            </a:r>
            <a:r>
              <a:rPr lang="nb-NO" sz="2400" dirty="0">
                <a:solidFill>
                  <a:srgbClr val="FFFFFF"/>
                </a:solidFill>
              </a:rPr>
              <a:t> </a:t>
            </a:r>
            <a:r>
              <a:rPr lang="nb-NO" sz="2400" dirty="0" err="1">
                <a:solidFill>
                  <a:srgbClr val="FFFFFF"/>
                </a:solidFill>
              </a:rPr>
              <a:t>brain</a:t>
            </a:r>
            <a:r>
              <a:rPr lang="nb-NO" sz="2400" dirty="0">
                <a:solidFill>
                  <a:srgbClr val="FFFFFF"/>
                </a:solidFill>
              </a:rPr>
              <a:t>. </a:t>
            </a:r>
          </a:p>
          <a:p>
            <a:endParaRPr lang="nb-NO" sz="2400" dirty="0">
              <a:solidFill>
                <a:srgbClr val="FFFFFF"/>
              </a:solidFill>
            </a:endParaRPr>
          </a:p>
          <a:p>
            <a:r>
              <a:rPr lang="nb-NO" sz="2400" dirty="0">
                <a:solidFill>
                  <a:srgbClr val="FFFFFF"/>
                </a:solidFill>
              </a:rPr>
              <a:t>Data </a:t>
            </a:r>
            <a:r>
              <a:rPr lang="nb-NO" sz="2400" dirty="0" err="1">
                <a:solidFill>
                  <a:srgbClr val="FFFFFF"/>
                </a:solidFill>
              </a:rPr>
              <a:t>includes</a:t>
            </a:r>
            <a:r>
              <a:rPr lang="nb-NO" sz="2400" dirty="0">
                <a:solidFill>
                  <a:srgbClr val="FFFFFF"/>
                </a:solidFill>
              </a:rPr>
              <a:t> </a:t>
            </a:r>
            <a:r>
              <a:rPr lang="nb-NO" sz="2400" dirty="0" err="1">
                <a:solidFill>
                  <a:srgbClr val="FFFFFF"/>
                </a:solidFill>
              </a:rPr>
              <a:t>cell</a:t>
            </a:r>
            <a:r>
              <a:rPr lang="nb-NO" sz="2400" dirty="0">
                <a:solidFill>
                  <a:srgbClr val="FFFFFF"/>
                </a:solidFill>
              </a:rPr>
              <a:t> type, </a:t>
            </a:r>
            <a:r>
              <a:rPr lang="nb-NO" sz="2400" dirty="0" err="1">
                <a:solidFill>
                  <a:srgbClr val="FFFFFF"/>
                </a:solidFill>
              </a:rPr>
              <a:t>cell</a:t>
            </a:r>
            <a:r>
              <a:rPr lang="nb-NO" sz="2400" dirty="0">
                <a:solidFill>
                  <a:srgbClr val="FFFFFF"/>
                </a:solidFill>
              </a:rPr>
              <a:t> </a:t>
            </a:r>
            <a:r>
              <a:rPr lang="nb-NO" sz="2400" dirty="0" err="1">
                <a:solidFill>
                  <a:srgbClr val="FFFFFF"/>
                </a:solidFill>
              </a:rPr>
              <a:t>position</a:t>
            </a:r>
            <a:r>
              <a:rPr lang="nb-NO" sz="2400" dirty="0">
                <a:solidFill>
                  <a:srgbClr val="FFFFFF"/>
                </a:solidFill>
              </a:rPr>
              <a:t> and spike </a:t>
            </a:r>
            <a:r>
              <a:rPr lang="nb-NO" sz="2400" dirty="0" err="1">
                <a:solidFill>
                  <a:srgbClr val="FFFFFF"/>
                </a:solidFill>
              </a:rPr>
              <a:t>shape</a:t>
            </a:r>
            <a:r>
              <a:rPr lang="nb-NO" sz="2400" dirty="0">
                <a:solidFill>
                  <a:srgbClr val="FFFFFF"/>
                </a:solidFill>
              </a:rPr>
              <a:t>. </a:t>
            </a:r>
            <a:r>
              <a:rPr lang="nb-NO" sz="2400" dirty="0" err="1">
                <a:solidFill>
                  <a:srgbClr val="FFFFFF"/>
                </a:solidFill>
              </a:rPr>
              <a:t>We</a:t>
            </a:r>
            <a:r>
              <a:rPr lang="nb-NO" sz="2400" dirty="0">
                <a:solidFill>
                  <a:srgbClr val="FFFFFF"/>
                </a:solidFill>
              </a:rPr>
              <a:t> have </a:t>
            </a:r>
            <a:r>
              <a:rPr lang="nb-NO" sz="2400" dirty="0" err="1">
                <a:solidFill>
                  <a:srgbClr val="FFFFFF"/>
                </a:solidFill>
              </a:rPr>
              <a:t>access</a:t>
            </a:r>
            <a:r>
              <a:rPr lang="nb-NO" sz="2400" dirty="0">
                <a:solidFill>
                  <a:srgbClr val="FFFFFF"/>
                </a:solidFill>
              </a:rPr>
              <a:t> to </a:t>
            </a:r>
            <a:r>
              <a:rPr lang="nb-NO" sz="2400" dirty="0" err="1">
                <a:solidFill>
                  <a:srgbClr val="FFFFFF"/>
                </a:solidFill>
              </a:rPr>
              <a:t>both</a:t>
            </a:r>
            <a:r>
              <a:rPr lang="nb-NO" sz="2400" dirty="0">
                <a:solidFill>
                  <a:srgbClr val="FFFFFF"/>
                </a:solidFill>
              </a:rPr>
              <a:t> </a:t>
            </a:r>
            <a:r>
              <a:rPr lang="nb-NO" sz="2400" dirty="0" err="1">
                <a:solidFill>
                  <a:srgbClr val="FFFFFF"/>
                </a:solidFill>
              </a:rPr>
              <a:t>simulated</a:t>
            </a:r>
            <a:r>
              <a:rPr lang="nb-NO" sz="2400" dirty="0">
                <a:solidFill>
                  <a:srgbClr val="FFFFFF"/>
                </a:solidFill>
              </a:rPr>
              <a:t> and </a:t>
            </a:r>
            <a:r>
              <a:rPr lang="nb-NO" sz="2400" dirty="0" err="1">
                <a:solidFill>
                  <a:srgbClr val="FFFFFF"/>
                </a:solidFill>
              </a:rPr>
              <a:t>experimental</a:t>
            </a:r>
            <a:r>
              <a:rPr lang="nb-NO" sz="2400" dirty="0">
                <a:solidFill>
                  <a:srgbClr val="FFFFFF"/>
                </a:solidFill>
              </a:rPr>
              <a:t> data from Gaute </a:t>
            </a:r>
            <a:r>
              <a:rPr lang="nb-NO" sz="2400" dirty="0" err="1">
                <a:solidFill>
                  <a:srgbClr val="FFFFFF"/>
                </a:solidFill>
              </a:rPr>
              <a:t>Einevoll’s</a:t>
            </a:r>
            <a:r>
              <a:rPr lang="nb-NO" sz="2400" dirty="0">
                <a:solidFill>
                  <a:srgbClr val="FFFFFF"/>
                </a:solidFill>
              </a:rPr>
              <a:t> </a:t>
            </a:r>
            <a:r>
              <a:rPr lang="nb-NO" sz="2400" dirty="0" err="1">
                <a:solidFill>
                  <a:srgbClr val="FFFFFF"/>
                </a:solidFill>
              </a:rPr>
              <a:t>research</a:t>
            </a:r>
            <a:r>
              <a:rPr lang="nb-NO" sz="2400" dirty="0">
                <a:solidFill>
                  <a:srgbClr val="FFFFFF"/>
                </a:solidFill>
              </a:rPr>
              <a:t> </a:t>
            </a:r>
            <a:r>
              <a:rPr lang="nb-NO" sz="2400" dirty="0" err="1">
                <a:solidFill>
                  <a:srgbClr val="FFFFFF"/>
                </a:solidFill>
              </a:rPr>
              <a:t>group</a:t>
            </a:r>
            <a:r>
              <a:rPr lang="nb-NO" sz="2400" dirty="0">
                <a:solidFill>
                  <a:srgbClr val="FFFFFF"/>
                </a:solidFill>
              </a:rPr>
              <a:t>.</a:t>
            </a:r>
          </a:p>
          <a:p>
            <a:endParaRPr lang="nb-NO" sz="2000" dirty="0">
              <a:solidFill>
                <a:srgbClr val="FFFFFF"/>
              </a:solidFill>
            </a:endParaRPr>
          </a:p>
          <a:p>
            <a:endParaRPr lang="nb-NO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434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uman brain nerve cells">
            <a:extLst>
              <a:ext uri="{FF2B5EF4-FFF2-40B4-BE49-F238E27FC236}">
                <a16:creationId xmlns:a16="http://schemas.microsoft.com/office/drawing/2014/main" id="{49EEECFE-6B60-C7A1-1131-B3BB8DCF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2D2498-FA3D-97D3-D099-A40DC4FE9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b-NO" dirty="0">
                <a:solidFill>
                  <a:srgbClr val="FFFFFF"/>
                </a:solidFill>
              </a:rPr>
              <a:t>Project </a:t>
            </a:r>
            <a:r>
              <a:rPr lang="nb-NO" dirty="0" err="1">
                <a:solidFill>
                  <a:srgbClr val="FFFFFF"/>
                </a:solidFill>
              </a:rPr>
              <a:t>Objectives</a:t>
            </a:r>
            <a:r>
              <a:rPr lang="nb-NO" dirty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FA16C-7EB2-5414-2ECC-0661BED89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248"/>
            <a:ext cx="10515600" cy="4744402"/>
          </a:xfrm>
        </p:spPr>
        <p:txBody>
          <a:bodyPr>
            <a:normAutofit fontScale="92500"/>
          </a:bodyPr>
          <a:lstStyle/>
          <a:p>
            <a:r>
              <a:rPr lang="nb-NO" sz="2200" b="1" dirty="0" err="1">
                <a:solidFill>
                  <a:srgbClr val="FFFFFF"/>
                </a:solidFill>
              </a:rPr>
              <a:t>Unsupervised</a:t>
            </a:r>
            <a:r>
              <a:rPr lang="nb-NO" sz="2200" b="1" dirty="0">
                <a:solidFill>
                  <a:srgbClr val="FFFFFF"/>
                </a:solidFill>
              </a:rPr>
              <a:t> Clustering: </a:t>
            </a:r>
            <a:r>
              <a:rPr lang="nb-NO" sz="2200" dirty="0" err="1">
                <a:solidFill>
                  <a:srgbClr val="FFFFFF"/>
                </a:solidFill>
              </a:rPr>
              <a:t>categorize</a:t>
            </a:r>
            <a:r>
              <a:rPr lang="nb-NO" sz="2200" dirty="0">
                <a:solidFill>
                  <a:srgbClr val="FFFFFF"/>
                </a:solidFill>
              </a:rPr>
              <a:t> neurons </a:t>
            </a:r>
            <a:r>
              <a:rPr lang="nb-NO" sz="2200" dirty="0" err="1">
                <a:solidFill>
                  <a:srgbClr val="FFFFFF"/>
                </a:solidFill>
              </a:rPr>
              <a:t>based</a:t>
            </a:r>
            <a:r>
              <a:rPr lang="nb-NO" sz="2200" dirty="0">
                <a:solidFill>
                  <a:srgbClr val="FFFFFF"/>
                </a:solidFill>
              </a:rPr>
              <a:t> </a:t>
            </a:r>
            <a:r>
              <a:rPr lang="nb-NO" sz="2200" dirty="0" err="1">
                <a:solidFill>
                  <a:srgbClr val="FFFFFF"/>
                </a:solidFill>
              </a:rPr>
              <a:t>on</a:t>
            </a:r>
            <a:r>
              <a:rPr lang="nb-NO" sz="2200" dirty="0">
                <a:solidFill>
                  <a:srgbClr val="FFFFFF"/>
                </a:solidFill>
              </a:rPr>
              <a:t> </a:t>
            </a:r>
            <a:r>
              <a:rPr lang="nb-NO" sz="2200" dirty="0" err="1">
                <a:solidFill>
                  <a:srgbClr val="FFFFFF"/>
                </a:solidFill>
              </a:rPr>
              <a:t>similarities</a:t>
            </a:r>
            <a:r>
              <a:rPr lang="nb-NO" sz="2200" dirty="0">
                <a:solidFill>
                  <a:srgbClr val="FFFFFF"/>
                </a:solidFill>
              </a:rPr>
              <a:t> in spike </a:t>
            </a:r>
            <a:r>
              <a:rPr lang="nb-NO" sz="2200" dirty="0" err="1">
                <a:solidFill>
                  <a:srgbClr val="FFFFFF"/>
                </a:solidFill>
              </a:rPr>
              <a:t>shapes</a:t>
            </a:r>
            <a:r>
              <a:rPr lang="nb-NO" sz="2200" dirty="0">
                <a:solidFill>
                  <a:srgbClr val="FFFFFF"/>
                </a:solidFill>
              </a:rPr>
              <a:t>. May hint at </a:t>
            </a:r>
            <a:r>
              <a:rPr lang="nb-NO" sz="2200" dirty="0" err="1">
                <a:solidFill>
                  <a:srgbClr val="FFFFFF"/>
                </a:solidFill>
              </a:rPr>
              <a:t>common</a:t>
            </a:r>
            <a:r>
              <a:rPr lang="nb-NO" sz="2200" dirty="0">
                <a:solidFill>
                  <a:srgbClr val="FFFFFF"/>
                </a:solidFill>
              </a:rPr>
              <a:t> </a:t>
            </a:r>
            <a:r>
              <a:rPr lang="nb-NO" sz="2200" dirty="0" err="1">
                <a:solidFill>
                  <a:srgbClr val="FFFFFF"/>
                </a:solidFill>
              </a:rPr>
              <a:t>functionalitites</a:t>
            </a:r>
            <a:r>
              <a:rPr lang="nb-NO" sz="2200" dirty="0">
                <a:solidFill>
                  <a:srgbClr val="FFFFFF"/>
                </a:solidFill>
              </a:rPr>
              <a:t> or </a:t>
            </a:r>
            <a:r>
              <a:rPr lang="nb-NO" sz="2200" dirty="0" err="1">
                <a:solidFill>
                  <a:srgbClr val="FFFFFF"/>
                </a:solidFill>
              </a:rPr>
              <a:t>connections</a:t>
            </a:r>
            <a:r>
              <a:rPr lang="nb-NO" sz="2200" dirty="0">
                <a:solidFill>
                  <a:srgbClr val="FFFFFF"/>
                </a:solidFill>
              </a:rPr>
              <a:t> </a:t>
            </a:r>
            <a:r>
              <a:rPr lang="nb-NO" sz="2200" dirty="0" err="1">
                <a:solidFill>
                  <a:srgbClr val="FFFFFF"/>
                </a:solidFill>
              </a:rPr>
              <a:t>within</a:t>
            </a:r>
            <a:r>
              <a:rPr lang="nb-NO" sz="2200" dirty="0">
                <a:solidFill>
                  <a:srgbClr val="FFFFFF"/>
                </a:solidFill>
              </a:rPr>
              <a:t> </a:t>
            </a:r>
            <a:r>
              <a:rPr lang="nb-NO" sz="2200" dirty="0" err="1">
                <a:solidFill>
                  <a:srgbClr val="FFFFFF"/>
                </a:solidFill>
              </a:rPr>
              <a:t>the</a:t>
            </a:r>
            <a:r>
              <a:rPr lang="nb-NO" sz="2200" dirty="0">
                <a:solidFill>
                  <a:srgbClr val="FFFFFF"/>
                </a:solidFill>
              </a:rPr>
              <a:t> </a:t>
            </a:r>
            <a:r>
              <a:rPr lang="nb-NO" sz="2200" dirty="0" err="1">
                <a:solidFill>
                  <a:srgbClr val="FFFFFF"/>
                </a:solidFill>
              </a:rPr>
              <a:t>brain</a:t>
            </a:r>
            <a:r>
              <a:rPr lang="nb-NO" sz="2200" dirty="0">
                <a:solidFill>
                  <a:srgbClr val="FFFFFF"/>
                </a:solidFill>
              </a:rPr>
              <a:t>. </a:t>
            </a:r>
          </a:p>
          <a:p>
            <a:endParaRPr lang="nb-NO" sz="2200" b="1" dirty="0">
              <a:solidFill>
                <a:srgbClr val="FFFFFF"/>
              </a:solidFill>
            </a:endParaRPr>
          </a:p>
          <a:p>
            <a:r>
              <a:rPr lang="nb-NO" sz="2200" b="1" dirty="0" err="1">
                <a:solidFill>
                  <a:srgbClr val="FFFFFF"/>
                </a:solidFill>
              </a:rPr>
              <a:t>Convolutional</a:t>
            </a:r>
            <a:r>
              <a:rPr lang="nb-NO" sz="2200" b="1" dirty="0">
                <a:solidFill>
                  <a:srgbClr val="FFFFFF"/>
                </a:solidFill>
              </a:rPr>
              <a:t> Neural Network (CNN): </a:t>
            </a:r>
            <a:r>
              <a:rPr lang="nb-NO" sz="2200" dirty="0">
                <a:solidFill>
                  <a:srgbClr val="FFFFFF"/>
                </a:solidFill>
              </a:rPr>
              <a:t>Train a CNN to </a:t>
            </a:r>
            <a:r>
              <a:rPr lang="nb-NO" sz="2200" dirty="0" err="1">
                <a:solidFill>
                  <a:srgbClr val="FFFFFF"/>
                </a:solidFill>
              </a:rPr>
              <a:t>predict</a:t>
            </a:r>
            <a:r>
              <a:rPr lang="nb-NO" sz="2200" dirty="0">
                <a:solidFill>
                  <a:srgbClr val="FFFFFF"/>
                </a:solidFill>
              </a:rPr>
              <a:t> </a:t>
            </a:r>
            <a:r>
              <a:rPr lang="nb-NO" sz="2200" dirty="0" err="1">
                <a:solidFill>
                  <a:srgbClr val="FFFFFF"/>
                </a:solidFill>
              </a:rPr>
              <a:t>cell</a:t>
            </a:r>
            <a:r>
              <a:rPr lang="nb-NO" sz="2200" dirty="0">
                <a:solidFill>
                  <a:srgbClr val="FFFFFF"/>
                </a:solidFill>
              </a:rPr>
              <a:t> type and </a:t>
            </a:r>
            <a:r>
              <a:rPr lang="nb-NO" sz="2200" dirty="0" err="1">
                <a:solidFill>
                  <a:srgbClr val="FFFFFF"/>
                </a:solidFill>
              </a:rPr>
              <a:t>position</a:t>
            </a:r>
            <a:r>
              <a:rPr lang="nb-NO" sz="2200" dirty="0">
                <a:solidFill>
                  <a:srgbClr val="FFFFFF"/>
                </a:solidFill>
              </a:rPr>
              <a:t> from spike </a:t>
            </a:r>
            <a:r>
              <a:rPr lang="nb-NO" sz="2200" dirty="0" err="1">
                <a:solidFill>
                  <a:srgbClr val="FFFFFF"/>
                </a:solidFill>
              </a:rPr>
              <a:t>shapes</a:t>
            </a:r>
            <a:r>
              <a:rPr lang="nb-NO" sz="2200" dirty="0">
                <a:solidFill>
                  <a:srgbClr val="FFFFFF"/>
                </a:solidFill>
              </a:rPr>
              <a:t>, </a:t>
            </a:r>
            <a:r>
              <a:rPr lang="nb-NO" sz="2200" dirty="0" err="1">
                <a:solidFill>
                  <a:srgbClr val="FFFFFF"/>
                </a:solidFill>
              </a:rPr>
              <a:t>exploring</a:t>
            </a:r>
            <a:r>
              <a:rPr lang="nb-NO" sz="2200" dirty="0">
                <a:solidFill>
                  <a:srgbClr val="FFFFFF"/>
                </a:solidFill>
              </a:rPr>
              <a:t> </a:t>
            </a:r>
            <a:r>
              <a:rPr lang="nb-NO" sz="2200" dirty="0" err="1">
                <a:solidFill>
                  <a:srgbClr val="FFFFFF"/>
                </a:solidFill>
              </a:rPr>
              <a:t>the</a:t>
            </a:r>
            <a:r>
              <a:rPr lang="nb-NO" sz="2200" dirty="0">
                <a:solidFill>
                  <a:srgbClr val="FFFFFF"/>
                </a:solidFill>
              </a:rPr>
              <a:t> </a:t>
            </a:r>
            <a:r>
              <a:rPr lang="nb-NO" sz="2200" dirty="0" err="1">
                <a:solidFill>
                  <a:srgbClr val="FFFFFF"/>
                </a:solidFill>
              </a:rPr>
              <a:t>network’s</a:t>
            </a:r>
            <a:r>
              <a:rPr lang="nb-NO" sz="2200" dirty="0">
                <a:solidFill>
                  <a:srgbClr val="FFFFFF"/>
                </a:solidFill>
              </a:rPr>
              <a:t> </a:t>
            </a:r>
            <a:r>
              <a:rPr lang="nb-NO" sz="2200" dirty="0" err="1">
                <a:solidFill>
                  <a:srgbClr val="FFFFFF"/>
                </a:solidFill>
              </a:rPr>
              <a:t>ability</a:t>
            </a:r>
            <a:r>
              <a:rPr lang="nb-NO" sz="2200" dirty="0">
                <a:solidFill>
                  <a:srgbClr val="FFFFFF"/>
                </a:solidFill>
              </a:rPr>
              <a:t> to </a:t>
            </a:r>
            <a:r>
              <a:rPr lang="nb-NO" sz="2200" dirty="0" err="1">
                <a:solidFill>
                  <a:srgbClr val="FFFFFF"/>
                </a:solidFill>
              </a:rPr>
              <a:t>capture</a:t>
            </a:r>
            <a:r>
              <a:rPr lang="nb-NO" sz="2200" dirty="0">
                <a:solidFill>
                  <a:srgbClr val="FFFFFF"/>
                </a:solidFill>
              </a:rPr>
              <a:t> spatial </a:t>
            </a:r>
            <a:r>
              <a:rPr lang="nb-NO" sz="2200" dirty="0" err="1">
                <a:solidFill>
                  <a:srgbClr val="FFFFFF"/>
                </a:solidFill>
              </a:rPr>
              <a:t>hierarchies</a:t>
            </a:r>
            <a:r>
              <a:rPr lang="nb-NO" sz="2200" dirty="0">
                <a:solidFill>
                  <a:srgbClr val="FFFFFF"/>
                </a:solidFill>
              </a:rPr>
              <a:t> in </a:t>
            </a:r>
            <a:r>
              <a:rPr lang="nb-NO" sz="2200" dirty="0" err="1">
                <a:solidFill>
                  <a:srgbClr val="FFFFFF"/>
                </a:solidFill>
              </a:rPr>
              <a:t>the</a:t>
            </a:r>
            <a:r>
              <a:rPr lang="nb-NO" sz="2200" dirty="0">
                <a:solidFill>
                  <a:srgbClr val="FFFFFF"/>
                </a:solidFill>
              </a:rPr>
              <a:t> data. </a:t>
            </a:r>
          </a:p>
          <a:p>
            <a:endParaRPr lang="nb-NO" sz="2200" b="1" dirty="0">
              <a:solidFill>
                <a:srgbClr val="FFFFFF"/>
              </a:solidFill>
            </a:endParaRPr>
          </a:p>
          <a:p>
            <a:r>
              <a:rPr lang="nb-NO" sz="2200" b="1" dirty="0" err="1">
                <a:solidFill>
                  <a:srgbClr val="FFFFFF"/>
                </a:solidFill>
              </a:rPr>
              <a:t>Autoencoder</a:t>
            </a:r>
            <a:r>
              <a:rPr lang="nb-NO" sz="2200" b="1" dirty="0">
                <a:solidFill>
                  <a:srgbClr val="FFFFFF"/>
                </a:solidFill>
              </a:rPr>
              <a:t>: </a:t>
            </a:r>
            <a:r>
              <a:rPr lang="nb-NO" sz="2200" dirty="0" err="1">
                <a:solidFill>
                  <a:srgbClr val="FFFFFF"/>
                </a:solidFill>
              </a:rPr>
              <a:t>Develop</a:t>
            </a:r>
            <a:r>
              <a:rPr lang="nb-NO" sz="2200" dirty="0">
                <a:solidFill>
                  <a:srgbClr val="FFFFFF"/>
                </a:solidFill>
              </a:rPr>
              <a:t> an </a:t>
            </a:r>
            <a:r>
              <a:rPr lang="nb-NO" sz="2200" dirty="0" err="1">
                <a:solidFill>
                  <a:srgbClr val="FFFFFF"/>
                </a:solidFill>
              </a:rPr>
              <a:t>autoencoder</a:t>
            </a:r>
            <a:r>
              <a:rPr lang="nb-NO" sz="2200" dirty="0">
                <a:solidFill>
                  <a:srgbClr val="FFFFFF"/>
                </a:solidFill>
              </a:rPr>
              <a:t> </a:t>
            </a:r>
            <a:r>
              <a:rPr lang="nb-NO" sz="2200" dirty="0" err="1">
                <a:solidFill>
                  <a:srgbClr val="FFFFFF"/>
                </a:solidFill>
              </a:rPr>
              <a:t>model</a:t>
            </a:r>
            <a:r>
              <a:rPr lang="nb-NO" sz="2200" dirty="0">
                <a:solidFill>
                  <a:srgbClr val="FFFFFF"/>
                </a:solidFill>
              </a:rPr>
              <a:t> </a:t>
            </a:r>
            <a:r>
              <a:rPr lang="nb-NO" sz="2200" dirty="0" err="1">
                <a:solidFill>
                  <a:srgbClr val="FFFFFF"/>
                </a:solidFill>
              </a:rPr>
              <a:t>that</a:t>
            </a:r>
            <a:r>
              <a:rPr lang="nb-NO" sz="2200" dirty="0">
                <a:solidFill>
                  <a:srgbClr val="FFFFFF"/>
                </a:solidFill>
              </a:rPr>
              <a:t> </a:t>
            </a:r>
            <a:r>
              <a:rPr lang="nb-NO" sz="2200" dirty="0" err="1">
                <a:solidFill>
                  <a:srgbClr val="FFFFFF"/>
                </a:solidFill>
              </a:rPr>
              <a:t>can</a:t>
            </a:r>
            <a:r>
              <a:rPr lang="nb-NO" sz="2200" dirty="0">
                <a:solidFill>
                  <a:srgbClr val="FFFFFF"/>
                </a:solidFill>
              </a:rPr>
              <a:t> </a:t>
            </a:r>
            <a:r>
              <a:rPr lang="nb-NO" sz="2200" dirty="0" err="1">
                <a:solidFill>
                  <a:srgbClr val="FFFFFF"/>
                </a:solidFill>
              </a:rPr>
              <a:t>efficiently</a:t>
            </a:r>
            <a:r>
              <a:rPr lang="nb-NO" sz="2200" dirty="0">
                <a:solidFill>
                  <a:srgbClr val="FFFFFF"/>
                </a:solidFill>
              </a:rPr>
              <a:t> </a:t>
            </a:r>
            <a:r>
              <a:rPr lang="nb-NO" sz="2200" dirty="0" err="1">
                <a:solidFill>
                  <a:srgbClr val="FFFFFF"/>
                </a:solidFill>
              </a:rPr>
              <a:t>compress</a:t>
            </a:r>
            <a:r>
              <a:rPr lang="nb-NO" sz="2200" dirty="0">
                <a:solidFill>
                  <a:srgbClr val="FFFFFF"/>
                </a:solidFill>
              </a:rPr>
              <a:t> and </a:t>
            </a:r>
            <a:r>
              <a:rPr lang="nb-NO" sz="2200" dirty="0" err="1">
                <a:solidFill>
                  <a:srgbClr val="FFFFFF"/>
                </a:solidFill>
              </a:rPr>
              <a:t>decompress</a:t>
            </a:r>
            <a:r>
              <a:rPr lang="nb-NO" sz="2200" dirty="0">
                <a:solidFill>
                  <a:srgbClr val="FFFFFF"/>
                </a:solidFill>
              </a:rPr>
              <a:t> spike </a:t>
            </a:r>
            <a:r>
              <a:rPr lang="nb-NO" sz="2200" dirty="0" err="1">
                <a:solidFill>
                  <a:srgbClr val="FFFFFF"/>
                </a:solidFill>
              </a:rPr>
              <a:t>shape</a:t>
            </a:r>
            <a:r>
              <a:rPr lang="nb-NO" sz="2200" dirty="0">
                <a:solidFill>
                  <a:srgbClr val="FFFFFF"/>
                </a:solidFill>
              </a:rPr>
              <a:t> data, </a:t>
            </a:r>
            <a:r>
              <a:rPr lang="nb-NO" sz="2200" dirty="0" err="1">
                <a:solidFill>
                  <a:srgbClr val="FFFFFF"/>
                </a:solidFill>
              </a:rPr>
              <a:t>potentially</a:t>
            </a:r>
            <a:r>
              <a:rPr lang="nb-NO" sz="2200" dirty="0">
                <a:solidFill>
                  <a:srgbClr val="FFFFFF"/>
                </a:solidFill>
              </a:rPr>
              <a:t> </a:t>
            </a:r>
            <a:r>
              <a:rPr lang="nb-NO" sz="2200" dirty="0" err="1">
                <a:solidFill>
                  <a:srgbClr val="FFFFFF"/>
                </a:solidFill>
              </a:rPr>
              <a:t>hihglighting</a:t>
            </a:r>
            <a:r>
              <a:rPr lang="nb-NO" sz="2200" dirty="0">
                <a:solidFill>
                  <a:srgbClr val="FFFFFF"/>
                </a:solidFill>
              </a:rPr>
              <a:t> </a:t>
            </a:r>
            <a:r>
              <a:rPr lang="nb-NO" sz="2200" dirty="0" err="1">
                <a:solidFill>
                  <a:srgbClr val="FFFFFF"/>
                </a:solidFill>
              </a:rPr>
              <a:t>intrinsic</a:t>
            </a:r>
            <a:r>
              <a:rPr lang="nb-NO" sz="2200" dirty="0">
                <a:solidFill>
                  <a:srgbClr val="FFFFFF"/>
                </a:solidFill>
              </a:rPr>
              <a:t> </a:t>
            </a:r>
            <a:r>
              <a:rPr lang="nb-NO" sz="2200" dirty="0" err="1">
                <a:solidFill>
                  <a:srgbClr val="FFFFFF"/>
                </a:solidFill>
              </a:rPr>
              <a:t>patterns</a:t>
            </a:r>
            <a:r>
              <a:rPr lang="nb-NO" sz="2200" dirty="0">
                <a:solidFill>
                  <a:srgbClr val="FFFFFF"/>
                </a:solidFill>
              </a:rPr>
              <a:t>. </a:t>
            </a:r>
          </a:p>
          <a:p>
            <a:endParaRPr lang="nb-NO" sz="2200" b="1" dirty="0">
              <a:solidFill>
                <a:srgbClr val="FFFFFF"/>
              </a:solidFill>
            </a:endParaRPr>
          </a:p>
          <a:p>
            <a:r>
              <a:rPr lang="en-US" sz="2200" b="1" dirty="0">
                <a:solidFill>
                  <a:srgbClr val="FFFFFF"/>
                </a:solidFill>
              </a:rPr>
              <a:t>Part 2 - Generative methods: </a:t>
            </a:r>
            <a:r>
              <a:rPr lang="en-US" sz="2200" dirty="0">
                <a:solidFill>
                  <a:srgbClr val="FFFFFF"/>
                </a:solidFill>
              </a:rPr>
              <a:t>Generative Adversarial Network (GAN), Variational Autoencoder (VAE), Diffusion models to predict spike shape from cell type and cell position.</a:t>
            </a:r>
          </a:p>
          <a:p>
            <a:endParaRPr lang="en-US" sz="2200" dirty="0">
              <a:solidFill>
                <a:srgbClr val="FFFFFF"/>
              </a:solidFill>
            </a:endParaRPr>
          </a:p>
          <a:p>
            <a:r>
              <a:rPr lang="en-US" sz="2200" dirty="0">
                <a:solidFill>
                  <a:srgbClr val="FFFFFF"/>
                </a:solidFill>
              </a:rPr>
              <a:t>Compare performance on simulated data vs. experimental data.</a:t>
            </a:r>
          </a:p>
        </p:txBody>
      </p:sp>
    </p:spTree>
    <p:extLst>
      <p:ext uri="{BB962C8B-B14F-4D97-AF65-F5344CB8AC3E}">
        <p14:creationId xmlns:p14="http://schemas.microsoft.com/office/powerpoint/2010/main" val="258826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274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Unsupervised Learning and Predictive Modeling in Computational Neuroscience</vt:lpstr>
      <vt:lpstr>Background </vt:lpstr>
      <vt:lpstr>Background</vt:lpstr>
      <vt:lpstr>Project Objectives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Oda</dc:creator>
  <cp:lastModifiedBy>Oda Solesvik Oppedal</cp:lastModifiedBy>
  <cp:revision>3</cp:revision>
  <dcterms:created xsi:type="dcterms:W3CDTF">2025-02-06T13:22:06Z</dcterms:created>
  <dcterms:modified xsi:type="dcterms:W3CDTF">2025-02-07T12:44:54Z</dcterms:modified>
</cp:coreProperties>
</file>