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BFE"/>
    <a:srgbClr val="B6D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6FC8-D9B5-AD48-9E04-EB529CA53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60D3F-25C4-8048-B007-8CC950AB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5D47-A12B-F340-BAEC-C41E3C66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824E-702C-924B-824E-479DCECB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A3D8-35A0-3843-8B14-19950CA1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604D-0A17-9C49-88E4-7AD6CDB9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83215-0B1F-2D44-BA1C-E9AD0C11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5B0C-BA8D-8D4A-BBB0-7D72453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F91F-984E-F84D-AF42-6298A2CE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2485-E677-E14B-A128-5D39FB65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849A4-EC79-B744-83AF-1476F2ED1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248F-BDBD-7342-AF75-9BA69D505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F788-C830-F640-8FFB-E4FDFF95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C8BB-9EE7-574F-900A-BFD18DE6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217A3-A23F-3341-8627-8AC048E8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F473-7104-594F-9839-132DDDBF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DF80-D0C3-CE42-BD75-9E0A4172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F704-6BCD-5F49-894C-1BA6E69D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68EF-A9FE-274C-9DE2-242C46F8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50BB-FA74-F64E-A29C-9D17790F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20A2-3AC0-404C-A081-EA35D8A9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C177A-210D-AF49-9DD9-F6D5A0D0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CE8D4-4B0D-D348-8EE5-8047BB5D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1937-AA4F-8841-87EA-48190F8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75C6-DFC4-EC44-B738-0CC89C7D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CFC8-8290-824A-8383-0BDED68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F40D-8902-9C4F-9F33-97B81045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B865B-2ED2-AA44-A494-504B21421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9557C-9016-304F-9FB8-8C332A31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7B25B-FF3A-9D45-8BF0-AF867542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25FE2-5A7C-AF49-971C-C738CED6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DE95-CB3A-3544-8A61-208064F5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8A1C7-548C-874F-AB40-886F082B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4600C-B084-3C42-B2BB-FD43EC1DD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F76E6-A64E-A34D-B861-6BA833A0B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2D2D5-C067-0C4E-8642-10B6C2907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35828-4A45-DB41-B435-9FEBCBE7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031A6-54BA-E045-8D65-BD2C14D7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DAE0D-5AAB-A045-9315-A029E3ED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5257-E2DA-2548-8880-E1548CB4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04943-5E64-324B-9621-E4ECD409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53764-FA91-0C45-94B1-5323E1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9CCE8-E62A-5442-96A8-903AB522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504A3-7EF2-6B44-BEF9-AB6F58AC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EA50E-15F7-8048-ACF1-4536189D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A7623-29C3-864D-BF84-C308A69A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B29-4DDA-6B45-AFD2-2B7B27AE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D099-FDCD-F74A-A999-B82AA6E7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EDEB-610A-A14C-AAD1-471CA80D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649C2-1904-414C-BB48-3C8693D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F235E-E2AE-F44B-8BAB-DF00F80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EF3FC-B01C-7443-A3F4-46DC918F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45F2-DC06-A64E-8F08-7270A922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C8B67-843A-0142-9F2D-4CE42F171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33DB-D3F6-1640-A538-A7784A488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01C2-6805-1845-8D59-558BC42E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406A6-843C-E743-B1C8-A409AA98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A9A2E-CDA7-D640-AE71-F466062F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630CD-B533-624E-A1FD-867EE881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A144-5C20-6248-AEF3-A4C47282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05CB-D829-734D-9ED1-CA821570C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5E5A-F4BA-9444-8E90-F94ABEFD963F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A627-C5D9-594B-931D-3DF47DECA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E04A-81DB-8343-9B19-31FD8C203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5DB9-BCFC-2E4E-BB63-E3029BAA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Callout 54">
            <a:extLst>
              <a:ext uri="{FF2B5EF4-FFF2-40B4-BE49-F238E27FC236}">
                <a16:creationId xmlns:a16="http://schemas.microsoft.com/office/drawing/2014/main" id="{5B6219BE-6A11-E549-902A-C97B0CB1A256}"/>
              </a:ext>
            </a:extLst>
          </p:cNvPr>
          <p:cNvSpPr/>
          <p:nvPr/>
        </p:nvSpPr>
        <p:spPr>
          <a:xfrm>
            <a:off x="2241251" y="336447"/>
            <a:ext cx="8053455" cy="6178544"/>
          </a:xfrm>
          <a:prstGeom prst="rightArrowCallout">
            <a:avLst>
              <a:gd name="adj1" fmla="val 10649"/>
              <a:gd name="adj2" fmla="val 10424"/>
              <a:gd name="adj3" fmla="val 9693"/>
              <a:gd name="adj4" fmla="val 90450"/>
            </a:avLst>
          </a:prstGeom>
          <a:solidFill>
            <a:srgbClr val="D5FB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A2921EAF-FE18-634A-8BA5-D29D98E1600F}"/>
              </a:ext>
            </a:extLst>
          </p:cNvPr>
          <p:cNvSpPr/>
          <p:nvPr/>
        </p:nvSpPr>
        <p:spPr>
          <a:xfrm flipV="1">
            <a:off x="5931484" y="2143726"/>
            <a:ext cx="1999161" cy="6119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47110-B07F-914B-B381-0C044BBE435A}"/>
              </a:ext>
            </a:extLst>
          </p:cNvPr>
          <p:cNvSpPr/>
          <p:nvPr/>
        </p:nvSpPr>
        <p:spPr>
          <a:xfrm>
            <a:off x="10235212" y="2888806"/>
            <a:ext cx="1973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Discovery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FA934C-776F-664A-AF71-CC8B3D76674B}"/>
              </a:ext>
            </a:extLst>
          </p:cNvPr>
          <p:cNvSpPr/>
          <p:nvPr/>
        </p:nvSpPr>
        <p:spPr>
          <a:xfrm>
            <a:off x="85864" y="5030164"/>
            <a:ext cx="19614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Nuclei in the Cosmos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F385E3-9707-CB4D-A594-D7DBF4766AC7}"/>
              </a:ext>
            </a:extLst>
          </p:cNvPr>
          <p:cNvSpPr/>
          <p:nvPr/>
        </p:nvSpPr>
        <p:spPr>
          <a:xfrm>
            <a:off x="3205564" y="685988"/>
            <a:ext cx="3119926" cy="1437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49F76-F819-0E43-8874-A18566E44821}"/>
              </a:ext>
            </a:extLst>
          </p:cNvPr>
          <p:cNvSpPr/>
          <p:nvPr/>
        </p:nvSpPr>
        <p:spPr>
          <a:xfrm>
            <a:off x="3455288" y="913529"/>
            <a:ext cx="2761397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Nuclear Theory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Correlations and predictions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Estimations and causations</a:t>
            </a:r>
            <a:endParaRPr lang="en-US" sz="1400" dirty="0"/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33999F4-5273-ED4E-B1C7-6541BA237CD7}"/>
              </a:ext>
            </a:extLst>
          </p:cNvPr>
          <p:cNvSpPr/>
          <p:nvPr/>
        </p:nvSpPr>
        <p:spPr>
          <a:xfrm flipH="1" flipV="1">
            <a:off x="2361226" y="1063365"/>
            <a:ext cx="1028360" cy="4727070"/>
          </a:xfrm>
          <a:prstGeom prst="curvedLef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CE737B-F27E-1543-B77C-9EFBC593EEE3}"/>
              </a:ext>
            </a:extLst>
          </p:cNvPr>
          <p:cNvSpPr/>
          <p:nvPr/>
        </p:nvSpPr>
        <p:spPr>
          <a:xfrm>
            <a:off x="3205564" y="5447345"/>
            <a:ext cx="303412" cy="382387"/>
          </a:xfrm>
          <a:prstGeom prst="rect">
            <a:avLst/>
          </a:prstGeom>
          <a:solidFill>
            <a:srgbClr val="B6DC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9BCDD4-C26B-EA40-8FAA-6BA23458F644}"/>
              </a:ext>
            </a:extLst>
          </p:cNvPr>
          <p:cNvSpPr/>
          <p:nvPr/>
        </p:nvSpPr>
        <p:spPr>
          <a:xfrm>
            <a:off x="7952389" y="2220184"/>
            <a:ext cx="1407565" cy="11079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Nuclear data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600" dirty="0"/>
              <a:t>Databases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600" dirty="0"/>
              <a:t>Data Mining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600" dirty="0"/>
              <a:t>Visualization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47290A-7692-EC47-84F5-30201E2F2BB1}"/>
              </a:ext>
            </a:extLst>
          </p:cNvPr>
          <p:cNvSpPr/>
          <p:nvPr/>
        </p:nvSpPr>
        <p:spPr>
          <a:xfrm>
            <a:off x="3106369" y="3562247"/>
            <a:ext cx="142365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Experimental</a:t>
            </a:r>
          </a:p>
          <a:p>
            <a:r>
              <a:rPr lang="en-US" dirty="0"/>
              <a:t>Design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592FAF7-1794-A54A-96C6-F207AB5BA467}"/>
              </a:ext>
            </a:extLst>
          </p:cNvPr>
          <p:cNvSpPr/>
          <p:nvPr/>
        </p:nvSpPr>
        <p:spPr>
          <a:xfrm>
            <a:off x="3365568" y="2128216"/>
            <a:ext cx="321855" cy="14579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9A592E15-8257-2F42-9E90-D8D2A244D93E}"/>
              </a:ext>
            </a:extLst>
          </p:cNvPr>
          <p:cNvSpPr/>
          <p:nvPr/>
        </p:nvSpPr>
        <p:spPr>
          <a:xfrm rot="5400000" flipV="1">
            <a:off x="3947330" y="2891834"/>
            <a:ext cx="557766" cy="8140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13D4-AC7D-494C-BB51-6B7EBAA9C10D}"/>
              </a:ext>
            </a:extLst>
          </p:cNvPr>
          <p:cNvSpPr/>
          <p:nvPr/>
        </p:nvSpPr>
        <p:spPr>
          <a:xfrm>
            <a:off x="4614802" y="2779388"/>
            <a:ext cx="210172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393C81C4-92C1-C144-A27C-B326DADB551C}"/>
              </a:ext>
            </a:extLst>
          </p:cNvPr>
          <p:cNvSpPr/>
          <p:nvPr/>
        </p:nvSpPr>
        <p:spPr>
          <a:xfrm>
            <a:off x="3587796" y="4211618"/>
            <a:ext cx="321855" cy="739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7" descr="nucleus.tif">
            <a:extLst>
              <a:ext uri="{FF2B5EF4-FFF2-40B4-BE49-F238E27FC236}">
                <a16:creationId xmlns:a16="http://schemas.microsoft.com/office/drawing/2014/main" id="{4ECB0B3E-025F-094F-98BA-84C45C8C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2" y="2560389"/>
            <a:ext cx="1012320" cy="98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5C27942-A791-0C4A-AD86-932BB26A955D}"/>
              </a:ext>
            </a:extLst>
          </p:cNvPr>
          <p:cNvSpPr/>
          <p:nvPr/>
        </p:nvSpPr>
        <p:spPr>
          <a:xfrm>
            <a:off x="326209" y="3586202"/>
            <a:ext cx="14807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Atomic Nucleus</a:t>
            </a:r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9DE73D2A-0C75-084F-AC54-B2630F5FC5D8}"/>
              </a:ext>
            </a:extLst>
          </p:cNvPr>
          <p:cNvGrpSpPr>
            <a:grpSpLocks/>
          </p:cNvGrpSpPr>
          <p:nvPr/>
        </p:nvGrpSpPr>
        <p:grpSpPr bwMode="auto">
          <a:xfrm>
            <a:off x="720972" y="1645149"/>
            <a:ext cx="691200" cy="640867"/>
            <a:chOff x="5200884" y="4092508"/>
            <a:chExt cx="1700784" cy="157581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3C8DCC-5CA6-8A4D-A37E-F433880D0F3B}"/>
                </a:ext>
              </a:extLst>
            </p:cNvPr>
            <p:cNvSpPr/>
            <p:nvPr/>
          </p:nvSpPr>
          <p:spPr>
            <a:xfrm>
              <a:off x="5353565" y="4185733"/>
              <a:ext cx="1303812" cy="1303812"/>
            </a:xfrm>
            <a:prstGeom prst="ellipse">
              <a:avLst/>
            </a:prstGeom>
            <a:gradFill flip="none" rotWithShape="1">
              <a:gsLst>
                <a:gs pos="1000">
                  <a:schemeClr val="accent2">
                    <a:lumMod val="40000"/>
                    <a:lumOff val="6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468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defRPr/>
              </a:pPr>
              <a:endParaRPr lang="en-US" sz="2200">
                <a:solidFill>
                  <a:srgbClr val="FFFFFF"/>
                </a:solidFill>
                <a:latin typeface="Times New Roman"/>
                <a:ea typeface="msgothic"/>
                <a:cs typeface="msgothic"/>
              </a:endParaRPr>
            </a:p>
          </p:txBody>
        </p:sp>
        <p:pic>
          <p:nvPicPr>
            <p:cNvPr id="39" name="Picture 10" descr="hadron.tif">
              <a:extLst>
                <a:ext uri="{FF2B5EF4-FFF2-40B4-BE49-F238E27FC236}">
                  <a16:creationId xmlns:a16="http://schemas.microsoft.com/office/drawing/2014/main" id="{0543533E-9196-4D4E-B1CA-46136673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884" y="4092508"/>
              <a:ext cx="1700784" cy="1575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C3CE936-BE73-8349-A9A0-193AFF7848EC}"/>
              </a:ext>
            </a:extLst>
          </p:cNvPr>
          <p:cNvSpPr/>
          <p:nvPr/>
        </p:nvSpPr>
        <p:spPr>
          <a:xfrm>
            <a:off x="624849" y="2200221"/>
            <a:ext cx="883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Hadrons</a:t>
            </a:r>
          </a:p>
        </p:txBody>
      </p:sp>
      <p:pic>
        <p:nvPicPr>
          <p:cNvPr id="41" name="Picture 18" descr="QGP1.jpg">
            <a:extLst>
              <a:ext uri="{FF2B5EF4-FFF2-40B4-BE49-F238E27FC236}">
                <a16:creationId xmlns:a16="http://schemas.microsoft.com/office/drawing/2014/main" id="{F31C8859-D9B2-A645-84B6-1BC9DF741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32" y="102465"/>
            <a:ext cx="967680" cy="96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B656D7-D870-4541-9074-14942A5A549A}"/>
              </a:ext>
            </a:extLst>
          </p:cNvPr>
          <p:cNvSpPr/>
          <p:nvPr/>
        </p:nvSpPr>
        <p:spPr>
          <a:xfrm>
            <a:off x="-451597" y="1084223"/>
            <a:ext cx="3108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Hot and Dense Nuclear </a:t>
            </a:r>
          </a:p>
          <a:p>
            <a:pPr algn="ctr"/>
            <a:r>
              <a:rPr lang="en-US" sz="1600" dirty="0"/>
              <a:t>Matter</a:t>
            </a:r>
          </a:p>
        </p:txBody>
      </p:sp>
      <p:pic>
        <p:nvPicPr>
          <p:cNvPr id="43" name="Picture 17">
            <a:extLst>
              <a:ext uri="{FF2B5EF4-FFF2-40B4-BE49-F238E27FC236}">
                <a16:creationId xmlns:a16="http://schemas.microsoft.com/office/drawing/2014/main" id="{A62FCFF1-8029-244E-B1E6-673C9B10C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2" y="3966946"/>
            <a:ext cx="1036800" cy="10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73A636E-187B-AC40-A9C4-ABFBB58715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13" t="10441"/>
          <a:stretch/>
        </p:blipFill>
        <p:spPr>
          <a:xfrm>
            <a:off x="552392" y="5447345"/>
            <a:ext cx="1028360" cy="9638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B84723A-C384-BF44-A9A2-50F9539965DE}"/>
              </a:ext>
            </a:extLst>
          </p:cNvPr>
          <p:cNvSpPr/>
          <p:nvPr/>
        </p:nvSpPr>
        <p:spPr>
          <a:xfrm>
            <a:off x="-76332" y="6454203"/>
            <a:ext cx="23135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Fundamental interactions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23ADA7C-986D-BB42-956D-F365CBFA6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56" y="3490989"/>
            <a:ext cx="1014213" cy="919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E7266E-7474-1140-9CD4-2EBB1C8659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7861" y="864641"/>
            <a:ext cx="1262358" cy="1262358"/>
          </a:xfrm>
          <a:prstGeom prst="rect">
            <a:avLst/>
          </a:prstGeom>
        </p:spPr>
      </p:pic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D0B6097-93C9-B54A-90A0-3043545365F1}"/>
              </a:ext>
            </a:extLst>
          </p:cNvPr>
          <p:cNvSpPr/>
          <p:nvPr/>
        </p:nvSpPr>
        <p:spPr>
          <a:xfrm>
            <a:off x="5058292" y="3365860"/>
            <a:ext cx="265623" cy="15890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D6D8AE1B-6609-E041-842E-2286A44A1E61}"/>
              </a:ext>
            </a:extLst>
          </p:cNvPr>
          <p:cNvSpPr/>
          <p:nvPr/>
        </p:nvSpPr>
        <p:spPr>
          <a:xfrm rot="16200000" flipV="1">
            <a:off x="5426700" y="1954612"/>
            <a:ext cx="2061074" cy="4663783"/>
          </a:xfrm>
          <a:prstGeom prst="bentArrow">
            <a:avLst>
              <a:gd name="adj1" fmla="val 6996"/>
              <a:gd name="adj2" fmla="val 8396"/>
              <a:gd name="adj3" fmla="val 9551"/>
              <a:gd name="adj4" fmla="val 39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E9340-682C-764C-A6B0-2E872335A711}"/>
              </a:ext>
            </a:extLst>
          </p:cNvPr>
          <p:cNvSpPr/>
          <p:nvPr/>
        </p:nvSpPr>
        <p:spPr>
          <a:xfrm>
            <a:off x="3229838" y="4958329"/>
            <a:ext cx="3071377" cy="1437783"/>
          </a:xfrm>
          <a:prstGeom prst="rect">
            <a:avLst/>
          </a:prstGeom>
          <a:solidFill>
            <a:srgbClr val="B6DCD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572480A3-C04B-654D-A809-1EBB025DE381}"/>
              </a:ext>
            </a:extLst>
          </p:cNvPr>
          <p:cNvSpPr/>
          <p:nvPr/>
        </p:nvSpPr>
        <p:spPr>
          <a:xfrm>
            <a:off x="6145852" y="1139860"/>
            <a:ext cx="1028360" cy="4808305"/>
          </a:xfrm>
          <a:prstGeom prst="curvedLef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DE5103-94A6-6743-B5C1-D0C92A0327F4}"/>
              </a:ext>
            </a:extLst>
          </p:cNvPr>
          <p:cNvSpPr/>
          <p:nvPr/>
        </p:nvSpPr>
        <p:spPr>
          <a:xfrm>
            <a:off x="6069708" y="1042435"/>
            <a:ext cx="241458" cy="4416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A6B82DA9-64F5-4A42-8565-94744CA3662F}"/>
              </a:ext>
            </a:extLst>
          </p:cNvPr>
          <p:cNvSpPr/>
          <p:nvPr/>
        </p:nvSpPr>
        <p:spPr>
          <a:xfrm>
            <a:off x="5084198" y="1981011"/>
            <a:ext cx="265623" cy="8265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>
            <a:extLst>
              <a:ext uri="{FF2B5EF4-FFF2-40B4-BE49-F238E27FC236}">
                <a16:creationId xmlns:a16="http://schemas.microsoft.com/office/drawing/2014/main" id="{C5B15FDA-7512-7F47-ABA5-B5EA313662E6}"/>
              </a:ext>
            </a:extLst>
          </p:cNvPr>
          <p:cNvSpPr/>
          <p:nvPr/>
        </p:nvSpPr>
        <p:spPr>
          <a:xfrm rot="5400000">
            <a:off x="7204655" y="2454296"/>
            <a:ext cx="265623" cy="13120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9149E2-978F-444C-A6C9-52944C19ED35}"/>
              </a:ext>
            </a:extLst>
          </p:cNvPr>
          <p:cNvSpPr/>
          <p:nvPr/>
        </p:nvSpPr>
        <p:spPr>
          <a:xfrm>
            <a:off x="3365568" y="5007333"/>
            <a:ext cx="281823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Nuclear Experiment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Methods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Tools</a:t>
            </a:r>
          </a:p>
          <a:p>
            <a:r>
              <a:rPr lang="en-US" dirty="0"/>
              <a:t>Accelerator Science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184847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44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Nazarewicz, Witold</dc:creator>
  <cp:lastModifiedBy>Nazarewicz, Witold</cp:lastModifiedBy>
  <cp:revision>17</cp:revision>
  <dcterms:created xsi:type="dcterms:W3CDTF">2021-05-07T10:14:19Z</dcterms:created>
  <dcterms:modified xsi:type="dcterms:W3CDTF">2021-05-10T15:23:40Z</dcterms:modified>
</cp:coreProperties>
</file>