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9" r:id="rId5"/>
  </p:sldMasterIdLst>
  <p:notesMasterIdLst>
    <p:notesMasterId r:id="rId7"/>
  </p:notesMasterIdLst>
  <p:handoutMasterIdLst>
    <p:handoutMasterId r:id="rId8"/>
  </p:handoutMasterIdLst>
  <p:sldIdLst>
    <p:sldId id="262" r:id="rId6"/>
  </p:sldIdLst>
  <p:sldSz cx="36576000" cy="29260800"/>
  <p:notesSz cx="6858000" cy="9144000"/>
  <p:defaultTextStyle>
    <a:defPPr>
      <a:defRPr lang="en-US"/>
    </a:defPPr>
    <a:lvl1pPr marL="0" algn="l" defTabSz="3761635" rtl="0" eaLnBrk="1" latinLnBrk="0" hangingPunct="1">
      <a:defRPr sz="7387" kern="1200">
        <a:solidFill>
          <a:schemeClr val="tx1"/>
        </a:solidFill>
        <a:latin typeface="+mn-lt"/>
        <a:ea typeface="+mn-ea"/>
        <a:cs typeface="+mn-cs"/>
      </a:defRPr>
    </a:lvl1pPr>
    <a:lvl2pPr marL="1880817" algn="l" defTabSz="3761635" rtl="0" eaLnBrk="1" latinLnBrk="0" hangingPunct="1">
      <a:defRPr sz="7387" kern="1200">
        <a:solidFill>
          <a:schemeClr val="tx1"/>
        </a:solidFill>
        <a:latin typeface="+mn-lt"/>
        <a:ea typeface="+mn-ea"/>
        <a:cs typeface="+mn-cs"/>
      </a:defRPr>
    </a:lvl2pPr>
    <a:lvl3pPr marL="3761635" algn="l" defTabSz="3761635" rtl="0" eaLnBrk="1" latinLnBrk="0" hangingPunct="1">
      <a:defRPr sz="7387" kern="1200">
        <a:solidFill>
          <a:schemeClr val="tx1"/>
        </a:solidFill>
        <a:latin typeface="+mn-lt"/>
        <a:ea typeface="+mn-ea"/>
        <a:cs typeface="+mn-cs"/>
      </a:defRPr>
    </a:lvl3pPr>
    <a:lvl4pPr marL="5642452" algn="l" defTabSz="3761635" rtl="0" eaLnBrk="1" latinLnBrk="0" hangingPunct="1">
      <a:defRPr sz="7387" kern="1200">
        <a:solidFill>
          <a:schemeClr val="tx1"/>
        </a:solidFill>
        <a:latin typeface="+mn-lt"/>
        <a:ea typeface="+mn-ea"/>
        <a:cs typeface="+mn-cs"/>
      </a:defRPr>
    </a:lvl4pPr>
    <a:lvl5pPr marL="7523269" algn="l" defTabSz="3761635" rtl="0" eaLnBrk="1" latinLnBrk="0" hangingPunct="1">
      <a:defRPr sz="7387" kern="1200">
        <a:solidFill>
          <a:schemeClr val="tx1"/>
        </a:solidFill>
        <a:latin typeface="+mn-lt"/>
        <a:ea typeface="+mn-ea"/>
        <a:cs typeface="+mn-cs"/>
      </a:defRPr>
    </a:lvl5pPr>
    <a:lvl6pPr marL="9404086" algn="l" defTabSz="3761635" rtl="0" eaLnBrk="1" latinLnBrk="0" hangingPunct="1">
      <a:defRPr sz="7387" kern="1200">
        <a:solidFill>
          <a:schemeClr val="tx1"/>
        </a:solidFill>
        <a:latin typeface="+mn-lt"/>
        <a:ea typeface="+mn-ea"/>
        <a:cs typeface="+mn-cs"/>
      </a:defRPr>
    </a:lvl6pPr>
    <a:lvl7pPr marL="11284904" algn="l" defTabSz="3761635" rtl="0" eaLnBrk="1" latinLnBrk="0" hangingPunct="1">
      <a:defRPr sz="7387" kern="1200">
        <a:solidFill>
          <a:schemeClr val="tx1"/>
        </a:solidFill>
        <a:latin typeface="+mn-lt"/>
        <a:ea typeface="+mn-ea"/>
        <a:cs typeface="+mn-cs"/>
      </a:defRPr>
    </a:lvl7pPr>
    <a:lvl8pPr marL="13165721" algn="l" defTabSz="3761635" rtl="0" eaLnBrk="1" latinLnBrk="0" hangingPunct="1">
      <a:defRPr sz="7387" kern="1200">
        <a:solidFill>
          <a:schemeClr val="tx1"/>
        </a:solidFill>
        <a:latin typeface="+mn-lt"/>
        <a:ea typeface="+mn-ea"/>
        <a:cs typeface="+mn-cs"/>
      </a:defRPr>
    </a:lvl8pPr>
    <a:lvl9pPr marL="15046538" algn="l" defTabSz="3761635" rtl="0" eaLnBrk="1" latinLnBrk="0" hangingPunct="1">
      <a:defRPr sz="7387"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216" userDrawn="1">
          <p15:clr>
            <a:srgbClr val="A4A3A4"/>
          </p15:clr>
        </p15:guide>
        <p15:guide id="2" pos="1152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6"/>
    <a:srgbClr val="70AD47"/>
    <a:srgbClr val="757A4D"/>
    <a:srgbClr val="FFFFFF"/>
    <a:srgbClr val="E3E4DC"/>
    <a:srgbClr val="005CB9"/>
    <a:srgbClr val="E65300"/>
    <a:srgbClr val="DFEDCF"/>
    <a:srgbClr val="BABAAE"/>
    <a:srgbClr val="98988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15620"/>
    <p:restoredTop sz="94660"/>
  </p:normalViewPr>
  <p:slideViewPr>
    <p:cSldViewPr>
      <p:cViewPr>
        <p:scale>
          <a:sx n="50" d="100"/>
          <a:sy n="50" d="100"/>
        </p:scale>
        <p:origin x="66" y="-1542"/>
      </p:cViewPr>
      <p:guideLst>
        <p:guide orient="horz" pos="9216"/>
        <p:guide pos="11520"/>
      </p:guideLst>
    </p:cSldViewPr>
  </p:slideViewPr>
  <p:notesTextViewPr>
    <p:cViewPr>
      <p:scale>
        <a:sx n="100" d="100"/>
        <a:sy n="100" d="100"/>
      </p:scale>
      <p:origin x="0" y="0"/>
    </p:cViewPr>
  </p:notesTextViewPr>
  <p:notesViewPr>
    <p:cSldViewPr>
      <p:cViewPr varScale="1">
        <p:scale>
          <a:sx n="88" d="100"/>
          <a:sy n="88" d="100"/>
        </p:scale>
        <p:origin x="3822"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tableStyles" Target="tableStyle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theme" Target="theme/theme1.xml"/><Relationship Id="rId5" Type="http://schemas.openxmlformats.org/officeDocument/2006/relationships/slideMaster" Target="slideMasters/slideMaster1.xml"/><Relationship Id="rId10" Type="http://schemas.openxmlformats.org/officeDocument/2006/relationships/viewProps" Target="viewProps.xml"/><Relationship Id="rId4" Type="http://schemas.openxmlformats.org/officeDocument/2006/relationships/customXml" Target="../customXml/item4.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4D7CB33-D488-4950-BEA7-34C0E7CA71AF}" type="datetimeFigureOut">
              <a:rPr lang="en-US" smtClean="0"/>
              <a:t>7/30/2024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1A9D442E-3D1C-4792-8D94-27A749C00903}" type="slidenum">
              <a:rPr lang="en-US" smtClean="0"/>
              <a:t>‹#›</a:t>
            </a:fld>
            <a:endParaRPr lang="en-US"/>
          </a:p>
        </p:txBody>
      </p:sp>
    </p:spTree>
    <p:extLst>
      <p:ext uri="{BB962C8B-B14F-4D97-AF65-F5344CB8AC3E}">
        <p14:creationId xmlns:p14="http://schemas.microsoft.com/office/powerpoint/2010/main" val="23839266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6A93AE9-04F4-498A-A0B8-BCC5C3179D23}" type="datetimeFigureOut">
              <a:rPr lang="en-US" smtClean="0"/>
              <a:pPr/>
              <a:t>7/30/2024</a:t>
            </a:fld>
            <a:endParaRPr lang="en-US"/>
          </a:p>
        </p:txBody>
      </p:sp>
      <p:sp>
        <p:nvSpPr>
          <p:cNvPr id="4" name="Slide Image Placeholder 3"/>
          <p:cNvSpPr>
            <a:spLocks noGrp="1" noRot="1" noChangeAspect="1"/>
          </p:cNvSpPr>
          <p:nvPr>
            <p:ph type="sldImg" idx="2"/>
          </p:nvPr>
        </p:nvSpPr>
        <p:spPr>
          <a:xfrm>
            <a:off x="1285875" y="685800"/>
            <a:ext cx="428625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BFE553A-E2D9-437E-B555-3228DA22101E}" type="slidenum">
              <a:rPr lang="en-US" smtClean="0"/>
              <a:pPr/>
              <a:t>‹#›</a:t>
            </a:fld>
            <a:endParaRPr lang="en-US"/>
          </a:p>
        </p:txBody>
      </p:sp>
    </p:spTree>
    <p:extLst>
      <p:ext uri="{BB962C8B-B14F-4D97-AF65-F5344CB8AC3E}">
        <p14:creationId xmlns:p14="http://schemas.microsoft.com/office/powerpoint/2010/main" val="1508351482"/>
      </p:ext>
    </p:extLst>
  </p:cSld>
  <p:clrMap bg1="lt1" tx1="dk1" bg2="lt2" tx2="dk2" accent1="accent1" accent2="accent2" accent3="accent3" accent4="accent4" accent5="accent5" accent6="accent6" hlink="hlink" folHlink="folHlink"/>
  <p:notesStyle>
    <a:lvl1pPr marL="0" algn="l" defTabSz="3761635" rtl="0" eaLnBrk="1" latinLnBrk="0" hangingPunct="1">
      <a:defRPr sz="4954" kern="1200">
        <a:solidFill>
          <a:schemeClr val="tx1"/>
        </a:solidFill>
        <a:latin typeface="+mn-lt"/>
        <a:ea typeface="+mn-ea"/>
        <a:cs typeface="+mn-cs"/>
      </a:defRPr>
    </a:lvl1pPr>
    <a:lvl2pPr marL="1880817" algn="l" defTabSz="3761635" rtl="0" eaLnBrk="1" latinLnBrk="0" hangingPunct="1">
      <a:defRPr sz="4954" kern="1200">
        <a:solidFill>
          <a:schemeClr val="tx1"/>
        </a:solidFill>
        <a:latin typeface="+mn-lt"/>
        <a:ea typeface="+mn-ea"/>
        <a:cs typeface="+mn-cs"/>
      </a:defRPr>
    </a:lvl2pPr>
    <a:lvl3pPr marL="3761635" algn="l" defTabSz="3761635" rtl="0" eaLnBrk="1" latinLnBrk="0" hangingPunct="1">
      <a:defRPr sz="4954" kern="1200">
        <a:solidFill>
          <a:schemeClr val="tx1"/>
        </a:solidFill>
        <a:latin typeface="+mn-lt"/>
        <a:ea typeface="+mn-ea"/>
        <a:cs typeface="+mn-cs"/>
      </a:defRPr>
    </a:lvl3pPr>
    <a:lvl4pPr marL="5642452" algn="l" defTabSz="3761635" rtl="0" eaLnBrk="1" latinLnBrk="0" hangingPunct="1">
      <a:defRPr sz="4954" kern="1200">
        <a:solidFill>
          <a:schemeClr val="tx1"/>
        </a:solidFill>
        <a:latin typeface="+mn-lt"/>
        <a:ea typeface="+mn-ea"/>
        <a:cs typeface="+mn-cs"/>
      </a:defRPr>
    </a:lvl4pPr>
    <a:lvl5pPr marL="7523269" algn="l" defTabSz="3761635" rtl="0" eaLnBrk="1" latinLnBrk="0" hangingPunct="1">
      <a:defRPr sz="4954" kern="1200">
        <a:solidFill>
          <a:schemeClr val="tx1"/>
        </a:solidFill>
        <a:latin typeface="+mn-lt"/>
        <a:ea typeface="+mn-ea"/>
        <a:cs typeface="+mn-cs"/>
      </a:defRPr>
    </a:lvl5pPr>
    <a:lvl6pPr marL="9404086" algn="l" defTabSz="3761635" rtl="0" eaLnBrk="1" latinLnBrk="0" hangingPunct="1">
      <a:defRPr sz="4954" kern="1200">
        <a:solidFill>
          <a:schemeClr val="tx1"/>
        </a:solidFill>
        <a:latin typeface="+mn-lt"/>
        <a:ea typeface="+mn-ea"/>
        <a:cs typeface="+mn-cs"/>
      </a:defRPr>
    </a:lvl6pPr>
    <a:lvl7pPr marL="11284904" algn="l" defTabSz="3761635" rtl="0" eaLnBrk="1" latinLnBrk="0" hangingPunct="1">
      <a:defRPr sz="4954" kern="1200">
        <a:solidFill>
          <a:schemeClr val="tx1"/>
        </a:solidFill>
        <a:latin typeface="+mn-lt"/>
        <a:ea typeface="+mn-ea"/>
        <a:cs typeface="+mn-cs"/>
      </a:defRPr>
    </a:lvl7pPr>
    <a:lvl8pPr marL="13165721" algn="l" defTabSz="3761635" rtl="0" eaLnBrk="1" latinLnBrk="0" hangingPunct="1">
      <a:defRPr sz="4954" kern="1200">
        <a:solidFill>
          <a:schemeClr val="tx1"/>
        </a:solidFill>
        <a:latin typeface="+mn-lt"/>
        <a:ea typeface="+mn-ea"/>
        <a:cs typeface="+mn-cs"/>
      </a:defRPr>
    </a:lvl8pPr>
    <a:lvl9pPr marL="15046538" algn="l" defTabSz="3761635" rtl="0" eaLnBrk="1" latinLnBrk="0" hangingPunct="1">
      <a:defRPr sz="4954"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451499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9005155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7"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6" name="Picture 5" descr="FRIB_ppt_top.jpg"/>
          <p:cNvPicPr>
            <a:picLocks/>
          </p:cNvPicPr>
          <p:nvPr userDrawn="1"/>
        </p:nvPicPr>
        <p:blipFill>
          <a:blip r:embed="rId4" cstate="print"/>
          <a:srcRect/>
          <a:stretch>
            <a:fillRect/>
          </a:stretch>
        </p:blipFill>
        <p:spPr bwMode="auto">
          <a:xfrm>
            <a:off x="-1" y="27452292"/>
            <a:ext cx="36576001" cy="1828800"/>
          </a:xfrm>
          <a:prstGeom prst="rect">
            <a:avLst/>
          </a:prstGeom>
          <a:solidFill>
            <a:srgbClr val="E3E4DC"/>
          </a:solidFill>
          <a:ln w="9525">
            <a:noFill/>
            <a:miter lim="800000"/>
            <a:headEnd/>
            <a:tailEnd/>
          </a:ln>
        </p:spPr>
      </p:pic>
      <p:pic>
        <p:nvPicPr>
          <p:cNvPr id="11" name="Picture 5" descr="FRIB_ppt_top.jpg"/>
          <p:cNvPicPr>
            <a:picLocks/>
          </p:cNvPicPr>
          <p:nvPr userDrawn="1"/>
        </p:nvPicPr>
        <p:blipFill>
          <a:blip r:embed="rId4" cstate="print"/>
          <a:srcRect/>
          <a:stretch>
            <a:fillRect/>
          </a:stretch>
        </p:blipFill>
        <p:spPr bwMode="auto">
          <a:xfrm>
            <a:off x="0" y="1"/>
            <a:ext cx="36576000" cy="3200400"/>
          </a:xfrm>
          <a:prstGeom prst="rect">
            <a:avLst/>
          </a:prstGeom>
          <a:solidFill>
            <a:srgbClr val="E3E4DC"/>
          </a:solidFill>
          <a:ln w="9525">
            <a:noFill/>
            <a:miter lim="800000"/>
            <a:headEnd/>
            <a:tailEnd/>
          </a:ln>
        </p:spPr>
      </p:pic>
      <p:sp>
        <p:nvSpPr>
          <p:cNvPr id="2" name="Title Placeholder 1"/>
          <p:cNvSpPr>
            <a:spLocks noGrp="1"/>
          </p:cNvSpPr>
          <p:nvPr>
            <p:ph type="title"/>
          </p:nvPr>
        </p:nvSpPr>
        <p:spPr>
          <a:xfrm>
            <a:off x="457198" y="297773"/>
            <a:ext cx="35661600" cy="1645920"/>
          </a:xfrm>
          <a:prstGeom prst="roundRect">
            <a:avLst>
              <a:gd name="adj" fmla="val 50000"/>
            </a:avLst>
          </a:prstGeom>
          <a:solidFill>
            <a:srgbClr val="00453B"/>
          </a:solidFill>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2514999" y="7789685"/>
            <a:ext cx="31546003" cy="1856513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TextBox 9"/>
          <p:cNvSpPr txBox="1"/>
          <p:nvPr userDrawn="1"/>
        </p:nvSpPr>
        <p:spPr>
          <a:xfrm>
            <a:off x="11577894" y="27905027"/>
            <a:ext cx="10520106" cy="923330"/>
          </a:xfrm>
          <a:prstGeom prst="rect">
            <a:avLst/>
          </a:prstGeom>
          <a:noFill/>
        </p:spPr>
        <p:txBody>
          <a:bodyPr wrap="square" rtlCol="0" anchor="ctr">
            <a:spAutoFit/>
          </a:bodyPr>
          <a:lstStyle/>
          <a:p>
            <a:pPr marL="0" marR="0" lvl="0" indent="0" algn="ctr" defTabSz="2507997" rtl="0" eaLnBrk="0" fontAlgn="base" latinLnBrk="0" hangingPunct="0">
              <a:lnSpc>
                <a:spcPct val="100000"/>
              </a:lnSpc>
              <a:spcBef>
                <a:spcPts val="0"/>
              </a:spcBef>
              <a:spcAft>
                <a:spcPct val="0"/>
              </a:spcAft>
              <a:buClrTx/>
              <a:buSzPct val="100000"/>
              <a:buFont typeface="Wingdings" pitchFamily="2" charset="2"/>
              <a:buNone/>
              <a:tabLst/>
              <a:defRPr/>
            </a:pPr>
            <a:r>
              <a:rPr kumimoji="0" lang="en-US" sz="1800" b="0" i="0" u="none" strike="noStrike" kern="0" cap="none" spc="0" normalizeH="0" baseline="0" noProof="0" dirty="0">
                <a:ln>
                  <a:noFill/>
                </a:ln>
                <a:solidFill>
                  <a:schemeClr val="tx1"/>
                </a:solidFill>
                <a:effectLst/>
                <a:uLnTx/>
                <a:uFillTx/>
                <a:latin typeface="Arial Narrow" panose="020B0606020202030204" pitchFamily="34" charset="0"/>
                <a:ea typeface="+mn-ea"/>
                <a:cs typeface="+mn-cs"/>
              </a:rPr>
              <a:t>This material is based upon work supported by the U.S. Department of Energy, Office of Science,</a:t>
            </a:r>
          </a:p>
          <a:p>
            <a:pPr marL="0" marR="0" lvl="0" indent="0" algn="ctr" defTabSz="2507997" rtl="0" eaLnBrk="0" fontAlgn="base" latinLnBrk="0" hangingPunct="0">
              <a:lnSpc>
                <a:spcPct val="100000"/>
              </a:lnSpc>
              <a:spcBef>
                <a:spcPts val="0"/>
              </a:spcBef>
              <a:spcAft>
                <a:spcPct val="0"/>
              </a:spcAft>
              <a:buClrTx/>
              <a:buSzPct val="100000"/>
              <a:buFont typeface="Wingdings" pitchFamily="2" charset="2"/>
              <a:buNone/>
              <a:tabLst/>
              <a:defRPr/>
            </a:pPr>
            <a:r>
              <a:rPr kumimoji="0" lang="en-US" sz="1800" b="0" i="0" u="none" strike="noStrike" kern="0" cap="none" spc="0" normalizeH="0" baseline="0" noProof="0" dirty="0">
                <a:ln>
                  <a:noFill/>
                </a:ln>
                <a:solidFill>
                  <a:schemeClr val="tx1"/>
                </a:solidFill>
                <a:effectLst/>
                <a:uLnTx/>
                <a:uFillTx/>
                <a:latin typeface="Arial Narrow" panose="020B0606020202030204" pitchFamily="34" charset="0"/>
                <a:ea typeface="+mn-ea"/>
                <a:cs typeface="+mn-cs"/>
              </a:rPr>
              <a:t>Office of Nuclear Physics and used resources of the Facility for Rare Isotope Beams (FRIB) Operations,</a:t>
            </a:r>
          </a:p>
          <a:p>
            <a:pPr marL="0" marR="0" lvl="0" indent="0" algn="ctr" defTabSz="2507997" rtl="0" eaLnBrk="0" fontAlgn="base" latinLnBrk="0" hangingPunct="0">
              <a:lnSpc>
                <a:spcPct val="100000"/>
              </a:lnSpc>
              <a:spcBef>
                <a:spcPts val="0"/>
              </a:spcBef>
              <a:spcAft>
                <a:spcPct val="0"/>
              </a:spcAft>
              <a:buClrTx/>
              <a:buSzPct val="100000"/>
              <a:buFont typeface="Wingdings" pitchFamily="2" charset="2"/>
              <a:buNone/>
              <a:tabLst/>
              <a:defRPr/>
            </a:pPr>
            <a:r>
              <a:rPr kumimoji="0" lang="en-US" sz="1800" b="0" i="0" u="none" strike="noStrike" kern="0" cap="none" spc="0" normalizeH="0" baseline="0" noProof="0" dirty="0">
                <a:ln>
                  <a:noFill/>
                </a:ln>
                <a:solidFill>
                  <a:schemeClr val="tx1"/>
                </a:solidFill>
                <a:effectLst/>
                <a:uLnTx/>
                <a:uFillTx/>
                <a:latin typeface="Arial Narrow" panose="020B0606020202030204" pitchFamily="34" charset="0"/>
                <a:ea typeface="+mn-ea"/>
                <a:cs typeface="+mn-cs"/>
              </a:rPr>
              <a:t>which is a DOE Office of Science User Facility under Award Number DE-SC0023633.</a:t>
            </a:r>
          </a:p>
        </p:txBody>
      </p:sp>
      <p:sp>
        <p:nvSpPr>
          <p:cNvPr id="13" name="TextBox 12"/>
          <p:cNvSpPr txBox="1"/>
          <p:nvPr userDrawn="1"/>
        </p:nvSpPr>
        <p:spPr>
          <a:xfrm>
            <a:off x="-38101" y="2667000"/>
            <a:ext cx="36614101" cy="457200"/>
          </a:xfrm>
          <a:prstGeom prst="rect">
            <a:avLst/>
          </a:prstGeom>
          <a:noFill/>
        </p:spPr>
        <p:txBody>
          <a:bodyPr wrap="square" rtlCol="0">
            <a:spAutoFit/>
          </a:bodyPr>
          <a:lstStyle/>
          <a:p>
            <a:pPr marL="390677" marR="0" lvl="0" indent="-390677" algn="ctr" defTabSz="3134996" rtl="0" eaLnBrk="0" fontAlgn="base" latinLnBrk="0" hangingPunct="0">
              <a:lnSpc>
                <a:spcPct val="90000"/>
              </a:lnSpc>
              <a:spcBef>
                <a:spcPts val="4707"/>
              </a:spcBef>
              <a:spcAft>
                <a:spcPct val="0"/>
              </a:spcAft>
              <a:buClrTx/>
              <a:buSzPct val="100000"/>
              <a:buFont typeface="Wingdings" pitchFamily="2" charset="2"/>
              <a:buNone/>
              <a:tabLst/>
              <a:defRPr/>
            </a:pPr>
            <a:r>
              <a:rPr kumimoji="0" lang="en-US" sz="2734" b="0" i="0" u="none" strike="noStrike" kern="0" cap="none" spc="0" normalizeH="0" baseline="0" noProof="0" dirty="0">
                <a:ln>
                  <a:noFill/>
                </a:ln>
                <a:solidFill>
                  <a:srgbClr val="064308"/>
                </a:solidFill>
                <a:effectLst/>
                <a:uLnTx/>
                <a:uFillTx/>
                <a:latin typeface="Arial" charset="0"/>
              </a:rPr>
              <a:t>Facility for Rare Isotope Beams (FRIB), Michigan State University, East Lansing, MI 48824 USA</a:t>
            </a:r>
          </a:p>
          <a:p>
            <a:pPr algn="ctr">
              <a:buFont typeface="Arial" pitchFamily="34" charset="0"/>
              <a:buNone/>
            </a:pPr>
            <a:endParaRPr lang="en-US" sz="4614" dirty="0"/>
          </a:p>
        </p:txBody>
      </p:sp>
      <p:pic>
        <p:nvPicPr>
          <p:cNvPr id="7" name="Picture 6"/>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30221578" y="27909492"/>
            <a:ext cx="3866856" cy="914400"/>
          </a:xfrm>
          <a:prstGeom prst="rect">
            <a:avLst/>
          </a:prstGeom>
        </p:spPr>
      </p:pic>
      <p:pic>
        <p:nvPicPr>
          <p:cNvPr id="18" name="Picture 17"/>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23254746" y="27772332"/>
            <a:ext cx="5424580" cy="1188720"/>
          </a:xfrm>
          <a:prstGeom prst="rect">
            <a:avLst/>
          </a:prstGeom>
        </p:spPr>
      </p:pic>
      <p:pic>
        <p:nvPicPr>
          <p:cNvPr id="20" name="Picture 19"/>
          <p:cNvPicPr>
            <a:picLocks noChangeAspect="1"/>
          </p:cNvPicPr>
          <p:nvPr userDrawn="1"/>
        </p:nvPicPr>
        <p:blipFill>
          <a:blip r:embed="rId7" cstate="print">
            <a:extLst>
              <a:ext uri="{28A0092B-C50C-407E-A947-70E740481C1C}">
                <a14:useLocalDpi xmlns:a14="http://schemas.microsoft.com/office/drawing/2010/main" val="0"/>
              </a:ext>
            </a:extLst>
          </a:blip>
          <a:stretch>
            <a:fillRect/>
          </a:stretch>
        </p:blipFill>
        <p:spPr>
          <a:xfrm>
            <a:off x="2515000" y="27772332"/>
            <a:ext cx="8277684" cy="1188720"/>
          </a:xfrm>
          <a:prstGeom prst="rect">
            <a:avLst/>
          </a:prstGeom>
        </p:spPr>
      </p:pic>
    </p:spTree>
    <p:extLst>
      <p:ext uri="{BB962C8B-B14F-4D97-AF65-F5344CB8AC3E}">
        <p14:creationId xmlns:p14="http://schemas.microsoft.com/office/powerpoint/2010/main" val="4256654639"/>
      </p:ext>
    </p:extLst>
  </p:cSld>
  <p:clrMap bg1="lt1" tx1="dk1" bg2="lt2" tx2="dk2" accent1="accent1" accent2="accent2" accent3="accent3" accent4="accent4" accent5="accent5" accent6="accent6" hlink="hlink" folHlink="folHlink"/>
  <p:sldLayoutIdLst>
    <p:sldLayoutId id="2147483671" r:id="rId1"/>
    <p:sldLayoutId id="2147483675" r:id="rId2"/>
  </p:sldLayoutIdLst>
  <p:txStyles>
    <p:titleStyle>
      <a:lvl1pPr algn="ctr" defTabSz="781355" rtl="0" eaLnBrk="1" latinLnBrk="0" hangingPunct="1">
        <a:lnSpc>
          <a:spcPct val="90000"/>
        </a:lnSpc>
        <a:spcBef>
          <a:spcPct val="0"/>
        </a:spcBef>
        <a:buNone/>
        <a:defRPr sz="5640" b="1" kern="1200">
          <a:solidFill>
            <a:schemeClr val="bg1"/>
          </a:solidFill>
          <a:latin typeface="Arial" panose="020B0604020202020204" pitchFamily="34" charset="0"/>
          <a:ea typeface="+mj-ea"/>
          <a:cs typeface="Arial" panose="020B0604020202020204" pitchFamily="34" charset="0"/>
        </a:defRPr>
      </a:lvl1pPr>
    </p:titleStyle>
    <p:bodyStyle>
      <a:lvl1pPr marL="195339" indent="-195339" algn="l" defTabSz="781355" rtl="0" eaLnBrk="1" latinLnBrk="0" hangingPunct="1">
        <a:lnSpc>
          <a:spcPct val="90000"/>
        </a:lnSpc>
        <a:spcBef>
          <a:spcPts val="855"/>
        </a:spcBef>
        <a:buFont typeface="Arial" panose="020B0604020202020204" pitchFamily="34" charset="0"/>
        <a:buChar char="•"/>
        <a:defRPr lang="en-US" sz="2734" kern="1200" baseline="0" dirty="0" smtClean="0">
          <a:solidFill>
            <a:srgbClr val="00453B"/>
          </a:solidFill>
          <a:latin typeface="Arial" panose="020B0604020202020204" pitchFamily="34" charset="0"/>
          <a:ea typeface="+mn-ea"/>
          <a:cs typeface="Arial" panose="020B0604020202020204" pitchFamily="34" charset="0"/>
        </a:defRPr>
      </a:lvl1pPr>
      <a:lvl2pPr marL="457200" indent="-182880" algn="l" defTabSz="781355" rtl="0" eaLnBrk="1" latinLnBrk="0" hangingPunct="1">
        <a:lnSpc>
          <a:spcPct val="90000"/>
        </a:lnSpc>
        <a:spcBef>
          <a:spcPts val="427"/>
        </a:spcBef>
        <a:buFont typeface="Arial" panose="020B0604020202020204" pitchFamily="34" charset="0"/>
        <a:buChar char="•"/>
        <a:defRPr lang="en-US" sz="2393" kern="1200" dirty="0" smtClean="0">
          <a:solidFill>
            <a:schemeClr val="tx1"/>
          </a:solidFill>
          <a:latin typeface="Arial" panose="020B0604020202020204" pitchFamily="34" charset="0"/>
          <a:ea typeface="+mn-ea"/>
          <a:cs typeface="Arial" panose="020B0604020202020204" pitchFamily="34" charset="0"/>
        </a:defRPr>
      </a:lvl2pPr>
      <a:lvl3pPr marL="731520" indent="-182880" algn="l" defTabSz="781355" rtl="0" eaLnBrk="1" latinLnBrk="0" hangingPunct="1">
        <a:lnSpc>
          <a:spcPct val="90000"/>
        </a:lnSpc>
        <a:spcBef>
          <a:spcPts val="427"/>
        </a:spcBef>
        <a:buFont typeface="Arial" panose="020B0604020202020204" pitchFamily="34" charset="0"/>
        <a:buChar char="»"/>
        <a:defRPr lang="en-US" sz="2051" kern="1200" dirty="0" smtClean="0">
          <a:solidFill>
            <a:schemeClr val="tx1"/>
          </a:solidFill>
          <a:latin typeface="Arial" panose="020B0604020202020204" pitchFamily="34" charset="0"/>
          <a:ea typeface="+mn-ea"/>
          <a:cs typeface="Arial" panose="020B0604020202020204" pitchFamily="34" charset="0"/>
        </a:defRPr>
      </a:lvl3pPr>
      <a:lvl4pPr marL="1097280" indent="-182880" algn="l" defTabSz="781355" rtl="0" eaLnBrk="1" latinLnBrk="0" hangingPunct="1">
        <a:lnSpc>
          <a:spcPct val="90000"/>
        </a:lnSpc>
        <a:spcBef>
          <a:spcPts val="427"/>
        </a:spcBef>
        <a:buClr>
          <a:schemeClr val="bg1">
            <a:lumMod val="50000"/>
          </a:schemeClr>
        </a:buClr>
        <a:buFont typeface="Arial" panose="020B0604020202020204" pitchFamily="34" charset="0"/>
        <a:buChar char="•"/>
        <a:defRPr lang="en-US" sz="1709" kern="1200" dirty="0" smtClean="0">
          <a:solidFill>
            <a:schemeClr val="tx1"/>
          </a:solidFill>
          <a:latin typeface="Arial" panose="020B0604020202020204" pitchFamily="34" charset="0"/>
          <a:ea typeface="+mn-ea"/>
          <a:cs typeface="Arial" panose="020B0604020202020204" pitchFamily="34" charset="0"/>
        </a:defRPr>
      </a:lvl4pPr>
      <a:lvl5pPr marL="1371600" indent="-182880" algn="l" defTabSz="781355" rtl="0" eaLnBrk="1" latinLnBrk="0" hangingPunct="1">
        <a:lnSpc>
          <a:spcPct val="90000"/>
        </a:lnSpc>
        <a:spcBef>
          <a:spcPts val="427"/>
        </a:spcBef>
        <a:buClr>
          <a:schemeClr val="bg1">
            <a:lumMod val="50000"/>
          </a:schemeClr>
        </a:buClr>
        <a:buFont typeface="Arial" panose="020B0604020202020204" pitchFamily="34" charset="0"/>
        <a:buChar char="»"/>
        <a:defRPr lang="en-US" sz="1709" kern="1200" dirty="0" smtClean="0">
          <a:solidFill>
            <a:schemeClr val="tx1"/>
          </a:solidFill>
          <a:latin typeface="Arial" panose="020B0604020202020204" pitchFamily="34" charset="0"/>
          <a:ea typeface="+mn-ea"/>
          <a:cs typeface="Arial" panose="020B0604020202020204" pitchFamily="34" charset="0"/>
        </a:defRPr>
      </a:lvl5pPr>
      <a:lvl6pPr marL="2148726" indent="-195339" algn="l" defTabSz="781355" rtl="0" eaLnBrk="1" latinLnBrk="0" hangingPunct="1">
        <a:lnSpc>
          <a:spcPct val="90000"/>
        </a:lnSpc>
        <a:spcBef>
          <a:spcPts val="427"/>
        </a:spcBef>
        <a:buFont typeface="Arial" panose="020B0604020202020204" pitchFamily="34" charset="0"/>
        <a:buChar char="•"/>
        <a:defRPr sz="1538" kern="1200">
          <a:solidFill>
            <a:schemeClr val="tx1"/>
          </a:solidFill>
          <a:latin typeface="+mn-lt"/>
          <a:ea typeface="+mn-ea"/>
          <a:cs typeface="+mn-cs"/>
        </a:defRPr>
      </a:lvl6pPr>
      <a:lvl7pPr marL="2539403" indent="-195339" algn="l" defTabSz="781355" rtl="0" eaLnBrk="1" latinLnBrk="0" hangingPunct="1">
        <a:lnSpc>
          <a:spcPct val="90000"/>
        </a:lnSpc>
        <a:spcBef>
          <a:spcPts val="427"/>
        </a:spcBef>
        <a:buFont typeface="Arial" panose="020B0604020202020204" pitchFamily="34" charset="0"/>
        <a:buChar char="•"/>
        <a:defRPr sz="1538" kern="1200">
          <a:solidFill>
            <a:schemeClr val="tx1"/>
          </a:solidFill>
          <a:latin typeface="+mn-lt"/>
          <a:ea typeface="+mn-ea"/>
          <a:cs typeface="+mn-cs"/>
        </a:defRPr>
      </a:lvl7pPr>
      <a:lvl8pPr marL="2930081" indent="-195339" algn="l" defTabSz="781355" rtl="0" eaLnBrk="1" latinLnBrk="0" hangingPunct="1">
        <a:lnSpc>
          <a:spcPct val="90000"/>
        </a:lnSpc>
        <a:spcBef>
          <a:spcPts val="427"/>
        </a:spcBef>
        <a:buFont typeface="Arial" panose="020B0604020202020204" pitchFamily="34" charset="0"/>
        <a:buChar char="•"/>
        <a:defRPr sz="1538" kern="1200">
          <a:solidFill>
            <a:schemeClr val="tx1"/>
          </a:solidFill>
          <a:latin typeface="+mn-lt"/>
          <a:ea typeface="+mn-ea"/>
          <a:cs typeface="+mn-cs"/>
        </a:defRPr>
      </a:lvl8pPr>
      <a:lvl9pPr marL="3320758" indent="-195339" algn="l" defTabSz="781355" rtl="0" eaLnBrk="1" latinLnBrk="0" hangingPunct="1">
        <a:lnSpc>
          <a:spcPct val="90000"/>
        </a:lnSpc>
        <a:spcBef>
          <a:spcPts val="427"/>
        </a:spcBef>
        <a:buFont typeface="Arial" panose="020B0604020202020204" pitchFamily="34" charset="0"/>
        <a:buChar char="•"/>
        <a:defRPr sz="1538" kern="1200">
          <a:solidFill>
            <a:schemeClr val="tx1"/>
          </a:solidFill>
          <a:latin typeface="+mn-lt"/>
          <a:ea typeface="+mn-ea"/>
          <a:cs typeface="+mn-cs"/>
        </a:defRPr>
      </a:lvl9pPr>
    </p:bodyStyle>
    <p:otherStyle>
      <a:defPPr>
        <a:defRPr lang="en-US"/>
      </a:defPPr>
      <a:lvl1pPr marL="0" algn="l" defTabSz="781355" rtl="0" eaLnBrk="1" latinLnBrk="0" hangingPunct="1">
        <a:defRPr sz="1538" kern="1200">
          <a:solidFill>
            <a:schemeClr val="tx1"/>
          </a:solidFill>
          <a:latin typeface="+mn-lt"/>
          <a:ea typeface="+mn-ea"/>
          <a:cs typeface="+mn-cs"/>
        </a:defRPr>
      </a:lvl1pPr>
      <a:lvl2pPr marL="390677" algn="l" defTabSz="781355" rtl="0" eaLnBrk="1" latinLnBrk="0" hangingPunct="1">
        <a:defRPr sz="1538" kern="1200">
          <a:solidFill>
            <a:schemeClr val="tx1"/>
          </a:solidFill>
          <a:latin typeface="+mn-lt"/>
          <a:ea typeface="+mn-ea"/>
          <a:cs typeface="+mn-cs"/>
        </a:defRPr>
      </a:lvl2pPr>
      <a:lvl3pPr marL="781355" algn="l" defTabSz="781355" rtl="0" eaLnBrk="1" latinLnBrk="0" hangingPunct="1">
        <a:defRPr sz="1538" kern="1200">
          <a:solidFill>
            <a:schemeClr val="tx1"/>
          </a:solidFill>
          <a:latin typeface="+mn-lt"/>
          <a:ea typeface="+mn-ea"/>
          <a:cs typeface="+mn-cs"/>
        </a:defRPr>
      </a:lvl3pPr>
      <a:lvl4pPr marL="1172032" algn="l" defTabSz="781355" rtl="0" eaLnBrk="1" latinLnBrk="0" hangingPunct="1">
        <a:defRPr sz="1538" kern="1200">
          <a:solidFill>
            <a:schemeClr val="tx1"/>
          </a:solidFill>
          <a:latin typeface="+mn-lt"/>
          <a:ea typeface="+mn-ea"/>
          <a:cs typeface="+mn-cs"/>
        </a:defRPr>
      </a:lvl4pPr>
      <a:lvl5pPr marL="1562710" algn="l" defTabSz="781355" rtl="0" eaLnBrk="1" latinLnBrk="0" hangingPunct="1">
        <a:defRPr sz="1538" kern="1200">
          <a:solidFill>
            <a:schemeClr val="tx1"/>
          </a:solidFill>
          <a:latin typeface="+mn-lt"/>
          <a:ea typeface="+mn-ea"/>
          <a:cs typeface="+mn-cs"/>
        </a:defRPr>
      </a:lvl5pPr>
      <a:lvl6pPr marL="1953387" algn="l" defTabSz="781355" rtl="0" eaLnBrk="1" latinLnBrk="0" hangingPunct="1">
        <a:defRPr sz="1538" kern="1200">
          <a:solidFill>
            <a:schemeClr val="tx1"/>
          </a:solidFill>
          <a:latin typeface="+mn-lt"/>
          <a:ea typeface="+mn-ea"/>
          <a:cs typeface="+mn-cs"/>
        </a:defRPr>
      </a:lvl6pPr>
      <a:lvl7pPr marL="2344064" algn="l" defTabSz="781355" rtl="0" eaLnBrk="1" latinLnBrk="0" hangingPunct="1">
        <a:defRPr sz="1538" kern="1200">
          <a:solidFill>
            <a:schemeClr val="tx1"/>
          </a:solidFill>
          <a:latin typeface="+mn-lt"/>
          <a:ea typeface="+mn-ea"/>
          <a:cs typeface="+mn-cs"/>
        </a:defRPr>
      </a:lvl7pPr>
      <a:lvl8pPr marL="2734742" algn="l" defTabSz="781355" rtl="0" eaLnBrk="1" latinLnBrk="0" hangingPunct="1">
        <a:defRPr sz="1538" kern="1200">
          <a:solidFill>
            <a:schemeClr val="tx1"/>
          </a:solidFill>
          <a:latin typeface="+mn-lt"/>
          <a:ea typeface="+mn-ea"/>
          <a:cs typeface="+mn-cs"/>
        </a:defRPr>
      </a:lvl8pPr>
      <a:lvl9pPr marL="3125419" algn="l" defTabSz="781355" rtl="0" eaLnBrk="1" latinLnBrk="0" hangingPunct="1">
        <a:defRPr sz="153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16.png"/><Relationship Id="rId18" Type="http://schemas.openxmlformats.org/officeDocument/2006/relationships/image" Target="../media/image21.png"/><Relationship Id="rId3" Type="http://schemas.openxmlformats.org/officeDocument/2006/relationships/image" Target="../media/image6.png"/><Relationship Id="rId21" Type="http://schemas.openxmlformats.org/officeDocument/2006/relationships/image" Target="../media/image24.png"/><Relationship Id="rId7" Type="http://schemas.openxmlformats.org/officeDocument/2006/relationships/image" Target="../media/image10.png"/><Relationship Id="rId12" Type="http://schemas.openxmlformats.org/officeDocument/2006/relationships/image" Target="../media/image15.png"/><Relationship Id="rId17" Type="http://schemas.openxmlformats.org/officeDocument/2006/relationships/image" Target="../media/image20.png"/><Relationship Id="rId2" Type="http://schemas.openxmlformats.org/officeDocument/2006/relationships/image" Target="../media/image5.png"/><Relationship Id="rId16" Type="http://schemas.openxmlformats.org/officeDocument/2006/relationships/image" Target="../media/image19.png"/><Relationship Id="rId20" Type="http://schemas.openxmlformats.org/officeDocument/2006/relationships/image" Target="../media/image23.png"/><Relationship Id="rId1" Type="http://schemas.openxmlformats.org/officeDocument/2006/relationships/slideLayout" Target="../slideLayouts/slideLayout2.xml"/><Relationship Id="rId6" Type="http://schemas.openxmlformats.org/officeDocument/2006/relationships/image" Target="../media/image9.png"/><Relationship Id="rId11" Type="http://schemas.openxmlformats.org/officeDocument/2006/relationships/image" Target="../media/image14.jpeg"/><Relationship Id="rId5" Type="http://schemas.openxmlformats.org/officeDocument/2006/relationships/image" Target="../media/image8.png"/><Relationship Id="rId15" Type="http://schemas.openxmlformats.org/officeDocument/2006/relationships/image" Target="../media/image18.png"/><Relationship Id="rId10" Type="http://schemas.openxmlformats.org/officeDocument/2006/relationships/image" Target="../media/image13.jpeg"/><Relationship Id="rId19" Type="http://schemas.openxmlformats.org/officeDocument/2006/relationships/image" Target="../media/image22.png"/><Relationship Id="rId4" Type="http://schemas.openxmlformats.org/officeDocument/2006/relationships/image" Target="../media/image7.png"/><Relationship Id="rId9" Type="http://schemas.openxmlformats.org/officeDocument/2006/relationships/image" Target="../media/image12.png"/><Relationship Id="rId1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E8287E94-9077-432D-2403-87E0947B110E}"/>
              </a:ext>
            </a:extLst>
          </p:cNvPr>
          <p:cNvGrpSpPr/>
          <p:nvPr/>
        </p:nvGrpSpPr>
        <p:grpSpPr>
          <a:xfrm>
            <a:off x="350520" y="3490856"/>
            <a:ext cx="11704320" cy="6338943"/>
            <a:chOff x="34078065" y="7091311"/>
            <a:chExt cx="14167473" cy="9629777"/>
          </a:xfrm>
        </p:grpSpPr>
        <p:sp>
          <p:nvSpPr>
            <p:cNvPr id="5" name="Rounded Rectangle 99">
              <a:extLst>
                <a:ext uri="{FF2B5EF4-FFF2-40B4-BE49-F238E27FC236}">
                  <a16:creationId xmlns:a16="http://schemas.microsoft.com/office/drawing/2014/main" id="{62DFCC3B-AD46-97FA-5E2C-4E49E3309414}"/>
                </a:ext>
              </a:extLst>
            </p:cNvPr>
            <p:cNvSpPr/>
            <p:nvPr/>
          </p:nvSpPr>
          <p:spPr>
            <a:xfrm>
              <a:off x="34078065" y="7421562"/>
              <a:ext cx="14127229" cy="9299526"/>
            </a:xfrm>
            <a:prstGeom prst="roundRect">
              <a:avLst>
                <a:gd name="adj" fmla="val 3266"/>
              </a:avLst>
            </a:prstGeom>
            <a:ln w="28575">
              <a:solidFill>
                <a:srgbClr val="153E35"/>
              </a:solidFill>
            </a:ln>
            <a:effectLst>
              <a:outerShdw blurRad="508000" dist="1270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78136" tIns="39068" rIns="78136" bIns="39068" numCol="1" spcCol="0" rtlCol="0" fromWordArt="0" anchor="t" anchorCtr="0" forceAA="0" compatLnSpc="1">
              <a:prstTxWarp prst="textNoShape">
                <a:avLst/>
              </a:prstTxWarp>
              <a:noAutofit/>
            </a:bodyPr>
            <a:lstStyle/>
            <a:p>
              <a:endParaRPr lang="en-US" sz="2800" dirty="0">
                <a:latin typeface="Arial" panose="020B0604020202020204" pitchFamily="34" charset="0"/>
                <a:cs typeface="Arial" panose="020B0604020202020204" pitchFamily="34" charset="0"/>
              </a:endParaRPr>
            </a:p>
          </p:txBody>
        </p:sp>
        <p:sp>
          <p:nvSpPr>
            <p:cNvPr id="6" name="Rounded Rectangle 100">
              <a:extLst>
                <a:ext uri="{FF2B5EF4-FFF2-40B4-BE49-F238E27FC236}">
                  <a16:creationId xmlns:a16="http://schemas.microsoft.com/office/drawing/2014/main" id="{1FD82E00-ADE7-3592-1EF4-542E8B79EFAC}"/>
                </a:ext>
              </a:extLst>
            </p:cNvPr>
            <p:cNvSpPr/>
            <p:nvPr/>
          </p:nvSpPr>
          <p:spPr>
            <a:xfrm>
              <a:off x="34101982" y="7091311"/>
              <a:ext cx="14143556" cy="1458562"/>
            </a:xfrm>
            <a:prstGeom prst="roundRect">
              <a:avLst>
                <a:gd name="adj" fmla="val 43709"/>
              </a:avLst>
            </a:prstGeom>
            <a:solidFill>
              <a:srgbClr val="00453B"/>
            </a:solidFill>
            <a:ln w="28575">
              <a:solidFill>
                <a:srgbClr val="153E35"/>
              </a:solidFill>
            </a:ln>
            <a:effec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78136" tIns="39068" rIns="78136" bIns="39068" numCol="1" spcCol="0" rtlCol="0" fromWordArt="0" anchor="t" anchorCtr="0" forceAA="0" compatLnSpc="1">
              <a:prstTxWarp prst="textNoShape">
                <a:avLst/>
              </a:prstTxWarp>
              <a:noAutofit/>
            </a:bodyPr>
            <a:lstStyle/>
            <a:p>
              <a:r>
                <a:rPr lang="en-US" sz="3600" b="1" dirty="0">
                  <a:solidFill>
                    <a:schemeClr val="bg1"/>
                  </a:solidFill>
                  <a:latin typeface="Arial" panose="020B0604020202020204" pitchFamily="34" charset="0"/>
                  <a:cs typeface="Arial" panose="020B0604020202020204" pitchFamily="34" charset="0"/>
                </a:rPr>
                <a:t>Abstract</a:t>
              </a:r>
            </a:p>
          </p:txBody>
        </p:sp>
      </p:grpSp>
      <p:sp>
        <p:nvSpPr>
          <p:cNvPr id="3" name="Title 2"/>
          <p:cNvSpPr>
            <a:spLocks noGrp="1"/>
          </p:cNvSpPr>
          <p:nvPr>
            <p:ph type="title"/>
          </p:nvPr>
        </p:nvSpPr>
        <p:spPr/>
        <p:txBody>
          <a:bodyPr/>
          <a:lstStyle/>
          <a:p>
            <a:r>
              <a:rPr lang="en-US" dirty="0"/>
              <a:t>Quantum Evaporative Cooling: Algorithm for Low-Energy State Preparation of Many-Body Systems</a:t>
            </a:r>
          </a:p>
        </p:txBody>
      </p:sp>
      <p:sp>
        <p:nvSpPr>
          <p:cNvPr id="2" name="Text Placeholder 16">
            <a:extLst>
              <a:ext uri="{FF2B5EF4-FFF2-40B4-BE49-F238E27FC236}">
                <a16:creationId xmlns:a16="http://schemas.microsoft.com/office/drawing/2014/main" id="{F91E4E4A-9948-6112-DE51-4306DADA93AE}"/>
              </a:ext>
            </a:extLst>
          </p:cNvPr>
          <p:cNvSpPr txBox="1">
            <a:spLocks/>
          </p:cNvSpPr>
          <p:nvPr/>
        </p:nvSpPr>
        <p:spPr>
          <a:xfrm>
            <a:off x="-48062" y="2011680"/>
            <a:ext cx="36576000" cy="731520"/>
          </a:xfrm>
          <a:prstGeom prst="rect">
            <a:avLst/>
          </a:prstGeom>
        </p:spPr>
        <p:txBody>
          <a:bodyPr anchor="ctr"/>
          <a:lstStyle>
            <a:lvl1pPr marL="0" indent="0" algn="ctr" defTabSz="914400" rtl="0" eaLnBrk="1" latinLnBrk="0" hangingPunct="1">
              <a:lnSpc>
                <a:spcPct val="100000"/>
              </a:lnSpc>
              <a:spcBef>
                <a:spcPts val="0"/>
              </a:spcBef>
              <a:buFont typeface="Arial" panose="020B0604020202020204" pitchFamily="34" charset="0"/>
              <a:buNone/>
              <a:defRPr lang="en-US" sz="3600" kern="1200" baseline="0">
                <a:solidFill>
                  <a:srgbClr val="00453B"/>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None/>
              <a:defRPr lang="en-US" sz="28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None/>
              <a:defRPr lang="en-US" sz="24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Clr>
                <a:schemeClr val="bg1">
                  <a:lumMod val="50000"/>
                </a:schemeClr>
              </a:buClr>
              <a:buFont typeface="Arial" panose="020B0604020202020204" pitchFamily="34" charset="0"/>
              <a:buNone/>
              <a:defRPr lang="en-US" sz="20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Clr>
                <a:schemeClr val="bg1">
                  <a:lumMod val="50000"/>
                </a:schemeClr>
              </a:buClr>
              <a:buFont typeface="Arial" panose="020B0604020202020204" pitchFamily="34" charset="0"/>
              <a:buNone/>
              <a:defRPr lang="en-US" sz="20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076" b="1" dirty="0"/>
              <a:t>Paul-Aymeric McRae</a:t>
            </a:r>
            <a:r>
              <a:rPr lang="en-US" sz="3076" dirty="0"/>
              <a:t>, Dean Lee, Morten Hjorth-Jensen  </a:t>
            </a:r>
          </a:p>
        </p:txBody>
      </p:sp>
      <p:sp>
        <p:nvSpPr>
          <p:cNvPr id="7" name="TextBox 6">
            <a:extLst>
              <a:ext uri="{FF2B5EF4-FFF2-40B4-BE49-F238E27FC236}">
                <a16:creationId xmlns:a16="http://schemas.microsoft.com/office/drawing/2014/main" id="{A6BECEBD-ACB2-5975-8E7D-7C2435246548}"/>
              </a:ext>
            </a:extLst>
          </p:cNvPr>
          <p:cNvSpPr txBox="1"/>
          <p:nvPr/>
        </p:nvSpPr>
        <p:spPr>
          <a:xfrm>
            <a:off x="457197" y="4727135"/>
            <a:ext cx="11481495" cy="4893647"/>
          </a:xfrm>
          <a:prstGeom prst="rect">
            <a:avLst/>
          </a:prstGeom>
          <a:noFill/>
        </p:spPr>
        <p:txBody>
          <a:bodyPr wrap="square" rtlCol="0">
            <a:spAutoFit/>
          </a:bodyPr>
          <a:lstStyle/>
          <a:p>
            <a:r>
              <a:rPr lang="en-US" sz="2400" dirty="0">
                <a:solidFill>
                  <a:schemeClr val="dk1"/>
                </a:solidFill>
                <a:latin typeface="Times New Roman" panose="02020603050405020304" pitchFamily="18" charset="0"/>
                <a:cs typeface="Times New Roman" panose="02020603050405020304" pitchFamily="18" charset="0"/>
              </a:rPr>
              <a:t>The problem of finding eigenstates of a Hamiltonian is well-studied in the field of quantum computing. However, the convergence of many state-of-the-art </a:t>
            </a:r>
            <a:r>
              <a:rPr lang="en-US" sz="2400" dirty="0" err="1">
                <a:solidFill>
                  <a:schemeClr val="dk1"/>
                </a:solidFill>
                <a:latin typeface="Times New Roman" panose="02020603050405020304" pitchFamily="18" charset="0"/>
                <a:cs typeface="Times New Roman" panose="02020603050405020304" pitchFamily="18" charset="0"/>
              </a:rPr>
              <a:t>eigensolver</a:t>
            </a:r>
            <a:r>
              <a:rPr lang="en-US" sz="2400" dirty="0">
                <a:solidFill>
                  <a:schemeClr val="dk1"/>
                </a:solidFill>
                <a:latin typeface="Times New Roman" panose="02020603050405020304" pitchFamily="18" charset="0"/>
                <a:cs typeface="Times New Roman" panose="02020603050405020304" pitchFamily="18" charset="0"/>
              </a:rPr>
              <a:t> methods depends on the overlap between the ansatz state and the target eigenvector. In view of this, we introduce Quantum Evaporative Cooling, an iterative and stochastic quantum computing algorithm which constructs the ground state (or a mixture of low-energy eigenstates) of a Hamiltonian with a localized potential well within some larger volume. The outcome of this algorithm can then be kept as a desired result or used as an ansatz for a second quantum process. In an analogue to classical evaporative cooling, we drive particles far away from our local potential towards the boundaries of our volume. We then eliminate "hot" particles near the boundary and, if no such particles are measured, suppress contributions to the wavefunction located in this boundary region. This method allows us to treat a variety of many-body Hamiltonians and sweep through multiple fixed-particle-number subspaces of such Hamiltonians. </a:t>
            </a:r>
          </a:p>
        </p:txBody>
      </p:sp>
      <p:grpSp>
        <p:nvGrpSpPr>
          <p:cNvPr id="8" name="Group 7">
            <a:extLst>
              <a:ext uri="{FF2B5EF4-FFF2-40B4-BE49-F238E27FC236}">
                <a16:creationId xmlns:a16="http://schemas.microsoft.com/office/drawing/2014/main" id="{A88F6C84-DBC6-DA99-C610-2129D9295382}"/>
              </a:ext>
            </a:extLst>
          </p:cNvPr>
          <p:cNvGrpSpPr/>
          <p:nvPr/>
        </p:nvGrpSpPr>
        <p:grpSpPr>
          <a:xfrm>
            <a:off x="374086" y="20345400"/>
            <a:ext cx="11705962" cy="6791708"/>
            <a:chOff x="34041444" y="6944608"/>
            <a:chExt cx="14145540" cy="12034015"/>
          </a:xfrm>
        </p:grpSpPr>
        <p:sp>
          <p:nvSpPr>
            <p:cNvPr id="9" name="Rounded Rectangle 99">
              <a:extLst>
                <a:ext uri="{FF2B5EF4-FFF2-40B4-BE49-F238E27FC236}">
                  <a16:creationId xmlns:a16="http://schemas.microsoft.com/office/drawing/2014/main" id="{91DE9091-2BE8-2B93-AAFA-EF21C11BF393}"/>
                </a:ext>
              </a:extLst>
            </p:cNvPr>
            <p:cNvSpPr/>
            <p:nvPr/>
          </p:nvSpPr>
          <p:spPr>
            <a:xfrm>
              <a:off x="34041444" y="7420075"/>
              <a:ext cx="14127229" cy="11558548"/>
            </a:xfrm>
            <a:prstGeom prst="roundRect">
              <a:avLst>
                <a:gd name="adj" fmla="val 3266"/>
              </a:avLst>
            </a:prstGeom>
            <a:ln w="28575">
              <a:solidFill>
                <a:srgbClr val="153E35"/>
              </a:solidFill>
            </a:ln>
            <a:effectLst>
              <a:outerShdw blurRad="508000" dist="1270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78136" tIns="39068" rIns="78136" bIns="39068" numCol="1" spcCol="0" rtlCol="0" fromWordArt="0" anchor="t" anchorCtr="0" forceAA="0" compatLnSpc="1">
              <a:prstTxWarp prst="textNoShape">
                <a:avLst/>
              </a:prstTxWarp>
              <a:noAutofit/>
            </a:bodyPr>
            <a:lstStyle/>
            <a:p>
              <a:endParaRPr lang="en-US" sz="2800" dirty="0">
                <a:latin typeface="Arial" panose="020B0604020202020204" pitchFamily="34" charset="0"/>
                <a:cs typeface="Arial" panose="020B0604020202020204" pitchFamily="34" charset="0"/>
              </a:endParaRPr>
            </a:p>
          </p:txBody>
        </p:sp>
        <p:sp>
          <p:nvSpPr>
            <p:cNvPr id="10" name="Rounded Rectangle 100">
              <a:extLst>
                <a:ext uri="{FF2B5EF4-FFF2-40B4-BE49-F238E27FC236}">
                  <a16:creationId xmlns:a16="http://schemas.microsoft.com/office/drawing/2014/main" id="{BC03860C-7B14-DB89-1ED7-7C0FD438F62C}"/>
                </a:ext>
              </a:extLst>
            </p:cNvPr>
            <p:cNvSpPr/>
            <p:nvPr/>
          </p:nvSpPr>
          <p:spPr>
            <a:xfrm>
              <a:off x="34049440" y="6944608"/>
              <a:ext cx="14137544" cy="1701207"/>
            </a:xfrm>
            <a:prstGeom prst="roundRect">
              <a:avLst>
                <a:gd name="adj" fmla="val 43709"/>
              </a:avLst>
            </a:prstGeom>
            <a:solidFill>
              <a:srgbClr val="00453B"/>
            </a:solidFill>
            <a:ln w="28575">
              <a:solidFill>
                <a:srgbClr val="153E35"/>
              </a:solidFill>
            </a:ln>
            <a:effec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78136" tIns="39068" rIns="78136" bIns="39068" numCol="1" spcCol="0" rtlCol="0" fromWordArt="0" anchor="t" anchorCtr="0" forceAA="0" compatLnSpc="1">
              <a:prstTxWarp prst="textNoShape">
                <a:avLst/>
              </a:prstTxWarp>
              <a:noAutofit/>
            </a:bodyPr>
            <a:lstStyle/>
            <a:p>
              <a:r>
                <a:rPr lang="en-US" sz="3600" b="1" dirty="0">
                  <a:solidFill>
                    <a:schemeClr val="bg1"/>
                  </a:solidFill>
                  <a:latin typeface="Arial" panose="020B0604020202020204" pitchFamily="34" charset="0"/>
                  <a:cs typeface="Arial" panose="020B0604020202020204" pitchFamily="34" charset="0"/>
                </a:rPr>
                <a:t>Qubit Representation of Many-Body System </a:t>
              </a:r>
            </a:p>
          </p:txBody>
        </p:sp>
      </p:grpSp>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8FC7D04D-91D7-84E5-227F-B72C4D020F58}"/>
                  </a:ext>
                </a:extLst>
              </p:cNvPr>
              <p:cNvSpPr txBox="1"/>
              <p:nvPr/>
            </p:nvSpPr>
            <p:spPr>
              <a:xfrm>
                <a:off x="598553" y="21425241"/>
                <a:ext cx="11212447" cy="4757649"/>
              </a:xfrm>
              <a:prstGeom prst="rect">
                <a:avLst/>
              </a:prstGeom>
              <a:noFill/>
            </p:spPr>
            <p:txBody>
              <a:bodyPr wrap="square" rtlCol="0">
                <a:spAutoFit/>
              </a:bodyPr>
              <a:lstStyle/>
              <a:p>
                <a:r>
                  <a:rPr lang="en-US" sz="2400" dirty="0">
                    <a:solidFill>
                      <a:schemeClr val="dk1"/>
                    </a:solidFill>
                    <a:latin typeface="Times New Roman" panose="02020603050405020304" pitchFamily="18" charset="0"/>
                    <a:cs typeface="Times New Roman" panose="02020603050405020304" pitchFamily="18" charset="0"/>
                  </a:rPr>
                  <a:t>We can use bitstrings to represent the Hilbert space of N qubits with the basis:</a:t>
                </a:r>
              </a:p>
              <a:p>
                <a:pPr algn="ctr">
                  <a:lnSpc>
                    <a:spcPct val="150000"/>
                  </a:lnSpc>
                </a:pPr>
                <a:r>
                  <a:rPr lang="en-US" sz="2400" dirty="0">
                    <a:solidFill>
                      <a:schemeClr val="dk1"/>
                    </a:solidFill>
                    <a:latin typeface="Times New Roman" panose="02020603050405020304" pitchFamily="18" charset="0"/>
                    <a:cs typeface="Times New Roman" panose="02020603050405020304" pitchFamily="18" charset="0"/>
                  </a:rPr>
                  <a:t> </a:t>
                </a:r>
                <a14:m>
                  <m:oMath xmlns:m="http://schemas.openxmlformats.org/officeDocument/2006/math">
                    <m:d>
                      <m:dPr>
                        <m:begChr m:val="|"/>
                        <m:endChr m:val=""/>
                        <m:ctrlPr>
                          <a:rPr lang="en-US" sz="2400" i="1">
                            <a:solidFill>
                              <a:schemeClr val="dk1"/>
                            </a:solidFill>
                            <a:latin typeface="Cambria Math" panose="02040503050406030204" pitchFamily="18" charset="0"/>
                            <a:cs typeface="Times New Roman" panose="02020603050405020304" pitchFamily="18" charset="0"/>
                          </a:rPr>
                        </m:ctrlPr>
                      </m:dPr>
                      <m:e>
                        <m:sSub>
                          <m:sSubPr>
                            <m:ctrlPr>
                              <a:rPr lang="en-US" sz="2400" i="1" smtClean="0">
                                <a:solidFill>
                                  <a:schemeClr val="dk1"/>
                                </a:solidFill>
                                <a:latin typeface="Cambria Math" panose="02040503050406030204" pitchFamily="18" charset="0"/>
                                <a:cs typeface="Times New Roman" panose="02020603050405020304" pitchFamily="18" charset="0"/>
                              </a:rPr>
                            </m:ctrlPr>
                          </m:sSubPr>
                          <m:e>
                            <m:r>
                              <a:rPr lang="en-US" sz="2400" b="0" i="1" smtClean="0">
                                <a:solidFill>
                                  <a:schemeClr val="dk1"/>
                                </a:solidFill>
                                <a:latin typeface="Cambria Math" panose="02040503050406030204" pitchFamily="18" charset="0"/>
                                <a:cs typeface="Times New Roman" panose="02020603050405020304" pitchFamily="18" charset="0"/>
                              </a:rPr>
                              <m:t>𝑏</m:t>
                            </m:r>
                          </m:e>
                          <m:sub>
                            <m:r>
                              <a:rPr lang="en-US" sz="2400" b="0" i="1" smtClean="0">
                                <a:solidFill>
                                  <a:schemeClr val="dk1"/>
                                </a:solidFill>
                                <a:latin typeface="Cambria Math" panose="02040503050406030204" pitchFamily="18" charset="0"/>
                                <a:cs typeface="Times New Roman" panose="02020603050405020304" pitchFamily="18" charset="0"/>
                              </a:rPr>
                              <m:t>1</m:t>
                            </m:r>
                          </m:sub>
                        </m:sSub>
                        <m:r>
                          <a:rPr lang="en-US" sz="2400" b="0" i="1" smtClean="0">
                            <a:solidFill>
                              <a:schemeClr val="dk1"/>
                            </a:solidFill>
                            <a:latin typeface="Cambria Math" panose="02040503050406030204" pitchFamily="18" charset="0"/>
                            <a:cs typeface="Times New Roman" panose="02020603050405020304" pitchFamily="18" charset="0"/>
                          </a:rPr>
                          <m:t>,</m:t>
                        </m:r>
                        <m:d>
                          <m:dPr>
                            <m:begChr m:val=""/>
                            <m:endChr m:val="⟩"/>
                            <m:ctrlPr>
                              <a:rPr lang="en-US" sz="2400" i="1">
                                <a:solidFill>
                                  <a:schemeClr val="dk1"/>
                                </a:solidFill>
                                <a:latin typeface="Cambria Math" panose="02040503050406030204" pitchFamily="18" charset="0"/>
                                <a:cs typeface="Times New Roman" panose="02020603050405020304" pitchFamily="18" charset="0"/>
                              </a:rPr>
                            </m:ctrlPr>
                          </m:dPr>
                          <m:e>
                            <m:r>
                              <a:rPr lang="en-US" sz="2400" b="0" i="1" smtClean="0">
                                <a:solidFill>
                                  <a:schemeClr val="dk1"/>
                                </a:solidFill>
                                <a:latin typeface="Cambria Math" panose="02040503050406030204" pitchFamily="18" charset="0"/>
                                <a:cs typeface="Times New Roman" panose="02020603050405020304" pitchFamily="18" charset="0"/>
                              </a:rPr>
                              <m:t>…,</m:t>
                            </m:r>
                            <m:r>
                              <a:rPr lang="en-US" sz="2400" i="1">
                                <a:solidFill>
                                  <a:schemeClr val="dk1"/>
                                </a:solidFill>
                                <a:latin typeface="Cambria Math" panose="02040503050406030204" pitchFamily="18" charset="0"/>
                                <a:cs typeface="Times New Roman" panose="02020603050405020304" pitchFamily="18" charset="0"/>
                              </a:rPr>
                              <m:t> </m:t>
                            </m:r>
                            <m:sSub>
                              <m:sSubPr>
                                <m:ctrlPr>
                                  <a:rPr lang="en-US" sz="2400" i="1" smtClean="0">
                                    <a:solidFill>
                                      <a:schemeClr val="dk1"/>
                                    </a:solidFill>
                                    <a:latin typeface="Cambria Math" panose="02040503050406030204" pitchFamily="18" charset="0"/>
                                    <a:cs typeface="Times New Roman" panose="02020603050405020304" pitchFamily="18" charset="0"/>
                                  </a:rPr>
                                </m:ctrlPr>
                              </m:sSubPr>
                              <m:e>
                                <m:r>
                                  <a:rPr lang="en-US" sz="2400" b="0" i="1" smtClean="0">
                                    <a:solidFill>
                                      <a:schemeClr val="dk1"/>
                                    </a:solidFill>
                                    <a:latin typeface="Cambria Math" panose="02040503050406030204" pitchFamily="18" charset="0"/>
                                    <a:cs typeface="Times New Roman" panose="02020603050405020304" pitchFamily="18" charset="0"/>
                                  </a:rPr>
                                  <m:t>𝑏</m:t>
                                </m:r>
                              </m:e>
                              <m:sub>
                                <m:r>
                                  <a:rPr lang="en-US" sz="2400" b="0" i="1" smtClean="0">
                                    <a:solidFill>
                                      <a:schemeClr val="dk1"/>
                                    </a:solidFill>
                                    <a:latin typeface="Cambria Math" panose="02040503050406030204" pitchFamily="18" charset="0"/>
                                    <a:cs typeface="Times New Roman" panose="02020603050405020304" pitchFamily="18" charset="0"/>
                                  </a:rPr>
                                  <m:t>𝑁</m:t>
                                </m:r>
                              </m:sub>
                            </m:sSub>
                          </m:e>
                        </m:d>
                      </m:e>
                    </m:d>
                  </m:oMath>
                </a14:m>
                <a:r>
                  <a:rPr lang="en-US" sz="2400" dirty="0">
                    <a:solidFill>
                      <a:schemeClr val="dk1"/>
                    </a:solidFill>
                    <a:latin typeface="Times New Roman" panose="02020603050405020304" pitchFamily="18" charset="0"/>
                    <a:cs typeface="Times New Roman" panose="02020603050405020304" pitchFamily="18" charset="0"/>
                  </a:rPr>
                  <a:t>, </a:t>
                </a:r>
                <a14:m>
                  <m:oMath xmlns:m="http://schemas.openxmlformats.org/officeDocument/2006/math">
                    <m:sSub>
                      <m:sSubPr>
                        <m:ctrlPr>
                          <a:rPr lang="en-US" sz="2400" i="1" smtClean="0">
                            <a:solidFill>
                              <a:schemeClr val="dk1"/>
                            </a:solidFill>
                            <a:latin typeface="Cambria Math" panose="02040503050406030204" pitchFamily="18" charset="0"/>
                            <a:cs typeface="Times New Roman" panose="02020603050405020304" pitchFamily="18" charset="0"/>
                          </a:rPr>
                        </m:ctrlPr>
                      </m:sSubPr>
                      <m:e>
                        <m:r>
                          <a:rPr lang="en-US" sz="2400" b="0" i="1" smtClean="0">
                            <a:solidFill>
                              <a:schemeClr val="dk1"/>
                            </a:solidFill>
                            <a:latin typeface="Cambria Math" panose="02040503050406030204" pitchFamily="18" charset="0"/>
                            <a:cs typeface="Times New Roman" panose="02020603050405020304" pitchFamily="18" charset="0"/>
                          </a:rPr>
                          <m:t>𝑏</m:t>
                        </m:r>
                      </m:e>
                      <m:sub>
                        <m:r>
                          <a:rPr lang="en-US" sz="2400" b="0" i="1" smtClean="0">
                            <a:solidFill>
                              <a:schemeClr val="dk1"/>
                            </a:solidFill>
                            <a:latin typeface="Cambria Math" panose="02040503050406030204" pitchFamily="18" charset="0"/>
                            <a:cs typeface="Times New Roman" panose="02020603050405020304" pitchFamily="18" charset="0"/>
                          </a:rPr>
                          <m:t>𝑖</m:t>
                        </m:r>
                      </m:sub>
                    </m:sSub>
                    <m:r>
                      <a:rPr lang="en-US" sz="2400" i="1">
                        <a:solidFill>
                          <a:schemeClr val="dk1"/>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chemeClr val="dk1"/>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b="0" i="1" smtClean="0">
                        <a:solidFill>
                          <a:schemeClr val="dk1"/>
                        </a:solidFill>
                        <a:latin typeface="Cambria Math" panose="02040503050406030204" pitchFamily="18" charset="0"/>
                        <a:cs typeface="Times New Roman" panose="02020603050405020304" pitchFamily="18" charset="0"/>
                      </a:rPr>
                      <m:t>0,1}</m:t>
                    </m:r>
                  </m:oMath>
                </a14:m>
                <a:r>
                  <a:rPr lang="en-US" sz="2400" dirty="0">
                    <a:solidFill>
                      <a:schemeClr val="dk1"/>
                    </a:solidFill>
                    <a:latin typeface="Times New Roman" panose="02020603050405020304" pitchFamily="18" charset="0"/>
                    <a:cs typeface="Times New Roman" panose="02020603050405020304" pitchFamily="18" charset="0"/>
                  </a:rPr>
                  <a:t>.</a:t>
                </a:r>
              </a:p>
              <a:p>
                <a:r>
                  <a:rPr lang="en-US" sz="2400" dirty="0">
                    <a:solidFill>
                      <a:schemeClr val="dk1"/>
                    </a:solidFill>
                    <a:latin typeface="Times New Roman" panose="02020603050405020304" pitchFamily="18" charset="0"/>
                    <a:cs typeface="Times New Roman" panose="02020603050405020304" pitchFamily="18" charset="0"/>
                  </a:rPr>
                  <a:t>These bitstrings can also be used describe the occupation representation of the </a:t>
                </a:r>
                <a:r>
                  <a:rPr lang="en-US" sz="2400" dirty="0" err="1">
                    <a:solidFill>
                      <a:schemeClr val="dk1"/>
                    </a:solidFill>
                    <a:latin typeface="Times New Roman" panose="02020603050405020304" pitchFamily="18" charset="0"/>
                    <a:cs typeface="Times New Roman" panose="02020603050405020304" pitchFamily="18" charset="0"/>
                  </a:rPr>
                  <a:t>Fock</a:t>
                </a:r>
                <a:r>
                  <a:rPr lang="en-US" sz="2400" dirty="0">
                    <a:solidFill>
                      <a:schemeClr val="dk1"/>
                    </a:solidFill>
                    <a:latin typeface="Times New Roman" panose="02020603050405020304" pitchFamily="18" charset="0"/>
                    <a:cs typeface="Times New Roman" panose="02020603050405020304" pitchFamily="18" charset="0"/>
                  </a:rPr>
                  <a:t> space of a system of up to </a:t>
                </a:r>
                <a14:m>
                  <m:oMath xmlns:m="http://schemas.openxmlformats.org/officeDocument/2006/math">
                    <m:r>
                      <a:rPr lang="en-US" sz="2400" i="1" dirty="0" smtClean="0">
                        <a:solidFill>
                          <a:schemeClr val="dk1"/>
                        </a:solidFill>
                        <a:latin typeface="Cambria Math" panose="02040503050406030204" pitchFamily="18" charset="0"/>
                        <a:cs typeface="Times New Roman" panose="02020603050405020304" pitchFamily="18" charset="0"/>
                      </a:rPr>
                      <m:t>𝑁</m:t>
                    </m:r>
                  </m:oMath>
                </a14:m>
                <a:r>
                  <a:rPr lang="en-US" sz="2400" dirty="0">
                    <a:solidFill>
                      <a:schemeClr val="dk1"/>
                    </a:solidFill>
                    <a:latin typeface="Times New Roman" panose="02020603050405020304" pitchFamily="18" charset="0"/>
                    <a:cs typeface="Times New Roman" panose="02020603050405020304" pitchFamily="18" charset="0"/>
                  </a:rPr>
                  <a:t> particles. Thus </a:t>
                </a:r>
                <a14:m>
                  <m:oMath xmlns:m="http://schemas.openxmlformats.org/officeDocument/2006/math">
                    <m:r>
                      <a:rPr lang="en-US" sz="2400" i="1" dirty="0">
                        <a:solidFill>
                          <a:schemeClr val="dk1"/>
                        </a:solidFill>
                        <a:latin typeface="Cambria Math" panose="02040503050406030204" pitchFamily="18" charset="0"/>
                        <a:cs typeface="Times New Roman" panose="02020603050405020304" pitchFamily="18" charset="0"/>
                      </a:rPr>
                      <m:t>𝑁</m:t>
                    </m:r>
                  </m:oMath>
                </a14:m>
                <a:r>
                  <a:rPr lang="en-US" sz="2400" dirty="0">
                    <a:solidFill>
                      <a:schemeClr val="dk1"/>
                    </a:solidFill>
                    <a:latin typeface="Times New Roman" panose="02020603050405020304" pitchFamily="18" charset="0"/>
                    <a:cs typeface="Times New Roman" panose="02020603050405020304" pitchFamily="18" charset="0"/>
                  </a:rPr>
                  <a:t>-body systems can be represented using </a:t>
                </a:r>
                <a14:m>
                  <m:oMath xmlns:m="http://schemas.openxmlformats.org/officeDocument/2006/math">
                    <m:r>
                      <a:rPr lang="en-US" sz="2400" i="1" dirty="0">
                        <a:solidFill>
                          <a:schemeClr val="dk1"/>
                        </a:solidFill>
                        <a:latin typeface="Cambria Math" panose="02040503050406030204" pitchFamily="18" charset="0"/>
                        <a:cs typeface="Times New Roman" panose="02020603050405020304" pitchFamily="18" charset="0"/>
                      </a:rPr>
                      <m:t>𝑁</m:t>
                    </m:r>
                  </m:oMath>
                </a14:m>
                <a:r>
                  <a:rPr lang="en-US" sz="2400" dirty="0">
                    <a:solidFill>
                      <a:schemeClr val="dk1"/>
                    </a:solidFill>
                    <a:latin typeface="Times New Roman" panose="02020603050405020304" pitchFamily="18" charset="0"/>
                    <a:cs typeface="Times New Roman" panose="02020603050405020304" pitchFamily="18" charset="0"/>
                  </a:rPr>
                  <a:t> qubits.</a:t>
                </a:r>
              </a:p>
              <a:p>
                <a:r>
                  <a:rPr lang="en-US" sz="2400" dirty="0">
                    <a:solidFill>
                      <a:schemeClr val="dk1"/>
                    </a:solidFill>
                    <a:latin typeface="Times New Roman" panose="02020603050405020304" pitchFamily="18" charset="0"/>
                    <a:cs typeface="Times New Roman" panose="02020603050405020304" pitchFamily="18" charset="0"/>
                  </a:rPr>
                  <a:t> We let each </a:t>
                </a:r>
                <a14:m>
                  <m:oMath xmlns:m="http://schemas.openxmlformats.org/officeDocument/2006/math">
                    <m:sSub>
                      <m:sSubPr>
                        <m:ctrlPr>
                          <a:rPr lang="en-US" sz="2400" i="1" smtClean="0">
                            <a:solidFill>
                              <a:schemeClr val="dk1"/>
                            </a:solidFill>
                            <a:latin typeface="Cambria Math" panose="02040503050406030204" pitchFamily="18" charset="0"/>
                            <a:cs typeface="Times New Roman" panose="02020603050405020304" pitchFamily="18" charset="0"/>
                          </a:rPr>
                        </m:ctrlPr>
                      </m:sSubPr>
                      <m:e>
                        <m:r>
                          <a:rPr lang="en-US" sz="2400" b="0" i="1" smtClean="0">
                            <a:solidFill>
                              <a:schemeClr val="dk1"/>
                            </a:solidFill>
                            <a:latin typeface="Cambria Math" panose="02040503050406030204" pitchFamily="18" charset="0"/>
                            <a:cs typeface="Times New Roman" panose="02020603050405020304" pitchFamily="18" charset="0"/>
                          </a:rPr>
                          <m:t>𝑏</m:t>
                        </m:r>
                      </m:e>
                      <m:sub>
                        <m:r>
                          <a:rPr lang="en-US" sz="2400" b="0" i="1" smtClean="0">
                            <a:solidFill>
                              <a:schemeClr val="dk1"/>
                            </a:solidFill>
                            <a:latin typeface="Cambria Math" panose="02040503050406030204" pitchFamily="18" charset="0"/>
                            <a:cs typeface="Times New Roman" panose="02020603050405020304" pitchFamily="18" charset="0"/>
                          </a:rPr>
                          <m:t>𝑖</m:t>
                        </m:r>
                      </m:sub>
                    </m:sSub>
                  </m:oMath>
                </a14:m>
                <a:r>
                  <a:rPr lang="en-US" sz="2400" dirty="0">
                    <a:solidFill>
                      <a:schemeClr val="dk1"/>
                    </a:solidFill>
                    <a:latin typeface="Times New Roman" panose="02020603050405020304" pitchFamily="18" charset="0"/>
                    <a:cs typeface="Times New Roman" panose="02020603050405020304" pitchFamily="18" charset="0"/>
                  </a:rPr>
                  <a:t> correspond to a single-particle state which can be occupied or unoccupied. Using a 1-D lattice to discretize space, we take the single-particle states to represent position, e.g. </a:t>
                </a:r>
                <a14:m>
                  <m:oMath xmlns:m="http://schemas.openxmlformats.org/officeDocument/2006/math">
                    <m:sSub>
                      <m:sSubPr>
                        <m:ctrlPr>
                          <a:rPr lang="en-US" sz="2400" i="1">
                            <a:solidFill>
                              <a:schemeClr val="dk1"/>
                            </a:solidFill>
                            <a:latin typeface="Cambria Math" panose="02040503050406030204" pitchFamily="18" charset="0"/>
                            <a:cs typeface="Times New Roman" panose="02020603050405020304" pitchFamily="18" charset="0"/>
                          </a:rPr>
                        </m:ctrlPr>
                      </m:sSubPr>
                      <m:e>
                        <m:r>
                          <a:rPr lang="en-US" sz="2400" i="1">
                            <a:solidFill>
                              <a:schemeClr val="dk1"/>
                            </a:solidFill>
                            <a:latin typeface="Cambria Math" panose="02040503050406030204" pitchFamily="18" charset="0"/>
                            <a:cs typeface="Times New Roman" panose="02020603050405020304" pitchFamily="18" charset="0"/>
                          </a:rPr>
                          <m:t>𝑏</m:t>
                        </m:r>
                      </m:e>
                      <m:sub>
                        <m:r>
                          <a:rPr lang="en-US" sz="2400" b="0" i="1" smtClean="0">
                            <a:solidFill>
                              <a:schemeClr val="dk1"/>
                            </a:solidFill>
                            <a:latin typeface="Cambria Math" panose="02040503050406030204" pitchFamily="18" charset="0"/>
                            <a:cs typeface="Times New Roman" panose="02020603050405020304" pitchFamily="18" charset="0"/>
                          </a:rPr>
                          <m:t>𝑥</m:t>
                        </m:r>
                      </m:sub>
                    </m:sSub>
                    <m:r>
                      <a:rPr lang="en-US" sz="2400" b="0" i="1" smtClean="0">
                        <a:solidFill>
                          <a:schemeClr val="dk1"/>
                        </a:solidFill>
                        <a:latin typeface="Cambria Math" panose="02040503050406030204" pitchFamily="18" charset="0"/>
                        <a:cs typeface="Times New Roman" panose="02020603050405020304" pitchFamily="18" charset="0"/>
                      </a:rPr>
                      <m:t>=1</m:t>
                    </m:r>
                  </m:oMath>
                </a14:m>
                <a:r>
                  <a:rPr lang="en-US" sz="2400" dirty="0">
                    <a:solidFill>
                      <a:schemeClr val="dk1"/>
                    </a:solidFill>
                    <a:latin typeface="Times New Roman" panose="02020603050405020304" pitchFamily="18" charset="0"/>
                    <a:cs typeface="Times New Roman" panose="02020603050405020304" pitchFamily="18" charset="0"/>
                  </a:rPr>
                  <a:t> would mean a particle is located at position </a:t>
                </a:r>
                <a14:m>
                  <m:oMath xmlns:m="http://schemas.openxmlformats.org/officeDocument/2006/math">
                    <m:r>
                      <a:rPr lang="en-US" sz="2400" b="0" i="1" smtClean="0">
                        <a:solidFill>
                          <a:schemeClr val="dk1"/>
                        </a:solidFill>
                        <a:latin typeface="Cambria Math" panose="02040503050406030204" pitchFamily="18" charset="0"/>
                        <a:cs typeface="Times New Roman" panose="02020603050405020304" pitchFamily="18" charset="0"/>
                      </a:rPr>
                      <m:t>𝑥</m:t>
                    </m:r>
                  </m:oMath>
                </a14:m>
                <a:r>
                  <a:rPr lang="en-US" sz="2400" dirty="0">
                    <a:solidFill>
                      <a:schemeClr val="dk1"/>
                    </a:solidFill>
                    <a:latin typeface="Times New Roman" panose="02020603050405020304" pitchFamily="18" charset="0"/>
                    <a:cs typeface="Times New Roman" panose="02020603050405020304" pitchFamily="18" charset="0"/>
                  </a:rPr>
                  <a:t>. </a:t>
                </a:r>
              </a:p>
              <a:p>
                <a:endParaRPr lang="en-US" sz="2400" dirty="0">
                  <a:solidFill>
                    <a:schemeClr val="dk1"/>
                  </a:solidFill>
                  <a:latin typeface="Times New Roman" panose="02020603050405020304" pitchFamily="18" charset="0"/>
                  <a:cs typeface="Times New Roman" panose="02020603050405020304" pitchFamily="18" charset="0"/>
                </a:endParaRPr>
              </a:p>
              <a:p>
                <a:r>
                  <a:rPr lang="en-US" sz="2400" dirty="0">
                    <a:solidFill>
                      <a:schemeClr val="dk1"/>
                    </a:solidFill>
                    <a:latin typeface="Times New Roman" panose="02020603050405020304" pitchFamily="18" charset="0"/>
                    <a:cs typeface="Times New Roman" panose="02020603050405020304" pitchFamily="18" charset="0"/>
                  </a:rPr>
                  <a:t>Second-quantized problems, written in terms of creation/annihilation operators </a:t>
                </a:r>
                <a14:m>
                  <m:oMath xmlns:m="http://schemas.openxmlformats.org/officeDocument/2006/math">
                    <m:sSubSup>
                      <m:sSubSupPr>
                        <m:ctrlPr>
                          <a:rPr lang="en-US" sz="2400" i="1">
                            <a:solidFill>
                              <a:schemeClr val="dk1"/>
                            </a:solidFill>
                            <a:latin typeface="Cambria Math" panose="02040503050406030204" pitchFamily="18" charset="0"/>
                            <a:cs typeface="Times New Roman" panose="02020603050405020304" pitchFamily="18" charset="0"/>
                          </a:rPr>
                        </m:ctrlPr>
                      </m:sSubSupPr>
                      <m:e>
                        <m:r>
                          <a:rPr lang="en-US" sz="2400" i="1">
                            <a:solidFill>
                              <a:schemeClr val="dk1"/>
                            </a:solidFill>
                            <a:latin typeface="Cambria Math" panose="02040503050406030204" pitchFamily="18" charset="0"/>
                            <a:cs typeface="Times New Roman" panose="02020603050405020304" pitchFamily="18" charset="0"/>
                          </a:rPr>
                          <m:t>𝑎</m:t>
                        </m:r>
                      </m:e>
                      <m:sub>
                        <m:r>
                          <a:rPr lang="en-US" sz="2400" i="1">
                            <a:solidFill>
                              <a:schemeClr val="dk1"/>
                            </a:solidFill>
                            <a:latin typeface="Cambria Math" panose="02040503050406030204" pitchFamily="18" charset="0"/>
                            <a:cs typeface="Times New Roman" panose="02020603050405020304" pitchFamily="18" charset="0"/>
                          </a:rPr>
                          <m:t>𝑥</m:t>
                        </m:r>
                      </m:sub>
                      <m:sup>
                        <m:r>
                          <a:rPr lang="en-US" sz="2400" i="1">
                            <a:solidFill>
                              <a:schemeClr val="dk1"/>
                            </a:solidFill>
                            <a:latin typeface="Cambria Math" panose="02040503050406030204" pitchFamily="18" charset="0"/>
                            <a:ea typeface="Cambria Math" panose="02040503050406030204" pitchFamily="18" charset="0"/>
                            <a:cs typeface="Times New Roman" panose="02020603050405020304" pitchFamily="18" charset="0"/>
                          </a:rPr>
                          <m:t>†</m:t>
                        </m:r>
                      </m:sup>
                    </m:sSubSup>
                  </m:oMath>
                </a14:m>
                <a:r>
                  <a:rPr lang="en-US" sz="2400" dirty="0">
                    <a:solidFill>
                      <a:schemeClr val="dk1"/>
                    </a:solidFill>
                    <a:latin typeface="Times New Roman" panose="02020603050405020304" pitchFamily="18" charset="0"/>
                    <a:cs typeface="Times New Roman" panose="02020603050405020304" pitchFamily="18" charset="0"/>
                  </a:rPr>
                  <a:t> and </a:t>
                </a:r>
                <a14:m>
                  <m:oMath xmlns:m="http://schemas.openxmlformats.org/officeDocument/2006/math">
                    <m:sSub>
                      <m:sSubPr>
                        <m:ctrlPr>
                          <a:rPr lang="en-US" sz="2400" b="0" i="1" smtClean="0">
                            <a:solidFill>
                              <a:schemeClr val="dk1"/>
                            </a:solidFill>
                            <a:latin typeface="Cambria Math" panose="02040503050406030204" pitchFamily="18" charset="0"/>
                            <a:cs typeface="Times New Roman" panose="02020603050405020304" pitchFamily="18" charset="0"/>
                          </a:rPr>
                        </m:ctrlPr>
                      </m:sSubPr>
                      <m:e>
                        <m:r>
                          <a:rPr lang="en-US" sz="2400" b="0" i="1" smtClean="0">
                            <a:solidFill>
                              <a:schemeClr val="dk1"/>
                            </a:solidFill>
                            <a:latin typeface="Cambria Math" panose="02040503050406030204" pitchFamily="18" charset="0"/>
                            <a:cs typeface="Times New Roman" panose="02020603050405020304" pitchFamily="18" charset="0"/>
                          </a:rPr>
                          <m:t>𝑎</m:t>
                        </m:r>
                      </m:e>
                      <m:sub>
                        <m:r>
                          <a:rPr lang="en-US" sz="2400" b="0" i="1" smtClean="0">
                            <a:solidFill>
                              <a:schemeClr val="dk1"/>
                            </a:solidFill>
                            <a:latin typeface="Cambria Math" panose="02040503050406030204" pitchFamily="18" charset="0"/>
                            <a:cs typeface="Times New Roman" panose="02020603050405020304" pitchFamily="18" charset="0"/>
                          </a:rPr>
                          <m:t>𝑥</m:t>
                        </m:r>
                      </m:sub>
                    </m:sSub>
                  </m:oMath>
                </a14:m>
                <a:r>
                  <a:rPr lang="en-US" sz="2400" dirty="0">
                    <a:solidFill>
                      <a:schemeClr val="dk1"/>
                    </a:solidFill>
                    <a:latin typeface="Times New Roman" panose="02020603050405020304" pitchFamily="18" charset="0"/>
                    <a:cs typeface="Times New Roman" panose="02020603050405020304" pitchFamily="18" charset="0"/>
                  </a:rPr>
                  <a:t> can be rewritten in terms of qubit gates. This encoding allows us to represent hard-core bosonic systems and fermionic systems with non-periodic boundary conditions. In our experiments we use the Quantum Heisenberg Model, with an attractive potential </a:t>
                </a:r>
                <a14:m>
                  <m:oMath xmlns:m="http://schemas.openxmlformats.org/officeDocument/2006/math">
                    <m:r>
                      <a:rPr lang="en-US" sz="2400" i="1" dirty="0" smtClean="0">
                        <a:solidFill>
                          <a:schemeClr val="dk1"/>
                        </a:solidFill>
                        <a:latin typeface="Cambria Math" panose="02040503050406030204" pitchFamily="18" charset="0"/>
                        <a:cs typeface="Times New Roman" panose="02020603050405020304" pitchFamily="18" charset="0"/>
                      </a:rPr>
                      <m:t>𝑉</m:t>
                    </m:r>
                    <m:r>
                      <a:rPr lang="en-US" sz="2400" i="1" dirty="0" smtClean="0">
                        <a:solidFill>
                          <a:schemeClr val="dk1"/>
                        </a:solidFill>
                        <a:latin typeface="Cambria Math" panose="02040503050406030204" pitchFamily="18" charset="0"/>
                        <a:cs typeface="Times New Roman" panose="02020603050405020304" pitchFamily="18" charset="0"/>
                      </a:rPr>
                      <m:t>(</m:t>
                    </m:r>
                    <m:r>
                      <a:rPr lang="en-US" sz="2400" i="1" dirty="0" smtClean="0">
                        <a:solidFill>
                          <a:schemeClr val="dk1"/>
                        </a:solidFill>
                        <a:latin typeface="Cambria Math" panose="02040503050406030204" pitchFamily="18" charset="0"/>
                        <a:cs typeface="Times New Roman" panose="02020603050405020304" pitchFamily="18" charset="0"/>
                      </a:rPr>
                      <m:t>𝑥</m:t>
                    </m:r>
                    <m:r>
                      <a:rPr lang="en-US" sz="2400" i="1" dirty="0" smtClean="0">
                        <a:solidFill>
                          <a:schemeClr val="dk1"/>
                        </a:solidFill>
                        <a:latin typeface="Cambria Math" panose="02040503050406030204" pitchFamily="18" charset="0"/>
                        <a:cs typeface="Times New Roman" panose="02020603050405020304" pitchFamily="18" charset="0"/>
                      </a:rPr>
                      <m:t>)</m:t>
                    </m:r>
                  </m:oMath>
                </a14:m>
                <a:r>
                  <a:rPr lang="en-US" sz="2400" dirty="0">
                    <a:solidFill>
                      <a:schemeClr val="dk1"/>
                    </a:solidFill>
                    <a:latin typeface="Times New Roman" panose="02020603050405020304" pitchFamily="18" charset="0"/>
                    <a:cs typeface="Times New Roman" panose="02020603050405020304" pitchFamily="18" charset="0"/>
                  </a:rPr>
                  <a:t>:</a:t>
                </a:r>
              </a:p>
            </p:txBody>
          </p:sp>
        </mc:Choice>
        <mc:Fallback>
          <p:sp>
            <p:nvSpPr>
              <p:cNvPr id="13" name="TextBox 12">
                <a:extLst>
                  <a:ext uri="{FF2B5EF4-FFF2-40B4-BE49-F238E27FC236}">
                    <a16:creationId xmlns:a16="http://schemas.microsoft.com/office/drawing/2014/main" id="{8FC7D04D-91D7-84E5-227F-B72C4D020F58}"/>
                  </a:ext>
                </a:extLst>
              </p:cNvPr>
              <p:cNvSpPr txBox="1">
                <a:spLocks noRot="1" noChangeAspect="1" noMove="1" noResize="1" noEditPoints="1" noAdjustHandles="1" noChangeArrowheads="1" noChangeShapeType="1" noTextEdit="1"/>
              </p:cNvSpPr>
              <p:nvPr/>
            </p:nvSpPr>
            <p:spPr>
              <a:xfrm>
                <a:off x="598553" y="21425241"/>
                <a:ext cx="11212447" cy="4757649"/>
              </a:xfrm>
              <a:prstGeom prst="rect">
                <a:avLst/>
              </a:prstGeom>
              <a:blipFill>
                <a:blip r:embed="rId2"/>
                <a:stretch>
                  <a:fillRect l="-815" t="-2308" r="-924" b="-2051"/>
                </a:stretch>
              </a:blipFill>
            </p:spPr>
            <p:txBody>
              <a:bodyPr/>
              <a:lstStyle/>
              <a:p>
                <a:r>
                  <a:rPr lang="en-US">
                    <a:noFill/>
                  </a:rPr>
                  <a:t> </a:t>
                </a:r>
              </a:p>
            </p:txBody>
          </p:sp>
        </mc:Fallback>
      </mc:AlternateContent>
      <p:grpSp>
        <p:nvGrpSpPr>
          <p:cNvPr id="16" name="Group 15">
            <a:extLst>
              <a:ext uri="{FF2B5EF4-FFF2-40B4-BE49-F238E27FC236}">
                <a16:creationId xmlns:a16="http://schemas.microsoft.com/office/drawing/2014/main" id="{44C12DE1-9A88-8810-1479-4C9E269E0C33}"/>
              </a:ext>
            </a:extLst>
          </p:cNvPr>
          <p:cNvGrpSpPr/>
          <p:nvPr/>
        </p:nvGrpSpPr>
        <p:grpSpPr>
          <a:xfrm>
            <a:off x="361776" y="10038817"/>
            <a:ext cx="11699345" cy="10100479"/>
            <a:chOff x="34067751" y="7420072"/>
            <a:chExt cx="14137544" cy="13758794"/>
          </a:xfrm>
        </p:grpSpPr>
        <p:sp>
          <p:nvSpPr>
            <p:cNvPr id="17" name="Rounded Rectangle 99">
              <a:extLst>
                <a:ext uri="{FF2B5EF4-FFF2-40B4-BE49-F238E27FC236}">
                  <a16:creationId xmlns:a16="http://schemas.microsoft.com/office/drawing/2014/main" id="{F9A04CD2-D61C-017C-9DF9-0BCBF601A685}"/>
                </a:ext>
              </a:extLst>
            </p:cNvPr>
            <p:cNvSpPr/>
            <p:nvPr/>
          </p:nvSpPr>
          <p:spPr>
            <a:xfrm>
              <a:off x="34078066" y="7421562"/>
              <a:ext cx="14127229" cy="13757304"/>
            </a:xfrm>
            <a:prstGeom prst="roundRect">
              <a:avLst>
                <a:gd name="adj" fmla="val 3266"/>
              </a:avLst>
            </a:prstGeom>
            <a:ln w="28575">
              <a:solidFill>
                <a:srgbClr val="153E35"/>
              </a:solidFill>
            </a:ln>
            <a:effectLst>
              <a:outerShdw blurRad="508000" dist="1270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78136" tIns="39068" rIns="78136" bIns="39068" numCol="1" spcCol="0" rtlCol="0" fromWordArt="0" anchor="t" anchorCtr="0" forceAA="0" compatLnSpc="1">
              <a:prstTxWarp prst="textNoShape">
                <a:avLst/>
              </a:prstTxWarp>
              <a:noAutofit/>
            </a:bodyPr>
            <a:lstStyle/>
            <a:p>
              <a:endParaRPr lang="en-US" sz="2800" dirty="0">
                <a:latin typeface="Arial" panose="020B0604020202020204" pitchFamily="34" charset="0"/>
                <a:cs typeface="Arial" panose="020B0604020202020204" pitchFamily="34" charset="0"/>
              </a:endParaRPr>
            </a:p>
          </p:txBody>
        </p:sp>
        <p:sp>
          <p:nvSpPr>
            <p:cNvPr id="18" name="Rounded Rectangle 100">
              <a:extLst>
                <a:ext uri="{FF2B5EF4-FFF2-40B4-BE49-F238E27FC236}">
                  <a16:creationId xmlns:a16="http://schemas.microsoft.com/office/drawing/2014/main" id="{9C01C195-D14D-C501-C324-B95ED2BF9867}"/>
                </a:ext>
              </a:extLst>
            </p:cNvPr>
            <p:cNvSpPr/>
            <p:nvPr/>
          </p:nvSpPr>
          <p:spPr>
            <a:xfrm>
              <a:off x="34067751" y="7420072"/>
              <a:ext cx="14137544" cy="1307868"/>
            </a:xfrm>
            <a:prstGeom prst="roundRect">
              <a:avLst>
                <a:gd name="adj" fmla="val 43709"/>
              </a:avLst>
            </a:prstGeom>
            <a:solidFill>
              <a:srgbClr val="00453B"/>
            </a:solidFill>
            <a:ln w="28575">
              <a:solidFill>
                <a:srgbClr val="153E35"/>
              </a:solidFill>
            </a:ln>
            <a:effec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78136" tIns="39068" rIns="78136" bIns="39068" numCol="1" spcCol="0" rtlCol="0" fromWordArt="0" anchor="t" anchorCtr="0" forceAA="0" compatLnSpc="1">
              <a:prstTxWarp prst="textNoShape">
                <a:avLst/>
              </a:prstTxWarp>
              <a:noAutofit/>
            </a:bodyPr>
            <a:lstStyle/>
            <a:p>
              <a:r>
                <a:rPr lang="en-US" sz="3600" b="1" dirty="0">
                  <a:solidFill>
                    <a:schemeClr val="bg1"/>
                  </a:solidFill>
                  <a:latin typeface="Arial" panose="020B0604020202020204" pitchFamily="34" charset="0"/>
                  <a:cs typeface="Arial" panose="020B0604020202020204" pitchFamily="34" charset="0"/>
                </a:rPr>
                <a:t>(Quantum) Evaporative Cooling</a:t>
              </a:r>
            </a:p>
          </p:txBody>
        </p:sp>
      </p:grpSp>
      <p:sp>
        <p:nvSpPr>
          <p:cNvPr id="19" name="TextBox 18">
            <a:extLst>
              <a:ext uri="{FF2B5EF4-FFF2-40B4-BE49-F238E27FC236}">
                <a16:creationId xmlns:a16="http://schemas.microsoft.com/office/drawing/2014/main" id="{04121BA3-ECE7-FA65-E703-933EA89C1090}"/>
              </a:ext>
            </a:extLst>
          </p:cNvPr>
          <p:cNvSpPr txBox="1"/>
          <p:nvPr/>
        </p:nvSpPr>
        <p:spPr>
          <a:xfrm>
            <a:off x="470699" y="11187973"/>
            <a:ext cx="5447817" cy="8956298"/>
          </a:xfrm>
          <a:prstGeom prst="rect">
            <a:avLst/>
          </a:prstGeom>
          <a:noFill/>
        </p:spPr>
        <p:txBody>
          <a:bodyPr wrap="square" rtlCol="0">
            <a:spAutoFit/>
          </a:bodyPr>
          <a:lstStyle/>
          <a:p>
            <a:r>
              <a:rPr lang="en-US" sz="2400" dirty="0">
                <a:solidFill>
                  <a:schemeClr val="dk1"/>
                </a:solidFill>
                <a:latin typeface="Times New Roman" panose="02020603050405020304" pitchFamily="18" charset="0"/>
                <a:cs typeface="Times New Roman" panose="02020603050405020304" pitchFamily="18" charset="0"/>
              </a:rPr>
              <a:t>The Quantum Evaporative Cooling (QEC) Algorithm takes inspiration from the evaporative cooling process for trapped atoms. In this process, a mixture of hot and cold atoms are trapped in a finite-depth potential. The atoms all have some kinetic energy, but only the hottest ones can escape the trap, and are removed from the system, leaving the colder atoms behind.</a:t>
            </a:r>
          </a:p>
          <a:p>
            <a:endParaRPr lang="en-US" sz="2400" dirty="0">
              <a:solidFill>
                <a:schemeClr val="dk1"/>
              </a:solidFill>
              <a:latin typeface="Times New Roman" panose="02020603050405020304" pitchFamily="18" charset="0"/>
              <a:cs typeface="Times New Roman" panose="02020603050405020304" pitchFamily="18" charset="0"/>
            </a:endParaRPr>
          </a:p>
          <a:p>
            <a:r>
              <a:rPr lang="en-US" sz="2400" dirty="0">
                <a:solidFill>
                  <a:schemeClr val="dk1"/>
                </a:solidFill>
                <a:latin typeface="Times New Roman" panose="02020603050405020304" pitchFamily="18" charset="0"/>
                <a:cs typeface="Times New Roman" panose="02020603050405020304" pitchFamily="18" charset="0"/>
              </a:rPr>
              <a:t>QEC combines the concept of eliminating hot particles with the projected cooling technique. In a quantum system, the position of a particle is not known until it is measured. To perform quantum evaporative cooling, we must measure whether any particles are found outside the well. The outcome of this measurement (which acts as a projection operator) is stochastic and will collapse the wavefunction. If no particle is measured, the collapsed wavefunction will be completely localized within the trap. If a particle is measured, it is annihilated.</a:t>
            </a:r>
          </a:p>
        </p:txBody>
      </p:sp>
      <p:grpSp>
        <p:nvGrpSpPr>
          <p:cNvPr id="20" name="Group 19">
            <a:extLst>
              <a:ext uri="{FF2B5EF4-FFF2-40B4-BE49-F238E27FC236}">
                <a16:creationId xmlns:a16="http://schemas.microsoft.com/office/drawing/2014/main" id="{23D90887-F965-EB19-0704-C8C48A30ECF9}"/>
              </a:ext>
            </a:extLst>
          </p:cNvPr>
          <p:cNvGrpSpPr/>
          <p:nvPr/>
        </p:nvGrpSpPr>
        <p:grpSpPr>
          <a:xfrm>
            <a:off x="24543201" y="3490853"/>
            <a:ext cx="11699345" cy="17311747"/>
            <a:chOff x="34067751" y="7420070"/>
            <a:chExt cx="14137544" cy="13758796"/>
          </a:xfrm>
        </p:grpSpPr>
        <p:sp>
          <p:nvSpPr>
            <p:cNvPr id="21" name="Rounded Rectangle 99">
              <a:extLst>
                <a:ext uri="{FF2B5EF4-FFF2-40B4-BE49-F238E27FC236}">
                  <a16:creationId xmlns:a16="http://schemas.microsoft.com/office/drawing/2014/main" id="{B4998881-322A-ECA9-394A-DC601AB9E419}"/>
                </a:ext>
              </a:extLst>
            </p:cNvPr>
            <p:cNvSpPr/>
            <p:nvPr/>
          </p:nvSpPr>
          <p:spPr>
            <a:xfrm>
              <a:off x="34078066" y="7421562"/>
              <a:ext cx="14127229" cy="13757304"/>
            </a:xfrm>
            <a:prstGeom prst="roundRect">
              <a:avLst>
                <a:gd name="adj" fmla="val 3266"/>
              </a:avLst>
            </a:prstGeom>
            <a:ln w="28575">
              <a:solidFill>
                <a:srgbClr val="153E35"/>
              </a:solidFill>
            </a:ln>
            <a:effectLst>
              <a:outerShdw blurRad="508000" dist="1270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78136" tIns="39068" rIns="78136" bIns="39068" numCol="1" spcCol="0" rtlCol="0" fromWordArt="0" anchor="t" anchorCtr="0" forceAA="0" compatLnSpc="1">
              <a:prstTxWarp prst="textNoShape">
                <a:avLst/>
              </a:prstTxWarp>
              <a:noAutofit/>
            </a:bodyPr>
            <a:lstStyle/>
            <a:p>
              <a:endParaRPr lang="en-US" sz="2800" dirty="0">
                <a:latin typeface="Arial" panose="020B0604020202020204" pitchFamily="34" charset="0"/>
                <a:cs typeface="Arial" panose="020B0604020202020204" pitchFamily="34" charset="0"/>
              </a:endParaRPr>
            </a:p>
          </p:txBody>
        </p:sp>
        <p:sp>
          <p:nvSpPr>
            <p:cNvPr id="22" name="Rounded Rectangle 100">
              <a:extLst>
                <a:ext uri="{FF2B5EF4-FFF2-40B4-BE49-F238E27FC236}">
                  <a16:creationId xmlns:a16="http://schemas.microsoft.com/office/drawing/2014/main" id="{B738617D-E959-1C60-8370-16987780C293}"/>
                </a:ext>
              </a:extLst>
            </p:cNvPr>
            <p:cNvSpPr/>
            <p:nvPr/>
          </p:nvSpPr>
          <p:spPr>
            <a:xfrm>
              <a:off x="34067751" y="7420070"/>
              <a:ext cx="14137544" cy="784873"/>
            </a:xfrm>
            <a:prstGeom prst="roundRect">
              <a:avLst>
                <a:gd name="adj" fmla="val 43709"/>
              </a:avLst>
            </a:prstGeom>
            <a:solidFill>
              <a:srgbClr val="00453B"/>
            </a:solidFill>
            <a:ln w="28575">
              <a:solidFill>
                <a:srgbClr val="153E35"/>
              </a:solidFill>
            </a:ln>
            <a:effec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78136" tIns="39068" rIns="78136" bIns="39068" numCol="1" spcCol="0" rtlCol="0" fromWordArt="0" anchor="t" anchorCtr="0" forceAA="0" compatLnSpc="1">
              <a:prstTxWarp prst="textNoShape">
                <a:avLst/>
              </a:prstTxWarp>
              <a:noAutofit/>
            </a:bodyPr>
            <a:lstStyle/>
            <a:p>
              <a:r>
                <a:rPr lang="en-US" sz="3600" b="1" dirty="0">
                  <a:solidFill>
                    <a:schemeClr val="bg1"/>
                  </a:solidFill>
                  <a:latin typeface="Arial" panose="020B0604020202020204" pitchFamily="34" charset="0"/>
                  <a:cs typeface="Arial" panose="020B0604020202020204" pitchFamily="34" charset="0"/>
                </a:rPr>
                <a:t>Theory</a:t>
              </a:r>
            </a:p>
          </p:txBody>
        </p:sp>
      </p:grpSp>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97E01563-B7C6-AD66-F9FD-67386C085119}"/>
                  </a:ext>
                </a:extLst>
              </p:cNvPr>
              <p:cNvSpPr txBox="1"/>
              <p:nvPr/>
            </p:nvSpPr>
            <p:spPr>
              <a:xfrm>
                <a:off x="24671177" y="4730587"/>
                <a:ext cx="11447621" cy="8904874"/>
              </a:xfrm>
              <a:prstGeom prst="rect">
                <a:avLst/>
              </a:prstGeom>
              <a:noFill/>
            </p:spPr>
            <p:txBody>
              <a:bodyPr wrap="square" rtlCol="0">
                <a:spAutoFit/>
              </a:bodyPr>
              <a:lstStyle/>
              <a:p>
                <a:r>
                  <a:rPr lang="en-US" sz="2400" dirty="0">
                    <a:solidFill>
                      <a:schemeClr val="dk1"/>
                    </a:solidFill>
                    <a:latin typeface="Times New Roman" panose="02020603050405020304" pitchFamily="18" charset="0"/>
                    <a:cs typeface="Times New Roman" panose="02020603050405020304" pitchFamily="18" charset="0"/>
                  </a:rPr>
                  <a:t>Since QEC is a stochastic algorithm, the final state will be different after each experiment. Consequently, the theory underlying QEC is best analyzed using an ensemble of runs of the algorithm. </a:t>
                </a:r>
              </a:p>
              <a:p>
                <a:endParaRPr lang="en-US" sz="2400" dirty="0">
                  <a:solidFill>
                    <a:schemeClr val="dk1"/>
                  </a:solidFill>
                  <a:latin typeface="Times New Roman" panose="02020603050405020304" pitchFamily="18" charset="0"/>
                  <a:cs typeface="Times New Roman" panose="02020603050405020304" pitchFamily="18" charset="0"/>
                </a:endParaRPr>
              </a:p>
              <a:p>
                <a:r>
                  <a:rPr lang="en-US" sz="2400" dirty="0">
                    <a:solidFill>
                      <a:schemeClr val="dk1"/>
                    </a:solidFill>
                    <a:latin typeface="Times New Roman" panose="02020603050405020304" pitchFamily="18" charset="0"/>
                    <a:cs typeface="Times New Roman" panose="02020603050405020304" pitchFamily="18" charset="0"/>
                  </a:rPr>
                  <a:t>Any </a:t>
                </a:r>
                <a14:m>
                  <m:oMath xmlns:m="http://schemas.openxmlformats.org/officeDocument/2006/math">
                    <m:r>
                      <a:rPr lang="en-US" sz="2400" i="1" dirty="0" smtClean="0">
                        <a:solidFill>
                          <a:schemeClr val="dk1"/>
                        </a:solidFill>
                        <a:latin typeface="Cambria Math" panose="02040503050406030204" pitchFamily="18" charset="0"/>
                        <a:cs typeface="Times New Roman" panose="02020603050405020304" pitchFamily="18" charset="0"/>
                      </a:rPr>
                      <m:t>𝑛</m:t>
                    </m:r>
                  </m:oMath>
                </a14:m>
                <a:r>
                  <a:rPr lang="en-US" sz="2400" dirty="0">
                    <a:solidFill>
                      <a:schemeClr val="dk1"/>
                    </a:solidFill>
                    <a:latin typeface="Times New Roman" panose="02020603050405020304" pitchFamily="18" charset="0"/>
                    <a:cs typeface="Times New Roman" panose="02020603050405020304" pitchFamily="18" charset="0"/>
                  </a:rPr>
                  <a:t>-particle state </a:t>
                </a:r>
                <a14:m>
                  <m:oMath xmlns:m="http://schemas.openxmlformats.org/officeDocument/2006/math">
                    <m:d>
                      <m:dPr>
                        <m:begChr m:val="|"/>
                        <m:endChr m:val=""/>
                        <m:ctrlPr>
                          <a:rPr lang="en-US" sz="2400" i="1">
                            <a:solidFill>
                              <a:schemeClr val="dk1"/>
                            </a:solidFill>
                            <a:latin typeface="Cambria Math" panose="02040503050406030204" pitchFamily="18" charset="0"/>
                            <a:cs typeface="Times New Roman" panose="02020603050405020304" pitchFamily="18" charset="0"/>
                          </a:rPr>
                        </m:ctrlPr>
                      </m:dPr>
                      <m:e>
                        <m:sSup>
                          <m:sSupPr>
                            <m:ctrlPr>
                              <a:rPr lang="el-GR" sz="2400" i="1">
                                <a:solidFill>
                                  <a:schemeClr val="dk1"/>
                                </a:solidFill>
                                <a:latin typeface="Cambria Math" panose="02040503050406030204" pitchFamily="18" charset="0"/>
                                <a:ea typeface="Cambria Math" panose="02040503050406030204" pitchFamily="18" charset="0"/>
                                <a:cs typeface="Times New Roman" panose="02020603050405020304" pitchFamily="18" charset="0"/>
                              </a:rPr>
                            </m:ctrlPr>
                          </m:sSupPr>
                          <m:e>
                            <m:r>
                              <m:rPr>
                                <m:sty m:val="p"/>
                              </m:rPr>
                              <a:rPr lang="el-GR" sz="2400" i="1">
                                <a:solidFill>
                                  <a:schemeClr val="dk1"/>
                                </a:solidFill>
                                <a:latin typeface="Cambria Math" panose="02040503050406030204" pitchFamily="18" charset="0"/>
                                <a:ea typeface="Cambria Math" panose="02040503050406030204" pitchFamily="18" charset="0"/>
                                <a:cs typeface="Times New Roman" panose="02020603050405020304" pitchFamily="18" charset="0"/>
                              </a:rPr>
                              <m:t>Φ</m:t>
                            </m:r>
                          </m:e>
                          <m:sup>
                            <m:r>
                              <a:rPr lang="en-US" sz="2400" i="1">
                                <a:solidFill>
                                  <a:schemeClr val="dk1"/>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i="1">
                                <a:solidFill>
                                  <a:schemeClr val="dk1"/>
                                </a:solidFill>
                                <a:latin typeface="Cambria Math" panose="02040503050406030204" pitchFamily="18" charset="0"/>
                                <a:ea typeface="Cambria Math" panose="02040503050406030204" pitchFamily="18" charset="0"/>
                                <a:cs typeface="Times New Roman" panose="02020603050405020304" pitchFamily="18" charset="0"/>
                              </a:rPr>
                              <m:t>𝑛</m:t>
                            </m:r>
                            <m:r>
                              <a:rPr lang="en-US" sz="2400" i="1">
                                <a:solidFill>
                                  <a:schemeClr val="dk1"/>
                                </a:solidFill>
                                <a:latin typeface="Cambria Math" panose="02040503050406030204" pitchFamily="18" charset="0"/>
                                <a:ea typeface="Cambria Math" panose="02040503050406030204" pitchFamily="18" charset="0"/>
                                <a:cs typeface="Times New Roman" panose="02020603050405020304" pitchFamily="18" charset="0"/>
                              </a:rPr>
                              <m:t>)</m:t>
                            </m:r>
                          </m:sup>
                        </m:sSup>
                        <m:d>
                          <m:dPr>
                            <m:begChr m:val=""/>
                            <m:endChr m:val="⟩"/>
                            <m:ctrlPr>
                              <a:rPr lang="en-US" sz="2400" i="1">
                                <a:solidFill>
                                  <a:schemeClr val="dk1"/>
                                </a:solidFill>
                                <a:latin typeface="Cambria Math" panose="02040503050406030204" pitchFamily="18" charset="0"/>
                                <a:cs typeface="Times New Roman" panose="02020603050405020304" pitchFamily="18" charset="0"/>
                              </a:rPr>
                            </m:ctrlPr>
                          </m:dPr>
                          <m:e>
                            <m:r>
                              <a:rPr lang="en-US" sz="2400" i="1">
                                <a:solidFill>
                                  <a:schemeClr val="dk1"/>
                                </a:solidFill>
                                <a:latin typeface="Cambria Math" panose="02040503050406030204" pitchFamily="18" charset="0"/>
                                <a:cs typeface="Times New Roman" panose="02020603050405020304" pitchFamily="18" charset="0"/>
                              </a:rPr>
                              <m:t> </m:t>
                            </m:r>
                          </m:e>
                        </m:d>
                      </m:e>
                    </m:d>
                  </m:oMath>
                </a14:m>
                <a:r>
                  <a:rPr lang="en-US" sz="2400" dirty="0">
                    <a:solidFill>
                      <a:schemeClr val="dk1"/>
                    </a:solidFill>
                    <a:latin typeface="Times New Roman" panose="02020603050405020304" pitchFamily="18" charset="0"/>
                    <a:cs typeface="Times New Roman" panose="02020603050405020304" pitchFamily="18" charset="0"/>
                  </a:rPr>
                  <a:t> can be decomposed into a weighted sum of the </a:t>
                </a:r>
                <a14:m>
                  <m:oMath xmlns:m="http://schemas.openxmlformats.org/officeDocument/2006/math">
                    <m:r>
                      <a:rPr lang="en-US" sz="2400" i="1" dirty="0" smtClean="0">
                        <a:solidFill>
                          <a:schemeClr val="dk1"/>
                        </a:solidFill>
                        <a:latin typeface="Cambria Math" panose="02040503050406030204" pitchFamily="18" charset="0"/>
                        <a:cs typeface="Times New Roman" panose="02020603050405020304" pitchFamily="18" charset="0"/>
                      </a:rPr>
                      <m:t>𝑛</m:t>
                    </m:r>
                  </m:oMath>
                </a14:m>
                <a:r>
                  <a:rPr lang="en-US" sz="2400" dirty="0">
                    <a:solidFill>
                      <a:schemeClr val="dk1"/>
                    </a:solidFill>
                    <a:latin typeface="Times New Roman" panose="02020603050405020304" pitchFamily="18" charset="0"/>
                    <a:cs typeface="Times New Roman" panose="02020603050405020304" pitchFamily="18" charset="0"/>
                  </a:rPr>
                  <a:t>-particle eigenstates of the Hamiltonian. </a:t>
                </a:r>
              </a:p>
              <a:p>
                <a:endParaRPr lang="en-US" sz="2400" i="1" dirty="0">
                  <a:solidFill>
                    <a:schemeClr val="dk1"/>
                  </a:solidFill>
                  <a:latin typeface="Times New Roman" panose="02020603050405020304" pitchFamily="18" charset="0"/>
                  <a:cs typeface="Times New Roman" panose="02020603050405020304" pitchFamily="18" charset="0"/>
                </a:endParaRPr>
              </a:p>
              <a:p>
                <a:endParaRPr lang="en-US" sz="2400" dirty="0">
                  <a:solidFill>
                    <a:schemeClr val="dk1"/>
                  </a:solidFill>
                  <a:latin typeface="Times New Roman" panose="02020603050405020304" pitchFamily="18" charset="0"/>
                  <a:cs typeface="Times New Roman" panose="02020603050405020304" pitchFamily="18" charset="0"/>
                </a:endParaRPr>
              </a:p>
              <a:p>
                <a:endParaRPr lang="en-US" sz="2400" dirty="0">
                  <a:solidFill>
                    <a:schemeClr val="dk1"/>
                  </a:solidFill>
                  <a:latin typeface="Times New Roman" panose="02020603050405020304" pitchFamily="18" charset="0"/>
                  <a:cs typeface="Times New Roman" panose="02020603050405020304" pitchFamily="18" charset="0"/>
                </a:endParaRPr>
              </a:p>
              <a:p>
                <a:r>
                  <a:rPr lang="en-US" sz="2400" dirty="0">
                    <a:solidFill>
                      <a:schemeClr val="dk1"/>
                    </a:solidFill>
                    <a:latin typeface="Times New Roman" panose="02020603050405020304" pitchFamily="18" charset="0"/>
                    <a:cs typeface="Times New Roman" panose="02020603050405020304" pitchFamily="18" charset="0"/>
                  </a:rPr>
                  <a:t>Evolving the system in time will change the relative phases between states but not the magnitude of the weights. When dealing with ensembles of runs it is convenient to deal with the square of the weights </a:t>
                </a:r>
                <a14:m>
                  <m:oMath xmlns:m="http://schemas.openxmlformats.org/officeDocument/2006/math">
                    <m:sSup>
                      <m:sSupPr>
                        <m:ctrlPr>
                          <a:rPr lang="en-US" sz="2400" i="1" smtClean="0">
                            <a:solidFill>
                              <a:schemeClr val="dk1"/>
                            </a:solidFill>
                            <a:latin typeface="Cambria Math" panose="02040503050406030204" pitchFamily="18" charset="0"/>
                            <a:cs typeface="Times New Roman" panose="02020603050405020304" pitchFamily="18" charset="0"/>
                          </a:rPr>
                        </m:ctrlPr>
                      </m:sSupPr>
                      <m:e>
                        <m:d>
                          <m:dPr>
                            <m:begChr m:val="|"/>
                            <m:endChr m:val="|"/>
                            <m:ctrlPr>
                              <a:rPr lang="en-US" sz="2400" i="1">
                                <a:solidFill>
                                  <a:schemeClr val="dk1"/>
                                </a:solidFill>
                                <a:latin typeface="Cambria Math" panose="02040503050406030204" pitchFamily="18" charset="0"/>
                                <a:cs typeface="Times New Roman" panose="02020603050405020304" pitchFamily="18" charset="0"/>
                              </a:rPr>
                            </m:ctrlPr>
                          </m:dPr>
                          <m:e>
                            <m:sSub>
                              <m:sSubPr>
                                <m:ctrlPr>
                                  <a:rPr lang="en-US" sz="2400" i="1">
                                    <a:solidFill>
                                      <a:schemeClr val="dk1"/>
                                    </a:solidFill>
                                    <a:latin typeface="Cambria Math" panose="02040503050406030204" pitchFamily="18" charset="0"/>
                                    <a:cs typeface="Times New Roman" panose="02020603050405020304" pitchFamily="18" charset="0"/>
                                  </a:rPr>
                                </m:ctrlPr>
                              </m:sSubPr>
                              <m:e>
                                <m:r>
                                  <a:rPr lang="en-US" sz="2400" i="1">
                                    <a:solidFill>
                                      <a:schemeClr val="dk1"/>
                                    </a:solidFill>
                                    <a:latin typeface="Cambria Math" panose="02040503050406030204" pitchFamily="18" charset="0"/>
                                    <a:cs typeface="Times New Roman" panose="02020603050405020304" pitchFamily="18" charset="0"/>
                                  </a:rPr>
                                  <m:t>𝑑</m:t>
                                </m:r>
                              </m:e>
                              <m:sub>
                                <m:r>
                                  <a:rPr lang="en-US" sz="2400" i="1">
                                    <a:solidFill>
                                      <a:schemeClr val="dk1"/>
                                    </a:solidFill>
                                    <a:latin typeface="Cambria Math" panose="02040503050406030204" pitchFamily="18" charset="0"/>
                                    <a:ea typeface="Cambria Math" panose="02040503050406030204" pitchFamily="18" charset="0"/>
                                    <a:cs typeface="Times New Roman" panose="02020603050405020304" pitchFamily="18" charset="0"/>
                                  </a:rPr>
                                  <m:t>𝜆</m:t>
                                </m:r>
                              </m:sub>
                            </m:sSub>
                          </m:e>
                        </m:d>
                      </m:e>
                      <m:sup>
                        <m:r>
                          <a:rPr lang="en-US" sz="2400" b="0" i="1" smtClean="0">
                            <a:solidFill>
                              <a:schemeClr val="dk1"/>
                            </a:solidFill>
                            <a:latin typeface="Cambria Math" panose="02040503050406030204" pitchFamily="18" charset="0"/>
                            <a:cs typeface="Times New Roman" panose="02020603050405020304" pitchFamily="18" charset="0"/>
                          </a:rPr>
                          <m:t>2</m:t>
                        </m:r>
                      </m:sup>
                    </m:sSup>
                  </m:oMath>
                </a14:m>
                <a:r>
                  <a:rPr lang="en-US" sz="2400" dirty="0">
                    <a:solidFill>
                      <a:schemeClr val="dk1"/>
                    </a:solidFill>
                    <a:latin typeface="Times New Roman" panose="02020603050405020304" pitchFamily="18" charset="0"/>
                    <a:cs typeface="Times New Roman" panose="02020603050405020304" pitchFamily="18" charset="0"/>
                  </a:rPr>
                  <a:t> as this will ignore information about phases. The term </a:t>
                </a:r>
                <a14:m>
                  <m:oMath xmlns:m="http://schemas.openxmlformats.org/officeDocument/2006/math">
                    <m:sSup>
                      <m:sSupPr>
                        <m:ctrlPr>
                          <a:rPr lang="en-US" sz="2400" i="1">
                            <a:solidFill>
                              <a:schemeClr val="dk1"/>
                            </a:solidFill>
                            <a:latin typeface="Cambria Math" panose="02040503050406030204" pitchFamily="18" charset="0"/>
                            <a:cs typeface="Times New Roman" panose="02020603050405020304" pitchFamily="18" charset="0"/>
                          </a:rPr>
                        </m:ctrlPr>
                      </m:sSupPr>
                      <m:e>
                        <m:d>
                          <m:dPr>
                            <m:begChr m:val="|"/>
                            <m:endChr m:val="|"/>
                            <m:ctrlPr>
                              <a:rPr lang="en-US" sz="2400" i="1">
                                <a:solidFill>
                                  <a:schemeClr val="dk1"/>
                                </a:solidFill>
                                <a:latin typeface="Cambria Math" panose="02040503050406030204" pitchFamily="18" charset="0"/>
                                <a:cs typeface="Times New Roman" panose="02020603050405020304" pitchFamily="18" charset="0"/>
                              </a:rPr>
                            </m:ctrlPr>
                          </m:dPr>
                          <m:e>
                            <m:sSub>
                              <m:sSubPr>
                                <m:ctrlPr>
                                  <a:rPr lang="en-US" sz="2400" i="1">
                                    <a:solidFill>
                                      <a:schemeClr val="dk1"/>
                                    </a:solidFill>
                                    <a:latin typeface="Cambria Math" panose="02040503050406030204" pitchFamily="18" charset="0"/>
                                    <a:cs typeface="Times New Roman" panose="02020603050405020304" pitchFamily="18" charset="0"/>
                                  </a:rPr>
                                </m:ctrlPr>
                              </m:sSubPr>
                              <m:e>
                                <m:r>
                                  <a:rPr lang="en-US" sz="2400" i="1">
                                    <a:solidFill>
                                      <a:schemeClr val="dk1"/>
                                    </a:solidFill>
                                    <a:latin typeface="Cambria Math" panose="02040503050406030204" pitchFamily="18" charset="0"/>
                                    <a:cs typeface="Times New Roman" panose="02020603050405020304" pitchFamily="18" charset="0"/>
                                  </a:rPr>
                                  <m:t>𝑑</m:t>
                                </m:r>
                              </m:e>
                              <m:sub>
                                <m:r>
                                  <a:rPr lang="en-US" sz="2400" i="1">
                                    <a:solidFill>
                                      <a:schemeClr val="dk1"/>
                                    </a:solidFill>
                                    <a:latin typeface="Cambria Math" panose="02040503050406030204" pitchFamily="18" charset="0"/>
                                    <a:ea typeface="Cambria Math" panose="02040503050406030204" pitchFamily="18" charset="0"/>
                                    <a:cs typeface="Times New Roman" panose="02020603050405020304" pitchFamily="18" charset="0"/>
                                  </a:rPr>
                                  <m:t>𝜆</m:t>
                                </m:r>
                              </m:sub>
                            </m:sSub>
                          </m:e>
                        </m:d>
                      </m:e>
                      <m:sup>
                        <m:r>
                          <a:rPr lang="en-US" sz="2400" i="1">
                            <a:solidFill>
                              <a:schemeClr val="dk1"/>
                            </a:solidFill>
                            <a:latin typeface="Cambria Math" panose="02040503050406030204" pitchFamily="18" charset="0"/>
                            <a:cs typeface="Times New Roman" panose="02020603050405020304" pitchFamily="18" charset="0"/>
                          </a:rPr>
                          <m:t>2</m:t>
                        </m:r>
                      </m:sup>
                    </m:sSup>
                  </m:oMath>
                </a14:m>
                <a:r>
                  <a:rPr lang="en-US" sz="2400" dirty="0">
                    <a:solidFill>
                      <a:schemeClr val="dk1"/>
                    </a:solidFill>
                    <a:latin typeface="Times New Roman" panose="02020603050405020304" pitchFamily="18" charset="0"/>
                    <a:cs typeface="Times New Roman" panose="02020603050405020304" pitchFamily="18" charset="0"/>
                  </a:rPr>
                  <a:t> is the probability to measure the system in the </a:t>
                </a:r>
                <a14:m>
                  <m:oMath xmlns:m="http://schemas.openxmlformats.org/officeDocument/2006/math">
                    <m:r>
                      <a:rPr lang="en-US" sz="2400" i="1" smtClean="0">
                        <a:solidFill>
                          <a:schemeClr val="dk1"/>
                        </a:solidFill>
                        <a:latin typeface="Cambria Math" panose="02040503050406030204" pitchFamily="18" charset="0"/>
                        <a:ea typeface="Cambria Math" panose="02040503050406030204" pitchFamily="18" charset="0"/>
                        <a:cs typeface="Times New Roman" panose="02020603050405020304" pitchFamily="18" charset="0"/>
                      </a:rPr>
                      <m:t>𝜆</m:t>
                    </m:r>
                  </m:oMath>
                </a14:m>
                <a:r>
                  <a:rPr lang="en-US" sz="2400" baseline="30000" dirty="0" err="1">
                    <a:solidFill>
                      <a:schemeClr val="dk1"/>
                    </a:solidFill>
                    <a:latin typeface="Times New Roman" panose="02020603050405020304" pitchFamily="18" charset="0"/>
                    <a:cs typeface="Times New Roman" panose="02020603050405020304" pitchFamily="18" charset="0"/>
                  </a:rPr>
                  <a:t>th</a:t>
                </a:r>
                <a:r>
                  <a:rPr lang="en-US" sz="2400" dirty="0">
                    <a:solidFill>
                      <a:schemeClr val="dk1"/>
                    </a:solidFill>
                    <a:latin typeface="Times New Roman" panose="02020603050405020304" pitchFamily="18" charset="0"/>
                    <a:cs typeface="Times New Roman" panose="02020603050405020304" pitchFamily="18" charset="0"/>
                  </a:rPr>
                  <a:t> eigenstate.</a:t>
                </a:r>
              </a:p>
              <a:p>
                <a:r>
                  <a:rPr lang="en-US" sz="2400" dirty="0">
                    <a:solidFill>
                      <a:schemeClr val="dk1"/>
                    </a:solidFill>
                    <a:latin typeface="Times New Roman" panose="02020603050405020304" pitchFamily="18" charset="0"/>
                    <a:cs typeface="Times New Roman" panose="02020603050405020304" pitchFamily="18" charset="0"/>
                  </a:rPr>
                  <a:t>We can calculate the effect of one iteration of the algorithm on </a:t>
                </a:r>
                <a14:m>
                  <m:oMath xmlns:m="http://schemas.openxmlformats.org/officeDocument/2006/math">
                    <m:d>
                      <m:dPr>
                        <m:begChr m:val="|"/>
                        <m:endChr m:val=""/>
                        <m:ctrlPr>
                          <a:rPr lang="en-US" sz="2400" i="1" smtClean="0">
                            <a:solidFill>
                              <a:schemeClr val="dk1"/>
                            </a:solidFill>
                            <a:latin typeface="Cambria Math" panose="02040503050406030204" pitchFamily="18" charset="0"/>
                            <a:cs typeface="Times New Roman" panose="02020603050405020304" pitchFamily="18" charset="0"/>
                          </a:rPr>
                        </m:ctrlPr>
                      </m:dPr>
                      <m:e>
                        <m:d>
                          <m:dPr>
                            <m:begChr m:val=""/>
                            <m:endChr m:val="⟩"/>
                            <m:ctrlPr>
                              <a:rPr lang="en-US" sz="2400" i="1">
                                <a:solidFill>
                                  <a:schemeClr val="dk1"/>
                                </a:solidFill>
                                <a:latin typeface="Cambria Math" panose="02040503050406030204" pitchFamily="18" charset="0"/>
                                <a:cs typeface="Times New Roman" panose="02020603050405020304" pitchFamily="18" charset="0"/>
                              </a:rPr>
                            </m:ctrlPr>
                          </m:dPr>
                          <m:e>
                            <m:sSubSup>
                              <m:sSubSupPr>
                                <m:ctrlPr>
                                  <a:rPr lang="en-US" sz="2400" i="1">
                                    <a:solidFill>
                                      <a:schemeClr val="dk1"/>
                                    </a:solidFill>
                                    <a:latin typeface="Cambria Math" panose="02040503050406030204" pitchFamily="18" charset="0"/>
                                    <a:cs typeface="Times New Roman" panose="02020603050405020304" pitchFamily="18" charset="0"/>
                                  </a:rPr>
                                </m:ctrlPr>
                              </m:sSubSupPr>
                              <m:e>
                                <m:r>
                                  <m:rPr>
                                    <m:sty m:val="p"/>
                                  </m:rPr>
                                  <a:rPr lang="el-GR" sz="2400" i="1">
                                    <a:solidFill>
                                      <a:schemeClr val="dk1"/>
                                    </a:solidFill>
                                    <a:latin typeface="Cambria Math" panose="02040503050406030204" pitchFamily="18" charset="0"/>
                                    <a:ea typeface="Cambria Math" panose="02040503050406030204" pitchFamily="18" charset="0"/>
                                    <a:cs typeface="Times New Roman" panose="02020603050405020304" pitchFamily="18" charset="0"/>
                                  </a:rPr>
                                  <m:t>Ψ</m:t>
                                </m:r>
                              </m:e>
                              <m:sub>
                                <m:r>
                                  <a:rPr lang="en-US" sz="2400" i="1">
                                    <a:solidFill>
                                      <a:schemeClr val="dk1"/>
                                    </a:solidFill>
                                    <a:latin typeface="Cambria Math" panose="02040503050406030204" pitchFamily="18" charset="0"/>
                                    <a:ea typeface="Cambria Math" panose="02040503050406030204" pitchFamily="18" charset="0"/>
                                    <a:cs typeface="Times New Roman" panose="02020603050405020304" pitchFamily="18" charset="0"/>
                                  </a:rPr>
                                  <m:t>𝜆</m:t>
                                </m:r>
                              </m:sub>
                              <m:sup>
                                <m:r>
                                  <a:rPr lang="en-US" sz="2400" i="1">
                                    <a:solidFill>
                                      <a:schemeClr val="dk1"/>
                                    </a:solidFill>
                                    <a:latin typeface="Cambria Math" panose="02040503050406030204" pitchFamily="18" charset="0"/>
                                    <a:ea typeface="Cambria Math" panose="02040503050406030204" pitchFamily="18" charset="0"/>
                                    <a:cs typeface="Times New Roman" panose="02020603050405020304" pitchFamily="18" charset="0"/>
                                  </a:rPr>
                                  <m:t>(</m:t>
                                </m:r>
                                <m:r>
                                  <a:rPr lang="en-US" sz="2400" i="1">
                                    <a:solidFill>
                                      <a:schemeClr val="dk1"/>
                                    </a:solidFill>
                                    <a:latin typeface="Cambria Math" panose="02040503050406030204" pitchFamily="18" charset="0"/>
                                    <a:ea typeface="Cambria Math" panose="02040503050406030204" pitchFamily="18" charset="0"/>
                                    <a:cs typeface="Times New Roman" panose="02020603050405020304" pitchFamily="18" charset="0"/>
                                  </a:rPr>
                                  <m:t>𝑛</m:t>
                                </m:r>
                                <m:r>
                                  <a:rPr lang="en-US" sz="2400" i="1">
                                    <a:solidFill>
                                      <a:schemeClr val="dk1"/>
                                    </a:solidFill>
                                    <a:latin typeface="Cambria Math" panose="02040503050406030204" pitchFamily="18" charset="0"/>
                                    <a:ea typeface="Cambria Math" panose="02040503050406030204" pitchFamily="18" charset="0"/>
                                    <a:cs typeface="Times New Roman" panose="02020603050405020304" pitchFamily="18" charset="0"/>
                                  </a:rPr>
                                  <m:t>)</m:t>
                                </m:r>
                              </m:sup>
                            </m:sSubSup>
                          </m:e>
                        </m:d>
                      </m:e>
                    </m:d>
                    <m:r>
                      <a:rPr lang="en-US" sz="2400" i="1">
                        <a:solidFill>
                          <a:schemeClr val="dk1"/>
                        </a:solidFill>
                        <a:latin typeface="Cambria Math" panose="02040503050406030204" pitchFamily="18" charset="0"/>
                        <a:ea typeface="Cambria Math" panose="02040503050406030204" pitchFamily="18" charset="0"/>
                        <a:cs typeface="Times New Roman" panose="02020603050405020304" pitchFamily="18" charset="0"/>
                      </a:rPr>
                      <m:t> </m:t>
                    </m:r>
                  </m:oMath>
                </a14:m>
                <a:r>
                  <a:rPr lang="en-US" sz="2400" dirty="0">
                    <a:solidFill>
                      <a:schemeClr val="dk1"/>
                    </a:solidFill>
                    <a:latin typeface="Times New Roman" panose="02020603050405020304" pitchFamily="18" charset="0"/>
                    <a:cs typeface="Times New Roman" panose="02020603050405020304" pitchFamily="18" charset="0"/>
                  </a:rPr>
                  <a:t>and determine the probability to remain in that state, to transition to a different state, or to annihilate a particle. These probabilities allow us to use a discrete-time Markov chain to simulate the algorithm. We find that the low-energy states which are highly localized within our trap form nearly stationary distributions of the Markov stochastic matrix. This means that low-energy states survive after numerous iterations of QEC while high-energy states are suppressed.</a:t>
                </a:r>
              </a:p>
              <a:p>
                <a:endParaRPr lang="en-US" sz="2400" dirty="0">
                  <a:solidFill>
                    <a:schemeClr val="dk1"/>
                  </a:solidFill>
                  <a:latin typeface="Times New Roman" panose="02020603050405020304" pitchFamily="18" charset="0"/>
                  <a:cs typeface="Times New Roman" panose="02020603050405020304" pitchFamily="18" charset="0"/>
                </a:endParaRPr>
              </a:p>
              <a:p>
                <a:r>
                  <a:rPr lang="en-US" sz="2400" dirty="0">
                    <a:solidFill>
                      <a:schemeClr val="dk1"/>
                    </a:solidFill>
                    <a:latin typeface="Times New Roman" panose="02020603050405020304" pitchFamily="18" charset="0"/>
                    <a:cs typeface="Times New Roman" panose="02020603050405020304" pitchFamily="18" charset="0"/>
                  </a:rPr>
                  <a:t>If we run QEC numerous times with long, random times between iterations, we should find the average probability to measure each eigenstate will reproduce the outcome of the Markov chain analysis. </a:t>
                </a:r>
              </a:p>
            </p:txBody>
          </p:sp>
        </mc:Choice>
        <mc:Fallback>
          <p:sp>
            <p:nvSpPr>
              <p:cNvPr id="23" name="TextBox 22">
                <a:extLst>
                  <a:ext uri="{FF2B5EF4-FFF2-40B4-BE49-F238E27FC236}">
                    <a16:creationId xmlns:a16="http://schemas.microsoft.com/office/drawing/2014/main" id="{97E01563-B7C6-AD66-F9FD-67386C085119}"/>
                  </a:ext>
                </a:extLst>
              </p:cNvPr>
              <p:cNvSpPr txBox="1">
                <a:spLocks noRot="1" noChangeAspect="1" noMove="1" noResize="1" noEditPoints="1" noAdjustHandles="1" noChangeArrowheads="1" noChangeShapeType="1" noTextEdit="1"/>
              </p:cNvSpPr>
              <p:nvPr/>
            </p:nvSpPr>
            <p:spPr>
              <a:xfrm>
                <a:off x="24671177" y="4730587"/>
                <a:ext cx="11447621" cy="8904874"/>
              </a:xfrm>
              <a:prstGeom prst="rect">
                <a:avLst/>
              </a:prstGeom>
              <a:blipFill>
                <a:blip r:embed="rId3"/>
                <a:stretch>
                  <a:fillRect l="-799" t="-548" r="-1012" b="-616"/>
                </a:stretch>
              </a:blipFill>
            </p:spPr>
            <p:txBody>
              <a:bodyPr/>
              <a:lstStyle/>
              <a:p>
                <a:r>
                  <a:rPr lang="en-US">
                    <a:noFill/>
                  </a:rPr>
                  <a:t> </a:t>
                </a:r>
              </a:p>
            </p:txBody>
          </p:sp>
        </mc:Fallback>
      </mc:AlternateContent>
      <p:sp>
        <p:nvSpPr>
          <p:cNvPr id="25" name="Rounded Rectangle 94">
            <a:extLst>
              <a:ext uri="{FF2B5EF4-FFF2-40B4-BE49-F238E27FC236}">
                <a16:creationId xmlns:a16="http://schemas.microsoft.com/office/drawing/2014/main" id="{454E14B4-94A6-63BA-0150-27458CE7291F}"/>
              </a:ext>
            </a:extLst>
          </p:cNvPr>
          <p:cNvSpPr/>
          <p:nvPr/>
        </p:nvSpPr>
        <p:spPr>
          <a:xfrm>
            <a:off x="6154577" y="11267192"/>
            <a:ext cx="5392087" cy="3806363"/>
          </a:xfrm>
          <a:prstGeom prst="roundRect">
            <a:avLst>
              <a:gd name="adj" fmla="val 8621"/>
            </a:avLst>
          </a:prstGeom>
          <a:solidFill>
            <a:srgbClr val="E3E4DC"/>
          </a:solidFill>
          <a:ln w="28575">
            <a:solidFill>
              <a:schemeClr val="accent6"/>
            </a:solidFill>
          </a:ln>
          <a:effectLst>
            <a:outerShdw blurRad="508000" dist="1270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78136" tIns="39068" rIns="78136" bIns="39068" numCol="1" spcCol="0" rtlCol="0" fromWordArt="0" anchor="t" anchorCtr="0" forceAA="0" compatLnSpc="1">
            <a:prstTxWarp prst="textNoShape">
              <a:avLst/>
            </a:prstTxWarp>
            <a:noAutofit/>
          </a:bodyPr>
          <a:lstStyle/>
          <a:p>
            <a:endParaRPr lang="en-US" dirty="0"/>
          </a:p>
        </p:txBody>
      </p:sp>
      <p:sp>
        <p:nvSpPr>
          <p:cNvPr id="26" name="TextBox 25">
            <a:extLst>
              <a:ext uri="{FF2B5EF4-FFF2-40B4-BE49-F238E27FC236}">
                <a16:creationId xmlns:a16="http://schemas.microsoft.com/office/drawing/2014/main" id="{3411F993-B88C-46E4-1007-6AAB1FD69B1F}"/>
              </a:ext>
            </a:extLst>
          </p:cNvPr>
          <p:cNvSpPr txBox="1"/>
          <p:nvPr/>
        </p:nvSpPr>
        <p:spPr>
          <a:xfrm>
            <a:off x="6239587" y="14057893"/>
            <a:ext cx="5222064" cy="1015663"/>
          </a:xfrm>
          <a:prstGeom prst="rect">
            <a:avLst/>
          </a:prstGeom>
          <a:noFill/>
        </p:spPr>
        <p:txBody>
          <a:bodyPr wrap="square" rtlCol="0">
            <a:spAutoFit/>
          </a:bodyPr>
          <a:lstStyle/>
          <a:p>
            <a:r>
              <a:rPr lang="en-US" sz="2000" b="1" dirty="0">
                <a:solidFill>
                  <a:schemeClr val="dk1"/>
                </a:solidFill>
                <a:latin typeface="Arial" panose="020B0604020202020204" pitchFamily="34" charset="0"/>
                <a:cs typeface="Arial" panose="020B0604020202020204" pitchFamily="34" charset="0"/>
              </a:rPr>
              <a:t>Evaporative Cooling. </a:t>
            </a:r>
            <a:r>
              <a:rPr lang="en-US" sz="2000" dirty="0">
                <a:solidFill>
                  <a:schemeClr val="dk1"/>
                </a:solidFill>
                <a:latin typeface="Arial" panose="020B0604020202020204" pitchFamily="34" charset="0"/>
                <a:cs typeface="Arial" panose="020B0604020202020204" pitchFamily="34" charset="0"/>
              </a:rPr>
              <a:t>By lowering the potential depth, the hot particles are allowed to escape.</a:t>
            </a:r>
          </a:p>
        </p:txBody>
      </p:sp>
      <p:pic>
        <p:nvPicPr>
          <p:cNvPr id="35" name="Picture 34" descr="A diagram of a glass with a black arrow and a black arrow&#10;&#10;Description automatically generated">
            <a:extLst>
              <a:ext uri="{FF2B5EF4-FFF2-40B4-BE49-F238E27FC236}">
                <a16:creationId xmlns:a16="http://schemas.microsoft.com/office/drawing/2014/main" id="{66E8035E-7027-5A8C-D038-E115F9DBB79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32474" y="11442487"/>
            <a:ext cx="4236290" cy="2495685"/>
          </a:xfrm>
          <a:prstGeom prst="rect">
            <a:avLst/>
          </a:prstGeom>
        </p:spPr>
      </p:pic>
      <p:sp>
        <p:nvSpPr>
          <p:cNvPr id="36" name="Rounded Rectangle 94">
            <a:extLst>
              <a:ext uri="{FF2B5EF4-FFF2-40B4-BE49-F238E27FC236}">
                <a16:creationId xmlns:a16="http://schemas.microsoft.com/office/drawing/2014/main" id="{5FE6EC7D-5595-27EF-D4AE-8C3A2BF30C9E}"/>
              </a:ext>
            </a:extLst>
          </p:cNvPr>
          <p:cNvSpPr/>
          <p:nvPr/>
        </p:nvSpPr>
        <p:spPr>
          <a:xfrm>
            <a:off x="6154577" y="15621000"/>
            <a:ext cx="5392087" cy="4144738"/>
          </a:xfrm>
          <a:prstGeom prst="roundRect">
            <a:avLst>
              <a:gd name="adj" fmla="val 8621"/>
            </a:avLst>
          </a:prstGeom>
          <a:solidFill>
            <a:srgbClr val="E3E4DC"/>
          </a:solidFill>
          <a:ln w="28575">
            <a:solidFill>
              <a:schemeClr val="accent6"/>
            </a:solidFill>
          </a:ln>
          <a:effectLst>
            <a:outerShdw blurRad="508000" dist="1270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78136" tIns="39068" rIns="78136" bIns="39068" numCol="1" spcCol="0" rtlCol="0" fromWordArt="0" anchor="t" anchorCtr="0" forceAA="0" compatLnSpc="1">
            <a:prstTxWarp prst="textNoShape">
              <a:avLst/>
            </a:prstTxWarp>
            <a:noAutofit/>
          </a:bodyPr>
          <a:lstStyle/>
          <a:p>
            <a:endParaRPr lang="en-US" dirty="0"/>
          </a:p>
        </p:txBody>
      </p:sp>
      <p:sp>
        <p:nvSpPr>
          <p:cNvPr id="37" name="TextBox 36">
            <a:extLst>
              <a:ext uri="{FF2B5EF4-FFF2-40B4-BE49-F238E27FC236}">
                <a16:creationId xmlns:a16="http://schemas.microsoft.com/office/drawing/2014/main" id="{3B90F272-0C3D-C682-30AA-BBBB556B0CF3}"/>
              </a:ext>
            </a:extLst>
          </p:cNvPr>
          <p:cNvSpPr txBox="1"/>
          <p:nvPr/>
        </p:nvSpPr>
        <p:spPr>
          <a:xfrm>
            <a:off x="6324600" y="18412360"/>
            <a:ext cx="5222064" cy="1323439"/>
          </a:xfrm>
          <a:prstGeom prst="rect">
            <a:avLst/>
          </a:prstGeom>
          <a:noFill/>
        </p:spPr>
        <p:txBody>
          <a:bodyPr wrap="square" rtlCol="0">
            <a:spAutoFit/>
          </a:bodyPr>
          <a:lstStyle/>
          <a:p>
            <a:r>
              <a:rPr lang="en-US" sz="2000" b="1" dirty="0">
                <a:solidFill>
                  <a:schemeClr val="dk1"/>
                </a:solidFill>
                <a:latin typeface="Arial" panose="020B0604020202020204" pitchFamily="34" charset="0"/>
                <a:cs typeface="Arial" panose="020B0604020202020204" pitchFamily="34" charset="0"/>
              </a:rPr>
              <a:t>One-particle eigenstates of QHM. </a:t>
            </a:r>
            <a:r>
              <a:rPr lang="en-US" sz="2000" dirty="0">
                <a:solidFill>
                  <a:schemeClr val="dk1"/>
                </a:solidFill>
                <a:latin typeface="Arial" panose="020B0604020202020204" pitchFamily="34" charset="0"/>
                <a:cs typeface="Arial" panose="020B0604020202020204" pitchFamily="34" charset="0"/>
              </a:rPr>
              <a:t>Low energy-states are localized within the trap. Measuring particles outside the trap will suppress higher-energy excited states.</a:t>
            </a:r>
          </a:p>
        </p:txBody>
      </p:sp>
      <p:pic>
        <p:nvPicPr>
          <p:cNvPr id="38" name="Picture 37">
            <a:extLst>
              <a:ext uri="{FF2B5EF4-FFF2-40B4-BE49-F238E27FC236}">
                <a16:creationId xmlns:a16="http://schemas.microsoft.com/office/drawing/2014/main" id="{33EDB7B0-14A0-CB98-9936-A1AC174935C2}"/>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p:blipFill>
        <p:spPr>
          <a:xfrm>
            <a:off x="6782795" y="15757155"/>
            <a:ext cx="4135649" cy="2544603"/>
          </a:xfrm>
          <a:prstGeom prst="rect">
            <a:avLst/>
          </a:prstGeom>
        </p:spPr>
      </p:pic>
      <p:grpSp>
        <p:nvGrpSpPr>
          <p:cNvPr id="48" name="Group 47">
            <a:extLst>
              <a:ext uri="{FF2B5EF4-FFF2-40B4-BE49-F238E27FC236}">
                <a16:creationId xmlns:a16="http://schemas.microsoft.com/office/drawing/2014/main" id="{2A4B85FE-702D-BC8E-30E7-BFBDDC38FC58}"/>
              </a:ext>
            </a:extLst>
          </p:cNvPr>
          <p:cNvGrpSpPr/>
          <p:nvPr/>
        </p:nvGrpSpPr>
        <p:grpSpPr>
          <a:xfrm>
            <a:off x="12446309" y="3490857"/>
            <a:ext cx="11699345" cy="13044543"/>
            <a:chOff x="34067751" y="7420073"/>
            <a:chExt cx="14137544" cy="13758793"/>
          </a:xfrm>
        </p:grpSpPr>
        <p:sp>
          <p:nvSpPr>
            <p:cNvPr id="49" name="Rounded Rectangle 99">
              <a:extLst>
                <a:ext uri="{FF2B5EF4-FFF2-40B4-BE49-F238E27FC236}">
                  <a16:creationId xmlns:a16="http://schemas.microsoft.com/office/drawing/2014/main" id="{E49BA805-9712-268E-04EF-6B2E91185F50}"/>
                </a:ext>
              </a:extLst>
            </p:cNvPr>
            <p:cNvSpPr/>
            <p:nvPr/>
          </p:nvSpPr>
          <p:spPr>
            <a:xfrm>
              <a:off x="34078066" y="7421562"/>
              <a:ext cx="14127229" cy="13757304"/>
            </a:xfrm>
            <a:prstGeom prst="roundRect">
              <a:avLst>
                <a:gd name="adj" fmla="val 3266"/>
              </a:avLst>
            </a:prstGeom>
            <a:ln w="28575">
              <a:solidFill>
                <a:srgbClr val="153E35"/>
              </a:solidFill>
            </a:ln>
            <a:effectLst>
              <a:outerShdw blurRad="508000" dist="1270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78136" tIns="39068" rIns="78136" bIns="39068" numCol="1" spcCol="0" rtlCol="0" fromWordArt="0" anchor="t" anchorCtr="0" forceAA="0" compatLnSpc="1">
              <a:prstTxWarp prst="textNoShape">
                <a:avLst/>
              </a:prstTxWarp>
              <a:noAutofit/>
            </a:bodyPr>
            <a:lstStyle/>
            <a:p>
              <a:endParaRPr lang="en-US" sz="2800" dirty="0">
                <a:latin typeface="Arial" panose="020B0604020202020204" pitchFamily="34" charset="0"/>
                <a:cs typeface="Arial" panose="020B0604020202020204" pitchFamily="34" charset="0"/>
              </a:endParaRPr>
            </a:p>
          </p:txBody>
        </p:sp>
        <p:sp>
          <p:nvSpPr>
            <p:cNvPr id="50" name="Rounded Rectangle 100">
              <a:extLst>
                <a:ext uri="{FF2B5EF4-FFF2-40B4-BE49-F238E27FC236}">
                  <a16:creationId xmlns:a16="http://schemas.microsoft.com/office/drawing/2014/main" id="{020B409C-6D59-3B9C-89F3-F206E95DFE17}"/>
                </a:ext>
              </a:extLst>
            </p:cNvPr>
            <p:cNvSpPr/>
            <p:nvPr/>
          </p:nvSpPr>
          <p:spPr>
            <a:xfrm>
              <a:off x="34067751" y="7420073"/>
              <a:ext cx="14137544" cy="1043924"/>
            </a:xfrm>
            <a:prstGeom prst="roundRect">
              <a:avLst>
                <a:gd name="adj" fmla="val 43709"/>
              </a:avLst>
            </a:prstGeom>
            <a:solidFill>
              <a:srgbClr val="00453B"/>
            </a:solidFill>
            <a:ln w="28575">
              <a:solidFill>
                <a:srgbClr val="153E35"/>
              </a:solidFill>
            </a:ln>
            <a:effec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78136" tIns="39068" rIns="78136" bIns="39068" numCol="1" spcCol="0" rtlCol="0" fromWordArt="0" anchor="t" anchorCtr="0" forceAA="0" compatLnSpc="1">
              <a:prstTxWarp prst="textNoShape">
                <a:avLst/>
              </a:prstTxWarp>
              <a:noAutofit/>
            </a:bodyPr>
            <a:lstStyle/>
            <a:p>
              <a:r>
                <a:rPr lang="en-US" sz="3600" b="1" dirty="0">
                  <a:solidFill>
                    <a:schemeClr val="bg1"/>
                  </a:solidFill>
                  <a:latin typeface="Arial" panose="020B0604020202020204" pitchFamily="34" charset="0"/>
                  <a:cs typeface="Arial" panose="020B0604020202020204" pitchFamily="34" charset="0"/>
                </a:rPr>
                <a:t>Description of the Algorithm</a:t>
              </a:r>
            </a:p>
          </p:txBody>
        </p:sp>
      </p:grpSp>
      <mc:AlternateContent xmlns:mc="http://schemas.openxmlformats.org/markup-compatibility/2006">
        <mc:Choice xmlns:a14="http://schemas.microsoft.com/office/drawing/2010/main" Requires="a14">
          <p:sp>
            <p:nvSpPr>
              <p:cNvPr id="51" name="TextBox 50">
                <a:extLst>
                  <a:ext uri="{FF2B5EF4-FFF2-40B4-BE49-F238E27FC236}">
                    <a16:creationId xmlns:a16="http://schemas.microsoft.com/office/drawing/2014/main" id="{E66C1FC8-FC69-77A5-5875-CB67BFDD3F14}"/>
                  </a:ext>
                </a:extLst>
              </p:cNvPr>
              <p:cNvSpPr txBox="1"/>
              <p:nvPr/>
            </p:nvSpPr>
            <p:spPr>
              <a:xfrm>
                <a:off x="12516127" y="4727135"/>
                <a:ext cx="11447621" cy="5266185"/>
              </a:xfrm>
              <a:prstGeom prst="rect">
                <a:avLst/>
              </a:prstGeom>
              <a:noFill/>
            </p:spPr>
            <p:txBody>
              <a:bodyPr wrap="square" rtlCol="0">
                <a:spAutoFit/>
              </a:bodyPr>
              <a:lstStyle/>
              <a:p>
                <a:r>
                  <a:rPr lang="en-US" sz="2400" dirty="0">
                    <a:solidFill>
                      <a:schemeClr val="dk1"/>
                    </a:solidFill>
                    <a:latin typeface="Times New Roman" panose="02020603050405020304" pitchFamily="18" charset="0"/>
                    <a:cs typeface="Times New Roman" panose="02020603050405020304" pitchFamily="18" charset="0"/>
                  </a:rPr>
                  <a:t>Instantiate the system with random vector </a:t>
                </a:r>
                <a14:m>
                  <m:oMath xmlns:m="http://schemas.openxmlformats.org/officeDocument/2006/math">
                    <m:d>
                      <m:dPr>
                        <m:begChr m:val="|"/>
                        <m:endChr m:val=""/>
                        <m:ctrlPr>
                          <a:rPr lang="en-US" sz="2400" i="1">
                            <a:solidFill>
                              <a:schemeClr val="dk1"/>
                            </a:solidFill>
                            <a:latin typeface="Cambria Math" panose="02040503050406030204" pitchFamily="18" charset="0"/>
                            <a:cs typeface="Times New Roman" panose="02020603050405020304" pitchFamily="18" charset="0"/>
                          </a:rPr>
                        </m:ctrlPr>
                      </m:dPr>
                      <m:e>
                        <m:r>
                          <a:rPr lang="en-US" sz="2400" i="1">
                            <a:solidFill>
                              <a:schemeClr val="dk1"/>
                            </a:solidFill>
                            <a:latin typeface="Cambria Math" panose="02040503050406030204" pitchFamily="18" charset="0"/>
                            <a:ea typeface="Cambria Math" panose="02040503050406030204" pitchFamily="18" charset="0"/>
                            <a:cs typeface="Times New Roman" panose="02020603050405020304" pitchFamily="18" charset="0"/>
                          </a:rPr>
                          <m:t>𝜓</m:t>
                        </m:r>
                        <m:d>
                          <m:dPr>
                            <m:begChr m:val=""/>
                            <m:endChr m:val="⟩"/>
                            <m:ctrlPr>
                              <a:rPr lang="en-US" sz="2400" i="1">
                                <a:solidFill>
                                  <a:schemeClr val="dk1"/>
                                </a:solidFill>
                                <a:latin typeface="Cambria Math" panose="02040503050406030204" pitchFamily="18" charset="0"/>
                                <a:cs typeface="Times New Roman" panose="02020603050405020304" pitchFamily="18" charset="0"/>
                              </a:rPr>
                            </m:ctrlPr>
                          </m:dPr>
                          <m:e>
                            <m:r>
                              <a:rPr lang="en-US" sz="2400" i="1">
                                <a:solidFill>
                                  <a:schemeClr val="dk1"/>
                                </a:solidFill>
                                <a:latin typeface="Cambria Math" panose="02040503050406030204" pitchFamily="18" charset="0"/>
                                <a:cs typeface="Times New Roman" panose="02020603050405020304" pitchFamily="18" charset="0"/>
                              </a:rPr>
                              <m:t> </m:t>
                            </m:r>
                          </m:e>
                        </m:d>
                      </m:e>
                    </m:d>
                  </m:oMath>
                </a14:m>
                <a:r>
                  <a:rPr lang="en-US" sz="2400" dirty="0">
                    <a:solidFill>
                      <a:schemeClr val="dk1"/>
                    </a:solidFill>
                    <a:latin typeface="Times New Roman" panose="02020603050405020304" pitchFamily="18" charset="0"/>
                    <a:cs typeface="Times New Roman" panose="02020603050405020304" pitchFamily="18" charset="0"/>
                  </a:rPr>
                  <a:t> which can evolve in time subject to potential </a:t>
                </a:r>
                <a14:m>
                  <m:oMath xmlns:m="http://schemas.openxmlformats.org/officeDocument/2006/math">
                    <m:r>
                      <a:rPr lang="en-US" sz="2400" i="1" dirty="0" smtClean="0">
                        <a:solidFill>
                          <a:schemeClr val="dk1"/>
                        </a:solidFill>
                        <a:latin typeface="Cambria Math" panose="02040503050406030204" pitchFamily="18" charset="0"/>
                        <a:cs typeface="Times New Roman" panose="02020603050405020304" pitchFamily="18" charset="0"/>
                      </a:rPr>
                      <m:t>𝐻</m:t>
                    </m:r>
                  </m:oMath>
                </a14:m>
                <a:r>
                  <a:rPr lang="en-US" sz="2400" dirty="0">
                    <a:solidFill>
                      <a:schemeClr val="dk1"/>
                    </a:solidFill>
                    <a:latin typeface="Times New Roman" panose="02020603050405020304" pitchFamily="18" charset="0"/>
                    <a:cs typeface="Times New Roman" panose="02020603050405020304" pitchFamily="18" charset="0"/>
                  </a:rPr>
                  <a:t>. Define the timestep for each iteration </a:t>
                </a:r>
                <a14:m>
                  <m:oMath xmlns:m="http://schemas.openxmlformats.org/officeDocument/2006/math">
                    <m:r>
                      <a:rPr lang="en-US" sz="2400" i="1" dirty="0" smtClean="0">
                        <a:solidFill>
                          <a:schemeClr val="dk1"/>
                        </a:solidFill>
                        <a:latin typeface="Cambria Math" panose="02040503050406030204" pitchFamily="18" charset="0"/>
                        <a:cs typeface="Times New Roman" panose="02020603050405020304" pitchFamily="18" charset="0"/>
                      </a:rPr>
                      <m:t>𝛿</m:t>
                    </m:r>
                    <m:r>
                      <a:rPr lang="en-US" sz="2400" i="1" dirty="0" smtClean="0">
                        <a:solidFill>
                          <a:schemeClr val="dk1"/>
                        </a:solidFill>
                        <a:latin typeface="Cambria Math" panose="02040503050406030204" pitchFamily="18" charset="0"/>
                        <a:cs typeface="Times New Roman" panose="02020603050405020304" pitchFamily="18" charset="0"/>
                      </a:rPr>
                      <m:t>𝑡</m:t>
                    </m:r>
                  </m:oMath>
                </a14:m>
                <a:r>
                  <a:rPr lang="en-US" sz="2400" dirty="0">
                    <a:solidFill>
                      <a:schemeClr val="dk1"/>
                    </a:solidFill>
                    <a:latin typeface="Times New Roman" panose="02020603050405020304" pitchFamily="18" charset="0"/>
                    <a:cs typeface="Times New Roman" panose="02020603050405020304" pitchFamily="18" charset="0"/>
                  </a:rPr>
                  <a:t> and region </a:t>
                </a:r>
                <a14:m>
                  <m:oMath xmlns:m="http://schemas.openxmlformats.org/officeDocument/2006/math">
                    <m:r>
                      <a:rPr lang="en-US" sz="2400" i="1" dirty="0" smtClean="0">
                        <a:solidFill>
                          <a:schemeClr val="dk1"/>
                        </a:solidFill>
                        <a:latin typeface="Cambria Math" panose="02040503050406030204" pitchFamily="18" charset="0"/>
                        <a:cs typeface="Times New Roman" panose="02020603050405020304" pitchFamily="18" charset="0"/>
                      </a:rPr>
                      <m:t>𝑋</m:t>
                    </m:r>
                  </m:oMath>
                </a14:m>
                <a:r>
                  <a:rPr lang="en-US" sz="2400" dirty="0">
                    <a:solidFill>
                      <a:schemeClr val="dk1"/>
                    </a:solidFill>
                    <a:latin typeface="Times New Roman" panose="02020603050405020304" pitchFamily="18" charset="0"/>
                    <a:cs typeface="Times New Roman" panose="02020603050405020304" pitchFamily="18" charset="0"/>
                  </a:rPr>
                  <a:t> where particles will be measured. </a:t>
                </a:r>
              </a:p>
              <a:p>
                <a:endParaRPr lang="en-US" sz="2400" dirty="0">
                  <a:solidFill>
                    <a:schemeClr val="dk1"/>
                  </a:solidFill>
                  <a:latin typeface="Times New Roman" panose="02020603050405020304" pitchFamily="18" charset="0"/>
                  <a:cs typeface="Times New Roman" panose="02020603050405020304" pitchFamily="18" charset="0"/>
                </a:endParaRPr>
              </a:p>
              <a:p>
                <a:pPr>
                  <a:lnSpc>
                    <a:spcPct val="120000"/>
                  </a:lnSpc>
                </a:pPr>
                <a:r>
                  <a:rPr lang="en-US" sz="2400" dirty="0">
                    <a:solidFill>
                      <a:schemeClr val="dk1"/>
                    </a:solidFill>
                    <a:latin typeface="Times New Roman" panose="02020603050405020304" pitchFamily="18" charset="0"/>
                    <a:cs typeface="Times New Roman" panose="02020603050405020304" pitchFamily="18" charset="0"/>
                  </a:rPr>
                  <a:t>Repeat until termination condition met:</a:t>
                </a:r>
              </a:p>
              <a:p>
                <a:pPr marL="342900" indent="-342900">
                  <a:lnSpc>
                    <a:spcPct val="120000"/>
                  </a:lnSpc>
                  <a:buFont typeface="Arial" panose="020B0604020202020204" pitchFamily="34" charset="0"/>
                  <a:buChar char="•"/>
                </a:pPr>
                <a:r>
                  <a:rPr lang="en-US" sz="2400" dirty="0">
                    <a:solidFill>
                      <a:schemeClr val="dk1"/>
                    </a:solidFill>
                    <a:latin typeface="Times New Roman" panose="02020603050405020304" pitchFamily="18" charset="0"/>
                    <a:cs typeface="Times New Roman" panose="02020603050405020304" pitchFamily="18" charset="0"/>
                  </a:rPr>
                  <a:t>Time evolve the system with </a:t>
                </a:r>
                <a14:m>
                  <m:oMath xmlns:m="http://schemas.openxmlformats.org/officeDocument/2006/math">
                    <m:r>
                      <a:rPr lang="en-US" sz="2400" i="1" dirty="0" smtClean="0">
                        <a:solidFill>
                          <a:schemeClr val="dk1"/>
                        </a:solidFill>
                        <a:latin typeface="Cambria Math" panose="02040503050406030204" pitchFamily="18" charset="0"/>
                        <a:cs typeface="Times New Roman" panose="02020603050405020304" pitchFamily="18" charset="0"/>
                      </a:rPr>
                      <m:t>𝑈</m:t>
                    </m:r>
                    <m:r>
                      <a:rPr lang="en-US" sz="2400" i="1" dirty="0" smtClean="0">
                        <a:solidFill>
                          <a:schemeClr val="dk1"/>
                        </a:solidFill>
                        <a:latin typeface="Cambria Math" panose="02040503050406030204" pitchFamily="18" charset="0"/>
                        <a:cs typeface="Times New Roman" panose="02020603050405020304" pitchFamily="18" charset="0"/>
                      </a:rPr>
                      <m:t>(</m:t>
                    </m:r>
                    <m:r>
                      <a:rPr lang="en-US" sz="2400" i="1" dirty="0" err="1" smtClean="0">
                        <a:solidFill>
                          <a:schemeClr val="dk1"/>
                        </a:solidFill>
                        <a:latin typeface="Cambria Math" panose="02040503050406030204" pitchFamily="18" charset="0"/>
                        <a:cs typeface="Times New Roman" panose="02020603050405020304" pitchFamily="18" charset="0"/>
                      </a:rPr>
                      <m:t>𝛿</m:t>
                    </m:r>
                    <m:r>
                      <a:rPr lang="en-US" sz="2400" i="1" dirty="0" err="1" smtClean="0">
                        <a:solidFill>
                          <a:schemeClr val="dk1"/>
                        </a:solidFill>
                        <a:latin typeface="Cambria Math" panose="02040503050406030204" pitchFamily="18" charset="0"/>
                        <a:cs typeface="Times New Roman" panose="02020603050405020304" pitchFamily="18" charset="0"/>
                      </a:rPr>
                      <m:t>𝑡</m:t>
                    </m:r>
                    <m:r>
                      <a:rPr lang="en-US" sz="2400" i="1" dirty="0" smtClean="0">
                        <a:solidFill>
                          <a:schemeClr val="dk1"/>
                        </a:solidFill>
                        <a:latin typeface="Cambria Math" panose="02040503050406030204" pitchFamily="18" charset="0"/>
                        <a:cs typeface="Times New Roman" panose="02020603050405020304" pitchFamily="18" charset="0"/>
                      </a:rPr>
                      <m:t>)=</m:t>
                    </m:r>
                    <m:sSup>
                      <m:sSupPr>
                        <m:ctrlPr>
                          <a:rPr lang="en-US" sz="2400" i="1" dirty="0" smtClean="0">
                            <a:solidFill>
                              <a:schemeClr val="dk1"/>
                            </a:solidFill>
                            <a:latin typeface="Cambria Math" panose="02040503050406030204" pitchFamily="18" charset="0"/>
                            <a:cs typeface="Times New Roman" panose="02020603050405020304" pitchFamily="18" charset="0"/>
                          </a:rPr>
                        </m:ctrlPr>
                      </m:sSupPr>
                      <m:e>
                        <m:r>
                          <a:rPr lang="en-US" sz="2400" b="0" i="1" dirty="0" smtClean="0">
                            <a:solidFill>
                              <a:schemeClr val="dk1"/>
                            </a:solidFill>
                            <a:latin typeface="Cambria Math" panose="02040503050406030204" pitchFamily="18" charset="0"/>
                            <a:cs typeface="Times New Roman" panose="02020603050405020304" pitchFamily="18" charset="0"/>
                          </a:rPr>
                          <m:t>𝑒</m:t>
                        </m:r>
                      </m:e>
                      <m:sup>
                        <m:r>
                          <a:rPr lang="en-US" sz="2400" i="1" dirty="0">
                            <a:solidFill>
                              <a:schemeClr val="dk1"/>
                            </a:solidFill>
                            <a:latin typeface="Cambria Math" panose="02040503050406030204" pitchFamily="18" charset="0"/>
                            <a:cs typeface="Times New Roman" panose="02020603050405020304" pitchFamily="18" charset="0"/>
                          </a:rPr>
                          <m:t>−</m:t>
                        </m:r>
                        <m:r>
                          <a:rPr lang="en-US" sz="2400" i="1" dirty="0" err="1">
                            <a:solidFill>
                              <a:schemeClr val="dk1"/>
                            </a:solidFill>
                            <a:latin typeface="Cambria Math" panose="02040503050406030204" pitchFamily="18" charset="0"/>
                            <a:cs typeface="Times New Roman" panose="02020603050405020304" pitchFamily="18" charset="0"/>
                          </a:rPr>
                          <m:t>𝑖𝐻</m:t>
                        </m:r>
                        <m:r>
                          <a:rPr lang="en-US" sz="2400" i="1" dirty="0" err="1">
                            <a:solidFill>
                              <a:schemeClr val="dk1"/>
                            </a:solidFill>
                            <a:latin typeface="Cambria Math" panose="02040503050406030204" pitchFamily="18" charset="0"/>
                            <a:cs typeface="Times New Roman" panose="02020603050405020304" pitchFamily="18" charset="0"/>
                          </a:rPr>
                          <m:t>𝛿</m:t>
                        </m:r>
                        <m:r>
                          <a:rPr lang="en-US" sz="2400" i="1" dirty="0" err="1">
                            <a:solidFill>
                              <a:schemeClr val="dk1"/>
                            </a:solidFill>
                            <a:latin typeface="Cambria Math" panose="02040503050406030204" pitchFamily="18" charset="0"/>
                            <a:cs typeface="Times New Roman" panose="02020603050405020304" pitchFamily="18" charset="0"/>
                          </a:rPr>
                          <m:t>𝑡</m:t>
                        </m:r>
                      </m:sup>
                    </m:sSup>
                  </m:oMath>
                </a14:m>
                <a:r>
                  <a:rPr lang="en-US" sz="2400" dirty="0">
                    <a:solidFill>
                      <a:schemeClr val="dk1"/>
                    </a:solidFill>
                    <a:latin typeface="Times New Roman" panose="02020603050405020304" pitchFamily="18" charset="0"/>
                    <a:cs typeface="Times New Roman" panose="02020603050405020304" pitchFamily="18" charset="0"/>
                  </a:rPr>
                  <a:t> to drive particles away from V</a:t>
                </a:r>
              </a:p>
              <a:p>
                <a:pPr marL="342900" indent="-342900">
                  <a:lnSpc>
                    <a:spcPct val="120000"/>
                  </a:lnSpc>
                  <a:buFont typeface="Arial" panose="020B0604020202020204" pitchFamily="34" charset="0"/>
                  <a:buChar char="•"/>
                </a:pPr>
                <a:r>
                  <a:rPr lang="en-US" sz="2400" dirty="0">
                    <a:solidFill>
                      <a:schemeClr val="dk1"/>
                    </a:solidFill>
                    <a:latin typeface="Times New Roman" panose="02020603050405020304" pitchFamily="18" charset="0"/>
                    <a:cs typeface="Times New Roman" panose="02020603050405020304" pitchFamily="18" charset="0"/>
                  </a:rPr>
                  <a:t>For each site </a:t>
                </a:r>
                <a14:m>
                  <m:oMath xmlns:m="http://schemas.openxmlformats.org/officeDocument/2006/math">
                    <m:r>
                      <a:rPr lang="en-US" sz="2400" i="1" dirty="0" smtClean="0">
                        <a:solidFill>
                          <a:schemeClr val="dk1"/>
                        </a:solidFill>
                        <a:latin typeface="Cambria Math" panose="02040503050406030204" pitchFamily="18" charset="0"/>
                        <a:cs typeface="Times New Roman" panose="02020603050405020304" pitchFamily="18" charset="0"/>
                      </a:rPr>
                      <m:t>𝑥</m:t>
                    </m:r>
                    <m:r>
                      <a:rPr lang="en-US" sz="2400" i="1" dirty="0" smtClean="0">
                        <a:solidFill>
                          <a:schemeClr val="dk1"/>
                        </a:solidFill>
                        <a:latin typeface="Cambria Math" panose="02040503050406030204" pitchFamily="18" charset="0"/>
                        <a:cs typeface="Times New Roman" panose="02020603050405020304" pitchFamily="18" charset="0"/>
                      </a:rPr>
                      <m:t>∈</m:t>
                    </m:r>
                    <m:r>
                      <a:rPr lang="en-US" sz="2400" i="1" dirty="0" smtClean="0">
                        <a:solidFill>
                          <a:schemeClr val="dk1"/>
                        </a:solidFill>
                        <a:latin typeface="Cambria Math" panose="02040503050406030204" pitchFamily="18" charset="0"/>
                        <a:cs typeface="Times New Roman" panose="02020603050405020304" pitchFamily="18" charset="0"/>
                      </a:rPr>
                      <m:t>𝑋</m:t>
                    </m:r>
                  </m:oMath>
                </a14:m>
                <a:r>
                  <a:rPr lang="en-US" sz="2400" dirty="0">
                    <a:solidFill>
                      <a:schemeClr val="dk1"/>
                    </a:solidFill>
                    <a:latin typeface="Times New Roman" panose="02020603050405020304" pitchFamily="18" charset="0"/>
                    <a:cs typeface="Times New Roman" panose="02020603050405020304" pitchFamily="18" charset="0"/>
                  </a:rPr>
                  <a:t>, measure the occupation </a:t>
                </a:r>
                <a14:m>
                  <m:oMath xmlns:m="http://schemas.openxmlformats.org/officeDocument/2006/math">
                    <m:d>
                      <m:dPr>
                        <m:begChr m:val="⟨"/>
                        <m:endChr m:val="⟩"/>
                        <m:ctrlPr>
                          <a:rPr lang="en-US" sz="2400" b="1" i="1" smtClean="0">
                            <a:solidFill>
                              <a:schemeClr val="dk1"/>
                            </a:solidFill>
                            <a:latin typeface="Cambria Math" panose="02040503050406030204" pitchFamily="18" charset="0"/>
                            <a:cs typeface="Times New Roman" panose="02020603050405020304" pitchFamily="18" charset="0"/>
                          </a:rPr>
                        </m:ctrlPr>
                      </m:dPr>
                      <m:e>
                        <m:r>
                          <a:rPr lang="en-US" sz="2400" b="1" i="1" smtClean="0">
                            <a:solidFill>
                              <a:schemeClr val="dk1"/>
                            </a:solidFill>
                            <a:latin typeface="Cambria Math" panose="02040503050406030204" pitchFamily="18" charset="0"/>
                            <a:cs typeface="Times New Roman" panose="02020603050405020304" pitchFamily="18" charset="0"/>
                          </a:rPr>
                          <m:t> </m:t>
                        </m:r>
                        <m:r>
                          <a:rPr lang="en-US" sz="2400" b="1" i="1" smtClean="0">
                            <a:solidFill>
                              <a:schemeClr val="dk1"/>
                            </a:solidFill>
                            <a:latin typeface="Cambria Math" panose="02040503050406030204" pitchFamily="18" charset="0"/>
                            <a:ea typeface="Cambria Math" panose="02040503050406030204" pitchFamily="18" charset="0"/>
                            <a:cs typeface="Times New Roman" panose="02020603050405020304" pitchFamily="18" charset="0"/>
                          </a:rPr>
                          <m:t>𝝍</m:t>
                        </m:r>
                      </m:e>
                      <m:e>
                        <m:sSubSup>
                          <m:sSubSupPr>
                            <m:ctrlPr>
                              <a:rPr lang="en-US" sz="2400" b="1" i="1">
                                <a:solidFill>
                                  <a:schemeClr val="dk1"/>
                                </a:solidFill>
                                <a:latin typeface="Cambria Math" panose="02040503050406030204" pitchFamily="18" charset="0"/>
                                <a:cs typeface="Times New Roman" panose="02020603050405020304" pitchFamily="18" charset="0"/>
                              </a:rPr>
                            </m:ctrlPr>
                          </m:sSubSupPr>
                          <m:e>
                            <m:r>
                              <a:rPr lang="en-US" sz="2400" b="1" i="1">
                                <a:solidFill>
                                  <a:schemeClr val="dk1"/>
                                </a:solidFill>
                                <a:latin typeface="Cambria Math" panose="02040503050406030204" pitchFamily="18" charset="0"/>
                                <a:cs typeface="Times New Roman" panose="02020603050405020304" pitchFamily="18" charset="0"/>
                              </a:rPr>
                              <m:t>𝒂</m:t>
                            </m:r>
                          </m:e>
                          <m:sub>
                            <m:r>
                              <a:rPr lang="en-US" sz="2400" b="1" i="1">
                                <a:solidFill>
                                  <a:schemeClr val="dk1"/>
                                </a:solidFill>
                                <a:latin typeface="Cambria Math" panose="02040503050406030204" pitchFamily="18" charset="0"/>
                                <a:cs typeface="Times New Roman" panose="02020603050405020304" pitchFamily="18" charset="0"/>
                              </a:rPr>
                              <m:t>𝒙</m:t>
                            </m:r>
                          </m:sub>
                          <m:sup>
                            <m:r>
                              <a:rPr lang="en-US" sz="2400" b="1" i="1">
                                <a:solidFill>
                                  <a:schemeClr val="dk1"/>
                                </a:solidFill>
                                <a:latin typeface="Cambria Math" panose="02040503050406030204" pitchFamily="18" charset="0"/>
                                <a:ea typeface="Cambria Math" panose="02040503050406030204" pitchFamily="18" charset="0"/>
                                <a:cs typeface="Times New Roman" panose="02020603050405020304" pitchFamily="18" charset="0"/>
                              </a:rPr>
                              <m:t>†</m:t>
                            </m:r>
                          </m:sup>
                        </m:sSubSup>
                        <m:sSub>
                          <m:sSubPr>
                            <m:ctrlPr>
                              <a:rPr lang="en-US" sz="2400" b="1" i="1">
                                <a:solidFill>
                                  <a:schemeClr val="dk1"/>
                                </a:solidFill>
                                <a:latin typeface="Cambria Math" panose="02040503050406030204" pitchFamily="18" charset="0"/>
                                <a:cs typeface="Times New Roman" panose="02020603050405020304" pitchFamily="18" charset="0"/>
                              </a:rPr>
                            </m:ctrlPr>
                          </m:sSubPr>
                          <m:e>
                            <m:r>
                              <a:rPr lang="en-US" sz="2400" b="1" i="1">
                                <a:solidFill>
                                  <a:schemeClr val="dk1"/>
                                </a:solidFill>
                                <a:latin typeface="Cambria Math" panose="02040503050406030204" pitchFamily="18" charset="0"/>
                                <a:cs typeface="Times New Roman" panose="02020603050405020304" pitchFamily="18" charset="0"/>
                              </a:rPr>
                              <m:t>𝒂</m:t>
                            </m:r>
                          </m:e>
                          <m:sub>
                            <m:r>
                              <a:rPr lang="en-US" sz="2400" b="1" i="1">
                                <a:solidFill>
                                  <a:schemeClr val="dk1"/>
                                </a:solidFill>
                                <a:latin typeface="Cambria Math" panose="02040503050406030204" pitchFamily="18" charset="0"/>
                                <a:cs typeface="Times New Roman" panose="02020603050405020304" pitchFamily="18" charset="0"/>
                              </a:rPr>
                              <m:t>𝒙</m:t>
                            </m:r>
                          </m:sub>
                        </m:sSub>
                      </m:e>
                      <m:e>
                        <m:r>
                          <a:rPr lang="en-US" sz="2400" b="1" i="1" smtClean="0">
                            <a:solidFill>
                              <a:schemeClr val="dk1"/>
                            </a:solidFill>
                            <a:latin typeface="Cambria Math" panose="02040503050406030204" pitchFamily="18" charset="0"/>
                            <a:ea typeface="Cambria Math" panose="02040503050406030204" pitchFamily="18" charset="0"/>
                            <a:cs typeface="Times New Roman" panose="02020603050405020304" pitchFamily="18" charset="0"/>
                          </a:rPr>
                          <m:t>𝝍</m:t>
                        </m:r>
                        <m:r>
                          <a:rPr lang="en-US" sz="2400" b="1" i="1" smtClean="0">
                            <a:solidFill>
                              <a:schemeClr val="dk1"/>
                            </a:solidFill>
                            <a:latin typeface="Cambria Math" panose="02040503050406030204" pitchFamily="18" charset="0"/>
                            <a:ea typeface="Cambria Math" panose="02040503050406030204" pitchFamily="18" charset="0"/>
                            <a:cs typeface="Times New Roman" panose="02020603050405020304" pitchFamily="18" charset="0"/>
                          </a:rPr>
                          <m:t> </m:t>
                        </m:r>
                      </m:e>
                    </m:d>
                  </m:oMath>
                </a14:m>
                <a:r>
                  <a:rPr lang="en-US" sz="2400" dirty="0">
                    <a:solidFill>
                      <a:schemeClr val="dk1"/>
                    </a:solidFill>
                    <a:latin typeface="Times New Roman" panose="02020603050405020304" pitchFamily="18" charset="0"/>
                    <a:cs typeface="Times New Roman" panose="02020603050405020304" pitchFamily="18" charset="0"/>
                  </a:rPr>
                  <a:t>:</a:t>
                </a:r>
              </a:p>
              <a:p>
                <a:pPr marL="1203325" lvl="1" indent="-457200">
                  <a:lnSpc>
                    <a:spcPct val="120000"/>
                  </a:lnSpc>
                  <a:buFont typeface="Arial" panose="020B0604020202020204" pitchFamily="34" charset="0"/>
                  <a:buChar char="•"/>
                </a:pPr>
                <a:r>
                  <a:rPr lang="en-US" sz="2400" dirty="0">
                    <a:solidFill>
                      <a:schemeClr val="dk1"/>
                    </a:solidFill>
                    <a:latin typeface="Times New Roman" panose="02020603050405020304" pitchFamily="18" charset="0"/>
                    <a:cs typeface="Times New Roman" panose="02020603050405020304" pitchFamily="18" charset="0"/>
                  </a:rPr>
                  <a:t>If a particle is measured, annihilate it: </a:t>
                </a:r>
                <a14:m>
                  <m:oMath xmlns:m="http://schemas.openxmlformats.org/officeDocument/2006/math">
                    <m:d>
                      <m:dPr>
                        <m:begChr m:val="|"/>
                        <m:endChr m:val=""/>
                        <m:ctrlPr>
                          <a:rPr lang="en-US" sz="2400" b="1" i="1" smtClean="0">
                            <a:solidFill>
                              <a:schemeClr val="dk1"/>
                            </a:solidFill>
                            <a:latin typeface="Cambria Math" panose="02040503050406030204" pitchFamily="18" charset="0"/>
                            <a:cs typeface="Times New Roman" panose="02020603050405020304" pitchFamily="18" charset="0"/>
                          </a:rPr>
                        </m:ctrlPr>
                      </m:dPr>
                      <m:e>
                        <m:r>
                          <a:rPr lang="en-US" sz="2400" b="1" i="1" smtClean="0">
                            <a:solidFill>
                              <a:schemeClr val="dk1"/>
                            </a:solidFill>
                            <a:latin typeface="Cambria Math" panose="02040503050406030204" pitchFamily="18" charset="0"/>
                            <a:ea typeface="Cambria Math" panose="02040503050406030204" pitchFamily="18" charset="0"/>
                            <a:cs typeface="Times New Roman" panose="02020603050405020304" pitchFamily="18" charset="0"/>
                          </a:rPr>
                          <m:t>𝝍</m:t>
                        </m:r>
                        <m:d>
                          <m:dPr>
                            <m:begChr m:val=""/>
                            <m:endChr m:val="⟩"/>
                            <m:ctrlPr>
                              <a:rPr lang="en-US" sz="2400" b="1" i="1" smtClean="0">
                                <a:solidFill>
                                  <a:schemeClr val="dk1"/>
                                </a:solidFill>
                                <a:latin typeface="Cambria Math" panose="02040503050406030204" pitchFamily="18" charset="0"/>
                                <a:cs typeface="Times New Roman" panose="02020603050405020304" pitchFamily="18" charset="0"/>
                              </a:rPr>
                            </m:ctrlPr>
                          </m:dPr>
                          <m:e>
                            <m:r>
                              <a:rPr lang="en-US" sz="2400" b="1" i="1" smtClean="0">
                                <a:solidFill>
                                  <a:schemeClr val="dk1"/>
                                </a:solidFill>
                                <a:latin typeface="Cambria Math" panose="02040503050406030204" pitchFamily="18" charset="0"/>
                                <a:cs typeface="Times New Roman" panose="02020603050405020304" pitchFamily="18" charset="0"/>
                              </a:rPr>
                              <m:t> </m:t>
                            </m:r>
                          </m:e>
                        </m:d>
                        <m:r>
                          <a:rPr lang="en-US" sz="2400" b="1" i="1" smtClean="0">
                            <a:solidFill>
                              <a:schemeClr val="dk1"/>
                            </a:solidFill>
                            <a:latin typeface="Cambria Math" panose="02040503050406030204" pitchFamily="18" charset="0"/>
                            <a:cs typeface="Times New Roman" panose="02020603050405020304" pitchFamily="18" charset="0"/>
                          </a:rPr>
                          <m:t>=</m:t>
                        </m:r>
                        <m:sSub>
                          <m:sSubPr>
                            <m:ctrlPr>
                              <a:rPr lang="en-US" sz="2400" b="1" i="1">
                                <a:solidFill>
                                  <a:schemeClr val="dk1"/>
                                </a:solidFill>
                                <a:latin typeface="Cambria Math" panose="02040503050406030204" pitchFamily="18" charset="0"/>
                                <a:cs typeface="Times New Roman" panose="02020603050405020304" pitchFamily="18" charset="0"/>
                              </a:rPr>
                            </m:ctrlPr>
                          </m:sSubPr>
                          <m:e>
                            <m:r>
                              <a:rPr lang="en-US" sz="2400" b="1" i="1">
                                <a:solidFill>
                                  <a:schemeClr val="dk1"/>
                                </a:solidFill>
                                <a:latin typeface="Cambria Math" panose="02040503050406030204" pitchFamily="18" charset="0"/>
                                <a:cs typeface="Times New Roman" panose="02020603050405020304" pitchFamily="18" charset="0"/>
                              </a:rPr>
                              <m:t>𝒂</m:t>
                            </m:r>
                          </m:e>
                          <m:sub>
                            <m:r>
                              <a:rPr lang="en-US" sz="2400" b="1" i="1">
                                <a:solidFill>
                                  <a:schemeClr val="dk1"/>
                                </a:solidFill>
                                <a:latin typeface="Cambria Math" panose="02040503050406030204" pitchFamily="18" charset="0"/>
                                <a:cs typeface="Times New Roman" panose="02020603050405020304" pitchFamily="18" charset="0"/>
                              </a:rPr>
                              <m:t>𝒙</m:t>
                            </m:r>
                          </m:sub>
                        </m:sSub>
                        <m:d>
                          <m:dPr>
                            <m:begChr m:val="|"/>
                            <m:endChr m:val=""/>
                            <m:ctrlPr>
                              <a:rPr lang="en-US" sz="2400" b="1" i="1">
                                <a:solidFill>
                                  <a:schemeClr val="dk1"/>
                                </a:solidFill>
                                <a:latin typeface="Cambria Math" panose="02040503050406030204" pitchFamily="18" charset="0"/>
                                <a:cs typeface="Times New Roman" panose="02020603050405020304" pitchFamily="18" charset="0"/>
                              </a:rPr>
                            </m:ctrlPr>
                          </m:dPr>
                          <m:e>
                            <m:r>
                              <a:rPr lang="en-US" sz="2400" b="1" i="1">
                                <a:solidFill>
                                  <a:schemeClr val="dk1"/>
                                </a:solidFill>
                                <a:latin typeface="Cambria Math" panose="02040503050406030204" pitchFamily="18" charset="0"/>
                                <a:ea typeface="Cambria Math" panose="02040503050406030204" pitchFamily="18" charset="0"/>
                                <a:cs typeface="Times New Roman" panose="02020603050405020304" pitchFamily="18" charset="0"/>
                              </a:rPr>
                              <m:t>𝝍</m:t>
                            </m:r>
                            <m:d>
                              <m:dPr>
                                <m:begChr m:val=""/>
                                <m:endChr m:val="⟩"/>
                                <m:ctrlPr>
                                  <a:rPr lang="en-US" sz="2400" b="1" i="1">
                                    <a:solidFill>
                                      <a:schemeClr val="dk1"/>
                                    </a:solidFill>
                                    <a:latin typeface="Cambria Math" panose="02040503050406030204" pitchFamily="18" charset="0"/>
                                    <a:cs typeface="Times New Roman" panose="02020603050405020304" pitchFamily="18" charset="0"/>
                                  </a:rPr>
                                </m:ctrlPr>
                              </m:dPr>
                              <m:e>
                                <m:r>
                                  <a:rPr lang="en-US" sz="2400" b="1" i="1">
                                    <a:solidFill>
                                      <a:schemeClr val="dk1"/>
                                    </a:solidFill>
                                    <a:latin typeface="Cambria Math" panose="02040503050406030204" pitchFamily="18" charset="0"/>
                                    <a:cs typeface="Times New Roman" panose="02020603050405020304" pitchFamily="18" charset="0"/>
                                  </a:rPr>
                                  <m:t> </m:t>
                                </m:r>
                              </m:e>
                            </m:d>
                          </m:e>
                        </m:d>
                      </m:e>
                    </m:d>
                  </m:oMath>
                </a14:m>
                <a:endParaRPr lang="en-US" sz="2400" b="1" dirty="0">
                  <a:solidFill>
                    <a:schemeClr val="dk1"/>
                  </a:solidFill>
                  <a:latin typeface="Times New Roman" panose="02020603050405020304" pitchFamily="18" charset="0"/>
                  <a:cs typeface="Times New Roman" panose="02020603050405020304" pitchFamily="18" charset="0"/>
                </a:endParaRPr>
              </a:p>
              <a:p>
                <a:pPr marL="1203325" lvl="1" indent="-457200">
                  <a:lnSpc>
                    <a:spcPct val="120000"/>
                  </a:lnSpc>
                  <a:buFont typeface="Arial" panose="020B0604020202020204" pitchFamily="34" charset="0"/>
                  <a:buChar char="•"/>
                </a:pPr>
                <a:r>
                  <a:rPr lang="en-US" sz="2400" dirty="0">
                    <a:solidFill>
                      <a:schemeClr val="dk1"/>
                    </a:solidFill>
                    <a:latin typeface="Times New Roman" panose="02020603050405020304" pitchFamily="18" charset="0"/>
                    <a:cs typeface="Times New Roman" panose="02020603050405020304" pitchFamily="18" charset="0"/>
                  </a:rPr>
                  <a:t>If no particle is measured, project the wavefunction onto the set of states that are unoccupied at </a:t>
                </a:r>
                <a14:m>
                  <m:oMath xmlns:m="http://schemas.openxmlformats.org/officeDocument/2006/math">
                    <m:r>
                      <a:rPr lang="en-US" sz="2400" i="1" dirty="0" smtClean="0">
                        <a:solidFill>
                          <a:schemeClr val="dk1"/>
                        </a:solidFill>
                        <a:latin typeface="Cambria Math" panose="02040503050406030204" pitchFamily="18" charset="0"/>
                        <a:cs typeface="Times New Roman" panose="02020603050405020304" pitchFamily="18" charset="0"/>
                      </a:rPr>
                      <m:t>𝑥</m:t>
                    </m:r>
                  </m:oMath>
                </a14:m>
                <a:r>
                  <a:rPr lang="en-US" sz="2400" dirty="0">
                    <a:solidFill>
                      <a:schemeClr val="dk1"/>
                    </a:solidFill>
                    <a:latin typeface="Times New Roman" panose="02020603050405020304" pitchFamily="18" charset="0"/>
                    <a:cs typeface="Times New Roman" panose="02020603050405020304" pitchFamily="18" charset="0"/>
                  </a:rPr>
                  <a:t>: </a:t>
                </a:r>
                <a14:m>
                  <m:oMath xmlns:m="http://schemas.openxmlformats.org/officeDocument/2006/math">
                    <m:d>
                      <m:dPr>
                        <m:begChr m:val="|"/>
                        <m:endChr m:val=""/>
                        <m:ctrlPr>
                          <a:rPr lang="en-US" sz="2400" b="1" i="1" smtClean="0">
                            <a:solidFill>
                              <a:schemeClr val="dk1"/>
                            </a:solidFill>
                            <a:latin typeface="Cambria Math" panose="02040503050406030204" pitchFamily="18" charset="0"/>
                            <a:cs typeface="Times New Roman" panose="02020603050405020304" pitchFamily="18" charset="0"/>
                          </a:rPr>
                        </m:ctrlPr>
                      </m:dPr>
                      <m:e>
                        <m:r>
                          <a:rPr lang="en-US" sz="2400" b="1" i="1">
                            <a:solidFill>
                              <a:schemeClr val="dk1"/>
                            </a:solidFill>
                            <a:latin typeface="Cambria Math" panose="02040503050406030204" pitchFamily="18" charset="0"/>
                            <a:ea typeface="Cambria Math" panose="02040503050406030204" pitchFamily="18" charset="0"/>
                            <a:cs typeface="Times New Roman" panose="02020603050405020304" pitchFamily="18" charset="0"/>
                          </a:rPr>
                          <m:t>𝝍</m:t>
                        </m:r>
                        <m:d>
                          <m:dPr>
                            <m:begChr m:val=""/>
                            <m:endChr m:val="⟩"/>
                            <m:ctrlPr>
                              <a:rPr lang="en-US" sz="2400" b="1" i="1">
                                <a:solidFill>
                                  <a:schemeClr val="dk1"/>
                                </a:solidFill>
                                <a:latin typeface="Cambria Math" panose="02040503050406030204" pitchFamily="18" charset="0"/>
                                <a:cs typeface="Times New Roman" panose="02020603050405020304" pitchFamily="18" charset="0"/>
                              </a:rPr>
                            </m:ctrlPr>
                          </m:dPr>
                          <m:e>
                            <m:r>
                              <a:rPr lang="en-US" sz="2400" b="1" i="1">
                                <a:solidFill>
                                  <a:schemeClr val="dk1"/>
                                </a:solidFill>
                                <a:latin typeface="Cambria Math" panose="02040503050406030204" pitchFamily="18" charset="0"/>
                                <a:cs typeface="Times New Roman" panose="02020603050405020304" pitchFamily="18" charset="0"/>
                              </a:rPr>
                              <m:t> </m:t>
                            </m:r>
                          </m:e>
                        </m:d>
                      </m:e>
                    </m:d>
                    <m:r>
                      <a:rPr lang="en-US" sz="2400" b="1" i="1">
                        <a:solidFill>
                          <a:schemeClr val="dk1"/>
                        </a:solidFill>
                        <a:latin typeface="Cambria Math" panose="02040503050406030204" pitchFamily="18" charset="0"/>
                        <a:cs typeface="Times New Roman" panose="02020603050405020304" pitchFamily="18" charset="0"/>
                      </a:rPr>
                      <m:t>=</m:t>
                    </m:r>
                    <m:sSub>
                      <m:sSubPr>
                        <m:ctrlPr>
                          <a:rPr lang="en-US" sz="2400" b="1" i="1">
                            <a:solidFill>
                              <a:schemeClr val="dk1"/>
                            </a:solidFill>
                            <a:latin typeface="Cambria Math" panose="02040503050406030204" pitchFamily="18" charset="0"/>
                            <a:cs typeface="Times New Roman" panose="02020603050405020304" pitchFamily="18" charset="0"/>
                          </a:rPr>
                        </m:ctrlPr>
                      </m:sSubPr>
                      <m:e>
                        <m:r>
                          <a:rPr lang="en-US" sz="2400" b="1" i="1">
                            <a:solidFill>
                              <a:schemeClr val="dk1"/>
                            </a:solidFill>
                            <a:latin typeface="Cambria Math" panose="02040503050406030204" pitchFamily="18" charset="0"/>
                            <a:cs typeface="Times New Roman" panose="02020603050405020304" pitchFamily="18" charset="0"/>
                          </a:rPr>
                          <m:t>𝒂</m:t>
                        </m:r>
                      </m:e>
                      <m:sub>
                        <m:r>
                          <a:rPr lang="en-US" sz="2400" b="1" i="1">
                            <a:solidFill>
                              <a:schemeClr val="dk1"/>
                            </a:solidFill>
                            <a:latin typeface="Cambria Math" panose="02040503050406030204" pitchFamily="18" charset="0"/>
                            <a:cs typeface="Times New Roman" panose="02020603050405020304" pitchFamily="18" charset="0"/>
                          </a:rPr>
                          <m:t>𝒙</m:t>
                        </m:r>
                      </m:sub>
                    </m:sSub>
                    <m:sSubSup>
                      <m:sSubSupPr>
                        <m:ctrlPr>
                          <a:rPr lang="en-US" sz="2400" b="1" i="1">
                            <a:solidFill>
                              <a:schemeClr val="dk1"/>
                            </a:solidFill>
                            <a:latin typeface="Cambria Math" panose="02040503050406030204" pitchFamily="18" charset="0"/>
                            <a:cs typeface="Times New Roman" panose="02020603050405020304" pitchFamily="18" charset="0"/>
                          </a:rPr>
                        </m:ctrlPr>
                      </m:sSubSupPr>
                      <m:e>
                        <m:r>
                          <a:rPr lang="en-US" sz="2400" b="1" i="1">
                            <a:solidFill>
                              <a:schemeClr val="dk1"/>
                            </a:solidFill>
                            <a:latin typeface="Cambria Math" panose="02040503050406030204" pitchFamily="18" charset="0"/>
                            <a:cs typeface="Times New Roman" panose="02020603050405020304" pitchFamily="18" charset="0"/>
                          </a:rPr>
                          <m:t>𝒂</m:t>
                        </m:r>
                      </m:e>
                      <m:sub>
                        <m:r>
                          <a:rPr lang="en-US" sz="2400" b="1" i="1">
                            <a:solidFill>
                              <a:schemeClr val="dk1"/>
                            </a:solidFill>
                            <a:latin typeface="Cambria Math" panose="02040503050406030204" pitchFamily="18" charset="0"/>
                            <a:cs typeface="Times New Roman" panose="02020603050405020304" pitchFamily="18" charset="0"/>
                          </a:rPr>
                          <m:t>𝒙</m:t>
                        </m:r>
                      </m:sub>
                      <m:sup>
                        <m:r>
                          <a:rPr lang="en-US" sz="2400" b="1" i="1">
                            <a:solidFill>
                              <a:schemeClr val="dk1"/>
                            </a:solidFill>
                            <a:latin typeface="Cambria Math" panose="02040503050406030204" pitchFamily="18" charset="0"/>
                            <a:ea typeface="Cambria Math" panose="02040503050406030204" pitchFamily="18" charset="0"/>
                            <a:cs typeface="Times New Roman" panose="02020603050405020304" pitchFamily="18" charset="0"/>
                          </a:rPr>
                          <m:t>†</m:t>
                        </m:r>
                      </m:sup>
                    </m:sSubSup>
                    <m:d>
                      <m:dPr>
                        <m:begChr m:val="|"/>
                        <m:endChr m:val=""/>
                        <m:ctrlPr>
                          <a:rPr lang="en-US" sz="2400" b="1" i="1">
                            <a:solidFill>
                              <a:schemeClr val="dk1"/>
                            </a:solidFill>
                            <a:latin typeface="Cambria Math" panose="02040503050406030204" pitchFamily="18" charset="0"/>
                            <a:cs typeface="Times New Roman" panose="02020603050405020304" pitchFamily="18" charset="0"/>
                          </a:rPr>
                        </m:ctrlPr>
                      </m:dPr>
                      <m:e>
                        <m:r>
                          <a:rPr lang="en-US" sz="2400" b="1" i="1">
                            <a:solidFill>
                              <a:schemeClr val="dk1"/>
                            </a:solidFill>
                            <a:latin typeface="Cambria Math" panose="02040503050406030204" pitchFamily="18" charset="0"/>
                            <a:ea typeface="Cambria Math" panose="02040503050406030204" pitchFamily="18" charset="0"/>
                            <a:cs typeface="Times New Roman" panose="02020603050405020304" pitchFamily="18" charset="0"/>
                          </a:rPr>
                          <m:t>𝝍</m:t>
                        </m:r>
                        <m:d>
                          <m:dPr>
                            <m:begChr m:val=""/>
                            <m:endChr m:val="⟩"/>
                            <m:ctrlPr>
                              <a:rPr lang="en-US" sz="2400" b="1" i="1">
                                <a:solidFill>
                                  <a:schemeClr val="dk1"/>
                                </a:solidFill>
                                <a:latin typeface="Cambria Math" panose="02040503050406030204" pitchFamily="18" charset="0"/>
                                <a:cs typeface="Times New Roman" panose="02020603050405020304" pitchFamily="18" charset="0"/>
                              </a:rPr>
                            </m:ctrlPr>
                          </m:dPr>
                          <m:e>
                            <m:r>
                              <a:rPr lang="en-US" sz="2400" b="1" i="1">
                                <a:solidFill>
                                  <a:schemeClr val="dk1"/>
                                </a:solidFill>
                                <a:latin typeface="Cambria Math" panose="02040503050406030204" pitchFamily="18" charset="0"/>
                                <a:cs typeface="Times New Roman" panose="02020603050405020304" pitchFamily="18" charset="0"/>
                              </a:rPr>
                              <m:t> </m:t>
                            </m:r>
                          </m:e>
                        </m:d>
                      </m:e>
                    </m:d>
                  </m:oMath>
                </a14:m>
                <a:endParaRPr lang="en-US" sz="2400" dirty="0">
                  <a:solidFill>
                    <a:schemeClr val="dk1"/>
                  </a:solidFill>
                  <a:latin typeface="Times New Roman" panose="02020603050405020304" pitchFamily="18" charset="0"/>
                  <a:cs typeface="Times New Roman" panose="02020603050405020304" pitchFamily="18" charset="0"/>
                </a:endParaRPr>
              </a:p>
              <a:p>
                <a:pPr marL="342900" indent="-342900">
                  <a:lnSpc>
                    <a:spcPct val="120000"/>
                  </a:lnSpc>
                  <a:buFont typeface="Arial" panose="020B0604020202020204" pitchFamily="34" charset="0"/>
                  <a:buChar char="•"/>
                </a:pPr>
                <a:r>
                  <a:rPr lang="en-US" sz="2400" dirty="0">
                    <a:solidFill>
                      <a:schemeClr val="dk1"/>
                    </a:solidFill>
                    <a:latin typeface="Times New Roman" panose="02020603050405020304" pitchFamily="18" charset="0"/>
                    <a:cs typeface="Times New Roman" panose="02020603050405020304" pitchFamily="18" charset="0"/>
                  </a:rPr>
                  <a:t>Renormalize the wavefunction so that its amplitude squared is unity</a:t>
                </a:r>
                <a:endParaRPr lang="en-US" sz="2400" dirty="0"/>
              </a:p>
              <a:p>
                <a:endParaRPr lang="en-US" sz="2400" dirty="0">
                  <a:solidFill>
                    <a:schemeClr val="dk1"/>
                  </a:solidFill>
                  <a:latin typeface="Times New Roman" panose="02020603050405020304" pitchFamily="18" charset="0"/>
                  <a:cs typeface="Times New Roman" panose="02020603050405020304" pitchFamily="18" charset="0"/>
                </a:endParaRPr>
              </a:p>
              <a:p>
                <a:endParaRPr lang="en-US" sz="2400" dirty="0">
                  <a:solidFill>
                    <a:schemeClr val="dk1"/>
                  </a:solidFill>
                  <a:latin typeface="Times New Roman" panose="02020603050405020304" pitchFamily="18" charset="0"/>
                  <a:cs typeface="Times New Roman" panose="02020603050405020304" pitchFamily="18" charset="0"/>
                </a:endParaRPr>
              </a:p>
            </p:txBody>
          </p:sp>
        </mc:Choice>
        <mc:Fallback>
          <p:sp>
            <p:nvSpPr>
              <p:cNvPr id="51" name="TextBox 50">
                <a:extLst>
                  <a:ext uri="{FF2B5EF4-FFF2-40B4-BE49-F238E27FC236}">
                    <a16:creationId xmlns:a16="http://schemas.microsoft.com/office/drawing/2014/main" id="{E66C1FC8-FC69-77A5-5875-CB67BFDD3F14}"/>
                  </a:ext>
                </a:extLst>
              </p:cNvPr>
              <p:cNvSpPr txBox="1">
                <a:spLocks noRot="1" noChangeAspect="1" noMove="1" noResize="1" noEditPoints="1" noAdjustHandles="1" noChangeArrowheads="1" noChangeShapeType="1" noTextEdit="1"/>
              </p:cNvSpPr>
              <p:nvPr/>
            </p:nvSpPr>
            <p:spPr>
              <a:xfrm>
                <a:off x="12516127" y="4727135"/>
                <a:ext cx="11447621" cy="5266185"/>
              </a:xfrm>
              <a:prstGeom prst="rect">
                <a:avLst/>
              </a:prstGeom>
              <a:blipFill>
                <a:blip r:embed="rId6"/>
                <a:stretch>
                  <a:fillRect l="-799" t="-11343" r="-905"/>
                </a:stretch>
              </a:blipFill>
            </p:spPr>
            <p:txBody>
              <a:bodyPr/>
              <a:lstStyle/>
              <a:p>
                <a:r>
                  <a:rPr lang="en-US">
                    <a:noFill/>
                  </a:rPr>
                  <a:t> </a:t>
                </a:r>
              </a:p>
            </p:txBody>
          </p:sp>
        </mc:Fallback>
      </mc:AlternateContent>
      <p:sp>
        <p:nvSpPr>
          <p:cNvPr id="54" name="Rounded Rectangle 94">
            <a:extLst>
              <a:ext uri="{FF2B5EF4-FFF2-40B4-BE49-F238E27FC236}">
                <a16:creationId xmlns:a16="http://schemas.microsoft.com/office/drawing/2014/main" id="{E31C140D-DF35-5DF1-CFA7-88A9E6F22DA6}"/>
              </a:ext>
            </a:extLst>
          </p:cNvPr>
          <p:cNvSpPr/>
          <p:nvPr/>
        </p:nvSpPr>
        <p:spPr>
          <a:xfrm>
            <a:off x="12725540" y="9448800"/>
            <a:ext cx="11138811" cy="6400800"/>
          </a:xfrm>
          <a:prstGeom prst="roundRect">
            <a:avLst>
              <a:gd name="adj" fmla="val 8621"/>
            </a:avLst>
          </a:prstGeom>
          <a:solidFill>
            <a:srgbClr val="E3E4DC"/>
          </a:solidFill>
          <a:ln w="28575">
            <a:solidFill>
              <a:schemeClr val="accent6"/>
            </a:solidFill>
          </a:ln>
          <a:effectLst>
            <a:outerShdw blurRad="508000" dist="1270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78136" tIns="39068" rIns="78136" bIns="39068" numCol="1" spcCol="0" rtlCol="0" fromWordArt="0" anchor="t" anchorCtr="0" forceAA="0" compatLnSpc="1">
            <a:prstTxWarp prst="textNoShape">
              <a:avLst/>
            </a:prstTxWarp>
            <a:noAutofit/>
          </a:bodyPr>
          <a:lstStyle/>
          <a:p>
            <a:endParaRPr lang="en-US" dirty="0"/>
          </a:p>
        </p:txBody>
      </p:sp>
      <mc:AlternateContent xmlns:mc="http://schemas.openxmlformats.org/markup-compatibility/2006">
        <mc:Choice xmlns:a14="http://schemas.microsoft.com/office/drawing/2010/main" Requires="a14">
          <p:sp>
            <p:nvSpPr>
              <p:cNvPr id="55" name="TextBox 54">
                <a:extLst>
                  <a:ext uri="{FF2B5EF4-FFF2-40B4-BE49-F238E27FC236}">
                    <a16:creationId xmlns:a16="http://schemas.microsoft.com/office/drawing/2014/main" id="{613155B6-FA5C-5868-BBE4-B51EC8C87DE5}"/>
                  </a:ext>
                </a:extLst>
              </p:cNvPr>
              <p:cNvSpPr txBox="1"/>
              <p:nvPr/>
            </p:nvSpPr>
            <p:spPr>
              <a:xfrm>
                <a:off x="12895563" y="14647497"/>
                <a:ext cx="10968788" cy="707886"/>
              </a:xfrm>
              <a:prstGeom prst="rect">
                <a:avLst/>
              </a:prstGeom>
              <a:noFill/>
            </p:spPr>
            <p:txBody>
              <a:bodyPr wrap="square" rtlCol="0">
                <a:spAutoFit/>
              </a:bodyPr>
              <a:lstStyle/>
              <a:p>
                <a:r>
                  <a:rPr lang="en-US" sz="2000" b="1" dirty="0">
                    <a:solidFill>
                      <a:schemeClr val="dk1"/>
                    </a:solidFill>
                    <a:latin typeface="Arial" panose="020B0604020202020204" pitchFamily="34" charset="0"/>
                    <a:cs typeface="Arial" panose="020B0604020202020204" pitchFamily="34" charset="0"/>
                  </a:rPr>
                  <a:t>Schematic circuit diagram of QEC using 5 qubits with </a:t>
                </a:r>
                <a14:m>
                  <m:oMath xmlns:m="http://schemas.openxmlformats.org/officeDocument/2006/math">
                    <m:r>
                      <a:rPr lang="en-US" sz="2000" b="1" i="1" dirty="0" smtClean="0">
                        <a:solidFill>
                          <a:schemeClr val="dk1"/>
                        </a:solidFill>
                        <a:latin typeface="Cambria Math" panose="02040503050406030204" pitchFamily="18" charset="0"/>
                        <a:cs typeface="Arial" panose="020B0604020202020204" pitchFamily="34" charset="0"/>
                      </a:rPr>
                      <m:t>𝑿</m:t>
                    </m:r>
                    <m:r>
                      <a:rPr lang="en-US" sz="2000" b="1" i="1" dirty="0" smtClean="0">
                        <a:solidFill>
                          <a:schemeClr val="dk1"/>
                        </a:solidFill>
                        <a:latin typeface="Cambria Math" panose="02040503050406030204" pitchFamily="18" charset="0"/>
                        <a:cs typeface="Arial" panose="020B0604020202020204" pitchFamily="34" charset="0"/>
                      </a:rPr>
                      <m:t> = {</m:t>
                    </m:r>
                    <m:r>
                      <a:rPr lang="en-US" sz="2000" b="1" i="1" dirty="0" smtClean="0">
                        <a:solidFill>
                          <a:schemeClr val="dk1"/>
                        </a:solidFill>
                        <a:latin typeface="Cambria Math" panose="02040503050406030204" pitchFamily="18" charset="0"/>
                        <a:cs typeface="Arial" panose="020B0604020202020204" pitchFamily="34" charset="0"/>
                      </a:rPr>
                      <m:t>𝟎</m:t>
                    </m:r>
                    <m:r>
                      <a:rPr lang="en-US" sz="2000" b="1" i="1" dirty="0" smtClean="0">
                        <a:solidFill>
                          <a:schemeClr val="dk1"/>
                        </a:solidFill>
                        <a:latin typeface="Cambria Math" panose="02040503050406030204" pitchFamily="18" charset="0"/>
                        <a:cs typeface="Arial" panose="020B0604020202020204" pitchFamily="34" charset="0"/>
                      </a:rPr>
                      <m:t>,</m:t>
                    </m:r>
                    <m:r>
                      <a:rPr lang="en-US" sz="2000" b="1" i="1" dirty="0" smtClean="0">
                        <a:solidFill>
                          <a:schemeClr val="dk1"/>
                        </a:solidFill>
                        <a:latin typeface="Cambria Math" panose="02040503050406030204" pitchFamily="18" charset="0"/>
                        <a:cs typeface="Arial" panose="020B0604020202020204" pitchFamily="34" charset="0"/>
                      </a:rPr>
                      <m:t>𝟒</m:t>
                    </m:r>
                    <m:r>
                      <a:rPr lang="en-US" sz="2000" b="1" i="1" dirty="0" smtClean="0">
                        <a:solidFill>
                          <a:schemeClr val="dk1"/>
                        </a:solidFill>
                        <a:latin typeface="Cambria Math" panose="02040503050406030204" pitchFamily="18" charset="0"/>
                        <a:cs typeface="Arial" panose="020B0604020202020204" pitchFamily="34" charset="0"/>
                      </a:rPr>
                      <m:t>}</m:t>
                    </m:r>
                  </m:oMath>
                </a14:m>
                <a:r>
                  <a:rPr lang="en-US" sz="2000" b="1" dirty="0">
                    <a:solidFill>
                      <a:schemeClr val="dk1"/>
                    </a:solidFill>
                    <a:latin typeface="Arial" panose="020B0604020202020204" pitchFamily="34" charset="0"/>
                    <a:cs typeface="Arial" panose="020B0604020202020204" pitchFamily="34" charset="0"/>
                  </a:rPr>
                  <a:t>. </a:t>
                </a:r>
                <a:r>
                  <a:rPr lang="en-US" sz="2000" dirty="0">
                    <a:solidFill>
                      <a:schemeClr val="dk1"/>
                    </a:solidFill>
                    <a:latin typeface="Arial" panose="020B0604020202020204" pitchFamily="34" charset="0"/>
                    <a:cs typeface="Arial" panose="020B0604020202020204" pitchFamily="34" charset="0"/>
                  </a:rPr>
                  <a:t>Newer QPUs allow mid-circuit measurement of qubits and classical feed-forward control flow.</a:t>
                </a:r>
              </a:p>
            </p:txBody>
          </p:sp>
        </mc:Choice>
        <mc:Fallback>
          <p:sp>
            <p:nvSpPr>
              <p:cNvPr id="55" name="TextBox 54">
                <a:extLst>
                  <a:ext uri="{FF2B5EF4-FFF2-40B4-BE49-F238E27FC236}">
                    <a16:creationId xmlns:a16="http://schemas.microsoft.com/office/drawing/2014/main" id="{613155B6-FA5C-5868-BBE4-B51EC8C87DE5}"/>
                  </a:ext>
                </a:extLst>
              </p:cNvPr>
              <p:cNvSpPr txBox="1">
                <a:spLocks noRot="1" noChangeAspect="1" noMove="1" noResize="1" noEditPoints="1" noAdjustHandles="1" noChangeArrowheads="1" noChangeShapeType="1" noTextEdit="1"/>
              </p:cNvSpPr>
              <p:nvPr/>
            </p:nvSpPr>
            <p:spPr>
              <a:xfrm>
                <a:off x="12895563" y="14647497"/>
                <a:ext cx="10968788" cy="707886"/>
              </a:xfrm>
              <a:prstGeom prst="rect">
                <a:avLst/>
              </a:prstGeom>
              <a:blipFill>
                <a:blip r:embed="rId7"/>
                <a:stretch>
                  <a:fillRect l="-556" t="-4310" b="-15517"/>
                </a:stretch>
              </a:blipFill>
            </p:spPr>
            <p:txBody>
              <a:bodyPr/>
              <a:lstStyle/>
              <a:p>
                <a:r>
                  <a:rPr lang="en-US">
                    <a:noFill/>
                  </a:rPr>
                  <a:t> </a:t>
                </a:r>
              </a:p>
            </p:txBody>
          </p:sp>
        </mc:Fallback>
      </mc:AlternateContent>
      <p:pic>
        <p:nvPicPr>
          <p:cNvPr id="56" name="Picture 55">
            <a:extLst>
              <a:ext uri="{FF2B5EF4-FFF2-40B4-BE49-F238E27FC236}">
                <a16:creationId xmlns:a16="http://schemas.microsoft.com/office/drawing/2014/main" id="{5B99C1CA-0BFF-1A3E-50AF-266B854D910C}"/>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14003450" y="9756246"/>
            <a:ext cx="8753013" cy="4789866"/>
          </a:xfrm>
          <a:prstGeom prst="rect">
            <a:avLst/>
          </a:prstGeom>
        </p:spPr>
      </p:pic>
      <p:sp>
        <p:nvSpPr>
          <p:cNvPr id="57" name="TextBox 56">
            <a:extLst>
              <a:ext uri="{FF2B5EF4-FFF2-40B4-BE49-F238E27FC236}">
                <a16:creationId xmlns:a16="http://schemas.microsoft.com/office/drawing/2014/main" id="{3765DDE2-991A-9949-3631-EECFFD97076B}"/>
              </a:ext>
            </a:extLst>
          </p:cNvPr>
          <p:cNvSpPr txBox="1"/>
          <p:nvPr/>
        </p:nvSpPr>
        <p:spPr>
          <a:xfrm>
            <a:off x="17939084" y="13264202"/>
            <a:ext cx="65" cy="1136786"/>
          </a:xfrm>
          <a:prstGeom prst="rect">
            <a:avLst/>
          </a:prstGeom>
          <a:noFill/>
        </p:spPr>
        <p:txBody>
          <a:bodyPr wrap="square" lIns="0" tIns="0" rIns="0" bIns="0" rtlCol="0">
            <a:spAutoFit/>
          </a:bodyPr>
          <a:lstStyle/>
          <a:p>
            <a:endParaRPr lang="en-US" dirty="0"/>
          </a:p>
        </p:txBody>
      </p:sp>
      <p:grpSp>
        <p:nvGrpSpPr>
          <p:cNvPr id="58" name="Group 57">
            <a:extLst>
              <a:ext uri="{FF2B5EF4-FFF2-40B4-BE49-F238E27FC236}">
                <a16:creationId xmlns:a16="http://schemas.microsoft.com/office/drawing/2014/main" id="{8282F976-8FC6-B66C-0E16-7975EEB89BEC}"/>
              </a:ext>
            </a:extLst>
          </p:cNvPr>
          <p:cNvGrpSpPr/>
          <p:nvPr/>
        </p:nvGrpSpPr>
        <p:grpSpPr>
          <a:xfrm>
            <a:off x="12446309" y="16840200"/>
            <a:ext cx="11699345" cy="10296908"/>
            <a:chOff x="34067751" y="7001135"/>
            <a:chExt cx="14137544" cy="14177731"/>
          </a:xfrm>
        </p:grpSpPr>
        <p:sp>
          <p:nvSpPr>
            <p:cNvPr id="59" name="Rounded Rectangle 99">
              <a:extLst>
                <a:ext uri="{FF2B5EF4-FFF2-40B4-BE49-F238E27FC236}">
                  <a16:creationId xmlns:a16="http://schemas.microsoft.com/office/drawing/2014/main" id="{56E45016-529A-DA6B-6A92-F2F665FB3559}"/>
                </a:ext>
              </a:extLst>
            </p:cNvPr>
            <p:cNvSpPr/>
            <p:nvPr/>
          </p:nvSpPr>
          <p:spPr>
            <a:xfrm>
              <a:off x="34078066" y="7421562"/>
              <a:ext cx="14127229" cy="13757304"/>
            </a:xfrm>
            <a:prstGeom prst="roundRect">
              <a:avLst>
                <a:gd name="adj" fmla="val 3266"/>
              </a:avLst>
            </a:prstGeom>
            <a:ln w="28575">
              <a:solidFill>
                <a:srgbClr val="153E35"/>
              </a:solidFill>
            </a:ln>
            <a:effectLst>
              <a:outerShdw blurRad="508000" dist="1270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78136" tIns="39068" rIns="78136" bIns="39068" numCol="1" spcCol="0" rtlCol="0" fromWordArt="0" anchor="t" anchorCtr="0" forceAA="0" compatLnSpc="1">
              <a:prstTxWarp prst="textNoShape">
                <a:avLst/>
              </a:prstTxWarp>
              <a:noAutofit/>
            </a:bodyPr>
            <a:lstStyle/>
            <a:p>
              <a:endParaRPr lang="en-US" sz="2800" dirty="0">
                <a:latin typeface="Arial" panose="020B0604020202020204" pitchFamily="34" charset="0"/>
                <a:cs typeface="Arial" panose="020B0604020202020204" pitchFamily="34" charset="0"/>
              </a:endParaRPr>
            </a:p>
          </p:txBody>
        </p:sp>
        <p:sp>
          <p:nvSpPr>
            <p:cNvPr id="60" name="Rounded Rectangle 100">
              <a:extLst>
                <a:ext uri="{FF2B5EF4-FFF2-40B4-BE49-F238E27FC236}">
                  <a16:creationId xmlns:a16="http://schemas.microsoft.com/office/drawing/2014/main" id="{B25FF08A-595C-F177-EBEC-905F616F2E12}"/>
                </a:ext>
              </a:extLst>
            </p:cNvPr>
            <p:cNvSpPr/>
            <p:nvPr/>
          </p:nvSpPr>
          <p:spPr>
            <a:xfrm>
              <a:off x="34067751" y="7001135"/>
              <a:ext cx="14137544" cy="1359753"/>
            </a:xfrm>
            <a:prstGeom prst="roundRect">
              <a:avLst>
                <a:gd name="adj" fmla="val 43709"/>
              </a:avLst>
            </a:prstGeom>
            <a:solidFill>
              <a:srgbClr val="00453B"/>
            </a:solidFill>
            <a:ln w="28575">
              <a:solidFill>
                <a:srgbClr val="153E35"/>
              </a:solidFill>
            </a:ln>
            <a:effec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78136" tIns="39068" rIns="78136" bIns="39068" numCol="1" spcCol="0" rtlCol="0" fromWordArt="0" anchor="t" anchorCtr="0" forceAA="0" compatLnSpc="1">
              <a:prstTxWarp prst="textNoShape">
                <a:avLst/>
              </a:prstTxWarp>
              <a:noAutofit/>
            </a:bodyPr>
            <a:lstStyle/>
            <a:p>
              <a:r>
                <a:rPr lang="en-US" sz="3600" b="1" dirty="0">
                  <a:solidFill>
                    <a:schemeClr val="bg1"/>
                  </a:solidFill>
                  <a:latin typeface="Arial" panose="020B0604020202020204" pitchFamily="34" charset="0"/>
                  <a:cs typeface="Arial" panose="020B0604020202020204" pitchFamily="34" charset="0"/>
                </a:rPr>
                <a:t>Quantum Evaporative Cooling in Action</a:t>
              </a:r>
            </a:p>
          </p:txBody>
        </p:sp>
      </p:grpSp>
      <p:sp>
        <p:nvSpPr>
          <p:cNvPr id="66" name="Rounded Rectangle 94">
            <a:extLst>
              <a:ext uri="{FF2B5EF4-FFF2-40B4-BE49-F238E27FC236}">
                <a16:creationId xmlns:a16="http://schemas.microsoft.com/office/drawing/2014/main" id="{8B5E012F-DBAF-19D4-1F56-A9C211EB3879}"/>
              </a:ext>
            </a:extLst>
          </p:cNvPr>
          <p:cNvSpPr/>
          <p:nvPr/>
        </p:nvSpPr>
        <p:spPr>
          <a:xfrm>
            <a:off x="12721836" y="18364200"/>
            <a:ext cx="11142515" cy="8264326"/>
          </a:xfrm>
          <a:prstGeom prst="roundRect">
            <a:avLst>
              <a:gd name="adj" fmla="val 8621"/>
            </a:avLst>
          </a:prstGeom>
          <a:solidFill>
            <a:srgbClr val="E3E4DC"/>
          </a:solidFill>
          <a:ln w="28575">
            <a:solidFill>
              <a:schemeClr val="accent6"/>
            </a:solidFill>
          </a:ln>
          <a:effectLst>
            <a:outerShdw blurRad="508000" dist="1270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78136" tIns="39068" rIns="78136" bIns="39068" numCol="1" spcCol="0" rtlCol="0" fromWordArt="0" anchor="t" anchorCtr="0" forceAA="0" compatLnSpc="1">
            <a:prstTxWarp prst="textNoShape">
              <a:avLst/>
            </a:prstTxWarp>
            <a:noAutofit/>
          </a:bodyPr>
          <a:lstStyle/>
          <a:p>
            <a:endParaRPr lang="en-US" dirty="0"/>
          </a:p>
        </p:txBody>
      </p:sp>
      <mc:AlternateContent xmlns:mc="http://schemas.openxmlformats.org/markup-compatibility/2006">
        <mc:Choice xmlns:a14="http://schemas.microsoft.com/office/drawing/2010/main" Requires="a14">
          <p:sp>
            <p:nvSpPr>
              <p:cNvPr id="67" name="TextBox 66">
                <a:extLst>
                  <a:ext uri="{FF2B5EF4-FFF2-40B4-BE49-F238E27FC236}">
                    <a16:creationId xmlns:a16="http://schemas.microsoft.com/office/drawing/2014/main" id="{27E2D317-F638-AB50-2EB8-61828AA1CCA3}"/>
                  </a:ext>
                </a:extLst>
              </p:cNvPr>
              <p:cNvSpPr txBox="1"/>
              <p:nvPr/>
            </p:nvSpPr>
            <p:spPr>
              <a:xfrm>
                <a:off x="12895563" y="18669000"/>
                <a:ext cx="3208246" cy="7171194"/>
              </a:xfrm>
              <a:prstGeom prst="rect">
                <a:avLst/>
              </a:prstGeom>
              <a:noFill/>
            </p:spPr>
            <p:txBody>
              <a:bodyPr wrap="square" rtlCol="0">
                <a:spAutoFit/>
              </a:bodyPr>
              <a:lstStyle/>
              <a:p>
                <a:r>
                  <a:rPr lang="en-US" sz="2000" b="1" dirty="0">
                    <a:solidFill>
                      <a:schemeClr val="dk1"/>
                    </a:solidFill>
                    <a:latin typeface="Arial" panose="020B0604020202020204" pitchFamily="34" charset="0"/>
                    <a:cs typeface="Arial" panose="020B0604020202020204" pitchFamily="34" charset="0"/>
                  </a:rPr>
                  <a:t>Outcome of one run of QEC using the QHM Hamiltonian on 10 simulated qubits. </a:t>
                </a:r>
              </a:p>
              <a:p>
                <a:endParaRPr lang="en-US" sz="2000" b="1" dirty="0">
                  <a:solidFill>
                    <a:schemeClr val="dk1"/>
                  </a:solidFill>
                  <a:latin typeface="Arial" panose="020B0604020202020204" pitchFamily="34" charset="0"/>
                  <a:cs typeface="Arial" panose="020B0604020202020204" pitchFamily="34" charset="0"/>
                </a:endParaRPr>
              </a:p>
              <a:p>
                <a:r>
                  <a:rPr lang="en-US" sz="2000" dirty="0">
                    <a:solidFill>
                      <a:schemeClr val="dk1"/>
                    </a:solidFill>
                    <a:latin typeface="Arial" panose="020B0604020202020204" pitchFamily="34" charset="0"/>
                    <a:cs typeface="Arial" panose="020B0604020202020204" pitchFamily="34" charset="0"/>
                  </a:rPr>
                  <a:t>We show (a) the overlap between our state and the ground state for </a:t>
                </a:r>
                <a14:m>
                  <m:oMath xmlns:m="http://schemas.openxmlformats.org/officeDocument/2006/math">
                    <m:r>
                      <a:rPr lang="en-US" sz="2000" i="1" dirty="0" smtClean="0">
                        <a:solidFill>
                          <a:schemeClr val="dk1"/>
                        </a:solidFill>
                        <a:latin typeface="Cambria Math" panose="02040503050406030204" pitchFamily="18" charset="0"/>
                        <a:cs typeface="Arial" panose="020B0604020202020204" pitchFamily="34" charset="0"/>
                      </a:rPr>
                      <m:t>𝑚</m:t>
                    </m:r>
                  </m:oMath>
                </a14:m>
                <a:r>
                  <a:rPr lang="en-US" sz="2000" dirty="0">
                    <a:solidFill>
                      <a:schemeClr val="dk1"/>
                    </a:solidFill>
                    <a:latin typeface="Arial" panose="020B0604020202020204" pitchFamily="34" charset="0"/>
                    <a:cs typeface="Arial" panose="020B0604020202020204" pitchFamily="34" charset="0"/>
                  </a:rPr>
                  <a:t> particles and (b) the energy per particle. </a:t>
                </a:r>
              </a:p>
              <a:p>
                <a:endParaRPr lang="en-US" sz="2000" dirty="0">
                  <a:solidFill>
                    <a:schemeClr val="dk1"/>
                  </a:solidFill>
                  <a:latin typeface="Arial" panose="020B0604020202020204" pitchFamily="34" charset="0"/>
                  <a:cs typeface="Arial" panose="020B0604020202020204" pitchFamily="34" charset="0"/>
                </a:endParaRPr>
              </a:p>
              <a:p>
                <a:r>
                  <a:rPr lang="en-US" sz="2000" dirty="0">
                    <a:solidFill>
                      <a:schemeClr val="dk1"/>
                    </a:solidFill>
                    <a:latin typeface="Arial" panose="020B0604020202020204" pitchFamily="34" charset="0"/>
                    <a:cs typeface="Arial" panose="020B0604020202020204" pitchFamily="34" charset="0"/>
                  </a:rPr>
                  <a:t>We begin with 10 particles; all but four are annihilated within the first few steps (not shown). Particles are annihilated at the endpoints of the qubit chain (</a:t>
                </a:r>
                <a14:m>
                  <m:oMath xmlns:m="http://schemas.openxmlformats.org/officeDocument/2006/math">
                    <m:r>
                      <a:rPr lang="en-US" sz="2000" b="0" i="1" dirty="0">
                        <a:solidFill>
                          <a:schemeClr val="dk1"/>
                        </a:solidFill>
                        <a:latin typeface="Cambria Math" panose="02040503050406030204" pitchFamily="18" charset="0"/>
                        <a:cs typeface="Arial" panose="020B0604020202020204" pitchFamily="34" charset="0"/>
                      </a:rPr>
                      <m:t>𝑋</m:t>
                    </m:r>
                    <m:r>
                      <a:rPr lang="en-US" sz="2000" b="0" i="1" dirty="0">
                        <a:solidFill>
                          <a:schemeClr val="dk1"/>
                        </a:solidFill>
                        <a:latin typeface="Cambria Math" panose="02040503050406030204" pitchFamily="18" charset="0"/>
                        <a:cs typeface="Arial" panose="020B0604020202020204" pitchFamily="34" charset="0"/>
                      </a:rPr>
                      <m:t> = {0,9})</m:t>
                    </m:r>
                  </m:oMath>
                </a14:m>
                <a:endParaRPr lang="en-US" sz="2000" dirty="0">
                  <a:solidFill>
                    <a:schemeClr val="dk1"/>
                  </a:solidFill>
                  <a:latin typeface="Arial" panose="020B0604020202020204" pitchFamily="34" charset="0"/>
                  <a:cs typeface="Arial" panose="020B0604020202020204" pitchFamily="34" charset="0"/>
                </a:endParaRPr>
              </a:p>
              <a:p>
                <a:endParaRPr lang="en-US" sz="2000" dirty="0">
                  <a:solidFill>
                    <a:schemeClr val="dk1"/>
                  </a:solidFill>
                  <a:latin typeface="Arial" panose="020B0604020202020204" pitchFamily="34" charset="0"/>
                  <a:cs typeface="Arial" panose="020B0604020202020204" pitchFamily="34" charset="0"/>
                </a:endParaRPr>
              </a:p>
              <a:p>
                <a:r>
                  <a:rPr lang="en-US" sz="2000" dirty="0">
                    <a:solidFill>
                      <a:schemeClr val="dk1"/>
                    </a:solidFill>
                    <a:latin typeface="Arial" panose="020B0604020202020204" pitchFamily="34" charset="0"/>
                    <a:cs typeface="Arial" panose="020B0604020202020204" pitchFamily="34" charset="0"/>
                  </a:rPr>
                  <a:t>We use an adaptive timestep </a:t>
                </a:r>
                <a14:m>
                  <m:oMath xmlns:m="http://schemas.openxmlformats.org/officeDocument/2006/math">
                    <m:r>
                      <a:rPr lang="en-US" sz="2000" i="1" dirty="0" smtClean="0">
                        <a:solidFill>
                          <a:schemeClr val="dk1"/>
                        </a:solidFill>
                        <a:latin typeface="Cambria Math" panose="02040503050406030204" pitchFamily="18" charset="0"/>
                        <a:cs typeface="Times New Roman" panose="02020603050405020304" pitchFamily="18" charset="0"/>
                      </a:rPr>
                      <m:t>𝛿</m:t>
                    </m:r>
                    <m:r>
                      <a:rPr lang="en-US" sz="2000" i="1" dirty="0" smtClean="0">
                        <a:solidFill>
                          <a:schemeClr val="dk1"/>
                        </a:solidFill>
                        <a:latin typeface="Cambria Math" panose="02040503050406030204" pitchFamily="18" charset="0"/>
                        <a:cs typeface="Times New Roman" panose="02020603050405020304" pitchFamily="18" charset="0"/>
                      </a:rPr>
                      <m:t>𝑡</m:t>
                    </m:r>
                    <m:r>
                      <a:rPr lang="en-US" sz="2000" i="1" dirty="0" smtClean="0">
                        <a:solidFill>
                          <a:schemeClr val="dk1"/>
                        </a:solidFill>
                        <a:latin typeface="Cambria Math" panose="02040503050406030204" pitchFamily="18" charset="0"/>
                        <a:cs typeface="Arial" panose="020B0604020202020204" pitchFamily="34" charset="0"/>
                      </a:rPr>
                      <m:t>=0.5</m:t>
                    </m:r>
                  </m:oMath>
                </a14:m>
                <a:r>
                  <a:rPr lang="en-US" sz="2000" dirty="0">
                    <a:solidFill>
                      <a:schemeClr val="dk1"/>
                    </a:solidFill>
                    <a:latin typeface="Arial" panose="020B0604020202020204" pitchFamily="34" charset="0"/>
                    <a:cs typeface="Arial" panose="020B0604020202020204" pitchFamily="34" charset="0"/>
                  </a:rPr>
                  <a:t> for</a:t>
                </a:r>
                <a14:m>
                  <m:oMath xmlns:m="http://schemas.openxmlformats.org/officeDocument/2006/math">
                    <m:r>
                      <a:rPr lang="en-US" sz="2000" i="1" dirty="0" smtClean="0">
                        <a:solidFill>
                          <a:schemeClr val="dk1"/>
                        </a:solidFill>
                        <a:latin typeface="Cambria Math" panose="02040503050406030204" pitchFamily="18" charset="0"/>
                        <a:cs typeface="Arial" panose="020B0604020202020204" pitchFamily="34" charset="0"/>
                      </a:rPr>
                      <m:t> </m:t>
                    </m:r>
                  </m:oMath>
                </a14:m>
                <a:endParaRPr lang="en-US" sz="2000" i="1" dirty="0">
                  <a:solidFill>
                    <a:schemeClr val="dk1"/>
                  </a:solidFill>
                  <a:latin typeface="Cambria Math" panose="02040503050406030204" pitchFamily="18" charset="0"/>
                  <a:cs typeface="Arial" panose="020B0604020202020204" pitchFamily="34" charset="0"/>
                </a:endParaRPr>
              </a:p>
              <a:p>
                <a14:m>
                  <m:oMath xmlns:m="http://schemas.openxmlformats.org/officeDocument/2006/math">
                    <m:r>
                      <a:rPr lang="en-US" sz="2000" i="1" dirty="0" smtClean="0">
                        <a:solidFill>
                          <a:schemeClr val="dk1"/>
                        </a:solidFill>
                        <a:latin typeface="Cambria Math" panose="02040503050406030204" pitchFamily="18" charset="0"/>
                        <a:cs typeface="Arial" panose="020B0604020202020204" pitchFamily="34" charset="0"/>
                      </a:rPr>
                      <m:t>𝑚</m:t>
                    </m:r>
                    <m:r>
                      <a:rPr lang="en-US" sz="2000" i="1" dirty="0" smtClean="0">
                        <a:solidFill>
                          <a:schemeClr val="dk1"/>
                        </a:solidFill>
                        <a:latin typeface="Cambria Math" panose="02040503050406030204" pitchFamily="18" charset="0"/>
                        <a:cs typeface="Arial" panose="020B0604020202020204" pitchFamily="34" charset="0"/>
                      </a:rPr>
                      <m:t>&lt;2 </m:t>
                    </m:r>
                  </m:oMath>
                </a14:m>
                <a:r>
                  <a:rPr lang="en-US" sz="2000" dirty="0">
                    <a:solidFill>
                      <a:schemeClr val="dk1"/>
                    </a:solidFill>
                    <a:latin typeface="Arial" panose="020B0604020202020204" pitchFamily="34" charset="0"/>
                    <a:cs typeface="Arial" panose="020B0604020202020204" pitchFamily="34" charset="0"/>
                  </a:rPr>
                  <a:t>and </a:t>
                </a:r>
                <a14:m>
                  <m:oMath xmlns:m="http://schemas.openxmlformats.org/officeDocument/2006/math">
                    <m:r>
                      <a:rPr lang="en-US" sz="2000" i="1" dirty="0">
                        <a:solidFill>
                          <a:schemeClr val="dk1"/>
                        </a:solidFill>
                        <a:latin typeface="Cambria Math" panose="02040503050406030204" pitchFamily="18" charset="0"/>
                        <a:cs typeface="Times New Roman" panose="02020603050405020304" pitchFamily="18" charset="0"/>
                      </a:rPr>
                      <m:t>𝛿</m:t>
                    </m:r>
                    <m:r>
                      <a:rPr lang="en-US" sz="2000" b="0" i="1" dirty="0" smtClean="0">
                        <a:solidFill>
                          <a:schemeClr val="dk1"/>
                        </a:solidFill>
                        <a:latin typeface="Cambria Math" panose="02040503050406030204" pitchFamily="18" charset="0"/>
                        <a:cs typeface="Times New Roman" panose="02020603050405020304" pitchFamily="18" charset="0"/>
                      </a:rPr>
                      <m:t>𝑡</m:t>
                    </m:r>
                    <m:r>
                      <a:rPr lang="en-US" sz="2000" b="0" i="1" dirty="0" smtClean="0">
                        <a:solidFill>
                          <a:schemeClr val="dk1"/>
                        </a:solidFill>
                        <a:latin typeface="Cambria Math" panose="02040503050406030204" pitchFamily="18" charset="0"/>
                        <a:cs typeface="Times New Roman" panose="02020603050405020304" pitchFamily="18" charset="0"/>
                      </a:rPr>
                      <m:t>=500</m:t>
                    </m:r>
                  </m:oMath>
                </a14:m>
                <a:r>
                  <a:rPr lang="en-US" sz="2000" dirty="0">
                    <a:solidFill>
                      <a:schemeClr val="dk1"/>
                    </a:solidFill>
                    <a:latin typeface="Arial" panose="020B0604020202020204" pitchFamily="34" charset="0"/>
                    <a:cs typeface="Arial" panose="020B0604020202020204" pitchFamily="34" charset="0"/>
                  </a:rPr>
                  <a:t> for </a:t>
                </a:r>
                <a14:m>
                  <m:oMath xmlns:m="http://schemas.openxmlformats.org/officeDocument/2006/math">
                    <m:r>
                      <a:rPr lang="en-US" sz="2000" i="1" dirty="0" smtClean="0">
                        <a:solidFill>
                          <a:schemeClr val="dk1"/>
                        </a:solidFill>
                        <a:latin typeface="Cambria Math" panose="02040503050406030204" pitchFamily="18" charset="0"/>
                        <a:cs typeface="Arial" panose="020B0604020202020204" pitchFamily="34" charset="0"/>
                      </a:rPr>
                      <m:t>𝑚</m:t>
                    </m:r>
                    <m:r>
                      <a:rPr lang="en-US" sz="2000" i="1" dirty="0">
                        <a:solidFill>
                          <a:schemeClr val="dk1"/>
                        </a:solidFill>
                        <a:latin typeface="Cambria Math" panose="02040503050406030204" pitchFamily="18" charset="0"/>
                        <a:ea typeface="Cambria Math" panose="02040503050406030204" pitchFamily="18" charset="0"/>
                        <a:cs typeface="Arial" panose="020B0604020202020204" pitchFamily="34" charset="0"/>
                      </a:rPr>
                      <m:t>≥</m:t>
                    </m:r>
                    <m:r>
                      <a:rPr lang="en-US" sz="2000" b="0" i="1" dirty="0" smtClean="0">
                        <a:solidFill>
                          <a:schemeClr val="dk1"/>
                        </a:solidFill>
                        <a:latin typeface="Cambria Math" panose="02040503050406030204" pitchFamily="18" charset="0"/>
                        <a:ea typeface="Cambria Math" panose="02040503050406030204" pitchFamily="18" charset="0"/>
                        <a:cs typeface="Arial" panose="020B0604020202020204" pitchFamily="34" charset="0"/>
                      </a:rPr>
                      <m:t>2.</m:t>
                    </m:r>
                  </m:oMath>
                </a14:m>
                <a:r>
                  <a:rPr lang="en-US" sz="2000" dirty="0">
                    <a:solidFill>
                      <a:schemeClr val="dk1"/>
                    </a:solidFill>
                    <a:latin typeface="Arial" panose="020B0604020202020204" pitchFamily="34" charset="0"/>
                    <a:cs typeface="Arial" panose="020B0604020202020204" pitchFamily="34" charset="0"/>
                  </a:rPr>
                  <a:t> </a:t>
                </a:r>
              </a:p>
            </p:txBody>
          </p:sp>
        </mc:Choice>
        <mc:Fallback>
          <p:sp>
            <p:nvSpPr>
              <p:cNvPr id="67" name="TextBox 66">
                <a:extLst>
                  <a:ext uri="{FF2B5EF4-FFF2-40B4-BE49-F238E27FC236}">
                    <a16:creationId xmlns:a16="http://schemas.microsoft.com/office/drawing/2014/main" id="{27E2D317-F638-AB50-2EB8-61828AA1CCA3}"/>
                  </a:ext>
                </a:extLst>
              </p:cNvPr>
              <p:cNvSpPr txBox="1">
                <a:spLocks noRot="1" noChangeAspect="1" noMove="1" noResize="1" noEditPoints="1" noAdjustHandles="1" noChangeArrowheads="1" noChangeShapeType="1" noTextEdit="1"/>
              </p:cNvSpPr>
              <p:nvPr/>
            </p:nvSpPr>
            <p:spPr>
              <a:xfrm>
                <a:off x="12895563" y="18669000"/>
                <a:ext cx="3208246" cy="7171194"/>
              </a:xfrm>
              <a:prstGeom prst="rect">
                <a:avLst/>
              </a:prstGeom>
              <a:blipFill>
                <a:blip r:embed="rId9"/>
                <a:stretch>
                  <a:fillRect l="-1898" t="-425" r="-3036"/>
                </a:stretch>
              </a:blipFill>
            </p:spPr>
            <p:txBody>
              <a:bodyPr/>
              <a:lstStyle/>
              <a:p>
                <a:r>
                  <a:rPr lang="en-US">
                    <a:noFill/>
                  </a:rPr>
                  <a:t> </a:t>
                </a:r>
              </a:p>
            </p:txBody>
          </p:sp>
        </mc:Fallback>
      </mc:AlternateContent>
      <p:pic>
        <p:nvPicPr>
          <p:cNvPr id="70" name="Picture 69">
            <a:extLst>
              <a:ext uri="{FF2B5EF4-FFF2-40B4-BE49-F238E27FC236}">
                <a16:creationId xmlns:a16="http://schemas.microsoft.com/office/drawing/2014/main" id="{1C112C57-3C61-F085-C78B-20BA45FB75C6}"/>
              </a:ext>
            </a:extLst>
          </p:cNvPr>
          <p:cNvPicPr>
            <a:picLocks/>
          </p:cNvPicPr>
          <p:nvPr/>
        </p:nvPicPr>
        <p:blipFill>
          <a:blip r:embed="rId10" cstate="print">
            <a:extLst>
              <a:ext uri="{28A0092B-C50C-407E-A947-70E740481C1C}">
                <a14:useLocalDpi xmlns:a14="http://schemas.microsoft.com/office/drawing/2010/main" val="0"/>
              </a:ext>
            </a:extLst>
          </a:blip>
          <a:srcRect/>
          <a:stretch/>
        </p:blipFill>
        <p:spPr>
          <a:xfrm>
            <a:off x="16385113" y="22590217"/>
            <a:ext cx="7136061" cy="3474720"/>
          </a:xfrm>
          <a:prstGeom prst="rect">
            <a:avLst/>
          </a:prstGeom>
        </p:spPr>
      </p:pic>
      <p:pic>
        <p:nvPicPr>
          <p:cNvPr id="71" name="Picture 70">
            <a:extLst>
              <a:ext uri="{FF2B5EF4-FFF2-40B4-BE49-F238E27FC236}">
                <a16:creationId xmlns:a16="http://schemas.microsoft.com/office/drawing/2014/main" id="{CFC542B8-BCED-747B-D0DC-74B9FC415887}"/>
              </a:ext>
            </a:extLst>
          </p:cNvPr>
          <p:cNvPicPr>
            <a:picLocks/>
          </p:cNvPicPr>
          <p:nvPr/>
        </p:nvPicPr>
        <p:blipFill>
          <a:blip r:embed="rId11" cstate="print">
            <a:extLst>
              <a:ext uri="{28A0092B-C50C-407E-A947-70E740481C1C}">
                <a14:useLocalDpi xmlns:a14="http://schemas.microsoft.com/office/drawing/2010/main" val="0"/>
              </a:ext>
            </a:extLst>
          </a:blip>
          <a:srcRect/>
          <a:stretch/>
        </p:blipFill>
        <p:spPr>
          <a:xfrm>
            <a:off x="16385112" y="18458054"/>
            <a:ext cx="7136062" cy="3474720"/>
          </a:xfrm>
          <a:prstGeom prst="rect">
            <a:avLst/>
          </a:prstGeom>
        </p:spPr>
      </p:pic>
      <p:pic>
        <p:nvPicPr>
          <p:cNvPr id="1026" name="Picture 2">
            <a:extLst>
              <a:ext uri="{FF2B5EF4-FFF2-40B4-BE49-F238E27FC236}">
                <a16:creationId xmlns:a16="http://schemas.microsoft.com/office/drawing/2014/main" id="{6CFED16F-4F64-B5B5-5CFD-CCE683C9897A}"/>
              </a:ext>
            </a:extLst>
          </p:cNvPr>
          <p:cNvPicPr>
            <a:picLocks noChangeAspect="1" noChangeArrowheads="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163674" y="26182890"/>
            <a:ext cx="7509684" cy="78877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49EFCAD-30A0-04ED-2F7B-E9346C1C6444}"/>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27353111" y="7322498"/>
            <a:ext cx="6045651" cy="754702"/>
          </a:xfrm>
          <a:prstGeom prst="rect">
            <a:avLst/>
          </a:prstGeom>
          <a:noFill/>
          <a:extLst>
            <a:ext uri="{909E8E84-426E-40DD-AFC4-6F175D3DCCD1}">
              <a14:hiddenFill xmlns:a14="http://schemas.microsoft.com/office/drawing/2010/main">
                <a:solidFill>
                  <a:srgbClr val="FFFFFF"/>
                </a:solidFill>
              </a14:hiddenFill>
            </a:ext>
          </a:extLst>
        </p:spPr>
      </p:pic>
      <p:sp>
        <p:nvSpPr>
          <p:cNvPr id="72" name="Rounded Rectangle 94">
            <a:extLst>
              <a:ext uri="{FF2B5EF4-FFF2-40B4-BE49-F238E27FC236}">
                <a16:creationId xmlns:a16="http://schemas.microsoft.com/office/drawing/2014/main" id="{2D1AF0EF-F355-24E2-3CAE-BA6882C0B364}"/>
              </a:ext>
            </a:extLst>
          </p:cNvPr>
          <p:cNvSpPr/>
          <p:nvPr/>
        </p:nvSpPr>
        <p:spPr>
          <a:xfrm>
            <a:off x="24807810" y="13887643"/>
            <a:ext cx="11138811" cy="6711122"/>
          </a:xfrm>
          <a:prstGeom prst="roundRect">
            <a:avLst>
              <a:gd name="adj" fmla="val 8621"/>
            </a:avLst>
          </a:prstGeom>
          <a:solidFill>
            <a:srgbClr val="E3E4DC"/>
          </a:solidFill>
          <a:ln w="28575">
            <a:solidFill>
              <a:schemeClr val="accent6"/>
            </a:solidFill>
          </a:ln>
          <a:effectLst>
            <a:outerShdw blurRad="508000" dist="1270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78136" tIns="39068" rIns="78136" bIns="39068" numCol="1" spcCol="0" rtlCol="0" fromWordArt="0" anchor="t" anchorCtr="0" forceAA="0" compatLnSpc="1">
            <a:prstTxWarp prst="textNoShape">
              <a:avLst/>
            </a:prstTxWarp>
            <a:noAutofit/>
          </a:bodyPr>
          <a:lstStyle/>
          <a:p>
            <a:endParaRPr lang="en-US" dirty="0"/>
          </a:p>
        </p:txBody>
      </p:sp>
      <p:sp>
        <p:nvSpPr>
          <p:cNvPr id="73" name="TextBox 72">
            <a:extLst>
              <a:ext uri="{FF2B5EF4-FFF2-40B4-BE49-F238E27FC236}">
                <a16:creationId xmlns:a16="http://schemas.microsoft.com/office/drawing/2014/main" id="{7A102CEB-2042-43C8-BD1C-E74BD9EA7063}"/>
              </a:ext>
            </a:extLst>
          </p:cNvPr>
          <p:cNvSpPr txBox="1"/>
          <p:nvPr/>
        </p:nvSpPr>
        <p:spPr>
          <a:xfrm>
            <a:off x="24977833" y="19349577"/>
            <a:ext cx="10968788" cy="1015663"/>
          </a:xfrm>
          <a:prstGeom prst="rect">
            <a:avLst/>
          </a:prstGeom>
          <a:noFill/>
        </p:spPr>
        <p:txBody>
          <a:bodyPr wrap="square" rtlCol="0">
            <a:spAutoFit/>
          </a:bodyPr>
          <a:lstStyle/>
          <a:p>
            <a:r>
              <a:rPr lang="en-US" sz="2000" b="1" dirty="0">
                <a:solidFill>
                  <a:schemeClr val="dk1"/>
                </a:solidFill>
                <a:latin typeface="Arial" panose="020B0604020202020204" pitchFamily="34" charset="0"/>
                <a:cs typeface="Arial" panose="020B0604020202020204" pitchFamily="34" charset="0"/>
              </a:rPr>
              <a:t>Probability to measure each eigenstate using Markov chain analysis (top) vs average of 500 runs (bottom). (a) </a:t>
            </a:r>
            <a:r>
              <a:rPr lang="en-US" sz="2000" dirty="0">
                <a:solidFill>
                  <a:schemeClr val="dk1"/>
                </a:solidFill>
                <a:latin typeface="Arial" panose="020B0604020202020204" pitchFamily="34" charset="0"/>
                <a:cs typeface="Arial" panose="020B0604020202020204" pitchFamily="34" charset="0"/>
              </a:rPr>
              <a:t>probability of all outcomes for 1 particle </a:t>
            </a:r>
            <a:r>
              <a:rPr lang="en-US" sz="2000" b="1" dirty="0">
                <a:solidFill>
                  <a:schemeClr val="dk1"/>
                </a:solidFill>
                <a:latin typeface="Arial" panose="020B0604020202020204" pitchFamily="34" charset="0"/>
                <a:cs typeface="Arial" panose="020B0604020202020204" pitchFamily="34" charset="0"/>
              </a:rPr>
              <a:t>(b)</a:t>
            </a:r>
            <a:r>
              <a:rPr lang="en-US" sz="2000" dirty="0">
                <a:solidFill>
                  <a:schemeClr val="dk1"/>
                </a:solidFill>
                <a:latin typeface="Arial" panose="020B0604020202020204" pitchFamily="34" charset="0"/>
                <a:cs typeface="Arial" panose="020B0604020202020204" pitchFamily="34" charset="0"/>
              </a:rPr>
              <a:t> probabilities of (a) renormalized to remove annihilations </a:t>
            </a:r>
            <a:r>
              <a:rPr lang="en-US" sz="2000" b="1" dirty="0">
                <a:solidFill>
                  <a:schemeClr val="dk1"/>
                </a:solidFill>
                <a:latin typeface="Arial" panose="020B0604020202020204" pitchFamily="34" charset="0"/>
                <a:cs typeface="Arial" panose="020B0604020202020204" pitchFamily="34" charset="0"/>
              </a:rPr>
              <a:t>(c)</a:t>
            </a:r>
            <a:r>
              <a:rPr lang="en-US" sz="2000" dirty="0">
                <a:solidFill>
                  <a:schemeClr val="dk1"/>
                </a:solidFill>
                <a:latin typeface="Arial" panose="020B0604020202020204" pitchFamily="34" charset="0"/>
                <a:cs typeface="Arial" panose="020B0604020202020204" pitchFamily="34" charset="0"/>
              </a:rPr>
              <a:t> 2-particle renormalized probabilities</a:t>
            </a:r>
          </a:p>
        </p:txBody>
      </p:sp>
      <p:sp>
        <p:nvSpPr>
          <p:cNvPr id="75" name="TextBox 74">
            <a:extLst>
              <a:ext uri="{FF2B5EF4-FFF2-40B4-BE49-F238E27FC236}">
                <a16:creationId xmlns:a16="http://schemas.microsoft.com/office/drawing/2014/main" id="{367659ED-B876-0616-6763-513305642A69}"/>
              </a:ext>
            </a:extLst>
          </p:cNvPr>
          <p:cNvSpPr txBox="1"/>
          <p:nvPr/>
        </p:nvSpPr>
        <p:spPr>
          <a:xfrm>
            <a:off x="30059454" y="17676473"/>
            <a:ext cx="65" cy="1136786"/>
          </a:xfrm>
          <a:prstGeom prst="rect">
            <a:avLst/>
          </a:prstGeom>
          <a:noFill/>
        </p:spPr>
        <p:txBody>
          <a:bodyPr wrap="square" lIns="0" tIns="0" rIns="0" bIns="0" rtlCol="0">
            <a:spAutoFit/>
          </a:bodyPr>
          <a:lstStyle/>
          <a:p>
            <a:endParaRPr lang="en-US" dirty="0"/>
          </a:p>
        </p:txBody>
      </p:sp>
      <p:pic>
        <p:nvPicPr>
          <p:cNvPr id="77" name="Picture 76">
            <a:extLst>
              <a:ext uri="{FF2B5EF4-FFF2-40B4-BE49-F238E27FC236}">
                <a16:creationId xmlns:a16="http://schemas.microsoft.com/office/drawing/2014/main" id="{24CDF094-8CD7-81B4-1EC7-71DCB0D65955}"/>
              </a:ext>
            </a:extLst>
          </p:cNvPr>
          <p:cNvPicPr>
            <a:picLocks noChangeAspect="1"/>
          </p:cNvPicPr>
          <p:nvPr/>
        </p:nvPicPr>
        <p:blipFill>
          <a:blip r:embed="rId14" cstate="print">
            <a:extLst>
              <a:ext uri="{28A0092B-C50C-407E-A947-70E740481C1C}">
                <a14:useLocalDpi xmlns:a14="http://schemas.microsoft.com/office/drawing/2010/main" val="0"/>
              </a:ext>
            </a:extLst>
          </a:blip>
          <a:srcRect/>
          <a:stretch/>
        </p:blipFill>
        <p:spPr>
          <a:xfrm>
            <a:off x="25423564" y="14215923"/>
            <a:ext cx="2958600" cy="2126189"/>
          </a:xfrm>
          <a:prstGeom prst="rect">
            <a:avLst/>
          </a:prstGeom>
        </p:spPr>
      </p:pic>
      <p:pic>
        <p:nvPicPr>
          <p:cNvPr id="78" name="Picture 77">
            <a:extLst>
              <a:ext uri="{FF2B5EF4-FFF2-40B4-BE49-F238E27FC236}">
                <a16:creationId xmlns:a16="http://schemas.microsoft.com/office/drawing/2014/main" id="{69950748-B62B-AE0D-E76B-D493E1B25DB1}"/>
              </a:ext>
            </a:extLst>
          </p:cNvPr>
          <p:cNvPicPr>
            <a:picLocks noChangeAspect="1"/>
          </p:cNvPicPr>
          <p:nvPr/>
        </p:nvPicPr>
        <p:blipFill>
          <a:blip r:embed="rId15" cstate="print">
            <a:extLst>
              <a:ext uri="{28A0092B-C50C-407E-A947-70E740481C1C}">
                <a14:useLocalDpi xmlns:a14="http://schemas.microsoft.com/office/drawing/2010/main" val="0"/>
              </a:ext>
            </a:extLst>
          </a:blip>
          <a:srcRect/>
          <a:stretch/>
        </p:blipFill>
        <p:spPr>
          <a:xfrm>
            <a:off x="32559266" y="14215923"/>
            <a:ext cx="2910828" cy="2090877"/>
          </a:xfrm>
          <a:prstGeom prst="rect">
            <a:avLst/>
          </a:prstGeom>
        </p:spPr>
      </p:pic>
      <p:grpSp>
        <p:nvGrpSpPr>
          <p:cNvPr id="79" name="Group 78">
            <a:extLst>
              <a:ext uri="{FF2B5EF4-FFF2-40B4-BE49-F238E27FC236}">
                <a16:creationId xmlns:a16="http://schemas.microsoft.com/office/drawing/2014/main" id="{2F698396-2EF0-5CBD-B5DC-D498206FECF2}"/>
              </a:ext>
            </a:extLst>
          </p:cNvPr>
          <p:cNvGrpSpPr/>
          <p:nvPr/>
        </p:nvGrpSpPr>
        <p:grpSpPr>
          <a:xfrm>
            <a:off x="24502569" y="21031200"/>
            <a:ext cx="11699345" cy="6105909"/>
            <a:chOff x="34067751" y="6962538"/>
            <a:chExt cx="14137544" cy="14216328"/>
          </a:xfrm>
        </p:grpSpPr>
        <p:sp>
          <p:nvSpPr>
            <p:cNvPr id="80" name="Rounded Rectangle 99">
              <a:extLst>
                <a:ext uri="{FF2B5EF4-FFF2-40B4-BE49-F238E27FC236}">
                  <a16:creationId xmlns:a16="http://schemas.microsoft.com/office/drawing/2014/main" id="{17EC5FDC-A42A-C990-50D4-F9B19B510C03}"/>
                </a:ext>
              </a:extLst>
            </p:cNvPr>
            <p:cNvSpPr/>
            <p:nvPr/>
          </p:nvSpPr>
          <p:spPr>
            <a:xfrm>
              <a:off x="34078066" y="7421562"/>
              <a:ext cx="14127229" cy="13757304"/>
            </a:xfrm>
            <a:prstGeom prst="roundRect">
              <a:avLst>
                <a:gd name="adj" fmla="val 3266"/>
              </a:avLst>
            </a:prstGeom>
            <a:ln w="28575">
              <a:solidFill>
                <a:srgbClr val="153E35"/>
              </a:solidFill>
            </a:ln>
            <a:effectLst>
              <a:outerShdw blurRad="508000" dist="1270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78136" tIns="39068" rIns="78136" bIns="39068" numCol="1" spcCol="0" rtlCol="0" fromWordArt="0" anchor="t" anchorCtr="0" forceAA="0" compatLnSpc="1">
              <a:prstTxWarp prst="textNoShape">
                <a:avLst/>
              </a:prstTxWarp>
              <a:noAutofit/>
            </a:bodyPr>
            <a:lstStyle/>
            <a:p>
              <a:endParaRPr lang="en-US" sz="2800" dirty="0">
                <a:latin typeface="Arial" panose="020B0604020202020204" pitchFamily="34" charset="0"/>
                <a:cs typeface="Arial" panose="020B0604020202020204" pitchFamily="34" charset="0"/>
              </a:endParaRPr>
            </a:p>
          </p:txBody>
        </p:sp>
        <p:sp>
          <p:nvSpPr>
            <p:cNvPr id="81" name="Rounded Rectangle 100">
              <a:extLst>
                <a:ext uri="{FF2B5EF4-FFF2-40B4-BE49-F238E27FC236}">
                  <a16:creationId xmlns:a16="http://schemas.microsoft.com/office/drawing/2014/main" id="{4ED3A109-51F8-4DC2-3792-6524274E359E}"/>
                </a:ext>
              </a:extLst>
            </p:cNvPr>
            <p:cNvSpPr/>
            <p:nvPr/>
          </p:nvSpPr>
          <p:spPr>
            <a:xfrm>
              <a:off x="34067751" y="6962538"/>
              <a:ext cx="14137544" cy="2299308"/>
            </a:xfrm>
            <a:prstGeom prst="roundRect">
              <a:avLst>
                <a:gd name="adj" fmla="val 43709"/>
              </a:avLst>
            </a:prstGeom>
            <a:solidFill>
              <a:srgbClr val="00453B"/>
            </a:solidFill>
            <a:ln w="28575">
              <a:solidFill>
                <a:srgbClr val="153E35"/>
              </a:solidFill>
            </a:ln>
            <a:effectLst/>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78136" tIns="39068" rIns="78136" bIns="39068" numCol="1" spcCol="0" rtlCol="0" fromWordArt="0" anchor="t" anchorCtr="0" forceAA="0" compatLnSpc="1">
              <a:prstTxWarp prst="textNoShape">
                <a:avLst/>
              </a:prstTxWarp>
              <a:noAutofit/>
            </a:bodyPr>
            <a:lstStyle/>
            <a:p>
              <a:r>
                <a:rPr lang="en-US" sz="3600" b="1" dirty="0">
                  <a:solidFill>
                    <a:schemeClr val="bg1"/>
                  </a:solidFill>
                  <a:latin typeface="Arial" panose="020B0604020202020204" pitchFamily="34" charset="0"/>
                  <a:cs typeface="Arial" panose="020B0604020202020204" pitchFamily="34" charset="0"/>
                </a:rPr>
                <a:t>References and Acknowledgements</a:t>
              </a:r>
            </a:p>
          </p:txBody>
        </p:sp>
      </p:grpSp>
      <p:sp>
        <p:nvSpPr>
          <p:cNvPr id="84" name="TextBox 83">
            <a:extLst>
              <a:ext uri="{FF2B5EF4-FFF2-40B4-BE49-F238E27FC236}">
                <a16:creationId xmlns:a16="http://schemas.microsoft.com/office/drawing/2014/main" id="{1BCAD7F4-443A-71C7-8C4C-0E8BE39AE6EE}"/>
              </a:ext>
            </a:extLst>
          </p:cNvPr>
          <p:cNvSpPr txBox="1"/>
          <p:nvPr/>
        </p:nvSpPr>
        <p:spPr>
          <a:xfrm>
            <a:off x="17160341" y="22026628"/>
            <a:ext cx="5585602" cy="523220"/>
          </a:xfrm>
          <a:prstGeom prst="rect">
            <a:avLst/>
          </a:prstGeom>
          <a:noFill/>
        </p:spPr>
        <p:txBody>
          <a:bodyPr wrap="square" rtlCol="0">
            <a:spAutoFit/>
          </a:bodyPr>
          <a:lstStyle/>
          <a:p>
            <a:pPr algn="ctr"/>
            <a:r>
              <a:rPr lang="en-US" sz="2800" dirty="0">
                <a:solidFill>
                  <a:schemeClr val="dk1"/>
                </a:solidFill>
                <a:latin typeface="Arial" panose="020B0604020202020204" pitchFamily="34" charset="0"/>
                <a:cs typeface="Arial" panose="020B0604020202020204" pitchFamily="34" charset="0"/>
              </a:rPr>
              <a:t>(a)</a:t>
            </a:r>
          </a:p>
        </p:txBody>
      </p:sp>
      <p:sp>
        <p:nvSpPr>
          <p:cNvPr id="85" name="TextBox 84">
            <a:extLst>
              <a:ext uri="{FF2B5EF4-FFF2-40B4-BE49-F238E27FC236}">
                <a16:creationId xmlns:a16="http://schemas.microsoft.com/office/drawing/2014/main" id="{779A0859-8359-42FC-CF75-86A19A933417}"/>
              </a:ext>
            </a:extLst>
          </p:cNvPr>
          <p:cNvSpPr txBox="1"/>
          <p:nvPr/>
        </p:nvSpPr>
        <p:spPr>
          <a:xfrm>
            <a:off x="17160341" y="26063538"/>
            <a:ext cx="5585602" cy="523220"/>
          </a:xfrm>
          <a:prstGeom prst="rect">
            <a:avLst/>
          </a:prstGeom>
          <a:noFill/>
        </p:spPr>
        <p:txBody>
          <a:bodyPr wrap="square" rtlCol="0">
            <a:spAutoFit/>
          </a:bodyPr>
          <a:lstStyle/>
          <a:p>
            <a:pPr algn="ctr"/>
            <a:r>
              <a:rPr lang="en-US" sz="2800" dirty="0">
                <a:solidFill>
                  <a:schemeClr val="dk1"/>
                </a:solidFill>
                <a:latin typeface="Arial" panose="020B0604020202020204" pitchFamily="34" charset="0"/>
                <a:cs typeface="Arial" panose="020B0604020202020204" pitchFamily="34" charset="0"/>
              </a:rPr>
              <a:t>(b)</a:t>
            </a:r>
          </a:p>
        </p:txBody>
      </p:sp>
      <p:pic>
        <p:nvPicPr>
          <p:cNvPr id="86" name="Picture 85">
            <a:extLst>
              <a:ext uri="{FF2B5EF4-FFF2-40B4-BE49-F238E27FC236}">
                <a16:creationId xmlns:a16="http://schemas.microsoft.com/office/drawing/2014/main" id="{94D00721-F5C9-BED2-E51E-25766CAA9D41}"/>
              </a:ext>
            </a:extLst>
          </p:cNvPr>
          <p:cNvPicPr>
            <a:picLocks noChangeAspect="1"/>
          </p:cNvPicPr>
          <p:nvPr/>
        </p:nvPicPr>
        <p:blipFill>
          <a:blip r:embed="rId16" cstate="print">
            <a:extLst>
              <a:ext uri="{28A0092B-C50C-407E-A947-70E740481C1C}">
                <a14:useLocalDpi xmlns:a14="http://schemas.microsoft.com/office/drawing/2010/main" val="0"/>
              </a:ext>
            </a:extLst>
          </a:blip>
          <a:srcRect/>
          <a:stretch/>
        </p:blipFill>
        <p:spPr>
          <a:xfrm>
            <a:off x="29003254" y="14215923"/>
            <a:ext cx="2910829" cy="2090877"/>
          </a:xfrm>
          <a:prstGeom prst="rect">
            <a:avLst/>
          </a:prstGeom>
        </p:spPr>
      </p:pic>
      <p:pic>
        <p:nvPicPr>
          <p:cNvPr id="87" name="Picture 86">
            <a:extLst>
              <a:ext uri="{FF2B5EF4-FFF2-40B4-BE49-F238E27FC236}">
                <a16:creationId xmlns:a16="http://schemas.microsoft.com/office/drawing/2014/main" id="{0587BF13-C603-3CF8-EC15-8D57870FBD44}"/>
              </a:ext>
            </a:extLst>
          </p:cNvPr>
          <p:cNvPicPr>
            <a:picLocks noChangeAspect="1"/>
          </p:cNvPicPr>
          <p:nvPr/>
        </p:nvPicPr>
        <p:blipFill>
          <a:blip r:embed="rId17" cstate="print">
            <a:extLst>
              <a:ext uri="{28A0092B-C50C-407E-A947-70E740481C1C}">
                <a14:useLocalDpi xmlns:a14="http://schemas.microsoft.com/office/drawing/2010/main" val="0"/>
              </a:ext>
            </a:extLst>
          </a:blip>
          <a:srcRect/>
          <a:stretch/>
        </p:blipFill>
        <p:spPr>
          <a:xfrm>
            <a:off x="25451636" y="16882923"/>
            <a:ext cx="2907792" cy="2090658"/>
          </a:xfrm>
          <a:prstGeom prst="rect">
            <a:avLst/>
          </a:prstGeom>
        </p:spPr>
      </p:pic>
      <p:pic>
        <p:nvPicPr>
          <p:cNvPr id="88" name="Picture 87">
            <a:extLst>
              <a:ext uri="{FF2B5EF4-FFF2-40B4-BE49-F238E27FC236}">
                <a16:creationId xmlns:a16="http://schemas.microsoft.com/office/drawing/2014/main" id="{9CAF5D5C-0DCD-7814-B8C2-3DEF615C08D1}"/>
              </a:ext>
            </a:extLst>
          </p:cNvPr>
          <p:cNvPicPr>
            <a:picLocks noChangeAspect="1"/>
          </p:cNvPicPr>
          <p:nvPr/>
        </p:nvPicPr>
        <p:blipFill>
          <a:blip r:embed="rId18" cstate="print">
            <a:extLst>
              <a:ext uri="{28A0092B-C50C-407E-A947-70E740481C1C}">
                <a14:useLocalDpi xmlns:a14="http://schemas.microsoft.com/office/drawing/2010/main" val="0"/>
              </a:ext>
            </a:extLst>
          </a:blip>
          <a:srcRect/>
          <a:stretch/>
        </p:blipFill>
        <p:spPr>
          <a:xfrm>
            <a:off x="32561315" y="16882923"/>
            <a:ext cx="2906729" cy="2090877"/>
          </a:xfrm>
          <a:prstGeom prst="rect">
            <a:avLst/>
          </a:prstGeom>
        </p:spPr>
      </p:pic>
      <p:pic>
        <p:nvPicPr>
          <p:cNvPr id="89" name="Picture 88">
            <a:extLst>
              <a:ext uri="{FF2B5EF4-FFF2-40B4-BE49-F238E27FC236}">
                <a16:creationId xmlns:a16="http://schemas.microsoft.com/office/drawing/2014/main" id="{BD09C7E8-A5E6-00C9-B696-A9E4E827F7F1}"/>
              </a:ext>
            </a:extLst>
          </p:cNvPr>
          <p:cNvPicPr>
            <a:picLocks noChangeAspect="1"/>
          </p:cNvPicPr>
          <p:nvPr/>
        </p:nvPicPr>
        <p:blipFill>
          <a:blip r:embed="rId19" cstate="print">
            <a:extLst>
              <a:ext uri="{28A0092B-C50C-407E-A947-70E740481C1C}">
                <a14:useLocalDpi xmlns:a14="http://schemas.microsoft.com/office/drawing/2010/main" val="0"/>
              </a:ext>
            </a:extLst>
          </a:blip>
          <a:srcRect/>
          <a:stretch/>
        </p:blipFill>
        <p:spPr>
          <a:xfrm>
            <a:off x="29003254" y="16882923"/>
            <a:ext cx="2910828" cy="2090877"/>
          </a:xfrm>
          <a:prstGeom prst="rect">
            <a:avLst/>
          </a:prstGeom>
        </p:spPr>
      </p:pic>
      <p:sp>
        <p:nvSpPr>
          <p:cNvPr id="91" name="TextBox 90">
            <a:extLst>
              <a:ext uri="{FF2B5EF4-FFF2-40B4-BE49-F238E27FC236}">
                <a16:creationId xmlns:a16="http://schemas.microsoft.com/office/drawing/2014/main" id="{D318A3B9-849A-D5A3-6194-231359AE3B26}"/>
              </a:ext>
            </a:extLst>
          </p:cNvPr>
          <p:cNvSpPr txBox="1"/>
          <p:nvPr/>
        </p:nvSpPr>
        <p:spPr>
          <a:xfrm>
            <a:off x="24734857" y="22207882"/>
            <a:ext cx="11447621" cy="4524315"/>
          </a:xfrm>
          <a:prstGeom prst="rect">
            <a:avLst/>
          </a:prstGeom>
          <a:noFill/>
        </p:spPr>
        <p:txBody>
          <a:bodyPr wrap="square" rtlCol="0">
            <a:spAutoFit/>
          </a:bodyPr>
          <a:lstStyle/>
          <a:p>
            <a:pPr indent="-457200">
              <a:buFont typeface="+mj-lt"/>
              <a:buAutoNum type="arabicPeriod"/>
            </a:pPr>
            <a:r>
              <a:rPr lang="en-US" sz="2400" dirty="0">
                <a:solidFill>
                  <a:schemeClr val="dk1"/>
                </a:solidFill>
                <a:latin typeface="Times New Roman" panose="02020603050405020304" pitchFamily="18" charset="0"/>
                <a:cs typeface="Times New Roman" panose="02020603050405020304" pitchFamily="18" charset="0"/>
              </a:rPr>
              <a:t>Lee, D., et al. "Projected cooling algorithm for quantum computation," in Physics Letters B, vol. 807, pp. 135536, 2020.</a:t>
            </a:r>
          </a:p>
          <a:p>
            <a:pPr indent="-457200">
              <a:buFont typeface="+mj-lt"/>
              <a:buAutoNum type="arabicPeriod"/>
            </a:pPr>
            <a:endParaRPr lang="en-US" sz="2400" dirty="0">
              <a:solidFill>
                <a:schemeClr val="dk1"/>
              </a:solidFill>
              <a:latin typeface="Times New Roman" panose="02020603050405020304" pitchFamily="18" charset="0"/>
              <a:cs typeface="Times New Roman" panose="02020603050405020304" pitchFamily="18" charset="0"/>
            </a:endParaRPr>
          </a:p>
          <a:p>
            <a:pPr indent="-457200">
              <a:buFont typeface="+mj-lt"/>
              <a:buAutoNum type="arabicPeriod"/>
            </a:pPr>
            <a:r>
              <a:rPr lang="en-US" sz="2400" dirty="0">
                <a:solidFill>
                  <a:schemeClr val="dk1"/>
                </a:solidFill>
                <a:latin typeface="Times New Roman" panose="02020603050405020304" pitchFamily="18" charset="0"/>
                <a:cs typeface="Times New Roman" panose="02020603050405020304" pitchFamily="18" charset="0"/>
              </a:rPr>
              <a:t>M. Girardeau. "Relationship between Systems of Impenetrable Bosons and Fermions in One Dimension," in Journal of Math. Phys., vol. 1, no. 6, pp. 516-523, 1960.</a:t>
            </a:r>
          </a:p>
          <a:p>
            <a:pPr indent="-457200">
              <a:buFont typeface="+mj-lt"/>
              <a:buAutoNum type="arabicPeriod"/>
            </a:pPr>
            <a:endParaRPr lang="en-US" sz="2400" dirty="0">
              <a:solidFill>
                <a:schemeClr val="dk1"/>
              </a:solidFill>
              <a:latin typeface="Times New Roman" panose="02020603050405020304" pitchFamily="18" charset="0"/>
              <a:cs typeface="Times New Roman" panose="02020603050405020304" pitchFamily="18" charset="0"/>
            </a:endParaRPr>
          </a:p>
          <a:p>
            <a:pPr indent="-457200">
              <a:buFont typeface="+mj-lt"/>
              <a:buAutoNum type="arabicPeriod"/>
            </a:pPr>
            <a:r>
              <a:rPr lang="en-US" sz="2400" dirty="0">
                <a:solidFill>
                  <a:schemeClr val="dk1"/>
                </a:solidFill>
                <a:latin typeface="Times New Roman" panose="02020603050405020304" pitchFamily="18" charset="0"/>
                <a:cs typeface="Times New Roman" panose="02020603050405020304" pitchFamily="18" charset="0"/>
              </a:rPr>
              <a:t>W. </a:t>
            </a:r>
            <a:r>
              <a:rPr lang="en-US" sz="2400" dirty="0" err="1">
                <a:solidFill>
                  <a:schemeClr val="dk1"/>
                </a:solidFill>
                <a:latin typeface="Times New Roman" panose="02020603050405020304" pitchFamily="18" charset="0"/>
                <a:cs typeface="Times New Roman" panose="02020603050405020304" pitchFamily="18" charset="0"/>
              </a:rPr>
              <a:t>Ketterle</a:t>
            </a:r>
            <a:r>
              <a:rPr lang="en-US" sz="2400" dirty="0">
                <a:solidFill>
                  <a:schemeClr val="dk1"/>
                </a:solidFill>
                <a:latin typeface="Times New Roman" panose="02020603050405020304" pitchFamily="18" charset="0"/>
                <a:cs typeface="Times New Roman" panose="02020603050405020304" pitchFamily="18" charset="0"/>
              </a:rPr>
              <a:t>, N. </a:t>
            </a:r>
            <a:r>
              <a:rPr lang="en-US" sz="2400" dirty="0" err="1">
                <a:solidFill>
                  <a:schemeClr val="dk1"/>
                </a:solidFill>
                <a:latin typeface="Times New Roman" panose="02020603050405020304" pitchFamily="18" charset="0"/>
                <a:cs typeface="Times New Roman" panose="02020603050405020304" pitchFamily="18" charset="0"/>
              </a:rPr>
              <a:t>Druten</a:t>
            </a:r>
            <a:r>
              <a:rPr lang="en-US" sz="2400" dirty="0">
                <a:solidFill>
                  <a:schemeClr val="dk1"/>
                </a:solidFill>
                <a:latin typeface="Times New Roman" panose="02020603050405020304" pitchFamily="18" charset="0"/>
                <a:cs typeface="Times New Roman" panose="02020603050405020304" pitchFamily="18" charset="0"/>
              </a:rPr>
              <a:t>. "Evaporative Cooling of Trapped Atoms," in Advances in Atomic Molecular and Optical Physics, vol. 37, pp. 181-236, 1996.</a:t>
            </a:r>
          </a:p>
          <a:p>
            <a:endParaRPr lang="en-US" sz="2400" dirty="0">
              <a:solidFill>
                <a:schemeClr val="dk1"/>
              </a:solidFill>
              <a:latin typeface="Times New Roman" panose="02020603050405020304" pitchFamily="18" charset="0"/>
              <a:cs typeface="Times New Roman" panose="02020603050405020304" pitchFamily="18" charset="0"/>
            </a:endParaRPr>
          </a:p>
          <a:p>
            <a:pPr indent="-457200">
              <a:buFont typeface="+mj-lt"/>
              <a:buAutoNum type="arabicPeriod"/>
            </a:pPr>
            <a:endParaRPr lang="en-US" sz="2400" dirty="0">
              <a:solidFill>
                <a:schemeClr val="dk1"/>
              </a:solidFill>
              <a:latin typeface="Times New Roman" panose="02020603050405020304" pitchFamily="18" charset="0"/>
              <a:cs typeface="Times New Roman" panose="02020603050405020304" pitchFamily="18" charset="0"/>
            </a:endParaRPr>
          </a:p>
          <a:p>
            <a:r>
              <a:rPr lang="en-US" sz="2400" dirty="0">
                <a:solidFill>
                  <a:schemeClr val="dk1"/>
                </a:solidFill>
                <a:latin typeface="Times New Roman" panose="02020603050405020304" pitchFamily="18" charset="0"/>
                <a:cs typeface="Times New Roman" panose="02020603050405020304" pitchFamily="18" charset="0"/>
              </a:rPr>
              <a:t>The authors of this work would like to acknowledge support from Department of Energy grant DE-SC0023658 and National Science Foundation grant PHY-2310620.</a:t>
            </a:r>
            <a:endParaRPr lang="en-US" sz="2000" dirty="0">
              <a:solidFill>
                <a:schemeClr val="dk1"/>
              </a:solidFill>
              <a:latin typeface="Times New Roman" panose="02020603050405020304" pitchFamily="18" charset="0"/>
              <a:cs typeface="Times New Roman" panose="02020603050405020304" pitchFamily="18" charset="0"/>
            </a:endParaRPr>
          </a:p>
        </p:txBody>
      </p:sp>
      <mc:AlternateContent xmlns:mc="http://schemas.openxmlformats.org/markup-compatibility/2006">
        <mc:Choice xmlns:a14="http://schemas.microsoft.com/office/drawing/2010/main" Requires="a14">
          <p:sp>
            <p:nvSpPr>
              <p:cNvPr id="93" name="TextBox 92">
                <a:extLst>
                  <a:ext uri="{FF2B5EF4-FFF2-40B4-BE49-F238E27FC236}">
                    <a16:creationId xmlns:a16="http://schemas.microsoft.com/office/drawing/2014/main" id="{2D4B5C7C-A581-4D74-8F08-F396915EC5BD}"/>
                  </a:ext>
                </a:extLst>
              </p:cNvPr>
              <p:cNvSpPr txBox="1"/>
              <p:nvPr/>
            </p:nvSpPr>
            <p:spPr>
              <a:xfrm>
                <a:off x="19354800" y="10375461"/>
                <a:ext cx="838200"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rPr>
                            <m:t>0</m:t>
                          </m:r>
                        </m:sub>
                      </m:sSub>
                      <m:r>
                        <a:rPr lang="en-US" sz="1800" b="0" i="1" smtClean="0">
                          <a:latin typeface="Cambria Math" panose="02040503050406030204" pitchFamily="18" charset="0"/>
                        </a:rPr>
                        <m:t>=1</m:t>
                      </m:r>
                    </m:oMath>
                  </m:oMathPara>
                </a14:m>
                <a:endParaRPr lang="en-US" sz="5400" dirty="0"/>
              </a:p>
            </p:txBody>
          </p:sp>
        </mc:Choice>
        <mc:Fallback>
          <p:sp>
            <p:nvSpPr>
              <p:cNvPr id="93" name="TextBox 92">
                <a:extLst>
                  <a:ext uri="{FF2B5EF4-FFF2-40B4-BE49-F238E27FC236}">
                    <a16:creationId xmlns:a16="http://schemas.microsoft.com/office/drawing/2014/main" id="{2D4B5C7C-A581-4D74-8F08-F396915EC5BD}"/>
                  </a:ext>
                </a:extLst>
              </p:cNvPr>
              <p:cNvSpPr txBox="1">
                <a:spLocks noRot="1" noChangeAspect="1" noMove="1" noResize="1" noEditPoints="1" noAdjustHandles="1" noChangeArrowheads="1" noChangeShapeType="1" noTextEdit="1"/>
              </p:cNvSpPr>
              <p:nvPr/>
            </p:nvSpPr>
            <p:spPr>
              <a:xfrm>
                <a:off x="19354800" y="10375461"/>
                <a:ext cx="838200" cy="369332"/>
              </a:xfrm>
              <a:prstGeom prst="rect">
                <a:avLst/>
              </a:prstGeom>
              <a:blipFill>
                <a:blip r:embed="rId2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4" name="TextBox 93">
                <a:extLst>
                  <a:ext uri="{FF2B5EF4-FFF2-40B4-BE49-F238E27FC236}">
                    <a16:creationId xmlns:a16="http://schemas.microsoft.com/office/drawing/2014/main" id="{3E3CFC2B-099F-352C-C1CF-6AE5476E0889}"/>
                  </a:ext>
                </a:extLst>
              </p:cNvPr>
              <p:cNvSpPr txBox="1"/>
              <p:nvPr/>
            </p:nvSpPr>
            <p:spPr>
              <a:xfrm>
                <a:off x="21040344" y="13258800"/>
                <a:ext cx="838200"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sSub>
                        <m:sSubPr>
                          <m:ctrlPr>
                            <a:rPr lang="en-US" sz="1800" i="1" smtClean="0">
                              <a:latin typeface="Cambria Math" panose="02040503050406030204" pitchFamily="18" charset="0"/>
                            </a:rPr>
                          </m:ctrlPr>
                        </m:sSubPr>
                        <m:e>
                          <m:r>
                            <a:rPr lang="en-US" sz="1800" b="0" i="1" smtClean="0">
                              <a:latin typeface="Cambria Math" panose="02040503050406030204" pitchFamily="18" charset="0"/>
                            </a:rPr>
                            <m:t>𝑐</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=1</m:t>
                      </m:r>
                    </m:oMath>
                  </m:oMathPara>
                </a14:m>
                <a:endParaRPr lang="en-US" sz="5400" dirty="0"/>
              </a:p>
            </p:txBody>
          </p:sp>
        </mc:Choice>
        <mc:Fallback>
          <p:sp>
            <p:nvSpPr>
              <p:cNvPr id="94" name="TextBox 93">
                <a:extLst>
                  <a:ext uri="{FF2B5EF4-FFF2-40B4-BE49-F238E27FC236}">
                    <a16:creationId xmlns:a16="http://schemas.microsoft.com/office/drawing/2014/main" id="{3E3CFC2B-099F-352C-C1CF-6AE5476E0889}"/>
                  </a:ext>
                </a:extLst>
              </p:cNvPr>
              <p:cNvSpPr txBox="1">
                <a:spLocks noRot="1" noChangeAspect="1" noMove="1" noResize="1" noEditPoints="1" noAdjustHandles="1" noChangeArrowheads="1" noChangeShapeType="1" noTextEdit="1"/>
              </p:cNvSpPr>
              <p:nvPr/>
            </p:nvSpPr>
            <p:spPr>
              <a:xfrm>
                <a:off x="21040344" y="13258800"/>
                <a:ext cx="838200" cy="369332"/>
              </a:xfrm>
              <a:prstGeom prst="rect">
                <a:avLst/>
              </a:prstGeom>
              <a:blipFill>
                <a:blip r:embed="rId21"/>
                <a:stretch>
                  <a:fillRect/>
                </a:stretch>
              </a:blipFill>
            </p:spPr>
            <p:txBody>
              <a:bodyPr/>
              <a:lstStyle/>
              <a:p>
                <a:r>
                  <a:rPr lang="en-US">
                    <a:noFill/>
                  </a:rPr>
                  <a:t> </a:t>
                </a:r>
              </a:p>
            </p:txBody>
          </p:sp>
        </mc:Fallback>
      </mc:AlternateContent>
      <p:sp>
        <p:nvSpPr>
          <p:cNvPr id="97" name="TextBox 96">
            <a:extLst>
              <a:ext uri="{FF2B5EF4-FFF2-40B4-BE49-F238E27FC236}">
                <a16:creationId xmlns:a16="http://schemas.microsoft.com/office/drawing/2014/main" id="{6B658539-0FA1-4D90-49D2-ECFF2D829CE9}"/>
              </a:ext>
            </a:extLst>
          </p:cNvPr>
          <p:cNvSpPr txBox="1"/>
          <p:nvPr/>
        </p:nvSpPr>
        <p:spPr>
          <a:xfrm>
            <a:off x="25314904" y="16390624"/>
            <a:ext cx="3175920" cy="400110"/>
          </a:xfrm>
          <a:prstGeom prst="rect">
            <a:avLst/>
          </a:prstGeom>
          <a:noFill/>
        </p:spPr>
        <p:txBody>
          <a:bodyPr wrap="square" rtlCol="0">
            <a:spAutoFit/>
          </a:bodyPr>
          <a:lstStyle/>
          <a:p>
            <a:pPr algn="ctr"/>
            <a:r>
              <a:rPr lang="en-US" sz="2000" dirty="0">
                <a:solidFill>
                  <a:schemeClr val="dk1"/>
                </a:solidFill>
                <a:latin typeface="Arial" panose="020B0604020202020204" pitchFamily="34" charset="0"/>
                <a:cs typeface="Arial" panose="020B0604020202020204" pitchFamily="34" charset="0"/>
              </a:rPr>
              <a:t>(a)</a:t>
            </a:r>
          </a:p>
        </p:txBody>
      </p:sp>
      <p:sp>
        <p:nvSpPr>
          <p:cNvPr id="98" name="TextBox 97">
            <a:extLst>
              <a:ext uri="{FF2B5EF4-FFF2-40B4-BE49-F238E27FC236}">
                <a16:creationId xmlns:a16="http://schemas.microsoft.com/office/drawing/2014/main" id="{11C0DAF6-616A-D60A-EEF1-C054A16DA30D}"/>
              </a:ext>
            </a:extLst>
          </p:cNvPr>
          <p:cNvSpPr txBox="1"/>
          <p:nvPr/>
        </p:nvSpPr>
        <p:spPr>
          <a:xfrm>
            <a:off x="28870707" y="16390624"/>
            <a:ext cx="3175920" cy="400110"/>
          </a:xfrm>
          <a:prstGeom prst="rect">
            <a:avLst/>
          </a:prstGeom>
          <a:noFill/>
        </p:spPr>
        <p:txBody>
          <a:bodyPr wrap="square" rtlCol="0">
            <a:spAutoFit/>
          </a:bodyPr>
          <a:lstStyle/>
          <a:p>
            <a:pPr algn="ctr"/>
            <a:r>
              <a:rPr lang="en-US" sz="2000" dirty="0">
                <a:solidFill>
                  <a:schemeClr val="dk1"/>
                </a:solidFill>
                <a:latin typeface="Arial" panose="020B0604020202020204" pitchFamily="34" charset="0"/>
                <a:cs typeface="Arial" panose="020B0604020202020204" pitchFamily="34" charset="0"/>
              </a:rPr>
              <a:t>(b)</a:t>
            </a:r>
          </a:p>
        </p:txBody>
      </p:sp>
      <p:sp>
        <p:nvSpPr>
          <p:cNvPr id="99" name="TextBox 98">
            <a:extLst>
              <a:ext uri="{FF2B5EF4-FFF2-40B4-BE49-F238E27FC236}">
                <a16:creationId xmlns:a16="http://schemas.microsoft.com/office/drawing/2014/main" id="{3B61C499-29C5-5E49-761F-5686357D80C7}"/>
              </a:ext>
            </a:extLst>
          </p:cNvPr>
          <p:cNvSpPr txBox="1"/>
          <p:nvPr/>
        </p:nvSpPr>
        <p:spPr>
          <a:xfrm>
            <a:off x="32426719" y="16390624"/>
            <a:ext cx="3175920" cy="400110"/>
          </a:xfrm>
          <a:prstGeom prst="rect">
            <a:avLst/>
          </a:prstGeom>
          <a:noFill/>
        </p:spPr>
        <p:txBody>
          <a:bodyPr wrap="square" rtlCol="0">
            <a:spAutoFit/>
          </a:bodyPr>
          <a:lstStyle/>
          <a:p>
            <a:pPr algn="ctr"/>
            <a:r>
              <a:rPr lang="en-US" sz="2000" dirty="0">
                <a:solidFill>
                  <a:schemeClr val="dk1"/>
                </a:solidFill>
                <a:latin typeface="Arial" panose="020B0604020202020204" pitchFamily="34" charset="0"/>
                <a:cs typeface="Arial" panose="020B0604020202020204" pitchFamily="34" charset="0"/>
              </a:rPr>
              <a:t>(c)</a:t>
            </a:r>
          </a:p>
        </p:txBody>
      </p:sp>
    </p:spTree>
    <p:extLst>
      <p:ext uri="{BB962C8B-B14F-4D97-AF65-F5344CB8AC3E}">
        <p14:creationId xmlns:p14="http://schemas.microsoft.com/office/powerpoint/2010/main" val="2184987011"/>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Controlled Document" ma:contentTypeID="0x010100A77CE2F963BD5C4AB895E5E1F954079C" ma:contentTypeVersion="16" ma:contentTypeDescription="Create a new document." ma:contentTypeScope="" ma:versionID="afdac9f8058ac176136f3d7adb595399">
  <xsd:schema xmlns:xsd="http://www.w3.org/2001/XMLSchema" xmlns:xs="http://www.w3.org/2001/XMLSchema" xmlns:p="http://schemas.microsoft.com/office/2006/metadata/properties" xmlns:ns1="http://schemas.microsoft.com/sharepoint/v3" xmlns:ns3="6819902c-d263-4340-a3b4-c7375668d2ad" xmlns:ns4="51b9806a-5185-426e-8026-9f8401f8c974" xmlns:ns5="27e6a43e-a4c4-4f52-b0e1-49827a209077" targetNamespace="http://schemas.microsoft.com/office/2006/metadata/properties" ma:root="true" ma:fieldsID="c30e777042fe99c0ff3ef036ff66f7c5" ns1:_="" ns3:_="" ns4:_="" ns5:_="">
    <xsd:import namespace="http://schemas.microsoft.com/sharepoint/v3"/>
    <xsd:import namespace="6819902c-d263-4340-a3b4-c7375668d2ad"/>
    <xsd:import namespace="51b9806a-5185-426e-8026-9f8401f8c974"/>
    <xsd:import namespace="27e6a43e-a4c4-4f52-b0e1-49827a209077"/>
    <xsd:element name="properties">
      <xsd:complexType>
        <xsd:sequence>
          <xsd:element name="documentManagement">
            <xsd:complexType>
              <xsd:all>
                <xsd:element ref="ns3:Filtered_x0020_Document_x0020_Number0" minOccurs="0"/>
                <xsd:element ref="ns4:WBS_x0020_Abbreviation" minOccurs="0"/>
                <xsd:element ref="ns4:Identifier" minOccurs="0"/>
                <xsd:element ref="ns4:Formatted_x0020_Sequence_x0020_Number" minOccurs="0"/>
                <xsd:element ref="ns4:Formatted_x0020_Revision" minOccurs="0"/>
                <xsd:element ref="ns4:InternalSigners" minOccurs="0"/>
                <xsd:element ref="ns4:ExternalSigners" minOccurs="0"/>
                <xsd:element ref="ns4:AuthorizingDoc" minOccurs="0"/>
                <xsd:element ref="ns4:AuthorizedDocs" minOccurs="0"/>
                <xsd:element ref="ns4:AuthorizingComm_x0026_Boards" minOccurs="0"/>
                <xsd:element ref="ns4:Author1" minOccurs="0"/>
                <xsd:element ref="ns4:Revision_x0020_History" minOccurs="0"/>
                <xsd:element ref="ns5:Document_x0020_Number" minOccurs="0"/>
                <xsd:element ref="ns3:k249c3db22e246c8be4b953e603e4d6b" minOccurs="0"/>
                <xsd:element ref="ns3:e9dd64bcc98445289e39b91f109bdcd5" minOccurs="0"/>
                <xsd:element ref="ns3:af7f2bdd3e3f4144927c8f46bf137639" minOccurs="0"/>
                <xsd:element ref="ns3:i71e836a5a224468bea9b04c4fae55f7" minOccurs="0"/>
                <xsd:element ref="ns5:TaxCatchAll" minOccurs="0"/>
                <xsd:element ref="ns1:_dlc_Exempt" minOccurs="0"/>
                <xsd:element ref="ns3:adda98769e204859847d571c1cc4aba8"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dlc_Exempt" ma:index="31" nillable="true" ma:displayName="Exempt from Policy" ma:hidden="true" ma:internalName="_dlc_Exempt"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6819902c-d263-4340-a3b4-c7375668d2ad" elementFormDefault="qualified">
    <xsd:import namespace="http://schemas.microsoft.com/office/2006/documentManagement/types"/>
    <xsd:import namespace="http://schemas.microsoft.com/office/infopath/2007/PartnerControls"/>
    <xsd:element name="Filtered_x0020_Document_x0020_Number0" ma:index="3" nillable="true" ma:displayName="Filtered Document Number" ma:list="9fecad60-3c5f-4b1e-97fe-bd29726213cb" ma:internalName="Filtered_x0020_Document_x0020_Number0" ma:showField="03f48824-29a8-4910-b16b-2538dd33bf46" ma:web="27e6a43e-a4c4-4f52-b0e1-49827a209077">
      <xsd:simpleType>
        <xsd:restriction base="dms:Unknown"/>
      </xsd:simpleType>
    </xsd:element>
    <xsd:element name="k249c3db22e246c8be4b953e603e4d6b" ma:index="24" nillable="true" ma:taxonomy="true" ma:internalName="k249c3db22e246c8be4b953e603e4d6b" ma:taxonomyFieldName="Author_" ma:displayName="Author_" ma:indexed="true" ma:default="" ma:fieldId="{4249c3db-22e2-46c8-be4b-953e603e4d6b}" ma:sspId="e79ac590-b2ba-4d84-8233-e7113f930f2a" ma:termSetId="9a961305-3498-445e-9205-fc8019e3f968" ma:anchorId="00000000-0000-0000-0000-000000000000" ma:open="true" ma:isKeyword="false">
      <xsd:complexType>
        <xsd:sequence>
          <xsd:element ref="pc:Terms" minOccurs="0" maxOccurs="1"/>
        </xsd:sequence>
      </xsd:complexType>
    </xsd:element>
    <xsd:element name="e9dd64bcc98445289e39b91f109bdcd5" ma:index="26" nillable="true" ma:taxonomy="true" ma:internalName="e9dd64bcc98445289e39b91f109bdcd5" ma:taxonomyFieldName="Subcategory_" ma:displayName="Subcategory_" ma:indexed="true" ma:default="" ma:fieldId="{e9dd64bc-c984-4528-9e39-b91f109bdcd5}" ma:sspId="e79ac590-b2ba-4d84-8233-e7113f930f2a" ma:termSetId="df4988c2-6ea7-4775-a660-7ca64affa0f7" ma:anchorId="00000000-0000-0000-0000-000000000000" ma:open="false" ma:isKeyword="false">
      <xsd:complexType>
        <xsd:sequence>
          <xsd:element ref="pc:Terms" minOccurs="0" maxOccurs="1"/>
        </xsd:sequence>
      </xsd:complexType>
    </xsd:element>
    <xsd:element name="af7f2bdd3e3f4144927c8f46bf137639" ma:index="27" nillable="true" ma:taxonomy="true" ma:internalName="af7f2bdd3e3f4144927c8f46bf137639" ma:taxonomyFieldName="_x0057_BS0" ma:displayName="WBS" ma:indexed="true" ma:default="" ma:fieldId="{af7f2bdd-3e3f-4144-927c-8f46bf137639}" ma:sspId="e79ac590-b2ba-4d84-8233-e7113f930f2a" ma:termSetId="5af71c37-dbbc-4bcd-b94e-7a1ec876d16a" ma:anchorId="00000000-0000-0000-0000-000000000000" ma:open="false" ma:isKeyword="false">
      <xsd:complexType>
        <xsd:sequence>
          <xsd:element ref="pc:Terms" minOccurs="0" maxOccurs="1"/>
        </xsd:sequence>
      </xsd:complexType>
    </xsd:element>
    <xsd:element name="i71e836a5a224468bea9b04c4fae55f7" ma:index="28" nillable="true" ma:taxonomy="true" ma:internalName="i71e836a5a224468bea9b04c4fae55f7" ma:taxonomyFieldName="Tags10" ma:displayName="Tags" ma:default="" ma:fieldId="{271e836a-5a22-4468-bea9-b04c4fae55f7}" ma:taxonomyMulti="true" ma:sspId="e79ac590-b2ba-4d84-8233-e7113f930f2a" ma:termSetId="15758f5a-2859-4efe-a184-c420225ff4a1" ma:anchorId="00000000-0000-0000-0000-000000000000" ma:open="false" ma:isKeyword="false">
      <xsd:complexType>
        <xsd:sequence>
          <xsd:element ref="pc:Terms" minOccurs="0" maxOccurs="1"/>
        </xsd:sequence>
      </xsd:complexType>
    </xsd:element>
    <xsd:element name="adda98769e204859847d571c1cc4aba8" ma:index="32" nillable="true" ma:displayName="EC Keywords_0" ma:hidden="true" ma:internalName="adda98769e204859847d571c1cc4aba8">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51b9806a-5185-426e-8026-9f8401f8c974" elementFormDefault="qualified">
    <xsd:import namespace="http://schemas.microsoft.com/office/2006/documentManagement/types"/>
    <xsd:import namespace="http://schemas.microsoft.com/office/infopath/2007/PartnerControls"/>
    <xsd:element name="WBS_x0020_Abbreviation" ma:index="4" nillable="true" ma:displayName="WBS Abbreviation" ma:indexed="true" ma:internalName="WBS_x0020_Abbreviation">
      <xsd:simpleType>
        <xsd:restriction base="dms:Text">
          <xsd:maxLength value="255"/>
        </xsd:restriction>
      </xsd:simpleType>
    </xsd:element>
    <xsd:element name="Identifier" ma:index="5" nillable="true" ma:displayName="Identifier" ma:internalName="Identifier">
      <xsd:simpleType>
        <xsd:restriction base="dms:Text">
          <xsd:maxLength value="255"/>
        </xsd:restriction>
      </xsd:simpleType>
    </xsd:element>
    <xsd:element name="Formatted_x0020_Sequence_x0020_Number" ma:index="6" nillable="true" ma:displayName="Formatted Sequence Number" ma:indexed="true" ma:internalName="Formatted_x0020_Sequence_x0020_Number">
      <xsd:simpleType>
        <xsd:restriction base="dms:Text">
          <xsd:maxLength value="255"/>
        </xsd:restriction>
      </xsd:simpleType>
    </xsd:element>
    <xsd:element name="Formatted_x0020_Revision" ma:index="7" nillable="true" ma:displayName="Formatted Revision" ma:internalName="Formatted_x0020_Revision">
      <xsd:simpleType>
        <xsd:restriction base="dms:Text">
          <xsd:maxLength value="255"/>
        </xsd:restriction>
      </xsd:simpleType>
    </xsd:element>
    <xsd:element name="InternalSigners" ma:index="8" nillable="true" ma:displayName="Internal Signers" ma:list="UserInfo" ma:SharePointGroup="0" ma:internalName="InternalSigners" ma:showField="Titl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xternalSigners" ma:index="9" nillable="true" ma:displayName="External Signers" ma:internalName="ExternalSigners">
      <xsd:simpleType>
        <xsd:restriction base="dms:Note">
          <xsd:maxLength value="255"/>
        </xsd:restriction>
      </xsd:simpleType>
    </xsd:element>
    <xsd:element name="AuthorizingDoc" ma:index="10" nillable="true" ma:displayName="Authorizing Doc" ma:internalName="AuthorizingDoc">
      <xsd:simpleType>
        <xsd:restriction base="dms:Note">
          <xsd:maxLength value="255"/>
        </xsd:restriction>
      </xsd:simpleType>
    </xsd:element>
    <xsd:element name="AuthorizedDocs" ma:index="11" nillable="true" ma:displayName="Authorized Docs" ma:internalName="AuthorizedDocs">
      <xsd:simpleType>
        <xsd:restriction base="dms:Note">
          <xsd:maxLength value="255"/>
        </xsd:restriction>
      </xsd:simpleType>
    </xsd:element>
    <xsd:element name="AuthorizingComm_x0026_Boards" ma:index="12" nillable="true" ma:displayName="Authorizing Comm &amp; Board" ma:internalName="AuthorizingComm_x0026_Boards">
      <xsd:simpleType>
        <xsd:restriction base="dms:Note">
          <xsd:maxLength value="255"/>
        </xsd:restriction>
      </xsd:simpleType>
    </xsd:element>
    <xsd:element name="Author1" ma:index="16" nillable="true" ma:displayName="Author1" ma:internalName="Author1">
      <xsd:simpleType>
        <xsd:restriction base="dms:Text">
          <xsd:maxLength value="255"/>
        </xsd:restriction>
      </xsd:simpleType>
    </xsd:element>
    <xsd:element name="Revision_x0020_History" ma:index="18" nillable="true" ma:displayName="Revision History" ma:internalName="Revision_x0020_History">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7e6a43e-a4c4-4f52-b0e1-49827a209077" elementFormDefault="qualified">
    <xsd:import namespace="http://schemas.microsoft.com/office/2006/documentManagement/types"/>
    <xsd:import namespace="http://schemas.microsoft.com/office/infopath/2007/PartnerControls"/>
    <xsd:element name="Document_x0020_Number" ma:index="19" nillable="true" ma:displayName="Document Number" ma:hidden="true" ma:list="{9fecad60-3c5f-4b1e-97fe-bd29726213cb}" ma:internalName="Document_x0020_Number" ma:readOnly="false" ma:showField="Document_x0020_Number" ma:web="27e6a43e-a4c4-4f52-b0e1-49827a209077">
      <xsd:simpleType>
        <xsd:restriction base="dms:Lookup"/>
      </xsd:simpleType>
    </xsd:element>
    <xsd:element name="TaxCatchAll" ma:index="29" nillable="true" ma:displayName="Taxonomy Catch All Column" ma:hidden="true" ma:list="{aa28423a-96a4-4fb2-8cce-b1b4f3e5b10f}" ma:internalName="TaxCatchAll" ma:showField="CatchAllData" ma:web="27e6a43e-a4c4-4f52-b0e1-49827a20907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3"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documentManagement>
    <TaxCatchAll xmlns="27e6a43e-a4c4-4f52-b0e1-49827a209077">
      <Value>447</Value>
      <Value>283</Value>
      <Value>471</Value>
    </TaxCatchAll>
    <Document_x0020_Number xmlns="27e6a43e-a4c4-4f52-b0e1-49827a209077">44669</Document_x0020_Number>
    <AuthorizedDocs xmlns="51b9806a-5185-426e-8026-9f8401f8c974" xsi:nil="true"/>
    <Formatted_x0020_Sequence_x0020_Number xmlns="51b9806a-5185-426e-8026-9f8401f8c974">000478</Formatted_x0020_Sequence_x0020_Number>
    <Author1 xmlns="51b9806a-5185-426e-8026-9f8401f8c974">Parsons, Alex|61354939-8ef1-40bf-a344-a283b52ba8e0</Author1>
    <af7f2bdd3e3f4144927c8f46bf137639 xmlns="6819902c-d263-4340-a3b4-c7375668d2ad">
      <Terms xmlns="http://schemas.microsoft.com/office/infopath/2007/PartnerControls">
        <TermInfo xmlns="http://schemas.microsoft.com/office/infopath/2007/PartnerControls">
          <TermName xmlns="http://schemas.microsoft.com/office/infopath/2007/PartnerControls">S10000 Management and Administration</TermName>
          <TermId xmlns="http://schemas.microsoft.com/office/infopath/2007/PartnerControls">26ad7ea8-87d4-42ac-9781-b7fff1d89416</TermId>
        </TermInfo>
      </Terms>
    </af7f2bdd3e3f4144927c8f46bf137639>
    <WBS_x0020_Abbreviation xmlns="51b9806a-5185-426e-8026-9f8401f8c974">S10000</WBS_x0020_Abbreviation>
    <InternalSigners xmlns="51b9806a-5185-426e-8026-9f8401f8c974">
      <UserInfo>
        <DisplayName>King, Karen</DisplayName>
        <AccountId>18</AccountId>
        <AccountType/>
      </UserInfo>
    </InternalSigners>
    <k249c3db22e246c8be4b953e603e4d6b xmlns="6819902c-d263-4340-a3b4-c7375668d2ad">
      <Terms xmlns="http://schemas.microsoft.com/office/infopath/2007/PartnerControls">
        <TermInfo xmlns="http://schemas.microsoft.com/office/infopath/2007/PartnerControls">
          <TermName xmlns="http://schemas.microsoft.com/office/infopath/2007/PartnerControls">Parsons, Alex</TermName>
          <TermId xmlns="http://schemas.microsoft.com/office/infopath/2007/PartnerControls">61354939-8ef1-40bf-a344-a283b52ba8e0</TermId>
        </TermInfo>
      </Terms>
    </k249c3db22e246c8be4b953e603e4d6b>
    <ExternalSigners xmlns="51b9806a-5185-426e-8026-9f8401f8c974" xsi:nil="true"/>
    <AuthorizingDoc xmlns="51b9806a-5185-426e-8026-9f8401f8c974" xsi:nil="true"/>
    <i71e836a5a224468bea9b04c4fae55f7 xmlns="6819902c-d263-4340-a3b4-c7375668d2ad">
      <Terms xmlns="http://schemas.microsoft.com/office/infopath/2007/PartnerControls"/>
    </i71e836a5a224468bea9b04c4fae55f7>
    <e9dd64bcc98445289e39b91f109bdcd5 xmlns="6819902c-d263-4340-a3b4-c7375668d2ad">
      <Terms xmlns="http://schemas.microsoft.com/office/infopath/2007/PartnerControls">
        <TermInfo xmlns="http://schemas.microsoft.com/office/infopath/2007/PartnerControls">
          <TermName xmlns="http://schemas.microsoft.com/office/infopath/2007/PartnerControls">FM</TermName>
          <TermId xmlns="http://schemas.microsoft.com/office/infopath/2007/PartnerControls">6b363047-e12c-44ec-9837-aeed4884c22d</TermId>
        </TermInfo>
      </Terms>
    </e9dd64bcc98445289e39b91f109bdcd5>
    <Filtered_x0020_Document_x0020_Number0 xmlns="6819902c-d263-4340-a3b4-c7375668d2ad">44669</Filtered_x0020_Document_x0020_Number0>
    <Identifier xmlns="51b9806a-5185-426e-8026-9f8401f8c974">FM</Identifier>
    <Formatted_x0020_Revision xmlns="51b9806a-5185-426e-8026-9f8401f8c974">001</Formatted_x0020_Revision>
    <Revision_x0020_History xmlns="51b9806a-5185-426e-8026-9f8401f8c974">Original Issue</Revision_x0020_History>
    <adda98769e204859847d571c1cc4aba8 xmlns="6819902c-d263-4340-a3b4-c7375668d2ad" xsi:nil="true"/>
    <AuthorizingComm_x0026_Boards xmlns="51b9806a-5185-426e-8026-9f8401f8c974" xsi:nil="true"/>
  </documentManagement>
</p:properties>
</file>

<file path=customXml/item4.xml><?xml version="1.0" encoding="utf-8"?>
<?mso-contentType ?>
<p:Policy xmlns:p="office.server.policy" id="" local="true">
  <p:Name>Controlled Document</p:Name>
  <p:Description/>
  <p:Statement/>
  <p:PolicyItems>
    <p:PolicyItem featureId="Microsoft.Office.RecordsManagement.PolicyFeatures.PolicyAudit" staticId="0x0101005B1FD2F7289FF44494593DF6B04CC580|8138272" UniqueId="d2e935fd-7aec-4982-a92c-0eafd6a3e49f">
      <p:Name>Auditing</p:Name>
      <p:Description>Audits user actions on documents and list items to the Audit Log.</p:Description>
      <p:CustomData>
        <Audit>
          <Update/>
          <View/>
          <CheckInOut/>
          <MoveCopy/>
          <DeleteRestore/>
        </Audit>
      </p:CustomData>
    </p:PolicyItem>
  </p:PolicyItems>
</p:Policy>
</file>

<file path=customXml/itemProps1.xml><?xml version="1.0" encoding="utf-8"?>
<ds:datastoreItem xmlns:ds="http://schemas.openxmlformats.org/officeDocument/2006/customXml" ds:itemID="{DF76AF58-5B58-44BA-B98E-D86C10415F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6819902c-d263-4340-a3b4-c7375668d2ad"/>
    <ds:schemaRef ds:uri="51b9806a-5185-426e-8026-9f8401f8c974"/>
    <ds:schemaRef ds:uri="27e6a43e-a4c4-4f52-b0e1-49827a20907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E7D93772-4A14-4098-B3BB-EA5708BFCD9B}">
  <ds:schemaRefs>
    <ds:schemaRef ds:uri="http://schemas.microsoft.com/sharepoint/v3/contenttype/forms"/>
  </ds:schemaRefs>
</ds:datastoreItem>
</file>

<file path=customXml/itemProps3.xml><?xml version="1.0" encoding="utf-8"?>
<ds:datastoreItem xmlns:ds="http://schemas.openxmlformats.org/officeDocument/2006/customXml" ds:itemID="{FF33D348-CC40-49EB-A5FE-D7515B9014EB}">
  <ds:schemaRefs>
    <ds:schemaRef ds:uri="31ac3772-10db-466f-87b2-5ca6a813de61"/>
    <ds:schemaRef ds:uri="http://www.w3.org/XML/1998/namespace"/>
    <ds:schemaRef ds:uri="http://schemas.microsoft.com/office/2006/documentManagement/types"/>
    <ds:schemaRef ds:uri="http://purl.org/dc/elements/1.1/"/>
    <ds:schemaRef ds:uri="http://purl.org/dc/terms/"/>
    <ds:schemaRef ds:uri="http://schemas.openxmlformats.org/package/2006/metadata/core-properties"/>
    <ds:schemaRef ds:uri="http://schemas.microsoft.com/office/infopath/2007/PartnerControls"/>
    <ds:schemaRef ds:uri="http://schemas.microsoft.com/office/2006/metadata/properties"/>
    <ds:schemaRef ds:uri="http://purl.org/dc/dcmitype/"/>
    <ds:schemaRef ds:uri="27e6a43e-a4c4-4f52-b0e1-49827a209077"/>
    <ds:schemaRef ds:uri="51b9806a-5185-426e-8026-9f8401f8c974"/>
    <ds:schemaRef ds:uri="6819902c-d263-4340-a3b4-c7375668d2ad"/>
  </ds:schemaRefs>
</ds:datastoreItem>
</file>

<file path=customXml/itemProps4.xml><?xml version="1.0" encoding="utf-8"?>
<ds:datastoreItem xmlns:ds="http://schemas.openxmlformats.org/officeDocument/2006/customXml" ds:itemID="{F8F4C974-513C-4CC0-A9E2-7872B0BD08AD}">
  <ds:schemaRefs>
    <ds:schemaRef ds:uri="office.server.policy"/>
  </ds:schemaRefs>
</ds:datastoreItem>
</file>

<file path=docProps/app.xml><?xml version="1.0" encoding="utf-8"?>
<Properties xmlns="http://schemas.openxmlformats.org/officeDocument/2006/extended-properties" xmlns:vt="http://schemas.openxmlformats.org/officeDocument/2006/docPropsVTypes">
  <TotalTime>8755</TotalTime>
  <Words>1279</Words>
  <Application>Microsoft Office PowerPoint</Application>
  <PresentationFormat>Custom</PresentationFormat>
  <Paragraphs>64</Paragraphs>
  <Slides>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Arial Narrow</vt:lpstr>
      <vt:lpstr>Calibri</vt:lpstr>
      <vt:lpstr>Cambria Math</vt:lpstr>
      <vt:lpstr>Times New Roman</vt:lpstr>
      <vt:lpstr>Wingdings</vt:lpstr>
      <vt:lpstr>Custom Design</vt:lpstr>
      <vt:lpstr>Quantum Evaporative Cooling: Algorithm for Low-Energy State Preparation of Many-Body Systems</vt:lpstr>
    </vt:vector>
  </TitlesOfParts>
  <Company>NSCL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FRIB Conference Poster Template Landscape 32x40</dc:title>
  <dc:subject>S10000-FM-000478-R001</dc:subject>
  <dc:creator>Parsons, Alex</dc:creator>
  <cp:lastModifiedBy>McRae, Aymeric</cp:lastModifiedBy>
  <cp:revision>77</cp:revision>
  <dcterms:created xsi:type="dcterms:W3CDTF">2011-03-03T14:43:23Z</dcterms:created>
  <dcterms:modified xsi:type="dcterms:W3CDTF">2024-08-02T13:29:34Z</dcterms:modified>
  <cp:category>9 August 2023</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0x010100A77CE2F963BD5C4AB895E5E1F954079C</vt:lpwstr>
  </property>
  <property fmtid="{D5CDD505-2E9C-101B-9397-08002B2CF9AE}" pid="3" name="Order">
    <vt:r8>5500</vt:r8>
  </property>
  <property fmtid="{D5CDD505-2E9C-101B-9397-08002B2CF9AE}" pid="4" name="Author_">
    <vt:lpwstr>447;#Parsons, Alex|61354939-8ef1-40bf-a344-a283b52ba8e0</vt:lpwstr>
  </property>
  <property fmtid="{D5CDD505-2E9C-101B-9397-08002B2CF9AE}" pid="5" name="Subcategory_">
    <vt:lpwstr>283;#FM|6b363047-e12c-44ec-9837-aeed4884c22d</vt:lpwstr>
  </property>
  <property fmtid="{D5CDD505-2E9C-101B-9397-08002B2CF9AE}" pid="6" name="ECKeywords">
    <vt:lpwstr/>
  </property>
  <property fmtid="{D5CDD505-2E9C-101B-9397-08002B2CF9AE}" pid="7" name="WBS0">
    <vt:lpwstr>471;#S10000 Management and Administration|26ad7ea8-87d4-42ac-9781-b7fff1d89416</vt:lpwstr>
  </property>
  <property fmtid="{D5CDD505-2E9C-101B-9397-08002B2CF9AE}" pid="8" name="Tags10">
    <vt:lpwstr/>
  </property>
  <property fmtid="{D5CDD505-2E9C-101B-9397-08002B2CF9AE}" pid="9" name="WorkflowChangePath">
    <vt:lpwstr>141c4800-5459-4a0f-8f70-37b212b6aaa7,4;141c4800-5459-4a0f-8f70-37b212b6aaa7,4;141c4800-5459-4a0f-8f70-37b212b6aaa7,4;141c4800-5459-4a0f-8f70-37b212b6aaa7,6;141c4800-5459-4a0f-8f70-37b212b6aaa7,6;141c4800-5459-4a0f-8f70-37b212b6aaa7,6;141c4800-5459-4a0f-8f70-37b212b6aaa7,6;141c4800-5459-4a0f-8f70-37b212b6aaa7,6;</vt:lpwstr>
  </property>
  <property fmtid="{D5CDD505-2E9C-101B-9397-08002B2CF9AE}" pid="10" name="Submission Date">
    <vt:filetime>2023-08-09T17:01:54Z</vt:filetime>
  </property>
  <property fmtid="{D5CDD505-2E9C-101B-9397-08002B2CF9AE}" pid="11" name="Subcategory">
    <vt:lpwstr>20</vt:lpwstr>
  </property>
  <property fmtid="{D5CDD505-2E9C-101B-9397-08002B2CF9AE}" pid="12" name="DNS">
    <vt:lpwstr>44669;#S10000-FM-000478-R001</vt:lpwstr>
  </property>
  <property fmtid="{D5CDD505-2E9C-101B-9397-08002B2CF9AE}" pid="13" name="Archive Document Workflow">
    <vt:lpwstr>, </vt:lpwstr>
  </property>
</Properties>
</file>