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301" r:id="rId1"/>
  </p:sldMasterIdLst>
  <p:notesMasterIdLst>
    <p:notesMasterId r:id="rId14"/>
  </p:notesMasterIdLst>
  <p:sldIdLst>
    <p:sldId id="318" r:id="rId2"/>
    <p:sldId id="328" r:id="rId3"/>
    <p:sldId id="339" r:id="rId4"/>
    <p:sldId id="340" r:id="rId5"/>
    <p:sldId id="319" r:id="rId6"/>
    <p:sldId id="321" r:id="rId7"/>
    <p:sldId id="330" r:id="rId8"/>
    <p:sldId id="329" r:id="rId9"/>
    <p:sldId id="335" r:id="rId10"/>
    <p:sldId id="333" r:id="rId11"/>
    <p:sldId id="337" r:id="rId12"/>
    <p:sldId id="33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123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6E63C-F552-964E-8E9B-C46230CD4103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6C94A-EC3F-9B49-A950-C88192C82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04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2D5F7-8564-4770-B184-CC27651D4FCE}" type="datetime1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76838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7237B-5FD4-46A6-BEFA-6224C23C193D}" type="datetime1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03686-5B5F-B148-9EAD-E07A76173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596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77CFD-D197-4E7B-B5F7-697EA998AA64}" type="datetime1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03686-5B5F-B148-9EAD-E07A76173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80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8EDA-277E-480A-8F56-6970F5ADF3E9}" type="datetime1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03686-5B5F-B148-9EAD-E07A76173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713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974E5-7E0C-491F-AA5E-B722B996A282}" type="datetime1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03686-5B5F-B148-9EAD-E07A76173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80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E169B-5111-4127-8614-56383CD40E7F}" type="datetime1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03686-5B5F-B148-9EAD-E07A76173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724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75B3F-3AB2-47B1-ABE1-F3ED16164C42}" type="datetime1">
              <a:rPr lang="en-US" smtClean="0"/>
              <a:t>11/19/2024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03686-5B5F-B148-9EAD-E07A76173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4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53E3-B9A6-403E-B782-E630BC6814F1}" type="datetime1">
              <a:rPr lang="en-US" smtClean="0"/>
              <a:t>11/19/2024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03686-5B5F-B148-9EAD-E07A76173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513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76D62-2377-4D7B-8523-35B643CAF2F6}" type="datetime1">
              <a:rPr lang="en-US" smtClean="0"/>
              <a:t>11/19/2024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03686-5B5F-B148-9EAD-E07A76173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4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681D5-4BC0-4089-BEB0-543DD52C74C2}" type="datetime1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029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BA45-AE5E-4E81-BAA7-52C531C8EB24}" type="datetime1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03686-5B5F-B148-9EAD-E07A76173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428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075C2-0C35-4C98-B737-401919F2C0A3}" type="datetime1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03686-5B5F-B148-9EAD-E07A76173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72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2" r:id="rId1"/>
    <p:sldLayoutId id="2147484303" r:id="rId2"/>
    <p:sldLayoutId id="2147484304" r:id="rId3"/>
    <p:sldLayoutId id="2147484305" r:id="rId4"/>
    <p:sldLayoutId id="2147484306" r:id="rId5"/>
    <p:sldLayoutId id="2147484307" r:id="rId6"/>
    <p:sldLayoutId id="2147484308" r:id="rId7"/>
    <p:sldLayoutId id="2147484309" r:id="rId8"/>
    <p:sldLayoutId id="2147484310" r:id="rId9"/>
    <p:sldLayoutId id="2147484311" r:id="rId10"/>
    <p:sldLayoutId id="2147484312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53649"/>
            <a:ext cx="7772400" cy="1470025"/>
          </a:xfrm>
        </p:spPr>
        <p:txBody>
          <a:bodyPr/>
          <a:lstStyle/>
          <a:p>
            <a:r>
              <a:rPr lang="en-US" dirty="0"/>
              <a:t>Tutorial 7 </a:t>
            </a:r>
            <a:br>
              <a:rPr lang="en-US" dirty="0"/>
            </a:br>
            <a:r>
              <a:rPr lang="en-US" dirty="0"/>
              <a:t>Linked lists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3086" y="3886199"/>
            <a:ext cx="7505114" cy="24583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Jiawei Li (Michael) </a:t>
            </a:r>
          </a:p>
          <a:p>
            <a:endParaRPr lang="en-US" altLang="zh-CN" sz="2400" dirty="0"/>
          </a:p>
          <a:p>
            <a:r>
              <a:rPr lang="en-US" altLang="zh-CN" sz="2400" dirty="0"/>
              <a:t>Office hours: Monday 1:00-3:00pm</a:t>
            </a:r>
          </a:p>
          <a:p>
            <a:r>
              <a:rPr lang="en-US" altLang="zh-CN" sz="2400" dirty="0"/>
              <a:t>Office: PMB426</a:t>
            </a:r>
          </a:p>
          <a:p>
            <a:r>
              <a:rPr lang="en-US" altLang="zh-CN" sz="2400" dirty="0"/>
              <a:t>Email: jiawei.li@nottingham.edu.cn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53006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Frequent mistakes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of data does matter.</a:t>
            </a:r>
          </a:p>
          <a:p>
            <a:r>
              <a:rPr lang="en-US" dirty="0"/>
              <a:t>Do we have to use pointers to pointers?</a:t>
            </a:r>
          </a:p>
          <a:p>
            <a:r>
              <a:rPr lang="en-US" dirty="0"/>
              <a:t>How to create the first node?</a:t>
            </a:r>
          </a:p>
          <a:p>
            <a:r>
              <a:rPr lang="en-US" dirty="0"/>
              <a:t>Remove a node or remove the list?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03686-5B5F-B148-9EAD-E07A761736C1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562933" y="4418003"/>
            <a:ext cx="6123867" cy="170816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student_list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ID;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char name[20];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*next;	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r>
              <a:rPr lang="en-US" altLang="en-US" dirty="0"/>
              <a:t>   </a:t>
            </a:r>
            <a:r>
              <a:rPr lang="en-US" altLang="en-US" dirty="0">
                <a:solidFill>
                  <a:srgbClr val="FF0000"/>
                </a:solidFill>
              </a:rPr>
              <a:t>// Anything wrong in the code?</a:t>
            </a: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68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Frequent mistakes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03686-5B5F-B148-9EAD-E07A761736C1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496133" y="1611594"/>
            <a:ext cx="6123867" cy="226215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student_list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LinkedList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node *root;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node *conductor;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root =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root));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…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en-US" dirty="0"/>
              <a:t>   </a:t>
            </a:r>
            <a:r>
              <a:rPr lang="en-US" altLang="en-US" dirty="0">
                <a:solidFill>
                  <a:srgbClr val="FF0000"/>
                </a:solidFill>
              </a:rPr>
              <a:t>// Anything wrong in the code?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496133" y="4079383"/>
            <a:ext cx="6123867" cy="253915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list_print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student_list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** head)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while(*head!=NULL)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{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(“%d”, *head-&gt;ID);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*head 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(*head)-&gt;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en-US" dirty="0"/>
              <a:t>   </a:t>
            </a:r>
            <a:r>
              <a:rPr lang="en-US" altLang="en-US" dirty="0">
                <a:solidFill>
                  <a:srgbClr val="FF0000"/>
                </a:solidFill>
              </a:rPr>
              <a:t>// Anything wrong in the code?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55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  <a:r>
              <a:rPr lang="en-US" altLang="zh-CN" dirty="0"/>
              <a:t>for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9418"/>
            <a:ext cx="8229600" cy="48676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 A program with the name of </a:t>
            </a:r>
            <a:r>
              <a:rPr lang="en-US" sz="2400" dirty="0" err="1">
                <a:solidFill>
                  <a:srgbClr val="0070C0"/>
                </a:solidFill>
              </a:rPr>
              <a:t>list.c</a:t>
            </a:r>
            <a:r>
              <a:rPr lang="en-US" sz="2400" dirty="0"/>
              <a:t> is available on the Moodle. It allows the user to create a simple char list.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Your task is to write a function </a:t>
            </a:r>
            <a:r>
              <a:rPr lang="en-US" sz="2400" dirty="0" err="1">
                <a:solidFill>
                  <a:srgbClr val="0070C0"/>
                </a:solidFill>
              </a:rPr>
              <a:t>reverseList</a:t>
            </a:r>
            <a:r>
              <a:rPr lang="en-US" sz="2400" dirty="0">
                <a:solidFill>
                  <a:srgbClr val="0070C0"/>
                </a:solidFill>
              </a:rPr>
              <a:t>() </a:t>
            </a:r>
            <a:r>
              <a:rPr lang="en-US" sz="2400" dirty="0"/>
              <a:t>which creates a new list that contains all the nodes of the original list in reverse order. For example, if the original list contains “</a:t>
            </a:r>
            <a:r>
              <a:rPr lang="en-US" sz="2400" dirty="0">
                <a:solidFill>
                  <a:srgbClr val="0070C0"/>
                </a:solidFill>
              </a:rPr>
              <a:t>a  f   </a:t>
            </a:r>
            <a:r>
              <a:rPr lang="en-US" sz="2400" dirty="0" err="1">
                <a:solidFill>
                  <a:srgbClr val="0070C0"/>
                </a:solidFill>
              </a:rPr>
              <a:t>f</a:t>
            </a:r>
            <a:r>
              <a:rPr lang="en-US" sz="2400" dirty="0">
                <a:solidFill>
                  <a:srgbClr val="0070C0"/>
                </a:solidFill>
              </a:rPr>
              <a:t>  g  k</a:t>
            </a:r>
            <a:r>
              <a:rPr lang="en-US" sz="2400" dirty="0"/>
              <a:t>”, the new list should be “</a:t>
            </a:r>
            <a:r>
              <a:rPr lang="en-US" sz="2400" dirty="0">
                <a:solidFill>
                  <a:srgbClr val="0070C0"/>
                </a:solidFill>
              </a:rPr>
              <a:t>k  g   f  </a:t>
            </a:r>
            <a:r>
              <a:rPr lang="en-US" sz="2400" dirty="0" err="1">
                <a:solidFill>
                  <a:srgbClr val="0070C0"/>
                </a:solidFill>
              </a:rPr>
              <a:t>f</a:t>
            </a:r>
            <a:r>
              <a:rPr lang="en-US" sz="2400" dirty="0">
                <a:solidFill>
                  <a:srgbClr val="0070C0"/>
                </a:solidFill>
              </a:rPr>
              <a:t>  a</a:t>
            </a:r>
            <a:r>
              <a:rPr lang="en-US" sz="2400" dirty="0"/>
              <a:t>”.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Declaration of the function is: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void </a:t>
            </a:r>
            <a:r>
              <a:rPr lang="en-US" sz="2400" dirty="0" err="1">
                <a:solidFill>
                  <a:srgbClr val="0070C0"/>
                </a:solidFill>
              </a:rPr>
              <a:t>reverseList</a:t>
            </a:r>
            <a:r>
              <a:rPr lang="en-US" sz="2400" dirty="0">
                <a:solidFill>
                  <a:srgbClr val="0070C0"/>
                </a:solidFill>
              </a:rPr>
              <a:t>(</a:t>
            </a:r>
            <a:r>
              <a:rPr lang="en-US" sz="2400" dirty="0" err="1">
                <a:solidFill>
                  <a:srgbClr val="0070C0"/>
                </a:solidFill>
              </a:rPr>
              <a:t>ListNode</a:t>
            </a:r>
            <a:r>
              <a:rPr lang="en-US" sz="2400" dirty="0">
                <a:solidFill>
                  <a:srgbClr val="0070C0"/>
                </a:solidFill>
              </a:rPr>
              <a:t> **</a:t>
            </a:r>
            <a:r>
              <a:rPr lang="en-US" sz="2400" dirty="0" err="1">
                <a:solidFill>
                  <a:srgbClr val="0070C0"/>
                </a:solidFill>
              </a:rPr>
              <a:t>newList</a:t>
            </a:r>
            <a:r>
              <a:rPr lang="en-US" sz="2400" dirty="0">
                <a:solidFill>
                  <a:srgbClr val="0070C0"/>
                </a:solidFill>
              </a:rPr>
              <a:t>, </a:t>
            </a:r>
            <a:r>
              <a:rPr lang="en-US" sz="2400" dirty="0" err="1">
                <a:solidFill>
                  <a:srgbClr val="0070C0"/>
                </a:solidFill>
              </a:rPr>
              <a:t>ListNode</a:t>
            </a:r>
            <a:r>
              <a:rPr lang="en-US" sz="2400">
                <a:solidFill>
                  <a:srgbClr val="0070C0"/>
                </a:solidFill>
              </a:rPr>
              <a:t> *currentList</a:t>
            </a:r>
            <a:r>
              <a:rPr lang="en-US" sz="2400" dirty="0">
                <a:solidFill>
                  <a:srgbClr val="0070C0"/>
                </a:solidFill>
              </a:rPr>
              <a:t>);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03686-5B5F-B148-9EAD-E07A761736C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816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Singly linked lists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09600" y="339532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Doubly linked lists</a:t>
            </a:r>
          </a:p>
        </p:txBody>
      </p:sp>
      <p:pic>
        <p:nvPicPr>
          <p:cNvPr id="1026" name="Picture 2" descr="“c lists”的图片搜索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557" y="1554817"/>
            <a:ext cx="5520266" cy="137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4642821"/>
            <a:ext cx="7066844" cy="1583759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03686-5B5F-B148-9EAD-E07A761736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26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395A01-80C1-499A-889A-17AA507A5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03686-5B5F-B148-9EAD-E07A761736C1}" type="slidenum">
              <a:rPr lang="en-US" smtClean="0"/>
              <a:t>3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7B9A24-4EA1-46F8-A6DE-6E88765E0F1B}"/>
              </a:ext>
            </a:extLst>
          </p:cNvPr>
          <p:cNvSpPr/>
          <p:nvPr/>
        </p:nvSpPr>
        <p:spPr>
          <a:xfrm>
            <a:off x="3718560" y="865632"/>
            <a:ext cx="4712208" cy="5084064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CB8DF8-86FA-4631-9500-1C0875604D9A}"/>
              </a:ext>
            </a:extLst>
          </p:cNvPr>
          <p:cNvSpPr/>
          <p:nvPr/>
        </p:nvSpPr>
        <p:spPr>
          <a:xfrm>
            <a:off x="499872" y="2257044"/>
            <a:ext cx="2682240" cy="2343912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0D49AEA-D544-4B99-A6B9-51AD5375F217}"/>
              </a:ext>
            </a:extLst>
          </p:cNvPr>
          <p:cNvSpPr txBox="1">
            <a:spLocks/>
          </p:cNvSpPr>
          <p:nvPr/>
        </p:nvSpPr>
        <p:spPr>
          <a:xfrm>
            <a:off x="676656" y="4949951"/>
            <a:ext cx="2328672" cy="429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Stack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F735336-79F3-4801-ADC4-93F388EF98AC}"/>
              </a:ext>
            </a:extLst>
          </p:cNvPr>
          <p:cNvSpPr txBox="1">
            <a:spLocks/>
          </p:cNvSpPr>
          <p:nvPr/>
        </p:nvSpPr>
        <p:spPr>
          <a:xfrm>
            <a:off x="4706112" y="6141541"/>
            <a:ext cx="2328672" cy="429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heap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68DCC0C-E88B-400D-B58C-D6F3D749EB36}"/>
              </a:ext>
            </a:extLst>
          </p:cNvPr>
          <p:cNvGrpSpPr/>
          <p:nvPr/>
        </p:nvGrpSpPr>
        <p:grpSpPr>
          <a:xfrm>
            <a:off x="-262128" y="1779650"/>
            <a:ext cx="2529840" cy="954788"/>
            <a:chOff x="-262128" y="523644"/>
            <a:chExt cx="2529840" cy="95478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DF14146-DA56-4925-8E17-4191CD8A383B}"/>
                </a:ext>
              </a:extLst>
            </p:cNvPr>
            <p:cNvSpPr/>
            <p:nvPr/>
          </p:nvSpPr>
          <p:spPr>
            <a:xfrm>
              <a:off x="1231392" y="1133856"/>
              <a:ext cx="1036320" cy="34457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9F50D08-3736-4541-81C6-DCA29D241DFE}"/>
                </a:ext>
              </a:extLst>
            </p:cNvPr>
            <p:cNvCxnSpPr/>
            <p:nvPr/>
          </p:nvCxnSpPr>
          <p:spPr>
            <a:xfrm>
              <a:off x="676656" y="784861"/>
              <a:ext cx="554736" cy="34899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A02D423B-7DF3-4CF4-BA06-8493FA6C090C}"/>
                </a:ext>
              </a:extLst>
            </p:cNvPr>
            <p:cNvSpPr txBox="1">
              <a:spLocks/>
            </p:cNvSpPr>
            <p:nvPr/>
          </p:nvSpPr>
          <p:spPr>
            <a:xfrm>
              <a:off x="-262128" y="523644"/>
              <a:ext cx="1164336" cy="43571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55000" lnSpcReduction="20000"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/>
                <a:t>start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A971545-5B11-4A6B-A257-9766139BA7D3}"/>
              </a:ext>
            </a:extLst>
          </p:cNvPr>
          <p:cNvGrpSpPr/>
          <p:nvPr/>
        </p:nvGrpSpPr>
        <p:grpSpPr>
          <a:xfrm>
            <a:off x="4151376" y="928370"/>
            <a:ext cx="4181856" cy="930592"/>
            <a:chOff x="2852928" y="629984"/>
            <a:chExt cx="4181856" cy="93059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143B4F0-D9BA-46CC-AC64-E884FD14F291}"/>
                </a:ext>
              </a:extLst>
            </p:cNvPr>
            <p:cNvSpPr/>
            <p:nvPr/>
          </p:nvSpPr>
          <p:spPr>
            <a:xfrm>
              <a:off x="4291584" y="1207008"/>
              <a:ext cx="2743200" cy="35356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CCE61FF-82FF-4A8B-899A-D0A39398979D}"/>
                </a:ext>
              </a:extLst>
            </p:cNvPr>
            <p:cNvCxnSpPr/>
            <p:nvPr/>
          </p:nvCxnSpPr>
          <p:spPr>
            <a:xfrm>
              <a:off x="3718560" y="865632"/>
              <a:ext cx="573024" cy="3413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A109DC9B-3939-4399-94CE-5750E5532AC5}"/>
                </a:ext>
              </a:extLst>
            </p:cNvPr>
            <p:cNvSpPr txBox="1">
              <a:spLocks/>
            </p:cNvSpPr>
            <p:nvPr/>
          </p:nvSpPr>
          <p:spPr>
            <a:xfrm>
              <a:off x="2852928" y="629984"/>
              <a:ext cx="1018032" cy="42961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55000" lnSpcReduction="20000"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/>
                <a:t>node1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3C6335A-AA6E-474C-9312-8108DD495FCF}"/>
              </a:ext>
            </a:extLst>
          </p:cNvPr>
          <p:cNvGrpSpPr/>
          <p:nvPr/>
        </p:nvGrpSpPr>
        <p:grpSpPr>
          <a:xfrm>
            <a:off x="3834384" y="3325331"/>
            <a:ext cx="4181856" cy="930592"/>
            <a:chOff x="2852928" y="629984"/>
            <a:chExt cx="4181856" cy="93059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65EC5C6-8FD7-4A9A-A528-ED5016FCE4E7}"/>
                </a:ext>
              </a:extLst>
            </p:cNvPr>
            <p:cNvSpPr/>
            <p:nvPr/>
          </p:nvSpPr>
          <p:spPr>
            <a:xfrm>
              <a:off x="4291584" y="1207008"/>
              <a:ext cx="2743200" cy="35356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6783A3E-9B3A-45FB-9B2C-96505EDC9CFB}"/>
                </a:ext>
              </a:extLst>
            </p:cNvPr>
            <p:cNvCxnSpPr/>
            <p:nvPr/>
          </p:nvCxnSpPr>
          <p:spPr>
            <a:xfrm>
              <a:off x="3718560" y="865632"/>
              <a:ext cx="573024" cy="3413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itle 1">
              <a:extLst>
                <a:ext uri="{FF2B5EF4-FFF2-40B4-BE49-F238E27FC236}">
                  <a16:creationId xmlns:a16="http://schemas.microsoft.com/office/drawing/2014/main" id="{511346BC-4687-4701-9E2E-22AF98D70554}"/>
                </a:ext>
              </a:extLst>
            </p:cNvPr>
            <p:cNvSpPr txBox="1">
              <a:spLocks/>
            </p:cNvSpPr>
            <p:nvPr/>
          </p:nvSpPr>
          <p:spPr>
            <a:xfrm>
              <a:off x="2852928" y="629984"/>
              <a:ext cx="1018032" cy="42961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55000" lnSpcReduction="20000"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/>
                <a:t>node2</a:t>
              </a: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DC81F38-F042-4714-A008-8F28932F3FA7}"/>
              </a:ext>
            </a:extLst>
          </p:cNvPr>
          <p:cNvCxnSpPr>
            <a:stCxn id="11" idx="3"/>
          </p:cNvCxnSpPr>
          <p:nvPr/>
        </p:nvCxnSpPr>
        <p:spPr>
          <a:xfrm flipV="1">
            <a:off x="2267712" y="1682178"/>
            <a:ext cx="3322320" cy="879972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4F14CA4-C2BA-4352-B0D1-2761AF4FBE08}"/>
              </a:ext>
            </a:extLst>
          </p:cNvPr>
          <p:cNvGrpSpPr/>
          <p:nvPr/>
        </p:nvGrpSpPr>
        <p:grpSpPr>
          <a:xfrm>
            <a:off x="-211952" y="3208689"/>
            <a:ext cx="2529840" cy="954788"/>
            <a:chOff x="-262128" y="523644"/>
            <a:chExt cx="2529840" cy="95478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DAC6B02-4DBD-452A-8104-6E5E65762E25}"/>
                </a:ext>
              </a:extLst>
            </p:cNvPr>
            <p:cNvSpPr/>
            <p:nvPr/>
          </p:nvSpPr>
          <p:spPr>
            <a:xfrm>
              <a:off x="1231392" y="1133856"/>
              <a:ext cx="1036320" cy="34457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3CC90DD-3AD5-4AFD-859C-4D0309876002}"/>
                </a:ext>
              </a:extLst>
            </p:cNvPr>
            <p:cNvCxnSpPr/>
            <p:nvPr/>
          </p:nvCxnSpPr>
          <p:spPr>
            <a:xfrm>
              <a:off x="676656" y="784861"/>
              <a:ext cx="554736" cy="34899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itle 1">
              <a:extLst>
                <a:ext uri="{FF2B5EF4-FFF2-40B4-BE49-F238E27FC236}">
                  <a16:creationId xmlns:a16="http://schemas.microsoft.com/office/drawing/2014/main" id="{3EDFB42E-9767-4BB9-BEAE-C92EF2A37555}"/>
                </a:ext>
              </a:extLst>
            </p:cNvPr>
            <p:cNvSpPr txBox="1">
              <a:spLocks/>
            </p:cNvSpPr>
            <p:nvPr/>
          </p:nvSpPr>
          <p:spPr>
            <a:xfrm>
              <a:off x="-262128" y="523644"/>
              <a:ext cx="1164336" cy="43571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55000" lnSpcReduction="20000"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/>
                <a:t>temp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1B97710-394A-4B70-A70E-63AE02B12F97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2303820" y="4036310"/>
            <a:ext cx="2969220" cy="42829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E4EF320-EA65-4472-ACBF-2F23219B9EF2}"/>
              </a:ext>
            </a:extLst>
          </p:cNvPr>
          <p:cNvCxnSpPr>
            <a:cxnSpLocks/>
            <a:stCxn id="16" idx="3"/>
            <a:endCxn id="24" idx="1"/>
          </p:cNvCxnSpPr>
          <p:nvPr/>
        </p:nvCxnSpPr>
        <p:spPr>
          <a:xfrm flipH="1">
            <a:off x="5273040" y="1682178"/>
            <a:ext cx="3060192" cy="2396961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DA45FDD-E361-4A18-AE3C-1BD7140D9C5E}"/>
              </a:ext>
            </a:extLst>
          </p:cNvPr>
          <p:cNvGrpSpPr/>
          <p:nvPr/>
        </p:nvGrpSpPr>
        <p:grpSpPr>
          <a:xfrm>
            <a:off x="3777252" y="4358044"/>
            <a:ext cx="4181856" cy="930592"/>
            <a:chOff x="2852928" y="629984"/>
            <a:chExt cx="4181856" cy="930592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2F0E48F-ECFF-4AA9-98B1-AC42C18A0F52}"/>
                </a:ext>
              </a:extLst>
            </p:cNvPr>
            <p:cNvSpPr/>
            <p:nvPr/>
          </p:nvSpPr>
          <p:spPr>
            <a:xfrm>
              <a:off x="4291584" y="1207008"/>
              <a:ext cx="2743200" cy="35356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5FA7B239-602A-479F-B28E-B08B019A2B5A}"/>
                </a:ext>
              </a:extLst>
            </p:cNvPr>
            <p:cNvCxnSpPr/>
            <p:nvPr/>
          </p:nvCxnSpPr>
          <p:spPr>
            <a:xfrm>
              <a:off x="3718560" y="865632"/>
              <a:ext cx="573024" cy="3413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itle 1">
              <a:extLst>
                <a:ext uri="{FF2B5EF4-FFF2-40B4-BE49-F238E27FC236}">
                  <a16:creationId xmlns:a16="http://schemas.microsoft.com/office/drawing/2014/main" id="{E06B09D7-6938-47AE-9CBC-607C2686EB88}"/>
                </a:ext>
              </a:extLst>
            </p:cNvPr>
            <p:cNvSpPr txBox="1">
              <a:spLocks/>
            </p:cNvSpPr>
            <p:nvPr/>
          </p:nvSpPr>
          <p:spPr>
            <a:xfrm>
              <a:off x="2852928" y="629984"/>
              <a:ext cx="1018032" cy="42961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55000" lnSpcReduction="20000"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/>
                <a:t>node3</a:t>
              </a:r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6ADC307-2462-4795-8E1A-7B1BECF0A509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2317888" y="3990435"/>
            <a:ext cx="2898020" cy="1121417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5D11F2B-A0D2-43AC-8868-3277249CE643}"/>
              </a:ext>
            </a:extLst>
          </p:cNvPr>
          <p:cNvCxnSpPr>
            <a:cxnSpLocks/>
            <a:stCxn id="24" idx="3"/>
            <a:endCxn id="44" idx="1"/>
          </p:cNvCxnSpPr>
          <p:nvPr/>
        </p:nvCxnSpPr>
        <p:spPr>
          <a:xfrm flipH="1">
            <a:off x="5215908" y="4079139"/>
            <a:ext cx="2800332" cy="1032713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15F56BBB-340D-4E64-93E7-904E27A3FE15}"/>
              </a:ext>
            </a:extLst>
          </p:cNvPr>
          <p:cNvSpPr txBox="1">
            <a:spLocks/>
          </p:cNvSpPr>
          <p:nvPr/>
        </p:nvSpPr>
        <p:spPr>
          <a:xfrm>
            <a:off x="226403" y="171891"/>
            <a:ext cx="2955709" cy="7103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Create a list</a:t>
            </a:r>
          </a:p>
        </p:txBody>
      </p:sp>
    </p:spTree>
    <p:extLst>
      <p:ext uri="{BB962C8B-B14F-4D97-AF65-F5344CB8AC3E}">
        <p14:creationId xmlns:p14="http://schemas.microsoft.com/office/powerpoint/2010/main" val="1037874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395A01-80C1-499A-889A-17AA507A5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03686-5B5F-B148-9EAD-E07A761736C1}" type="slidenum">
              <a:rPr lang="en-US" smtClean="0"/>
              <a:t>4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7B9A24-4EA1-46F8-A6DE-6E88765E0F1B}"/>
              </a:ext>
            </a:extLst>
          </p:cNvPr>
          <p:cNvSpPr/>
          <p:nvPr/>
        </p:nvSpPr>
        <p:spPr>
          <a:xfrm>
            <a:off x="3718560" y="865632"/>
            <a:ext cx="4712208" cy="5084064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CB8DF8-86FA-4631-9500-1C0875604D9A}"/>
              </a:ext>
            </a:extLst>
          </p:cNvPr>
          <p:cNvSpPr/>
          <p:nvPr/>
        </p:nvSpPr>
        <p:spPr>
          <a:xfrm>
            <a:off x="499872" y="2257044"/>
            <a:ext cx="2682240" cy="2343912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0D49AEA-D544-4B99-A6B9-51AD5375F217}"/>
              </a:ext>
            </a:extLst>
          </p:cNvPr>
          <p:cNvSpPr txBox="1">
            <a:spLocks/>
          </p:cNvSpPr>
          <p:nvPr/>
        </p:nvSpPr>
        <p:spPr>
          <a:xfrm>
            <a:off x="713232" y="1621860"/>
            <a:ext cx="2328672" cy="429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Stack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F735336-79F3-4801-ADC4-93F388EF98AC}"/>
              </a:ext>
            </a:extLst>
          </p:cNvPr>
          <p:cNvSpPr txBox="1">
            <a:spLocks/>
          </p:cNvSpPr>
          <p:nvPr/>
        </p:nvSpPr>
        <p:spPr>
          <a:xfrm>
            <a:off x="5084348" y="358749"/>
            <a:ext cx="2328672" cy="429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heap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68DCC0C-E88B-400D-B58C-D6F3D749EB36}"/>
              </a:ext>
            </a:extLst>
          </p:cNvPr>
          <p:cNvGrpSpPr/>
          <p:nvPr/>
        </p:nvGrpSpPr>
        <p:grpSpPr>
          <a:xfrm>
            <a:off x="-262128" y="1779650"/>
            <a:ext cx="2529840" cy="954788"/>
            <a:chOff x="-262128" y="523644"/>
            <a:chExt cx="2529840" cy="95478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DF14146-DA56-4925-8E17-4191CD8A383B}"/>
                </a:ext>
              </a:extLst>
            </p:cNvPr>
            <p:cNvSpPr/>
            <p:nvPr/>
          </p:nvSpPr>
          <p:spPr>
            <a:xfrm>
              <a:off x="1231392" y="1133856"/>
              <a:ext cx="1036320" cy="34457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9F50D08-3736-4541-81C6-DCA29D241DFE}"/>
                </a:ext>
              </a:extLst>
            </p:cNvPr>
            <p:cNvCxnSpPr/>
            <p:nvPr/>
          </p:nvCxnSpPr>
          <p:spPr>
            <a:xfrm>
              <a:off x="676656" y="784861"/>
              <a:ext cx="554736" cy="34899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A02D423B-7DF3-4CF4-BA06-8493FA6C090C}"/>
                </a:ext>
              </a:extLst>
            </p:cNvPr>
            <p:cNvSpPr txBox="1">
              <a:spLocks/>
            </p:cNvSpPr>
            <p:nvPr/>
          </p:nvSpPr>
          <p:spPr>
            <a:xfrm>
              <a:off x="-262128" y="523644"/>
              <a:ext cx="1164336" cy="43571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55000" lnSpcReduction="20000"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/>
                <a:t>start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A971545-5B11-4A6B-A257-9766139BA7D3}"/>
              </a:ext>
            </a:extLst>
          </p:cNvPr>
          <p:cNvGrpSpPr/>
          <p:nvPr/>
        </p:nvGrpSpPr>
        <p:grpSpPr>
          <a:xfrm>
            <a:off x="4151376" y="928370"/>
            <a:ext cx="4181856" cy="930592"/>
            <a:chOff x="2852928" y="629984"/>
            <a:chExt cx="4181856" cy="93059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143B4F0-D9BA-46CC-AC64-E884FD14F291}"/>
                </a:ext>
              </a:extLst>
            </p:cNvPr>
            <p:cNvSpPr/>
            <p:nvPr/>
          </p:nvSpPr>
          <p:spPr>
            <a:xfrm>
              <a:off x="4291584" y="1207008"/>
              <a:ext cx="2743200" cy="35356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CCE61FF-82FF-4A8B-899A-D0A39398979D}"/>
                </a:ext>
              </a:extLst>
            </p:cNvPr>
            <p:cNvCxnSpPr/>
            <p:nvPr/>
          </p:nvCxnSpPr>
          <p:spPr>
            <a:xfrm>
              <a:off x="3718560" y="865632"/>
              <a:ext cx="573024" cy="3413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A109DC9B-3939-4399-94CE-5750E5532AC5}"/>
                </a:ext>
              </a:extLst>
            </p:cNvPr>
            <p:cNvSpPr txBox="1">
              <a:spLocks/>
            </p:cNvSpPr>
            <p:nvPr/>
          </p:nvSpPr>
          <p:spPr>
            <a:xfrm>
              <a:off x="2852928" y="629984"/>
              <a:ext cx="1018032" cy="42961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55000" lnSpcReduction="20000"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/>
                <a:t>node1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3C6335A-AA6E-474C-9312-8108DD495FCF}"/>
              </a:ext>
            </a:extLst>
          </p:cNvPr>
          <p:cNvGrpSpPr/>
          <p:nvPr/>
        </p:nvGrpSpPr>
        <p:grpSpPr>
          <a:xfrm>
            <a:off x="3834384" y="3325331"/>
            <a:ext cx="4181856" cy="930592"/>
            <a:chOff x="2852928" y="629984"/>
            <a:chExt cx="4181856" cy="93059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65EC5C6-8FD7-4A9A-A528-ED5016FCE4E7}"/>
                </a:ext>
              </a:extLst>
            </p:cNvPr>
            <p:cNvSpPr/>
            <p:nvPr/>
          </p:nvSpPr>
          <p:spPr>
            <a:xfrm>
              <a:off x="4291584" y="1207008"/>
              <a:ext cx="2743200" cy="35356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6783A3E-9B3A-45FB-9B2C-96505EDC9CFB}"/>
                </a:ext>
              </a:extLst>
            </p:cNvPr>
            <p:cNvCxnSpPr/>
            <p:nvPr/>
          </p:nvCxnSpPr>
          <p:spPr>
            <a:xfrm>
              <a:off x="3718560" y="865632"/>
              <a:ext cx="573024" cy="3413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itle 1">
              <a:extLst>
                <a:ext uri="{FF2B5EF4-FFF2-40B4-BE49-F238E27FC236}">
                  <a16:creationId xmlns:a16="http://schemas.microsoft.com/office/drawing/2014/main" id="{511346BC-4687-4701-9E2E-22AF98D70554}"/>
                </a:ext>
              </a:extLst>
            </p:cNvPr>
            <p:cNvSpPr txBox="1">
              <a:spLocks/>
            </p:cNvSpPr>
            <p:nvPr/>
          </p:nvSpPr>
          <p:spPr>
            <a:xfrm>
              <a:off x="2852928" y="629984"/>
              <a:ext cx="1018032" cy="42961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55000" lnSpcReduction="20000"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/>
                <a:t>node2</a:t>
              </a: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DC81F38-F042-4714-A008-8F28932F3FA7}"/>
              </a:ext>
            </a:extLst>
          </p:cNvPr>
          <p:cNvCxnSpPr>
            <a:stCxn id="11" idx="3"/>
          </p:cNvCxnSpPr>
          <p:nvPr/>
        </p:nvCxnSpPr>
        <p:spPr>
          <a:xfrm flipV="1">
            <a:off x="2267712" y="1682178"/>
            <a:ext cx="3322320" cy="879972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E4EF320-EA65-4472-ACBF-2F23219B9EF2}"/>
              </a:ext>
            </a:extLst>
          </p:cNvPr>
          <p:cNvCxnSpPr>
            <a:cxnSpLocks/>
            <a:stCxn id="16" idx="3"/>
            <a:endCxn id="24" idx="1"/>
          </p:cNvCxnSpPr>
          <p:nvPr/>
        </p:nvCxnSpPr>
        <p:spPr>
          <a:xfrm flipH="1">
            <a:off x="5273040" y="1682178"/>
            <a:ext cx="3060192" cy="2396961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DA45FDD-E361-4A18-AE3C-1BD7140D9C5E}"/>
              </a:ext>
            </a:extLst>
          </p:cNvPr>
          <p:cNvGrpSpPr/>
          <p:nvPr/>
        </p:nvGrpSpPr>
        <p:grpSpPr>
          <a:xfrm>
            <a:off x="3777252" y="4358044"/>
            <a:ext cx="4181856" cy="930592"/>
            <a:chOff x="2852928" y="629984"/>
            <a:chExt cx="4181856" cy="930592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2F0E48F-ECFF-4AA9-98B1-AC42C18A0F52}"/>
                </a:ext>
              </a:extLst>
            </p:cNvPr>
            <p:cNvSpPr/>
            <p:nvPr/>
          </p:nvSpPr>
          <p:spPr>
            <a:xfrm>
              <a:off x="4291584" y="1207008"/>
              <a:ext cx="2743200" cy="35356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5FA7B239-602A-479F-B28E-B08B019A2B5A}"/>
                </a:ext>
              </a:extLst>
            </p:cNvPr>
            <p:cNvCxnSpPr/>
            <p:nvPr/>
          </p:nvCxnSpPr>
          <p:spPr>
            <a:xfrm>
              <a:off x="3718560" y="865632"/>
              <a:ext cx="573024" cy="3413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itle 1">
              <a:extLst>
                <a:ext uri="{FF2B5EF4-FFF2-40B4-BE49-F238E27FC236}">
                  <a16:creationId xmlns:a16="http://schemas.microsoft.com/office/drawing/2014/main" id="{E06B09D7-6938-47AE-9CBC-607C2686EB88}"/>
                </a:ext>
              </a:extLst>
            </p:cNvPr>
            <p:cNvSpPr txBox="1">
              <a:spLocks/>
            </p:cNvSpPr>
            <p:nvPr/>
          </p:nvSpPr>
          <p:spPr>
            <a:xfrm>
              <a:off x="2852928" y="629984"/>
              <a:ext cx="1018032" cy="42961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55000" lnSpcReduction="20000"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/>
                <a:t>node3</a:t>
              </a: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5D11F2B-A0D2-43AC-8868-3277249CE643}"/>
              </a:ext>
            </a:extLst>
          </p:cNvPr>
          <p:cNvCxnSpPr>
            <a:cxnSpLocks/>
            <a:stCxn id="24" idx="3"/>
            <a:endCxn id="44" idx="1"/>
          </p:cNvCxnSpPr>
          <p:nvPr/>
        </p:nvCxnSpPr>
        <p:spPr>
          <a:xfrm flipH="1">
            <a:off x="5215908" y="4079139"/>
            <a:ext cx="2800332" cy="1032713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15F56BBB-340D-4E64-93E7-904E27A3FE15}"/>
              </a:ext>
            </a:extLst>
          </p:cNvPr>
          <p:cNvSpPr txBox="1">
            <a:spLocks/>
          </p:cNvSpPr>
          <p:nvPr/>
        </p:nvSpPr>
        <p:spPr>
          <a:xfrm>
            <a:off x="226403" y="171891"/>
            <a:ext cx="2955709" cy="7103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Remove a node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5C6687-E4FD-44DD-B0C0-6D9CF804D14E}"/>
              </a:ext>
            </a:extLst>
          </p:cNvPr>
          <p:cNvSpPr/>
          <p:nvPr/>
        </p:nvSpPr>
        <p:spPr>
          <a:xfrm>
            <a:off x="385607" y="571520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ListNode</a:t>
            </a:r>
            <a:r>
              <a:rPr lang="en-US" dirty="0"/>
              <a:t> *temp = </a:t>
            </a:r>
            <a:r>
              <a:rPr lang="en-US" dirty="0" err="1"/>
              <a:t>currentPtr</a:t>
            </a:r>
            <a:r>
              <a:rPr lang="en-US" dirty="0"/>
              <a:t>;</a:t>
            </a:r>
          </a:p>
          <a:p>
            <a:r>
              <a:rPr lang="en-US" dirty="0" err="1"/>
              <a:t>previousPtr</a:t>
            </a:r>
            <a:r>
              <a:rPr lang="en-US" dirty="0"/>
              <a:t>-&gt;</a:t>
            </a:r>
            <a:r>
              <a:rPr lang="en-US" dirty="0" err="1"/>
              <a:t>nextPtr</a:t>
            </a:r>
            <a:r>
              <a:rPr lang="en-US" dirty="0"/>
              <a:t> = </a:t>
            </a:r>
            <a:r>
              <a:rPr lang="en-US" dirty="0" err="1"/>
              <a:t>currentPtr</a:t>
            </a:r>
            <a:r>
              <a:rPr lang="en-US" dirty="0"/>
              <a:t>-&gt;</a:t>
            </a:r>
            <a:r>
              <a:rPr lang="en-US" dirty="0" err="1"/>
              <a:t>nextPtr</a:t>
            </a:r>
            <a:r>
              <a:rPr lang="en-US" dirty="0"/>
              <a:t>;</a:t>
            </a:r>
          </a:p>
          <a:p>
            <a:r>
              <a:rPr lang="en-US" dirty="0"/>
              <a:t>free(temp);</a:t>
            </a:r>
          </a:p>
        </p:txBody>
      </p:sp>
    </p:spTree>
    <p:extLst>
      <p:ext uri="{BB962C8B-B14F-4D97-AF65-F5344CB8AC3E}">
        <p14:creationId xmlns:p14="http://schemas.microsoft.com/office/powerpoint/2010/main" val="2547731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685800" y="1459832"/>
            <a:ext cx="7924800" cy="4645546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listnode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ID;</a:t>
            </a:r>
          </a:p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char name[20];</a:t>
            </a:r>
          </a:p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listnode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*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nextPtr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}; </a:t>
            </a:r>
          </a:p>
          <a:p>
            <a:pPr algn="l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typedef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listnode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Listnode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l"/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typedef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Listnode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*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ListNodePtr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l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main(void)</a:t>
            </a:r>
          </a:p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ListNodePtr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start = NULL; </a:t>
            </a:r>
          </a:p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…</a:t>
            </a:r>
          </a:p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insert(&amp;start, value, string);</a:t>
            </a:r>
          </a:p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…</a:t>
            </a:r>
          </a:p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235117" y="1828800"/>
            <a:ext cx="3993835" cy="1854221"/>
            <a:chOff x="4235117" y="1828800"/>
            <a:chExt cx="3993835" cy="1854221"/>
          </a:xfrm>
        </p:grpSpPr>
        <p:cxnSp>
          <p:nvCxnSpPr>
            <p:cNvPr id="3" name="Straight Arrow Connector 2"/>
            <p:cNvCxnSpPr/>
            <p:nvPr/>
          </p:nvCxnSpPr>
          <p:spPr>
            <a:xfrm flipH="1">
              <a:off x="4235117" y="2085474"/>
              <a:ext cx="1523999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itle 1"/>
            <p:cNvSpPr txBox="1">
              <a:spLocks/>
            </p:cNvSpPr>
            <p:nvPr/>
          </p:nvSpPr>
          <p:spPr>
            <a:xfrm>
              <a:off x="6251763" y="1828800"/>
              <a:ext cx="1977189" cy="1162333"/>
            </a:xfrm>
            <a:prstGeom prst="rect">
              <a:avLst/>
            </a:prstGeom>
          </p:spPr>
          <p:txBody>
            <a:bodyPr/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8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Global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4235117" y="3328737"/>
              <a:ext cx="1523999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>
              <a:off x="4235117" y="3683021"/>
              <a:ext cx="1523999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Lists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03686-5B5F-B148-9EAD-E07A761736C1}" type="slidenum">
              <a:rPr lang="en-US" smtClean="0"/>
              <a:t>5</a:t>
            </a:fld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235117" y="4666442"/>
            <a:ext cx="1523999" cy="0"/>
          </a:xfrm>
          <a:prstGeom prst="straightConnector1">
            <a:avLst/>
          </a:prstGeom>
          <a:ln>
            <a:solidFill>
              <a:srgbClr val="FFC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 txBox="1">
            <a:spLocks/>
          </p:cNvSpPr>
          <p:nvPr/>
        </p:nvSpPr>
        <p:spPr>
          <a:xfrm>
            <a:off x="6251763" y="4453558"/>
            <a:ext cx="1866189" cy="836197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endParaRPr 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38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85800" y="1459831"/>
            <a:ext cx="4223084" cy="5085347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en-US" sz="18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stdio.h</a:t>
            </a:r>
            <a:r>
              <a:rPr lang="en-US" sz="1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algn="l"/>
            <a:endParaRPr lang="en-US" sz="18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func1(void);</a:t>
            </a:r>
          </a:p>
          <a:p>
            <a:pPr algn="l"/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func2(void);</a:t>
            </a:r>
          </a:p>
          <a:p>
            <a:pPr algn="l"/>
            <a:endParaRPr lang="en-US" sz="18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a;</a:t>
            </a:r>
          </a:p>
          <a:p>
            <a:pPr algn="l"/>
            <a:endParaRPr lang="en-US" sz="18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main(void)</a:t>
            </a:r>
          </a:p>
          <a:p>
            <a:pPr algn="l"/>
            <a:r>
              <a:rPr lang="en-US" sz="1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 = 1;</a:t>
            </a:r>
          </a:p>
          <a:p>
            <a:pPr algn="l"/>
            <a:r>
              <a:rPr lang="en-US" sz="1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pPr algn="l"/>
            <a:r>
              <a:rPr lang="en-US" sz="1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func1();</a:t>
            </a:r>
          </a:p>
          <a:p>
            <a:pPr algn="l"/>
            <a:r>
              <a:rPr lang="en-US" sz="1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sz="1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(“%d\n”, a);</a:t>
            </a:r>
          </a:p>
          <a:p>
            <a:pPr algn="l"/>
            <a:endParaRPr lang="en-US" sz="18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func2();	</a:t>
            </a:r>
          </a:p>
          <a:p>
            <a:pPr algn="l"/>
            <a:r>
              <a:rPr lang="en-US" sz="1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sz="1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(“%d\n”, a);</a:t>
            </a:r>
          </a:p>
          <a:p>
            <a:pPr algn="l"/>
            <a:endParaRPr lang="en-US" sz="18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return 0;</a:t>
            </a:r>
          </a:p>
          <a:p>
            <a:pPr algn="l"/>
            <a:r>
              <a:rPr lang="en-US" sz="1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342021" y="1684422"/>
            <a:ext cx="3553326" cy="4420956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func1(void)</a:t>
            </a:r>
          </a:p>
          <a:p>
            <a:pPr algn="l"/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= 2;</a:t>
            </a:r>
          </a:p>
          <a:p>
            <a:pPr algn="l"/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a++;</a:t>
            </a:r>
          </a:p>
          <a:p>
            <a:pPr algn="l"/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algn="l"/>
            <a:endParaRPr lang="en-US" sz="18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func2(void)</a:t>
            </a:r>
          </a:p>
          <a:p>
            <a:pPr algn="l"/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a++;</a:t>
            </a:r>
          </a:p>
          <a:p>
            <a:pPr algn="l"/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algn="l"/>
            <a:endParaRPr lang="en-US" sz="18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Global and local variables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0151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082" y="14068"/>
            <a:ext cx="9163082" cy="640135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03686-5B5F-B148-9EAD-E07A761736C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480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701988"/>
            <a:ext cx="7772400" cy="59832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Lists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85800" y="1459832"/>
            <a:ext cx="4255168" cy="4645546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listnode</a:t>
            </a: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pPr algn="l"/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ID;</a:t>
            </a:r>
          </a:p>
          <a:p>
            <a:pPr algn="l"/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char name[20];</a:t>
            </a:r>
          </a:p>
          <a:p>
            <a:pPr algn="l"/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listnode</a:t>
            </a: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</a:t>
            </a:r>
            <a:r>
              <a:rPr lang="en-US" sz="18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nextPtr</a:t>
            </a: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l"/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}; </a:t>
            </a:r>
          </a:p>
          <a:p>
            <a:pPr algn="l"/>
            <a:endParaRPr lang="en-US" sz="1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typedef</a:t>
            </a: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listnode</a:t>
            </a: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Listnode</a:t>
            </a: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l"/>
            <a:endParaRPr lang="en-US" sz="1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//list of prototypes of functions</a:t>
            </a:r>
          </a:p>
          <a:p>
            <a:pPr algn="l"/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insert(</a:t>
            </a:r>
            <a:r>
              <a:rPr lang="en-US" sz="18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ListNode</a:t>
            </a: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**</a:t>
            </a:r>
            <a:r>
              <a:rPr lang="en-US" sz="18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sPtr</a:t>
            </a: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value, char *string);</a:t>
            </a:r>
          </a:p>
          <a:p>
            <a:pPr algn="l"/>
            <a:r>
              <a:rPr lang="en-US" sz="18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delete(</a:t>
            </a:r>
            <a:r>
              <a:rPr lang="en-US" sz="18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ListNode</a:t>
            </a: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**</a:t>
            </a:r>
            <a:r>
              <a:rPr lang="en-US" sz="18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sPtr</a:t>
            </a: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value, char *string);</a:t>
            </a:r>
          </a:p>
          <a:p>
            <a:pPr algn="l"/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algn="l"/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940968" y="872197"/>
            <a:ext cx="4203032" cy="5185952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main(void)</a:t>
            </a:r>
          </a:p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ListNode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*start = NULL; </a:t>
            </a:r>
          </a:p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…</a:t>
            </a:r>
          </a:p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insert(&amp;start, 1, “Paul”);</a:t>
            </a:r>
          </a:p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…</a:t>
            </a:r>
          </a:p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delete(&amp;start, 2, “Michael”);</a:t>
            </a:r>
          </a:p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algn="l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void insert(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ListNode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**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sPtr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value, char *string)</a:t>
            </a:r>
          </a:p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…</a:t>
            </a:r>
          </a:p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algn="l"/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delete(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ListNode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**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sPtr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value, char *string)</a:t>
            </a:r>
          </a:p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…</a:t>
            </a:r>
          </a:p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03686-5B5F-B148-9EAD-E07A761736C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65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03686-5B5F-B148-9EAD-E07A761736C1}" type="slidenum">
              <a:rPr lang="en-US" smtClean="0"/>
              <a:t>9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10444" y="352603"/>
            <a:ext cx="4572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void </a:t>
            </a:r>
            <a:r>
              <a:rPr lang="en-US" dirty="0" err="1"/>
              <a:t>insert_element</a:t>
            </a:r>
            <a:r>
              <a:rPr lang="en-US" dirty="0"/>
              <a:t>(</a:t>
            </a:r>
            <a:r>
              <a:rPr lang="en-US" dirty="0" err="1"/>
              <a:t>ipalist_t</a:t>
            </a:r>
            <a:r>
              <a:rPr lang="en-US" dirty="0"/>
              <a:t> **start,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if(*start == NULL)</a:t>
            </a:r>
          </a:p>
          <a:p>
            <a:r>
              <a:rPr lang="en-US" dirty="0"/>
              <a:t>   {</a:t>
            </a:r>
          </a:p>
          <a:p>
            <a:r>
              <a:rPr lang="en-US" dirty="0"/>
              <a:t>      </a:t>
            </a:r>
            <a:r>
              <a:rPr lang="en-US" dirty="0" err="1"/>
              <a:t>ipalist_t</a:t>
            </a:r>
            <a:r>
              <a:rPr lang="en-US" dirty="0"/>
              <a:t> *n = </a:t>
            </a:r>
            <a:r>
              <a:rPr lang="en-US" dirty="0" err="1"/>
              <a:t>malloc</a:t>
            </a:r>
            <a:r>
              <a:rPr lang="en-US" dirty="0"/>
              <a:t>(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ipalist_t</a:t>
            </a:r>
            <a:r>
              <a:rPr lang="en-US" dirty="0"/>
              <a:t>));</a:t>
            </a:r>
          </a:p>
          <a:p>
            <a:r>
              <a:rPr lang="en-US" dirty="0"/>
              <a:t>      n-&gt;value = </a:t>
            </a:r>
            <a:r>
              <a:rPr lang="en-US" dirty="0" err="1"/>
              <a:t>val</a:t>
            </a:r>
            <a:r>
              <a:rPr lang="en-US" dirty="0"/>
              <a:t>;</a:t>
            </a:r>
          </a:p>
          <a:p>
            <a:r>
              <a:rPr lang="en-US" dirty="0"/>
              <a:t>      n-&gt;next = NULL;</a:t>
            </a:r>
          </a:p>
          <a:p>
            <a:r>
              <a:rPr lang="en-US" dirty="0"/>
              <a:t>      *start = n;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   else</a:t>
            </a:r>
          </a:p>
          <a:p>
            <a:r>
              <a:rPr lang="en-US" dirty="0"/>
              <a:t>   {</a:t>
            </a:r>
          </a:p>
          <a:p>
            <a:r>
              <a:rPr lang="en-US" dirty="0"/>
              <a:t>      </a:t>
            </a:r>
            <a:r>
              <a:rPr lang="en-US" dirty="0" err="1"/>
              <a:t>ipalist_t</a:t>
            </a:r>
            <a:r>
              <a:rPr lang="en-US" dirty="0"/>
              <a:t> *cur = *start;</a:t>
            </a:r>
          </a:p>
          <a:p>
            <a:r>
              <a:rPr lang="en-US" dirty="0"/>
              <a:t>      while(cur-&gt;next != NULL)</a:t>
            </a:r>
          </a:p>
          <a:p>
            <a:r>
              <a:rPr lang="en-US" dirty="0"/>
              <a:t>      {</a:t>
            </a:r>
          </a:p>
          <a:p>
            <a:r>
              <a:rPr lang="en-US" dirty="0"/>
              <a:t>	 cur = cur-&gt;next;</a:t>
            </a:r>
          </a:p>
          <a:p>
            <a:r>
              <a:rPr lang="en-US" dirty="0"/>
              <a:t>      }</a:t>
            </a:r>
          </a:p>
          <a:p>
            <a:r>
              <a:rPr lang="en-US" dirty="0"/>
              <a:t>      </a:t>
            </a:r>
            <a:r>
              <a:rPr lang="en-US" dirty="0" err="1"/>
              <a:t>ipalist_t</a:t>
            </a:r>
            <a:r>
              <a:rPr lang="en-US" dirty="0"/>
              <a:t> *n = </a:t>
            </a:r>
            <a:r>
              <a:rPr lang="en-US" dirty="0" err="1"/>
              <a:t>malloc</a:t>
            </a:r>
            <a:r>
              <a:rPr lang="en-US" dirty="0"/>
              <a:t>(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ipalist_t</a:t>
            </a:r>
            <a:r>
              <a:rPr lang="en-US" dirty="0"/>
              <a:t>));</a:t>
            </a:r>
          </a:p>
          <a:p>
            <a:r>
              <a:rPr lang="en-US" dirty="0"/>
              <a:t>      n-&gt;value = </a:t>
            </a:r>
            <a:r>
              <a:rPr lang="en-US" dirty="0" err="1"/>
              <a:t>val</a:t>
            </a:r>
            <a:r>
              <a:rPr lang="en-US" dirty="0"/>
              <a:t>;</a:t>
            </a:r>
          </a:p>
          <a:p>
            <a:r>
              <a:rPr lang="en-US" dirty="0"/>
              <a:t>      n-&gt;next = NULL;</a:t>
            </a:r>
          </a:p>
          <a:p>
            <a:r>
              <a:rPr lang="en-US" dirty="0"/>
              <a:t>      cur-&gt;next = n;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4323644" y="891826"/>
            <a:ext cx="473004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// This means that the list is empty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// Create the first node. The address of this  node is extremely important!!!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// The list is not empty, so we add in a new node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// Create a copy of *start because we do not want to make any change to *start. Why?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257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11631</TotalTime>
  <Words>823</Words>
  <Application>Microsoft Office PowerPoint</Application>
  <PresentationFormat>全屏显示(4:3)</PresentationFormat>
  <Paragraphs>183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Arial</vt:lpstr>
      <vt:lpstr>Calibri</vt:lpstr>
      <vt:lpstr>Consolas</vt:lpstr>
      <vt:lpstr>Office Theme</vt:lpstr>
      <vt:lpstr>Tutorial 7  Linked lists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Frequent mistakes</vt:lpstr>
      <vt:lpstr>Frequent mistakes</vt:lpstr>
      <vt:lpstr>Exercise for you</vt:lpstr>
    </vt:vector>
  </TitlesOfParts>
  <Company>University of Leeds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Heshan Du</dc:creator>
  <cp:lastModifiedBy>Jiawei Li</cp:lastModifiedBy>
  <cp:revision>565</cp:revision>
  <dcterms:created xsi:type="dcterms:W3CDTF">2016-07-16T15:14:43Z</dcterms:created>
  <dcterms:modified xsi:type="dcterms:W3CDTF">2024-11-19T06:50:12Z</dcterms:modified>
</cp:coreProperties>
</file>