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01" r:id="rId1"/>
  </p:sldMasterIdLst>
  <p:notesMasterIdLst>
    <p:notesMasterId r:id="rId13"/>
  </p:notesMasterIdLst>
  <p:sldIdLst>
    <p:sldId id="316" r:id="rId2"/>
    <p:sldId id="334" r:id="rId3"/>
    <p:sldId id="338" r:id="rId4"/>
    <p:sldId id="321" r:id="rId5"/>
    <p:sldId id="335" r:id="rId6"/>
    <p:sldId id="336" r:id="rId7"/>
    <p:sldId id="337" r:id="rId8"/>
    <p:sldId id="319" r:id="rId9"/>
    <p:sldId id="331" r:id="rId10"/>
    <p:sldId id="325" r:id="rId11"/>
    <p:sldId id="33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wei Li" initials="JL" lastIdx="2" clrIdx="0">
    <p:extLst>
      <p:ext uri="{19B8F6BF-5375-455C-9EA6-DF929625EA0E}">
        <p15:presenceInfo xmlns:p15="http://schemas.microsoft.com/office/powerpoint/2012/main" userId="S-1-5-21-371399076-3047136788-812747186-55759" providerId="AD"/>
      </p:ext>
    </p:extLst>
  </p:cmAuthor>
  <p:cmAuthor id="2" name="Jiawei Li" initials="JL [2]" lastIdx="3" clrIdx="1">
    <p:extLst>
      <p:ext uri="{19B8F6BF-5375-455C-9EA6-DF929625EA0E}">
        <p15:presenceInfo xmlns:p15="http://schemas.microsoft.com/office/powerpoint/2012/main" userId="S::z2017155@nottingham.edu.cn::ec17d298-22ee-41d4-9271-22fa5e8d4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1-24T22:35:58.901" idx="1">
    <p:pos x="5410" y="1048"/>
    <p:text>The function func_ptr() does not work.</p:text>
    <p:extLst>
      <p:ext uri="{C676402C-5697-4E1C-873F-D02D1690AC5C}">
        <p15:threadingInfo xmlns:p15="http://schemas.microsoft.com/office/powerpoint/2012/main" timeZoneBias="-480"/>
      </p:ext>
    </p:extLst>
  </p:cm>
  <p:cm authorId="2" dt="2024-11-24T22:40:05.845" idx="2">
    <p:pos x="5410" y="1184"/>
    <p:text>In the case that a pointer is passed to a function as a parameter, only a copy of the pointer is passed. When the copy of the pointer is changed in the function call, the original pointer is not changed.</p:text>
    <p:extLst>
      <p:ext uri="{C676402C-5697-4E1C-873F-D02D1690AC5C}">
        <p15:threadingInfo xmlns:p15="http://schemas.microsoft.com/office/powerpoint/2012/main" timeZoneBias="-480">
          <p15:parentCm authorId="2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1-24T22:41:10.716" idx="3">
    <p:pos x="5428" y="1072"/>
    <p:text>The function func_ptr_to_ptr() can change the pointer pn because a pointer to pointer is used as function parameter.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4:58:20.083" idx="2">
    <p:pos x="236" y="3763"/>
    <p:text>Whenever we create a pointer variable, it is very much essential to assign memory to them. If we create a pointer to a pointer, we should make sure it points to a valid pointer.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6E63C-F552-964E-8E9B-C46230CD41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C94A-EC3F-9B49-A950-C88192C8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9A61-C6B0-4C49-B3EB-77A5E4D905E4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68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5AAB-0BDE-4909-9A45-96082A6841B7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A91C-B64B-4E84-B3A1-9CA6F7F59AE8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DA6C-C32C-4153-BAD9-51F20C96AE7D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1C35-09C5-4B2B-A7D5-76278A930C77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CDB6-C858-42BC-93A2-D94D0EB7BDD5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2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293C-7299-45C9-B9B0-750D9D69BE77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245-9F0E-4FB6-A7C4-D66DD18BE590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BD6-5ADF-445E-A45B-A986EC203433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D51-43A6-4DAC-BFD3-B6C83A6F1F6F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2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2148-F362-4562-96AB-67D7716F2DC2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6293-2550-4C29-9A07-FD48478B27B4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3686-5B5F-B148-9EAD-E07A76173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B55CE-705A-48B0-911A-B2C8AF388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5182"/>
            <a:ext cx="7772400" cy="1470025"/>
          </a:xfrm>
        </p:spPr>
        <p:txBody>
          <a:bodyPr/>
          <a:lstStyle/>
          <a:p>
            <a:r>
              <a:rPr lang="en-US" altLang="zh-CN" dirty="0"/>
              <a:t>Tutorial 8 </a:t>
            </a:r>
            <a:br>
              <a:rPr lang="en-US" altLang="zh-CN" dirty="0"/>
            </a:br>
            <a:r>
              <a:rPr lang="en-US" altLang="zh-CN" dirty="0"/>
              <a:t>Pointers to pointers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5B23E-21C7-486B-A751-42FF9E75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899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Jiawei Li (Michael) </a:t>
            </a:r>
          </a:p>
          <a:p>
            <a:endParaRPr lang="en-US" altLang="zh-CN" dirty="0"/>
          </a:p>
          <a:p>
            <a:r>
              <a:rPr lang="en-US" altLang="zh-CN" dirty="0"/>
              <a:t>Office hours: Monday 1:00-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3:00</a:t>
            </a:r>
            <a:r>
              <a:rPr lang="en-US" altLang="zh-CN" dirty="0"/>
              <a:t>pm</a:t>
            </a:r>
          </a:p>
          <a:p>
            <a:r>
              <a:rPr lang="en-US" altLang="zh-CN" dirty="0"/>
              <a:t>Office: PMB426</a:t>
            </a:r>
          </a:p>
          <a:p>
            <a:r>
              <a:rPr lang="en-US" altLang="zh-CN" dirty="0"/>
              <a:t>Email: jiawei.li@Nottingham.edu.cn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8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D693D-1376-4B19-9859-22E331DA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701988"/>
            <a:ext cx="7772400" cy="5983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459831"/>
            <a:ext cx="4223084" cy="508534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func1(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*x,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*y);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func2(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**x,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*y);</a:t>
            </a:r>
          </a:p>
          <a:p>
            <a:pPr algn="l"/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main(void)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*p1 = NULL;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func1(p1, &amp;a);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   %p\n”, a, p1);</a:t>
            </a:r>
          </a:p>
          <a:p>
            <a:pPr algn="l"/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func2(&amp;p1, &amp;a);	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   %p\n”, a, p1);</a:t>
            </a:r>
          </a:p>
          <a:p>
            <a:pPr algn="l"/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46032" y="1604209"/>
            <a:ext cx="3352800" cy="347447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func1(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*x,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*y)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*y = 1;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 = y;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func2(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**x,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*y)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*y = 2;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*x = y;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AF2726D-0D12-4296-9C0B-BC817D8F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50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altLang="zh-CN" dirty="0"/>
              <a:t>for you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129EAC-A6A1-D631-4AA5-D5E6CA49BA18}"/>
              </a:ext>
            </a:extLst>
          </p:cNvPr>
          <p:cNvSpPr txBox="1">
            <a:spLocks/>
          </p:cNvSpPr>
          <p:nvPr/>
        </p:nvSpPr>
        <p:spPr>
          <a:xfrm>
            <a:off x="962024" y="1638300"/>
            <a:ext cx="7724775" cy="455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dictionary file containing many words is here: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/share/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/words </a:t>
            </a:r>
          </a:p>
          <a:p>
            <a:pPr marL="0" indent="0">
              <a:buNone/>
            </a:pPr>
            <a:r>
              <a:rPr lang="en-US" sz="2400" dirty="0"/>
              <a:t>Each word is saved as a string in the file. Different words are separated by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‘\n’</a:t>
            </a:r>
            <a:r>
              <a:rPr lang="en-US" sz="2400" dirty="0"/>
              <a:t>.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Your task is to check how many words the dictionary contains.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Hint:</a:t>
            </a:r>
          </a:p>
          <a:p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FILE *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fp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fp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fopen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(“/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usr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/share/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dict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/words ”, ”r”);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77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vs. dereference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7836" y="3937810"/>
            <a:ext cx="1886306" cy="10335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p = &amp;value;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*p = 5;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7835" y="5318887"/>
            <a:ext cx="3971199" cy="7258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*p =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*p = 5;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47836" y="1716831"/>
            <a:ext cx="1886306" cy="10335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* p1;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*p2;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  p3;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47836" y="2987637"/>
            <a:ext cx="4169787" cy="7258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* Func1(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*Func2(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);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132729" y="4115361"/>
            <a:ext cx="1886306" cy="7258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*p = &amp;value;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*p = 5;</a:t>
            </a:r>
          </a:p>
        </p:txBody>
      </p:sp>
    </p:spTree>
    <p:extLst>
      <p:ext uri="{BB962C8B-B14F-4D97-AF65-F5344CB8AC3E}">
        <p14:creationId xmlns:p14="http://schemas.microsoft.com/office/powerpoint/2010/main" val="3364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8771F-A775-45FD-82D3-D566A92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a variable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EFA99-47CA-456C-82DD-11125893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 a;</a:t>
            </a:r>
            <a:r>
              <a:rPr lang="en-US" altLang="zh-CN" dirty="0"/>
              <a:t>   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*p;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 = &amp;a;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*p = 100;</a:t>
            </a: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**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ptr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ptr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&amp;p;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**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ptr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101;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7120-B02F-43B0-8398-9D1D01B1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54A027-7F3D-4E42-9E21-4E54084CE76C}"/>
              </a:ext>
            </a:extLst>
          </p:cNvPr>
          <p:cNvSpPr/>
          <p:nvPr/>
        </p:nvSpPr>
        <p:spPr>
          <a:xfrm>
            <a:off x="2578309" y="1600201"/>
            <a:ext cx="5981076" cy="3657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0C71CD-46C0-4C13-B238-ECFFD0C21E4E}"/>
              </a:ext>
            </a:extLst>
          </p:cNvPr>
          <p:cNvSpPr/>
          <p:nvPr/>
        </p:nvSpPr>
        <p:spPr>
          <a:xfrm>
            <a:off x="5358985" y="2398427"/>
            <a:ext cx="2176072" cy="31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0F5961B-C7E6-4F69-938B-2405427787B4}"/>
              </a:ext>
            </a:extLst>
          </p:cNvPr>
          <p:cNvCxnSpPr/>
          <p:nvPr/>
        </p:nvCxnSpPr>
        <p:spPr>
          <a:xfrm flipH="1" flipV="1">
            <a:off x="4711909" y="2128603"/>
            <a:ext cx="647076" cy="269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3740748-D2EB-4A7A-BF64-F8F0FA987F5C}"/>
              </a:ext>
            </a:extLst>
          </p:cNvPr>
          <p:cNvSpPr txBox="1"/>
          <p:nvPr/>
        </p:nvSpPr>
        <p:spPr>
          <a:xfrm>
            <a:off x="4166298" y="176137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C809C4-16BA-42D5-A962-1FF9A4BC4C91}"/>
              </a:ext>
            </a:extLst>
          </p:cNvPr>
          <p:cNvSpPr/>
          <p:nvPr/>
        </p:nvSpPr>
        <p:spPr>
          <a:xfrm>
            <a:off x="4087320" y="3247101"/>
            <a:ext cx="2176072" cy="31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E0FDDF-98A2-4D89-B58F-FF530D601479}"/>
              </a:ext>
            </a:extLst>
          </p:cNvPr>
          <p:cNvCxnSpPr/>
          <p:nvPr/>
        </p:nvCxnSpPr>
        <p:spPr>
          <a:xfrm flipH="1" flipV="1">
            <a:off x="3440244" y="3000310"/>
            <a:ext cx="647076" cy="269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7C5FA5-2FC5-4E05-8DD1-8C396A9C2820}"/>
              </a:ext>
            </a:extLst>
          </p:cNvPr>
          <p:cNvSpPr txBox="1"/>
          <p:nvPr/>
        </p:nvSpPr>
        <p:spPr>
          <a:xfrm>
            <a:off x="2787202" y="263933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0x3400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2A278B-22C0-402F-A67A-9170E640C375}"/>
              </a:ext>
            </a:extLst>
          </p:cNvPr>
          <p:cNvSpPr txBox="1"/>
          <p:nvPr/>
        </p:nvSpPr>
        <p:spPr>
          <a:xfrm>
            <a:off x="4705074" y="32183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7B258F-DE70-43CB-B485-0C633254D1CF}"/>
              </a:ext>
            </a:extLst>
          </p:cNvPr>
          <p:cNvSpPr txBox="1"/>
          <p:nvPr/>
        </p:nvSpPr>
        <p:spPr>
          <a:xfrm>
            <a:off x="5983577" y="23984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14C809C4-16BA-42D5-A962-1FF9A4BC4C91}"/>
              </a:ext>
            </a:extLst>
          </p:cNvPr>
          <p:cNvSpPr/>
          <p:nvPr/>
        </p:nvSpPr>
        <p:spPr>
          <a:xfrm>
            <a:off x="4112948" y="4265335"/>
            <a:ext cx="2176072" cy="31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AD7C5FA5-2FC5-4E05-8DD1-8C396A9C2820}"/>
              </a:ext>
            </a:extLst>
          </p:cNvPr>
          <p:cNvSpPr txBox="1"/>
          <p:nvPr/>
        </p:nvSpPr>
        <p:spPr>
          <a:xfrm>
            <a:off x="4752810" y="423806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0x3400</a:t>
            </a:r>
            <a:endParaRPr lang="zh-CN" altLang="en-US" dirty="0"/>
          </a:p>
        </p:txBody>
      </p:sp>
      <p:cxnSp>
        <p:nvCxnSpPr>
          <p:cNvPr id="17" name="直接连接符 10">
            <a:extLst>
              <a:ext uri="{FF2B5EF4-FFF2-40B4-BE49-F238E27FC236}">
                <a16:creationId xmlns:a16="http://schemas.microsoft.com/office/drawing/2014/main" id="{13E0FDDF-98A2-4D89-B58F-FF530D601479}"/>
              </a:ext>
            </a:extLst>
          </p:cNvPr>
          <p:cNvCxnSpPr/>
          <p:nvPr/>
        </p:nvCxnSpPr>
        <p:spPr>
          <a:xfrm flipH="1" flipV="1">
            <a:off x="3440244" y="3990149"/>
            <a:ext cx="647076" cy="269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1">
            <a:extLst>
              <a:ext uri="{FF2B5EF4-FFF2-40B4-BE49-F238E27FC236}">
                <a16:creationId xmlns:a16="http://schemas.microsoft.com/office/drawing/2014/main" id="{AD7C5FA5-2FC5-4E05-8DD1-8C396A9C2820}"/>
              </a:ext>
            </a:extLst>
          </p:cNvPr>
          <p:cNvSpPr txBox="1"/>
          <p:nvPr/>
        </p:nvSpPr>
        <p:spPr>
          <a:xfrm>
            <a:off x="2790885" y="359724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0x5800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2" grpId="0"/>
      <p:bldP spid="13" grpId="0"/>
      <p:bldP spid="14" grpId="0"/>
      <p:bldP spid="15" grpId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726D-0D12-4296-9C0B-BC817D8F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D3F53-CFE6-4BA0-A404-DA3796E9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9664" y="1262890"/>
            <a:ext cx="76671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#include&lt;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main(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argc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, char *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[])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a = 1;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b = 2;   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*p1 = &amp;a;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*p2 = &amp;b;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**pp1 = &amp;p1;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//</a:t>
            </a: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</a:rPr>
              <a:t>printf("%d    %p     %p\n", **pp1, *pp1, pp1);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*pp1 = p2;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pt-BR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printf("%d    %d\n", *p1,  *p2);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//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</a:rPr>
              <a:t>Question: What are the values to be printed out</a:t>
            </a:r>
            <a:r>
              <a:rPr lang="pt-BR" altLang="zh-CN" b="1" dirty="0">
                <a:solidFill>
                  <a:schemeClr val="accent5"/>
                </a:solidFill>
                <a:latin typeface="Courier New" panose="02070309020205020404" pitchFamily="49" charset="0"/>
              </a:rPr>
              <a:t>?</a:t>
            </a:r>
            <a:endParaRPr lang="pt-BR" b="1" dirty="0">
              <a:solidFill>
                <a:schemeClr val="accent5"/>
              </a:solidFill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</a:rPr>
              <a:t>			</a:t>
            </a:r>
          </a:p>
          <a:p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</a:rPr>
              <a:t>	return 0;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3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pointers to pointers?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2608" y="1654629"/>
            <a:ext cx="4369049" cy="470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we use "pass by pointer" to pass a pointer to a function, only a copy of the pointer is passed to the function. </a:t>
            </a:r>
          </a:p>
          <a:p>
            <a:pPr marL="0" indent="0">
              <a:buNone/>
            </a:pPr>
            <a:r>
              <a:rPr lang="en-US" sz="2000" dirty="0"/>
              <a:t>In most cases, this does not present a problem. But problem comes when you modify the pointer inside the function. Instead of modifying the variable, you are only modifying a copy of the pointer and the original pointer remains unmodified, that is, it still points to the old variable.</a:t>
            </a:r>
          </a:p>
          <a:p>
            <a:endParaRPr lang="en-US" sz="20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31657" y="2046052"/>
            <a:ext cx="4177613" cy="39241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g_n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&amp;n;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(“%d”, *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(“%d”, *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pp)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pp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g_n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pointers to pointers?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2608" y="1654629"/>
            <a:ext cx="4369049" cy="470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we need to modify a pointer inside a function, we should pass the address of the pointer to the function.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void append(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**list,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value);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*start;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append(&amp;start, 5);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31657" y="2046052"/>
            <a:ext cx="4177613" cy="39241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&amp;n;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(“%d”, *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func_ptr_to_ptr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(“%d”, *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func_ptr_to_ptr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**pp)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*pp = &amp;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revise this program?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8262" y="1699235"/>
            <a:ext cx="5801172" cy="23262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void swap(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* arg1,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* arg2)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* value =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	value = arg1;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	arg1 = arg2;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	arg2 =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8262" y="4025953"/>
            <a:ext cx="5801172" cy="260325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 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*p1 = &amp;a;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*p2 = &amp;b;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dirty="0"/>
              <a:t>	swap(p1, p2);	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(%d, %d\n”, *p1, *p2);	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28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11D2F-E77D-46AC-B578-A27CEDB0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Frequent mistakes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BD3E0-B751-4B12-88AB-7B9EA94E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61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Not assigning memory.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88130-7A88-479F-B93B-2F8B60F3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6118" y="2380070"/>
            <a:ext cx="6853882" cy="9720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**ptr1;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*ptr1 = </a:t>
            </a:r>
            <a:r>
              <a:rPr lang="en-US" altLang="zh-CN" sz="2800" dirty="0" err="1">
                <a:solidFill>
                  <a:srgbClr val="C00000"/>
                </a:solidFill>
              </a:rPr>
              <a:t>malloc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sizeof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));    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6118" y="3935856"/>
            <a:ext cx="6853882" cy="9720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	</a:t>
            </a:r>
            <a:r>
              <a:rPr lang="en-US" altLang="zh-CN" sz="2800" dirty="0" err="1">
                <a:solidFill>
                  <a:schemeClr val="accent1"/>
                </a:solidFill>
              </a:rPr>
              <a:t>int</a:t>
            </a:r>
            <a:r>
              <a:rPr lang="en-US" altLang="zh-CN" sz="2800" dirty="0">
                <a:solidFill>
                  <a:schemeClr val="accent1"/>
                </a:solidFill>
              </a:rPr>
              <a:t> *ptr2= </a:t>
            </a:r>
            <a:r>
              <a:rPr lang="en-US" altLang="zh-CN" sz="2800" dirty="0" err="1">
                <a:solidFill>
                  <a:schemeClr val="accent1"/>
                </a:solidFill>
              </a:rPr>
              <a:t>malloc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sizeof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int</a:t>
            </a:r>
            <a:r>
              <a:rPr lang="en-US" altLang="zh-CN" sz="2800" dirty="0">
                <a:solidFill>
                  <a:schemeClr val="accent1"/>
                </a:solidFill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	</a:t>
            </a:r>
            <a:r>
              <a:rPr lang="en-US" altLang="zh-CN" sz="2800" dirty="0" err="1">
                <a:solidFill>
                  <a:schemeClr val="accent1"/>
                </a:solidFill>
              </a:rPr>
              <a:t>int</a:t>
            </a:r>
            <a:r>
              <a:rPr lang="en-US" altLang="zh-CN" sz="2800" dirty="0">
                <a:solidFill>
                  <a:schemeClr val="accent1"/>
                </a:solidFill>
              </a:rPr>
              <a:t> **ptr1 = &amp;ptr2;     </a:t>
            </a:r>
          </a:p>
        </p:txBody>
      </p:sp>
    </p:spTree>
    <p:extLst>
      <p:ext uri="{BB962C8B-B14F-4D97-AF65-F5344CB8AC3E}">
        <p14:creationId xmlns:p14="http://schemas.microsoft.com/office/powerpoint/2010/main" val="30308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11D2F-E77D-46AC-B578-A27CEDB0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Frequent mistakes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BD3E0-B751-4B12-88AB-7B9EA94E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61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Misuse pointers in function calls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88130-7A88-479F-B93B-2F8B60F3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3686-5B5F-B148-9EAD-E07A761736C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3734" y="2179226"/>
            <a:ext cx="5801172" cy="4542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6348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**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	*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x;   </a:t>
            </a:r>
            <a:r>
              <a:rPr lang="en-US" altLang="zh-CN" sz="1600" dirty="0">
                <a:solidFill>
                  <a:schemeClr val="tx2"/>
                </a:solidFill>
              </a:rPr>
              <a:t>// assume that x is a pointer;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			// Does this code work?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//	</a:t>
            </a:r>
            <a:r>
              <a:rPr lang="en-US" altLang="zh-CN" sz="1600" dirty="0" err="1">
                <a:solidFill>
                  <a:srgbClr val="C00000"/>
                </a:solidFill>
              </a:rPr>
              <a:t>ptr</a:t>
            </a:r>
            <a:r>
              <a:rPr lang="en-US" altLang="zh-CN" sz="1600" dirty="0">
                <a:solidFill>
                  <a:srgbClr val="C00000"/>
                </a:solidFill>
              </a:rPr>
              <a:t> = &amp;x;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			//  what is the difference?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}</a:t>
            </a:r>
            <a:r>
              <a:rPr lang="en-US" altLang="zh-CN" sz="16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*</a:t>
            </a:r>
            <a:r>
              <a:rPr lang="en-US" altLang="zh-CN" sz="1600" dirty="0" err="1">
                <a:solidFill>
                  <a:srgbClr val="0070C0"/>
                </a:solidFill>
              </a:rPr>
              <a:t>ptr</a:t>
            </a:r>
            <a:r>
              <a:rPr lang="en-US" altLang="zh-CN" sz="1600" dirty="0">
                <a:solidFill>
                  <a:srgbClr val="0070C0"/>
                </a:solidFill>
              </a:rPr>
              <a:t> =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en-US" altLang="zh-CN" sz="1600" dirty="0" err="1">
                <a:solidFill>
                  <a:srgbClr val="0070C0"/>
                </a:solidFill>
              </a:rPr>
              <a:t>func</a:t>
            </a:r>
            <a:r>
              <a:rPr lang="en-US" altLang="zh-CN" sz="1600" dirty="0">
                <a:solidFill>
                  <a:srgbClr val="0070C0"/>
                </a:solidFill>
              </a:rPr>
              <a:t>(&amp;</a:t>
            </a:r>
            <a:r>
              <a:rPr lang="en-US" altLang="zh-CN" sz="1600" dirty="0" err="1">
                <a:solidFill>
                  <a:srgbClr val="0070C0"/>
                </a:solidFill>
              </a:rPr>
              <a:t>ptr</a:t>
            </a:r>
            <a:r>
              <a:rPr lang="en-US" altLang="zh-CN" sz="1600" dirty="0">
                <a:solidFill>
                  <a:srgbClr val="0070C0"/>
                </a:solidFill>
              </a:rPr>
              <a:t>);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**</a:t>
            </a:r>
            <a:r>
              <a:rPr lang="en-US" altLang="zh-CN" sz="1600" dirty="0" err="1">
                <a:solidFill>
                  <a:srgbClr val="C00000"/>
                </a:solidFill>
              </a:rPr>
              <a:t>ptr</a:t>
            </a:r>
            <a:r>
              <a:rPr lang="en-US" altLang="zh-CN" sz="1600" dirty="0">
                <a:solidFill>
                  <a:srgbClr val="C00000"/>
                </a:solidFill>
              </a:rPr>
              <a:t> =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en-US" altLang="zh-CN" sz="1600" dirty="0" err="1">
                <a:solidFill>
                  <a:srgbClr val="C00000"/>
                </a:solidFill>
              </a:rPr>
              <a:t>func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ptr</a:t>
            </a:r>
            <a:r>
              <a:rPr lang="en-US" altLang="zh-CN" sz="1600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	…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}	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16525</TotalTime>
  <Words>1018</Words>
  <Application>Microsoft Office PowerPoint</Application>
  <PresentationFormat>全屏显示(4:3)</PresentationFormat>
  <Paragraphs>182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Tutorial 8  Pointers to pointers</vt:lpstr>
      <vt:lpstr>Declaration vs. dereference</vt:lpstr>
      <vt:lpstr>Define a variable</vt:lpstr>
      <vt:lpstr>Example 1</vt:lpstr>
      <vt:lpstr>PowerPoint 演示文稿</vt:lpstr>
      <vt:lpstr>PowerPoint 演示文稿</vt:lpstr>
      <vt:lpstr>How to revise this program?</vt:lpstr>
      <vt:lpstr>Frequent mistakes</vt:lpstr>
      <vt:lpstr>Frequent mistakes</vt:lpstr>
      <vt:lpstr>Example 2</vt:lpstr>
      <vt:lpstr>Exercise for you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Heshan Du</dc:creator>
  <cp:lastModifiedBy>Jiawei Li</cp:lastModifiedBy>
  <cp:revision>610</cp:revision>
  <dcterms:created xsi:type="dcterms:W3CDTF">2016-07-16T15:14:43Z</dcterms:created>
  <dcterms:modified xsi:type="dcterms:W3CDTF">2024-11-25T12:49:20Z</dcterms:modified>
</cp:coreProperties>
</file>