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2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61BF6-7458-D540-9157-1AB5C1E3A89B}" type="datetimeFigureOut">
              <a:t>5/2/13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083C2-AE45-F545-A4C6-11B83F981593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Won’t work to assemble the aligned reads.  Right way is to assemble the entire</a:t>
            </a:r>
            <a:r>
              <a:rPr lang="en-US" baseline="0"/>
              <a:t> genome (but not ready).</a:t>
            </a:r>
          </a:p>
          <a:p>
            <a:r>
              <a:rPr lang="en-US"/>
              <a:t>All unaligned reads: actually removed satellite</a:t>
            </a:r>
            <a:r>
              <a:rPr lang="en-US" baseline="0"/>
              <a:t> stuff and some of the lowest quality reads.</a:t>
            </a:r>
          </a:p>
          <a:p>
            <a:r>
              <a:rPr lang="en-US" baseline="0"/>
              <a:t>Edges extend beyond the target region.  Numbers on labels are from global assembly, ~600K edges.</a:t>
            </a:r>
          </a:p>
          <a:p>
            <a:r>
              <a:rPr lang="en-US" baseline="0"/>
              <a:t>Edges align badly to the reference.</a:t>
            </a:r>
          </a:p>
          <a:p>
            <a:r>
              <a:rPr lang="en-US" baseline="0"/>
              <a:t>Cluster of short edges: occur at dinucleotide repeat that is incompletely determined in the assembly.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1C325-9F93-D54B-8C89-600D5F3EA0AC}" type="slidenum"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D1BC-3851-6F44-8267-3CCECA282ADA}" type="datetimeFigureOut">
              <a:t>5/2/13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6E2F-BC47-BB42-B55A-CB16936B05E1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D1BC-3851-6F44-8267-3CCECA282ADA}" type="datetimeFigureOut">
              <a:t>5/2/13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6E2F-BC47-BB42-B55A-CB16936B05E1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D1BC-3851-6F44-8267-3CCECA282ADA}" type="datetimeFigureOut">
              <a:t>5/2/13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6E2F-BC47-BB42-B55A-CB16936B05E1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D1BC-3851-6F44-8267-3CCECA282ADA}" type="datetimeFigureOut">
              <a:t>5/2/13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6E2F-BC47-BB42-B55A-CB16936B05E1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D1BC-3851-6F44-8267-3CCECA282ADA}" type="datetimeFigureOut">
              <a:t>5/2/13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6E2F-BC47-BB42-B55A-CB16936B05E1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D1BC-3851-6F44-8267-3CCECA282ADA}" type="datetimeFigureOut">
              <a:t>5/2/13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6E2F-BC47-BB42-B55A-CB16936B05E1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D1BC-3851-6F44-8267-3CCECA282ADA}" type="datetimeFigureOut">
              <a:t>5/2/13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6E2F-BC47-BB42-B55A-CB16936B05E1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D1BC-3851-6F44-8267-3CCECA282ADA}" type="datetimeFigureOut">
              <a:t>5/2/13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6E2F-BC47-BB42-B55A-CB16936B05E1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D1BC-3851-6F44-8267-3CCECA282ADA}" type="datetimeFigureOut">
              <a:t>5/2/13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6E2F-BC47-BB42-B55A-CB16936B05E1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D1BC-3851-6F44-8267-3CCECA282ADA}" type="datetimeFigureOut">
              <a:t>5/2/13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6E2F-BC47-BB42-B55A-CB16936B05E1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D1BC-3851-6F44-8267-3CCECA282ADA}" type="datetimeFigureOut">
              <a:t>5/2/13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6E2F-BC47-BB42-B55A-CB16936B05E1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4D1BC-3851-6F44-8267-3CCECA282ADA}" type="datetimeFigureOut">
              <a:t>5/2/13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06E2F-BC47-BB42-B55A-CB16936B05E1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4112" y="32144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DISCOVAR can call highly variant regions, including HLA</a:t>
            </a:r>
            <a:r>
              <a:rPr lang="en-US" sz="2400" b="1"/>
              <a:t> </a:t>
            </a:r>
            <a:endParaRPr lang="en-US" sz="2400" b="1" dirty="0"/>
          </a:p>
        </p:txBody>
      </p:sp>
      <p:cxnSp>
        <p:nvCxnSpPr>
          <p:cNvPr id="6" name="Straight Connector 5"/>
          <p:cNvCxnSpPr/>
          <p:nvPr/>
        </p:nvCxnSpPr>
        <p:spPr>
          <a:xfrm rot="10800000">
            <a:off x="95546" y="548689"/>
            <a:ext cx="8952908" cy="158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07721" y="804067"/>
            <a:ext cx="703269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20 kb HLA region = chr5: 32.54 – 32.56 Mb</a:t>
            </a:r>
            <a:endParaRPr lang="en-US" sz="2400"/>
          </a:p>
          <a:p>
            <a:pPr>
              <a:buFontTx/>
              <a:buChar char="•"/>
            </a:pPr>
            <a:r>
              <a:rPr lang="en-US" sz="2400"/>
              <a:t> highly variable</a:t>
            </a:r>
          </a:p>
          <a:p>
            <a:pPr>
              <a:buFontTx/>
              <a:buChar char="•"/>
            </a:pPr>
            <a:r>
              <a:rPr lang="en-US" sz="2400"/>
              <a:t> around HLA-DRB1</a:t>
            </a:r>
          </a:p>
          <a:p>
            <a:endParaRPr lang="en-US"/>
          </a:p>
          <a:p>
            <a:r>
              <a:rPr lang="en-US" sz="2400" b="1"/>
              <a:t>method</a:t>
            </a:r>
          </a:p>
          <a:p>
            <a:pPr>
              <a:buFontTx/>
              <a:buChar char="•"/>
            </a:pPr>
            <a:r>
              <a:rPr lang="en-US" sz="2400"/>
              <a:t> pilot: assemble aligned reads plus </a:t>
            </a:r>
            <a:r>
              <a:rPr lang="en-US" sz="2400" i="1"/>
              <a:t>all</a:t>
            </a:r>
            <a:r>
              <a:rPr lang="en-US" sz="2400"/>
              <a:t> unaligned reads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13365" y="5681140"/>
            <a:ext cx="4304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global assembly continues from red vertices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31908" y="6484081"/>
            <a:ext cx="3200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Steve McCarroll, Bob Handsaker</a:t>
            </a:r>
          </a:p>
        </p:txBody>
      </p:sp>
      <p:pic>
        <p:nvPicPr>
          <p:cNvPr id="20" name="Picture 19" descr="snot.png"/>
          <p:cNvPicPr>
            <a:picLocks noChangeAspect="1"/>
          </p:cNvPicPr>
          <p:nvPr/>
        </p:nvPicPr>
        <p:blipFill>
          <a:blip r:embed="rId3"/>
          <a:srcRect b="36201"/>
          <a:stretch>
            <a:fillRect/>
          </a:stretch>
        </p:blipFill>
        <p:spPr>
          <a:xfrm>
            <a:off x="2289416" y="3535905"/>
            <a:ext cx="4971161" cy="188545"/>
          </a:xfrm>
          <a:prstGeom prst="rect">
            <a:avLst/>
          </a:prstGeom>
        </p:spPr>
      </p:pic>
      <p:pic>
        <p:nvPicPr>
          <p:cNvPr id="23" name="Picture 22" descr="snot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816" y="3765236"/>
            <a:ext cx="5165090" cy="172466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>
            <a:off x="266026" y="4210465"/>
            <a:ext cx="849653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-56027" y="4432072"/>
            <a:ext cx="749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32.5 Mb</a:t>
            </a:r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119669" y="4346048"/>
            <a:ext cx="307777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8600017" y="4353557"/>
            <a:ext cx="307777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401358" y="4431058"/>
            <a:ext cx="681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32.6 Mb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941" y="3806575"/>
            <a:ext cx="60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chr5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3675406" y="4040008"/>
            <a:ext cx="1700784" cy="0"/>
          </a:xfrm>
          <a:prstGeom prst="line">
            <a:avLst/>
          </a:prstGeom>
          <a:ln w="762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snot.png"/>
          <p:cNvPicPr>
            <a:picLocks noChangeAspect="1"/>
          </p:cNvPicPr>
          <p:nvPr/>
        </p:nvPicPr>
        <p:blipFill>
          <a:blip r:embed="rId3"/>
          <a:srcRect l="28695" r="50216" b="36201"/>
          <a:stretch>
            <a:fillRect/>
          </a:stretch>
        </p:blipFill>
        <p:spPr>
          <a:xfrm>
            <a:off x="5175519" y="2045574"/>
            <a:ext cx="3225839" cy="580137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 rot="5400000">
            <a:off x="3430079" y="4468175"/>
            <a:ext cx="502920" cy="1588"/>
          </a:xfrm>
          <a:prstGeom prst="line">
            <a:avLst/>
          </a:prstGeom>
          <a:ln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5125323" y="4475684"/>
            <a:ext cx="502920" cy="1588"/>
          </a:xfrm>
          <a:prstGeom prst="line">
            <a:avLst/>
          </a:prstGeom>
          <a:ln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307834" y="4592995"/>
            <a:ext cx="74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32.54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003078" y="4600504"/>
            <a:ext cx="74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32.56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Macintosh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Broad Institute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Jaffe</dc:creator>
  <cp:lastModifiedBy>David Jaffe</cp:lastModifiedBy>
  <cp:revision>1</cp:revision>
  <dcterms:created xsi:type="dcterms:W3CDTF">2013-05-02T15:29:06Z</dcterms:created>
  <dcterms:modified xsi:type="dcterms:W3CDTF">2013-05-02T15:29:49Z</dcterms:modified>
</cp:coreProperties>
</file>