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CFFD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AAE4-D314-C842-83F3-B114912B6F70}" type="datetimeFigureOut">
              <a:t>3/16/13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9514-1396-F34C-8EB0-0B025722F58A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AAE4-D314-C842-83F3-B114912B6F70}" type="datetimeFigureOut">
              <a:t>3/16/13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9514-1396-F34C-8EB0-0B025722F58A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AAE4-D314-C842-83F3-B114912B6F70}" type="datetimeFigureOut">
              <a:t>3/16/13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9514-1396-F34C-8EB0-0B025722F58A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AAE4-D314-C842-83F3-B114912B6F70}" type="datetimeFigureOut">
              <a:t>3/16/13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9514-1396-F34C-8EB0-0B025722F58A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AAE4-D314-C842-83F3-B114912B6F70}" type="datetimeFigureOut">
              <a:t>3/16/13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9514-1396-F34C-8EB0-0B025722F58A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AAE4-D314-C842-83F3-B114912B6F70}" type="datetimeFigureOut">
              <a:t>3/16/13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9514-1396-F34C-8EB0-0B025722F58A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AAE4-D314-C842-83F3-B114912B6F70}" type="datetimeFigureOut">
              <a:t>3/16/13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9514-1396-F34C-8EB0-0B025722F58A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AAE4-D314-C842-83F3-B114912B6F70}" type="datetimeFigureOut">
              <a:t>3/16/13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9514-1396-F34C-8EB0-0B025722F58A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AAE4-D314-C842-83F3-B114912B6F70}" type="datetimeFigureOut">
              <a:t>3/16/13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9514-1396-F34C-8EB0-0B025722F58A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AAE4-D314-C842-83F3-B114912B6F70}" type="datetimeFigureOut">
              <a:t>3/16/13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9514-1396-F34C-8EB0-0B025722F58A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AAE4-D314-C842-83F3-B114912B6F70}" type="datetimeFigureOut">
              <a:t>3/16/13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9514-1396-F34C-8EB0-0B025722F58A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5AAE4-D314-C842-83F3-B114912B6F70}" type="datetimeFigureOut">
              <a:t>3/16/13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A9514-1396-F34C-8EB0-0B025722F58A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B.NA12878.1.png"/>
          <p:cNvPicPr>
            <a:picLocks noChangeAspect="1"/>
          </p:cNvPicPr>
          <p:nvPr/>
        </p:nvPicPr>
        <p:blipFill>
          <a:blip r:embed="rId2"/>
          <a:srcRect t="5954" b="5954"/>
          <a:stretch>
            <a:fillRect/>
          </a:stretch>
        </p:blipFill>
        <p:spPr>
          <a:xfrm>
            <a:off x="1421296" y="45307"/>
            <a:ext cx="6167628" cy="66830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95759" y="4564303"/>
            <a:ext cx="1234440" cy="1231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6934972" y="49876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flattens to 8 subs</a:t>
            </a:r>
          </a:p>
        </p:txBody>
      </p:sp>
      <p:sp>
        <p:nvSpPr>
          <p:cNvPr id="7" name="Oval 6"/>
          <p:cNvSpPr/>
          <p:nvPr/>
        </p:nvSpPr>
        <p:spPr>
          <a:xfrm>
            <a:off x="6068445" y="1862666"/>
            <a:ext cx="731520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6764098" y="2215178"/>
            <a:ext cx="1527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flattens to 1 sub</a:t>
            </a:r>
          </a:p>
        </p:txBody>
      </p:sp>
      <p:sp>
        <p:nvSpPr>
          <p:cNvPr id="9" name="Oval 8"/>
          <p:cNvSpPr/>
          <p:nvPr/>
        </p:nvSpPr>
        <p:spPr>
          <a:xfrm>
            <a:off x="5640340" y="3038757"/>
            <a:ext cx="1234440" cy="1231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871867" y="3146319"/>
            <a:ext cx="1671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flattens to 4 subs and 1 single-base indel</a:t>
            </a:r>
          </a:p>
        </p:txBody>
      </p:sp>
      <p:sp>
        <p:nvSpPr>
          <p:cNvPr id="11" name="Oval 10"/>
          <p:cNvSpPr/>
          <p:nvPr/>
        </p:nvSpPr>
        <p:spPr>
          <a:xfrm>
            <a:off x="3134348" y="5840475"/>
            <a:ext cx="731520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3745335" y="5518789"/>
            <a:ext cx="10036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flattens to 1 sub</a:t>
            </a:r>
          </a:p>
        </p:txBody>
      </p:sp>
      <p:sp>
        <p:nvSpPr>
          <p:cNvPr id="13" name="Oval 12"/>
          <p:cNvSpPr/>
          <p:nvPr/>
        </p:nvSpPr>
        <p:spPr>
          <a:xfrm rot="20400000">
            <a:off x="4098808" y="5918969"/>
            <a:ext cx="1789373" cy="808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5547972" y="6340770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flattens to 4 subs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062" y="3462367"/>
            <a:ext cx="1870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flattens to 7 subs, 2 single-base indels, and 1 eight-base indel</a:t>
            </a:r>
          </a:p>
        </p:txBody>
      </p:sp>
      <p:sp>
        <p:nvSpPr>
          <p:cNvPr id="17" name="Oval 16"/>
          <p:cNvSpPr/>
          <p:nvPr/>
        </p:nvSpPr>
        <p:spPr>
          <a:xfrm rot="17580000">
            <a:off x="1550769" y="3373853"/>
            <a:ext cx="1789373" cy="1188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109282" y="5180214"/>
            <a:ext cx="1922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flattens to 10 subs, 1 single-base indel, and 1 two-base indel</a:t>
            </a:r>
          </a:p>
        </p:txBody>
      </p:sp>
      <p:sp>
        <p:nvSpPr>
          <p:cNvPr id="19" name="Oval 18"/>
          <p:cNvSpPr/>
          <p:nvPr/>
        </p:nvSpPr>
        <p:spPr>
          <a:xfrm>
            <a:off x="2032137" y="5230872"/>
            <a:ext cx="877824" cy="8778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Oval 19"/>
          <p:cNvSpPr/>
          <p:nvPr/>
        </p:nvSpPr>
        <p:spPr>
          <a:xfrm>
            <a:off x="2776697" y="1914698"/>
            <a:ext cx="877824" cy="9656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TextBox 20"/>
          <p:cNvSpPr txBox="1"/>
          <p:nvPr/>
        </p:nvSpPr>
        <p:spPr>
          <a:xfrm>
            <a:off x="1290302" y="1862666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flattens to 3 subs</a:t>
            </a:r>
          </a:p>
        </p:txBody>
      </p:sp>
      <p:sp>
        <p:nvSpPr>
          <p:cNvPr id="22" name="Oval 21"/>
          <p:cNvSpPr/>
          <p:nvPr/>
        </p:nvSpPr>
        <p:spPr>
          <a:xfrm>
            <a:off x="4442838" y="475666"/>
            <a:ext cx="731520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5169279" y="566480"/>
            <a:ext cx="10421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flattens to 1 sub</a:t>
            </a:r>
          </a:p>
        </p:txBody>
      </p:sp>
      <p:sp>
        <p:nvSpPr>
          <p:cNvPr id="24" name="Oval 23"/>
          <p:cNvSpPr/>
          <p:nvPr/>
        </p:nvSpPr>
        <p:spPr>
          <a:xfrm>
            <a:off x="4099223" y="1562371"/>
            <a:ext cx="1234440" cy="13546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3499041" y="2877218"/>
            <a:ext cx="228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flattens to 3 subs and 1 single-base indel; note two entries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0848" y="121604"/>
            <a:ext cx="3182331" cy="17543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total diffs within assembly </a:t>
            </a:r>
          </a:p>
          <a:p>
            <a:r>
              <a:rPr lang="en-US"/>
              <a:t>= 42 subs, 5 indels</a:t>
            </a:r>
          </a:p>
          <a:p>
            <a:r>
              <a:rPr lang="en-US"/>
              <a:t>total coding diffs with reference</a:t>
            </a:r>
          </a:p>
          <a:p>
            <a:r>
              <a:rPr lang="en-US"/>
              <a:t>= 8 subs</a:t>
            </a:r>
          </a:p>
          <a:p>
            <a:r>
              <a:rPr lang="en-US"/>
              <a:t>total nonsynonymous diffs</a:t>
            </a:r>
          </a:p>
          <a:p>
            <a:r>
              <a:rPr lang="en-US"/>
              <a:t>= 4 subs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80848" y="129301"/>
            <a:ext cx="2531833" cy="1477328"/>
          </a:xfrm>
          <a:prstGeom prst="rect">
            <a:avLst/>
          </a:prstGeom>
          <a:solidFill>
            <a:srgbClr val="FCFFD5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3366FF"/>
                </a:solidFill>
              </a:rPr>
              <a:t>coding exons in region shown, counting starts at 0, transcript NEB-204, perfect except as noted [...]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86832" y="1891607"/>
            <a:ext cx="945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3366FF"/>
                </a:solidFill>
              </a:rPr>
              <a:t>0, 1, 2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69349" y="2513524"/>
            <a:ext cx="121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3366FF"/>
                </a:solidFill>
              </a:rPr>
              <a:t>3, 11(...)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10800000">
            <a:off x="6874780" y="1984576"/>
            <a:ext cx="251225" cy="184420"/>
          </a:xfrm>
          <a:prstGeom prst="line">
            <a:avLst/>
          </a:prstGeom>
          <a:ln>
            <a:solidFill>
              <a:srgbClr val="3366FF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V="1">
            <a:off x="5880329" y="2767447"/>
            <a:ext cx="319809" cy="62259"/>
          </a:xfrm>
          <a:prstGeom prst="line">
            <a:avLst/>
          </a:prstGeom>
          <a:ln>
            <a:solidFill>
              <a:srgbClr val="3366FF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4239" y="3762426"/>
            <a:ext cx="1253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3366FF"/>
                </a:solidFill>
              </a:rPr>
              <a:t>4, 5[syn]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5309177" y="3916366"/>
            <a:ext cx="344474" cy="106449"/>
          </a:xfrm>
          <a:prstGeom prst="line">
            <a:avLst/>
          </a:prstGeom>
          <a:ln>
            <a:solidFill>
              <a:srgbClr val="3366FF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82276" y="5900957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3366FF"/>
                </a:solidFill>
              </a:rPr>
              <a:t>6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10800000">
            <a:off x="5971309" y="5863468"/>
            <a:ext cx="363301" cy="276018"/>
          </a:xfrm>
          <a:prstGeom prst="line">
            <a:avLst/>
          </a:prstGeom>
          <a:ln>
            <a:solidFill>
              <a:srgbClr val="3366FF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05963" y="6300896"/>
            <a:ext cx="950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3366FF"/>
                </a:solidFill>
              </a:rPr>
              <a:t>7[syn]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2798415" y="6462533"/>
            <a:ext cx="344474" cy="106449"/>
          </a:xfrm>
          <a:prstGeom prst="line">
            <a:avLst/>
          </a:prstGeom>
          <a:ln>
            <a:solidFill>
              <a:srgbClr val="3366FF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54120" y="4798827"/>
            <a:ext cx="2399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66FF"/>
                </a:solidFill>
              </a:rPr>
              <a:t>8[Gly</a:t>
            </a:r>
            <a:r>
              <a:rPr lang="en-US" sz="2400">
                <a:solidFill>
                  <a:srgbClr val="3366FF"/>
                </a:solidFill>
                <a:sym typeface="Wingdings"/>
              </a:rPr>
              <a:t></a:t>
            </a:r>
            <a:r>
              <a:rPr lang="en-US" sz="2400">
                <a:solidFill>
                  <a:srgbClr val="3366FF"/>
                </a:solidFill>
              </a:rPr>
              <a:t>Ser, syn], 9[Val</a:t>
            </a:r>
            <a:r>
              <a:rPr lang="en-US" sz="2400">
                <a:solidFill>
                  <a:srgbClr val="3366FF"/>
                </a:solidFill>
                <a:sym typeface="Wingdings"/>
              </a:rPr>
              <a:t>Ile</a:t>
            </a:r>
            <a:r>
              <a:rPr lang="en-US" sz="2400">
                <a:solidFill>
                  <a:srgbClr val="3366FF"/>
                </a:solidFill>
              </a:rPr>
              <a:t>]</a:t>
            </a:r>
          </a:p>
        </p:txBody>
      </p:sp>
      <p:cxnSp>
        <p:nvCxnSpPr>
          <p:cNvPr id="47" name="Straight Connector 46"/>
          <p:cNvCxnSpPr/>
          <p:nvPr/>
        </p:nvCxnSpPr>
        <p:spPr>
          <a:xfrm rot="10800000" flipV="1">
            <a:off x="2944858" y="5271119"/>
            <a:ext cx="326463" cy="147514"/>
          </a:xfrm>
          <a:prstGeom prst="line">
            <a:avLst/>
          </a:prstGeom>
          <a:ln>
            <a:solidFill>
              <a:srgbClr val="3366FF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2625" y="2176241"/>
            <a:ext cx="1972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66FF"/>
                </a:solidFill>
              </a:rPr>
              <a:t>10[Leu</a:t>
            </a:r>
            <a:r>
              <a:rPr lang="en-US" sz="2400">
                <a:solidFill>
                  <a:srgbClr val="3366FF"/>
                </a:solidFill>
                <a:sym typeface="Wingdings"/>
              </a:rPr>
              <a:t>Val</a:t>
            </a:r>
            <a:r>
              <a:rPr lang="en-US" sz="2400">
                <a:solidFill>
                  <a:srgbClr val="3366FF"/>
                </a:solidFill>
              </a:rPr>
              <a:t>, Ala</a:t>
            </a:r>
            <a:r>
              <a:rPr lang="en-US" sz="2400">
                <a:solidFill>
                  <a:srgbClr val="3366FF"/>
                </a:solidFill>
                <a:sym typeface="Wingdings"/>
              </a:rPr>
              <a:t>Val, syn</a:t>
            </a:r>
            <a:r>
              <a:rPr lang="en-US" sz="2400">
                <a:solidFill>
                  <a:srgbClr val="3366FF"/>
                </a:solidFill>
              </a:rPr>
              <a:t>]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2206146" y="2607461"/>
            <a:ext cx="513264" cy="1588"/>
          </a:xfrm>
          <a:prstGeom prst="line">
            <a:avLst/>
          </a:prstGeom>
          <a:ln>
            <a:solidFill>
              <a:srgbClr val="3366FF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182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Broad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Jaffe</dc:creator>
  <cp:lastModifiedBy>David Jaffe</cp:lastModifiedBy>
  <cp:revision>10</cp:revision>
  <dcterms:created xsi:type="dcterms:W3CDTF">2013-03-16T14:19:17Z</dcterms:created>
  <dcterms:modified xsi:type="dcterms:W3CDTF">2013-03-17T14:43:50Z</dcterms:modified>
</cp:coreProperties>
</file>