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58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92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3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32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94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8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2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7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1E9E-46EA-4B6C-92CF-7F549FA0BB84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4E82-34A7-4477-BED8-89325B8DB0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8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Vars and Numbers</a:t>
            </a:r>
          </a:p>
          <a:p>
            <a:r>
              <a:rPr lang="en-CA" dirty="0"/>
              <a:t>Computer Science 110</a:t>
            </a:r>
          </a:p>
        </p:txBody>
      </p:sp>
    </p:spTree>
    <p:extLst>
      <p:ext uri="{BB962C8B-B14F-4D97-AF65-F5344CB8AC3E}">
        <p14:creationId xmlns:p14="http://schemas.microsoft.com/office/powerpoint/2010/main" val="156478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3" y="215153"/>
            <a:ext cx="11107271" cy="5961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Expressions allow the programmer to perform operations on data and store it into a variable.</a:t>
            </a:r>
          </a:p>
          <a:p>
            <a:pPr marL="0" indent="0">
              <a:buNone/>
            </a:pPr>
            <a:r>
              <a:rPr lang="en-US" dirty="0"/>
              <a:t>First, the variable name, then an equal sign, finally the operation. Operations may contain strings, numbers or other manipulations.</a:t>
            </a:r>
          </a:p>
          <a:p>
            <a:pPr marL="0" indent="0">
              <a:buNone/>
            </a:pPr>
            <a:r>
              <a:rPr lang="en-CA" dirty="0"/>
              <a:t>Examples:</a:t>
            </a:r>
          </a:p>
          <a:p>
            <a:r>
              <a:rPr lang="en-US" dirty="0"/>
              <a:t>a = 45                 </a:t>
            </a:r>
            <a:r>
              <a:rPr lang="en-US" sz="1900" dirty="0"/>
              <a:t>put a numeric literal of 45 into the variable </a:t>
            </a:r>
            <a:r>
              <a:rPr lang="en-US" sz="1900" b="1" dirty="0"/>
              <a:t>a</a:t>
            </a:r>
            <a:endParaRPr lang="en-US" sz="1900" dirty="0"/>
          </a:p>
          <a:p>
            <a:r>
              <a:rPr lang="en-US" dirty="0"/>
              <a:t>a = 'Hello'            </a:t>
            </a:r>
            <a:r>
              <a:rPr lang="en-US" sz="1900" dirty="0"/>
              <a:t>put a string literal of Hello into the variable </a:t>
            </a:r>
            <a:r>
              <a:rPr lang="en-US" sz="1900" b="1" dirty="0"/>
              <a:t>a</a:t>
            </a:r>
            <a:endParaRPr lang="en-US" sz="1900" dirty="0"/>
          </a:p>
          <a:p>
            <a:r>
              <a:rPr lang="en-US" dirty="0"/>
              <a:t>a = 3 ** 2           </a:t>
            </a:r>
            <a:r>
              <a:rPr lang="en-US" sz="1900" dirty="0"/>
              <a:t>perform an exponential operation of 3 * 3 and put the result into a variable </a:t>
            </a:r>
            <a:r>
              <a:rPr lang="en-US" sz="1900" b="1" dirty="0"/>
              <a:t>a</a:t>
            </a:r>
            <a:endParaRPr lang="en-US" dirty="0"/>
          </a:p>
          <a:p>
            <a:r>
              <a:rPr lang="en-US" dirty="0"/>
              <a:t>a = </a:t>
            </a:r>
            <a:r>
              <a:rPr lang="en-US" dirty="0" err="1"/>
              <a:t>myNum</a:t>
            </a:r>
            <a:r>
              <a:rPr lang="en-US" dirty="0"/>
              <a:t> + </a:t>
            </a:r>
            <a:r>
              <a:rPr lang="en-US" dirty="0" err="1"/>
              <a:t>theirNum</a:t>
            </a:r>
            <a:r>
              <a:rPr lang="en-US" dirty="0"/>
              <a:t>      </a:t>
            </a:r>
            <a:r>
              <a:rPr lang="en-US" sz="1600" dirty="0"/>
              <a:t>take value of </a:t>
            </a:r>
            <a:r>
              <a:rPr lang="en-US" sz="1600" dirty="0" err="1"/>
              <a:t>myNum</a:t>
            </a:r>
            <a:r>
              <a:rPr lang="en-US" sz="1600" dirty="0"/>
              <a:t> and add/concatenate </a:t>
            </a:r>
            <a:r>
              <a:rPr lang="en-US" sz="1600" dirty="0" err="1"/>
              <a:t>theirNum</a:t>
            </a:r>
            <a:r>
              <a:rPr lang="en-US" sz="1600" dirty="0"/>
              <a:t> and put into variable </a:t>
            </a:r>
            <a:r>
              <a:rPr lang="en-US" sz="1600" b="1" dirty="0"/>
              <a:t>a</a:t>
            </a:r>
            <a:endParaRPr lang="en-US" sz="1600" dirty="0"/>
          </a:p>
          <a:p>
            <a:r>
              <a:rPr lang="en-US" dirty="0"/>
              <a:t>a = a + 1             </a:t>
            </a:r>
            <a:r>
              <a:rPr lang="en-US" sz="1800" dirty="0"/>
              <a:t>take the variable a value, add 1, then place into variable </a:t>
            </a:r>
            <a:r>
              <a:rPr lang="en-US" sz="1800" b="1" dirty="0"/>
              <a:t>a</a:t>
            </a:r>
            <a:endParaRPr lang="en-US" sz="1800" dirty="0"/>
          </a:p>
          <a:p>
            <a:r>
              <a:rPr lang="en-US" dirty="0"/>
              <a:t>a +=1                  </a:t>
            </a:r>
            <a:r>
              <a:rPr lang="en-US" sz="1800" dirty="0"/>
              <a:t>take the variable a value, add 1, then place into variable </a:t>
            </a:r>
            <a:r>
              <a:rPr lang="en-US" sz="1800" b="1" dirty="0"/>
              <a:t>a </a:t>
            </a:r>
            <a:r>
              <a:rPr lang="en-US" sz="1800" dirty="0"/>
              <a:t>(preferred way to add one)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43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b="1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Int</a:t>
            </a:r>
            <a:r>
              <a:rPr lang="en-CA" dirty="0"/>
              <a:t> -</a:t>
            </a:r>
            <a:r>
              <a:rPr lang="en-US" sz="2400" dirty="0"/>
              <a:t> positive or negative whole numbers with no decimal point</a:t>
            </a:r>
            <a:endParaRPr lang="en-CA" sz="2400" dirty="0"/>
          </a:p>
          <a:p>
            <a:r>
              <a:rPr lang="en-CA" dirty="0"/>
              <a:t>Long - </a:t>
            </a:r>
            <a:r>
              <a:rPr lang="en-US" sz="2400" dirty="0"/>
              <a:t>unlimited size, written like integers and followed by an uppercase or lowercase L.</a:t>
            </a:r>
            <a:endParaRPr lang="en-CA" sz="2400" dirty="0"/>
          </a:p>
          <a:p>
            <a:r>
              <a:rPr lang="en-CA" dirty="0"/>
              <a:t>Floating Point - </a:t>
            </a:r>
            <a:r>
              <a:rPr lang="en-US" sz="2400" dirty="0"/>
              <a:t>real numbers and are written with a decimal point dividing the integer and fractional parts. Floats may also be in scientific notation, with E or e indicating the power of 10 (2.5e2 = 2.5 x 10</a:t>
            </a:r>
            <a:r>
              <a:rPr lang="en-US" sz="2400" baseline="30000" dirty="0"/>
              <a:t>2</a:t>
            </a:r>
            <a:r>
              <a:rPr lang="en-US" sz="2400" dirty="0"/>
              <a:t> = 250).</a:t>
            </a:r>
            <a:endParaRPr lang="en-CA" sz="2400" dirty="0"/>
          </a:p>
          <a:p>
            <a:r>
              <a:rPr lang="en-CA" dirty="0"/>
              <a:t>Complex - </a:t>
            </a:r>
            <a:r>
              <a:rPr lang="en-US" dirty="0"/>
              <a:t> </a:t>
            </a:r>
            <a:r>
              <a:rPr lang="en-US" sz="2400" dirty="0"/>
              <a:t>are of the form x + </a:t>
            </a:r>
            <a:r>
              <a:rPr lang="en-US" sz="2400" dirty="0" err="1"/>
              <a:t>yJ</a:t>
            </a:r>
            <a:r>
              <a:rPr lang="en-US" sz="2400" dirty="0"/>
              <a:t>, where x and y are floats and J (or j) represents the square root of -1 (which is an imaginary number). The real part of the number is x, and the imaginary part is y. Complex numbers are not used much in Python programming.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286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722906"/>
              </p:ext>
            </p:extLst>
          </p:nvPr>
        </p:nvGraphicFramePr>
        <p:xfrm>
          <a:off x="885728" y="1529323"/>
          <a:ext cx="5210272" cy="4351337"/>
        </p:xfrm>
        <a:graphic>
          <a:graphicData uri="http://schemas.openxmlformats.org/drawingml/2006/table">
            <a:tbl>
              <a:tblPr/>
              <a:tblGrid>
                <a:gridCol w="98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727">
                <a:tc>
                  <a:txBody>
                    <a:bodyPr/>
                    <a:lstStyle/>
                    <a:p>
                      <a:pPr algn="ctr" fontAlgn="t"/>
                      <a:r>
                        <a:rPr lang="en-CA" sz="1500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CA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500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500" dirty="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500" dirty="0">
                          <a:solidFill>
                            <a:schemeClr val="bg1"/>
                          </a:solidFill>
                          <a:effectLst/>
                        </a:rPr>
                        <a:t>complex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10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51924361L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0.0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3.14j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100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effectLst/>
                        </a:rPr>
                        <a:t>19323L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15.20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45.j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-786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0122L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-21.9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9.322e-36j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33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080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effectLst/>
                        </a:rPr>
                        <a:t>8973578923479237489L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32.3+e18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.876j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230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-0490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535633629843L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-90.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-.6545+0J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733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-0x260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-052318172735L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-32.54e100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3e+26J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733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0x69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-4721885298529L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effectLst/>
                        </a:rPr>
                        <a:t>70.2-E12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effectLst/>
                        </a:rPr>
                        <a:t>4.53e-7j</a:t>
                      </a:r>
                    </a:p>
                  </a:txBody>
                  <a:tcPr marL="52112" marR="52112" marT="52112" marB="521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0022" y="2235721"/>
            <a:ext cx="5214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Python allows you to use a lowercase L with long, but it is recommended that you use only an uppercase L to avoid confusion with the number 1. Python displays long integers with an uppercase 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38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 </a:t>
            </a:r>
            <a:r>
              <a:rPr lang="en-US" b="1" dirty="0" err="1"/>
              <a:t>int</a:t>
            </a:r>
            <a:r>
              <a:rPr lang="en-US" b="1" dirty="0"/>
              <a:t>(x)</a:t>
            </a:r>
            <a:r>
              <a:rPr lang="en-US" dirty="0"/>
              <a:t> to convert x to a plain integer.</a:t>
            </a:r>
          </a:p>
          <a:p>
            <a:r>
              <a:rPr lang="en-US" dirty="0"/>
              <a:t>Type </a:t>
            </a:r>
            <a:r>
              <a:rPr lang="en-US" b="1" dirty="0"/>
              <a:t>long(x)</a:t>
            </a:r>
            <a:r>
              <a:rPr lang="en-US" dirty="0"/>
              <a:t> to convert x to a long integer.</a:t>
            </a:r>
          </a:p>
          <a:p>
            <a:r>
              <a:rPr lang="en-US" dirty="0"/>
              <a:t>Type </a:t>
            </a:r>
            <a:r>
              <a:rPr lang="en-US" b="1" dirty="0"/>
              <a:t>float(x)</a:t>
            </a:r>
            <a:r>
              <a:rPr lang="en-US" dirty="0"/>
              <a:t> to convert x to a floating-point number.</a:t>
            </a:r>
          </a:p>
          <a:p>
            <a:r>
              <a:rPr lang="en-US" dirty="0"/>
              <a:t>Type </a:t>
            </a:r>
            <a:r>
              <a:rPr lang="en-US" b="1" dirty="0"/>
              <a:t>complex(x)</a:t>
            </a:r>
            <a:r>
              <a:rPr lang="en-US" dirty="0"/>
              <a:t> to convert x to a complex number with real part x and imaginary part zero.</a:t>
            </a:r>
          </a:p>
          <a:p>
            <a:r>
              <a:rPr lang="en-US" dirty="0"/>
              <a:t>Type </a:t>
            </a:r>
            <a:r>
              <a:rPr lang="en-US" b="1" dirty="0"/>
              <a:t>complex(x, y)</a:t>
            </a:r>
            <a:r>
              <a:rPr lang="en-US" dirty="0"/>
              <a:t> to convert x and y to a complex number with real part x and imaginary part y. x and y are numeric expressions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CA" dirty="0"/>
              <a:t>Basic math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+   add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  subtract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   </a:t>
            </a:r>
            <a:r>
              <a:rPr lang="en-US" dirty="0" err="1"/>
              <a:t>mulitply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** exponent (power of)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/   divide (returns a floating point number)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//   divide (floor division - returns the integer part of the result, no rounding)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%   divide (modulus - returns the remainder of the division)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7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Math operations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need to import the math module with the command </a:t>
            </a:r>
            <a:r>
              <a:rPr lang="en-US" b="1" dirty="0">
                <a:solidFill>
                  <a:srgbClr val="FF0000"/>
                </a:solidFill>
              </a:rPr>
              <a:t>import 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for the use of:</a:t>
            </a:r>
          </a:p>
          <a:p>
            <a:r>
              <a:rPr lang="en-US" dirty="0"/>
              <a:t>trig functions</a:t>
            </a:r>
          </a:p>
          <a:p>
            <a:r>
              <a:rPr lang="en-US" dirty="0"/>
              <a:t>powers</a:t>
            </a:r>
          </a:p>
          <a:p>
            <a:r>
              <a:rPr lang="en-US" dirty="0"/>
              <a:t>square roots</a:t>
            </a:r>
          </a:p>
          <a:p>
            <a:r>
              <a:rPr lang="en-US" dirty="0"/>
              <a:t>absolute values</a:t>
            </a:r>
          </a:p>
          <a:p>
            <a:r>
              <a:rPr lang="en-US" dirty="0"/>
              <a:t>floor division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3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Variables/Identifier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="1" dirty="0"/>
              <a:t> identifier</a:t>
            </a:r>
            <a:r>
              <a:rPr lang="en-US" dirty="0"/>
              <a:t> is defined as a sequence of one or more letters, digits and underscores, not starting with a digit. </a:t>
            </a:r>
          </a:p>
          <a:p>
            <a:r>
              <a:rPr lang="en-US" dirty="0"/>
              <a:t>Identifiers  are names that represent a piece of data. Often, identifiers are called 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r>
              <a:rPr lang="en-US" dirty="0"/>
              <a:t>Variables are "case sensitive", e.g., </a:t>
            </a:r>
            <a:r>
              <a:rPr lang="en-US" dirty="0" err="1"/>
              <a:t>xwalk</a:t>
            </a:r>
            <a:r>
              <a:rPr lang="en-US" dirty="0"/>
              <a:t> is different from Xwalk or </a:t>
            </a:r>
            <a:r>
              <a:rPr lang="en-US" dirty="0" err="1"/>
              <a:t>xWalk</a:t>
            </a:r>
            <a:endParaRPr lang="en-US" dirty="0"/>
          </a:p>
          <a:p>
            <a:r>
              <a:rPr lang="en-US" dirty="0"/>
              <a:t>It was named </a:t>
            </a:r>
            <a:r>
              <a:rPr lang="en-US" b="1" dirty="0"/>
              <a:t>identifier</a:t>
            </a:r>
            <a:r>
              <a:rPr lang="en-US" dirty="0"/>
              <a:t> because it identified where the data was stored in memory. The v</a:t>
            </a:r>
            <a:r>
              <a:rPr lang="en-US" b="1" dirty="0"/>
              <a:t>ariables</a:t>
            </a:r>
            <a:r>
              <a:rPr lang="en-US" dirty="0"/>
              <a:t> word came from math, and since the two were basically the same thing, variables caught on because the world is more widely used by most people.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58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 keyword</a:t>
            </a:r>
            <a:r>
              <a:rPr lang="en-US" dirty="0"/>
              <a:t>, in the context of defining the syntax of a language, also known as a reserved word, is something that looks like an identifier in the language, but from the parser's point of view act like a token of the language.</a:t>
            </a:r>
          </a:p>
          <a:p>
            <a:r>
              <a:rPr lang="en-US" dirty="0"/>
              <a:t>Keywords are basically special identifiers that the programming language uses that are unavailable to the programmer.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889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Expression,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small section of code that will produce a new piece of data is an </a:t>
            </a:r>
            <a:r>
              <a:rPr lang="en-US" b="1" dirty="0"/>
              <a:t>expression</a:t>
            </a:r>
            <a:r>
              <a:rPr lang="en-US" dirty="0"/>
              <a:t>. We often put the results into a variable.</a:t>
            </a:r>
          </a:p>
          <a:p>
            <a:r>
              <a:rPr lang="en-US" dirty="0"/>
              <a:t>A </a:t>
            </a:r>
            <a:r>
              <a:rPr lang="en-US" b="1" dirty="0"/>
              <a:t>literal</a:t>
            </a:r>
            <a:r>
              <a:rPr lang="en-US" dirty="0"/>
              <a:t>, on the other hand, is an element of an expression that describes a constant value. Examples of literals are numbers (e.g. 42, 3.14, or 1.6e-10) and strings (e.g. "Hello, world").</a:t>
            </a:r>
          </a:p>
          <a:p>
            <a:pPr marL="0" indent="0">
              <a:buNone/>
            </a:pPr>
            <a:r>
              <a:rPr lang="en-CA" dirty="0"/>
              <a:t>Example:  </a:t>
            </a:r>
            <a:r>
              <a:rPr lang="en-CA" dirty="0" err="1"/>
              <a:t>myResult</a:t>
            </a:r>
            <a:r>
              <a:rPr lang="en-CA" dirty="0"/>
              <a:t> = 42 * 7	This line of code is an </a:t>
            </a:r>
            <a:r>
              <a:rPr lang="en-CA" b="1" dirty="0"/>
              <a:t>Expression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Variable		Literals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81200" y="4455459"/>
            <a:ext cx="779929" cy="672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249271" y="4356848"/>
            <a:ext cx="44822" cy="770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56847" y="4356848"/>
            <a:ext cx="475128" cy="770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9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831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Intro to Python</vt:lpstr>
      <vt:lpstr>Numbers</vt:lpstr>
      <vt:lpstr>Examples</vt:lpstr>
      <vt:lpstr>Conversions</vt:lpstr>
      <vt:lpstr>Basic math operations</vt:lpstr>
      <vt:lpstr>Advanced Math operations </vt:lpstr>
      <vt:lpstr>Variables/Identifier</vt:lpstr>
      <vt:lpstr>Keyword</vt:lpstr>
      <vt:lpstr>Expression, Literal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Brown, Jeremy    (ASD-W)</dc:creator>
  <cp:lastModifiedBy>Jeffrey McDowell</cp:lastModifiedBy>
  <cp:revision>33</cp:revision>
  <dcterms:created xsi:type="dcterms:W3CDTF">2018-06-15T11:48:55Z</dcterms:created>
  <dcterms:modified xsi:type="dcterms:W3CDTF">2024-02-08T13:40:08Z</dcterms:modified>
</cp:coreProperties>
</file>