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343" r:id="rId2"/>
    <p:sldId id="335" r:id="rId3"/>
    <p:sldId id="336" r:id="rId4"/>
    <p:sldId id="337" r:id="rId5"/>
    <p:sldId id="338" r:id="rId6"/>
    <p:sldId id="339" r:id="rId7"/>
    <p:sldId id="340" r:id="rId8"/>
    <p:sldId id="341" r:id="rId9"/>
    <p:sldId id="342" r:id="rId10"/>
    <p:sldId id="344" r:id="rId11"/>
    <p:sldId id="345" r:id="rId12"/>
  </p:sldIdLst>
  <p:sldSz cx="9144000" cy="5143500" type="screen16x9"/>
  <p:notesSz cx="6858000" cy="9144000"/>
  <p:embeddedFontLst>
    <p:embeddedFont>
      <p:font typeface="Anton" pitchFamily="2" charset="0"/>
      <p:regular r:id="rId14"/>
    </p:embeddedFont>
    <p:embeddedFont>
      <p:font typeface="Catamaran" panose="020B0604020202020204" charset="0"/>
      <p:regular r:id="rId15"/>
      <p:bold r:id="rId16"/>
    </p:embeddedFont>
    <p:embeddedFont>
      <p:font typeface="Consolas" panose="020B0609020204030204" pitchFamily="49" charset="0"/>
      <p:regular r:id="rId17"/>
      <p:bold r:id="rId18"/>
      <p:italic r:id="rId19"/>
      <p:boldItalic r:id="rId20"/>
    </p:embeddedFont>
    <p:embeddedFont>
      <p:font typeface="Nunito Light"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4660"/>
  </p:normalViewPr>
  <p:slideViewPr>
    <p:cSldViewPr snapToGrid="0">
      <p:cViewPr varScale="1">
        <p:scale>
          <a:sx n="124" d="100"/>
          <a:sy n="124"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7B32803-2A7F-DC47-3F1C-D994F3E93FE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1AED1FB-6E49-D37C-311D-3035CDFF2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E78DBB7-29F6-1AE0-34CC-85F0253C4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81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794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E39C1E9-3971-AB37-191F-48994B77749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9F842E-033A-90F9-C324-E290FEA2CB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7F12C6A-47A2-2A21-88E9-76394081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67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4B6C00F-7475-05CF-116B-591638D8012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B58047C-A813-0F5C-D146-5D7AB72E7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FB42E2D-CEA9-54D3-C9DC-7663AFD5C4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30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CC1F5E5-837C-967A-6966-C983AD92C7E1}"/>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2AAD55F-0203-8316-AA1A-D580831127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21CB796-FFF3-D14C-FDFE-607AF28892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665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BEF3B35-5B1A-1710-E047-E1E84D30442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4CC7FAC1-2F27-AAC9-C011-71865DDF9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D532CA4-7CEB-D936-0A4E-7190E72F19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69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CDB97DF-9DB8-67CF-FE6D-CEA28B335615}"/>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027206C-EA85-2E27-7E3D-6A60C218F6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5DE678E-7D60-F5E1-8A1E-686219D749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4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9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525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rPr>
              <a:t>Python</a:t>
            </a:r>
            <a:r>
              <a:rPr lang="en-CA" sz="2400" dirty="0">
                <a:solidFill>
                  <a:schemeClr val="hlink"/>
                </a:solidFill>
                <a:uFill>
                  <a:noFill/>
                </a:uFill>
                <a:latin typeface="Anton"/>
                <a:ea typeface="Anton"/>
                <a:cs typeface="Anton"/>
                <a:sym typeface="Anton"/>
              </a:rPr>
              <a:t>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3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#9 Coding Warm-Up: Working With Images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Remember to read in chunks of the OG files by defining a buffer size in bytes</a:t>
            </a:r>
          </a:p>
          <a:p>
            <a:r>
              <a:rPr lang="en-US" dirty="0">
                <a:solidFill>
                  <a:srgbClr val="6A9955"/>
                </a:solidFill>
                <a:latin typeface="Consolas" panose="020B0609020204030204" pitchFamily="49" charset="0"/>
              </a:rPr>
              <a:t>       100 would be good, loop through reading the file until there a no more bytes      </a:t>
            </a:r>
          </a:p>
          <a:p>
            <a:r>
              <a:rPr lang="en-US" dirty="0">
                <a:solidFill>
                  <a:srgbClr val="6A9955"/>
                </a:solidFill>
                <a:latin typeface="Consolas" panose="020B0609020204030204" pitchFamily="49" charset="0"/>
              </a:rPr>
              <a:t>       to read</a:t>
            </a:r>
            <a:endParaRPr lang="en-US" b="0" dirty="0">
              <a:solidFill>
                <a:srgbClr val="6A9955"/>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Remember to read and write the file in “</a:t>
            </a:r>
            <a:r>
              <a:rPr lang="en-US" dirty="0" err="1">
                <a:solidFill>
                  <a:srgbClr val="6A9955"/>
                </a:solidFill>
                <a:latin typeface="Consolas" panose="020B0609020204030204" pitchFamily="49" charset="0"/>
              </a:rPr>
              <a:t>rb</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wb</a:t>
            </a:r>
            <a:r>
              <a:rPr lang="en-US" dirty="0">
                <a:solidFill>
                  <a:srgbClr val="6A9955"/>
                </a:solidFill>
                <a:latin typeface="Consolas" panose="020B0609020204030204" pitchFamily="49" charset="0"/>
              </a:rPr>
              <a:t>” byte mode respectively </a:t>
            </a:r>
          </a:p>
          <a:p>
            <a:endParaRPr lang="en-US" b="0" dirty="0">
              <a:solidFill>
                <a:srgbClr val="6A9955"/>
              </a:solidFill>
              <a:effectLst/>
              <a:latin typeface="Consolas" panose="020B0609020204030204" pitchFamily="49" charset="0"/>
            </a:endParaRPr>
          </a:p>
        </p:txBody>
      </p:sp>
    </p:spTree>
    <p:extLst>
      <p:ext uri="{BB962C8B-B14F-4D97-AF65-F5344CB8AC3E}">
        <p14:creationId xmlns:p14="http://schemas.microsoft.com/office/powerpoint/2010/main" val="340796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#10 Coding Warm-Up: Working </a:t>
            </a:r>
            <a:r>
              <a:rPr lang="en-CA" sz="3200" dirty="0">
                <a:solidFill>
                  <a:schemeClr val="hlink"/>
                </a:solidFill>
                <a:uFill>
                  <a:noFill/>
                </a:uFill>
              </a:rPr>
              <a:t>CSV Data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384995"/>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that takes the LHHS staff list and rewrite the file in a new format contains the following columns: First Name, Last Name, Email and includes ONLY TEACHERS – No VPs, principal </a:t>
            </a:r>
            <a:r>
              <a:rPr lang="en-US" b="0" dirty="0" err="1">
                <a:solidFill>
                  <a:srgbClr val="6A9955"/>
                </a:solidFill>
                <a:effectLst/>
                <a:latin typeface="Consolas" panose="020B0609020204030204" pitchFamily="49" charset="0"/>
              </a:rPr>
              <a:t>etc</a:t>
            </a:r>
            <a:r>
              <a:rPr lang="en-US" b="0" dirty="0">
                <a:solidFill>
                  <a:srgbClr val="6A9955"/>
                </a:solidFill>
                <a:effectLst/>
                <a:latin typeface="Consolas" panose="020B0609020204030204" pitchFamily="49" charset="0"/>
              </a:rPr>
              <a:t>…</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Use </a:t>
            </a:r>
            <a:r>
              <a:rPr lang="en-US" dirty="0" err="1">
                <a:solidFill>
                  <a:srgbClr val="6A9955"/>
                </a:solidFill>
                <a:latin typeface="Consolas" panose="020B0609020204030204" pitchFamily="49" charset="0"/>
              </a:rPr>
              <a:t>DictReader</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DictWriter</a:t>
            </a:r>
            <a:r>
              <a:rPr lang="en-US" dirty="0">
                <a:solidFill>
                  <a:srgbClr val="6A9955"/>
                </a:solidFill>
                <a:latin typeface="Consolas" panose="020B0609020204030204" pitchFamily="49" charset="0"/>
              </a:rPr>
              <a:t> methods</a:t>
            </a:r>
          </a:p>
          <a:p>
            <a:r>
              <a:rPr lang="en-US" b="0" dirty="0">
                <a:solidFill>
                  <a:srgbClr val="6A9955"/>
                </a:solidFill>
                <a:effectLst/>
                <a:latin typeface="Consolas" panose="020B0609020204030204" pitchFamily="49" charset="0"/>
              </a:rPr>
              <a:t>HINT: Use an if…else statement determine if Position contains the string “teacher”  </a:t>
            </a:r>
          </a:p>
        </p:txBody>
      </p:sp>
    </p:spTree>
    <p:extLst>
      <p:ext uri="{BB962C8B-B14F-4D97-AF65-F5344CB8AC3E}">
        <p14:creationId xmlns:p14="http://schemas.microsoft.com/office/powerpoint/2010/main" val="302513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F7291D2-A6B0-3AC8-6759-01FE1036B8B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9C0F992-D5CB-B0C1-26B1-2E310E47F7F8}"/>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4206878E-EB47-C0C7-EF4B-FA2F23CCF8D9}"/>
              </a:ext>
            </a:extLst>
          </p:cNvPr>
          <p:cNvSpPr txBox="1"/>
          <p:nvPr/>
        </p:nvSpPr>
        <p:spPr>
          <a:xfrm>
            <a:off x="281335" y="1186755"/>
            <a:ext cx="8297562" cy="2462213"/>
          </a:xfrm>
          <a:prstGeom prst="rect">
            <a:avLst/>
          </a:prstGeom>
          <a:noFill/>
        </p:spPr>
        <p:txBody>
          <a:bodyPr wrap="square">
            <a:spAutoFit/>
          </a:bodyPr>
          <a:lstStyle/>
          <a:p>
            <a:r>
              <a:rPr lang="en-US" dirty="0">
                <a:solidFill>
                  <a:srgbClr val="6A9955"/>
                </a:solidFill>
                <a:latin typeface="Consolas" panose="020B0609020204030204" pitchFamily="49" charset="0"/>
              </a:rPr>
              <a:t>#Q: PRIME OR NOT?</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Write a python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137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002B269-B764-F041-872C-B2A1CCEA286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FC567B1-11BA-3679-14CB-6714BA9B463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189950C-5AF8-F4F2-3850-B492D0FF48CF}"/>
              </a:ext>
            </a:extLst>
          </p:cNvPr>
          <p:cNvSpPr txBox="1"/>
          <p:nvPr/>
        </p:nvSpPr>
        <p:spPr>
          <a:xfrm>
            <a:off x="729049" y="1316965"/>
            <a:ext cx="7939216" cy="523220"/>
          </a:xfrm>
          <a:prstGeom prst="rect">
            <a:avLst/>
          </a:prstGeom>
          <a:noFill/>
        </p:spPr>
        <p:txBody>
          <a:bodyPr wrap="square">
            <a:spAutoFit/>
          </a:bodyPr>
          <a:lstStyle/>
          <a:p>
            <a:r>
              <a:rPr lang="en-US" b="0" dirty="0">
                <a:solidFill>
                  <a:srgbClr val="6A9955"/>
                </a:solidFill>
                <a:effectLst/>
                <a:latin typeface="Consolas" panose="020B0609020204030204" pitchFamily="49" charset="0"/>
              </a:rPr>
              <a:t>#Q: EVEN OR NOT?</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prints if a user input number is even or not </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3827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5C5DEC8-A560-7C14-840E-1E97C4A7496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A063F05D-8AA2-2541-D4FC-E6D5980D14F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BB8C77E-7DA2-698A-1BC9-BA673FF7491D}"/>
              </a:ext>
            </a:extLst>
          </p:cNvPr>
          <p:cNvSpPr txBox="1"/>
          <p:nvPr/>
        </p:nvSpPr>
        <p:spPr>
          <a:xfrm>
            <a:off x="729049" y="1316965"/>
            <a:ext cx="7939216"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CREATE A NUMBER GUESSING GAME </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That is A Two Player Game That Takes One Players Secret Number as Input and Allow Player Two To Guess Infinity the Number</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Keep the range reasonable (0-20)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7752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FD8347D0-0EBB-6E85-D461-B60F15C650E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E1DC1655-7282-0DE2-5D88-95B2C15D5485}"/>
              </a:ext>
            </a:extLst>
          </p:cNvPr>
          <p:cNvSpPr txBox="1">
            <a:spLocks noGrp="1"/>
          </p:cNvSpPr>
          <p:nvPr>
            <p:ph type="title"/>
          </p:nvPr>
        </p:nvSpPr>
        <p:spPr>
          <a:xfrm>
            <a:off x="2712373" y="221114"/>
            <a:ext cx="590719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Practice With Methods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AB4C283C-8BFE-FC5F-184D-1A2DD9527DA1}"/>
              </a:ext>
            </a:extLst>
          </p:cNvPr>
          <p:cNvSpPr txBox="1"/>
          <p:nvPr/>
        </p:nvSpPr>
        <p:spPr>
          <a:xfrm>
            <a:off x="2523944" y="882462"/>
            <a:ext cx="5768502" cy="1815882"/>
          </a:xfrm>
          <a:prstGeom prst="rect">
            <a:avLst/>
          </a:prstGeom>
          <a:noFill/>
        </p:spPr>
        <p:txBody>
          <a:bodyPr wrap="square">
            <a:spAutoFit/>
          </a:bodyPr>
          <a:lstStyle/>
          <a:p>
            <a:r>
              <a:rPr lang="en-US" b="0" dirty="0">
                <a:solidFill>
                  <a:srgbClr val="CCCCCC"/>
                </a:solidFill>
                <a:effectLst/>
                <a:latin typeface="Consolas" panose="020B0609020204030204" pitchFamily="49" charset="0"/>
              </a:rPr>
              <a:t>Assignment: Break down an everyday task into a “program” of at least five or six procedures.</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Try to use Methods when tasks are repeated often (i.e. opening and closing a door)</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You can write as pseudo code or use a flowchart like below before writing your final program:  </a:t>
            </a:r>
          </a:p>
        </p:txBody>
      </p:sp>
      <p:pic>
        <p:nvPicPr>
          <p:cNvPr id="1026" name="Picture 2">
            <a:extLst>
              <a:ext uri="{FF2B5EF4-FFF2-40B4-BE49-F238E27FC236}">
                <a16:creationId xmlns:a16="http://schemas.microsoft.com/office/drawing/2014/main" id="{6ED2C44B-447B-8B85-25E8-801793BCB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77" y="372893"/>
            <a:ext cx="2085840" cy="451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189BBC3-7816-518D-72A6-FF5C0FB612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FEE678B-75F5-FA06-D756-C25165786CBE}"/>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Classes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90D87679-1760-F8BA-FBF4-036DFD076105}"/>
              </a:ext>
            </a:extLst>
          </p:cNvPr>
          <p:cNvSpPr txBox="1"/>
          <p:nvPr/>
        </p:nvSpPr>
        <p:spPr>
          <a:xfrm>
            <a:off x="281335" y="1051295"/>
            <a:ext cx="3545425"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Uses the ‘Student’ Class. Add another two Class attributes: Hobby and Favorite Programming Language and print that to the screen for a student instance of that class: </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Consider the Example Code:</a:t>
            </a:r>
            <a:endParaRPr lang="en-US" b="0" dirty="0">
              <a:solidFill>
                <a:srgbClr val="CCCCCC"/>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9800F5B-A22B-DC32-0D5A-CCA001C84142}"/>
              </a:ext>
            </a:extLst>
          </p:cNvPr>
          <p:cNvSpPr txBox="1"/>
          <p:nvPr/>
        </p:nvSpPr>
        <p:spPr>
          <a:xfrm>
            <a:off x="3826760" y="1128239"/>
            <a:ext cx="5181316" cy="3477875"/>
          </a:xfrm>
          <a:prstGeom prst="rect">
            <a:avLst/>
          </a:prstGeom>
          <a:noFill/>
        </p:spPr>
        <p:txBody>
          <a:bodyPr wrap="square">
            <a:spAutoFit/>
          </a:bodyPr>
          <a:lstStyle/>
          <a:p>
            <a:r>
              <a:rPr lang="en-US" sz="1000" b="0" dirty="0">
                <a:solidFill>
                  <a:srgbClr val="569CD6"/>
                </a:solidFill>
                <a:effectLst/>
                <a:latin typeface="Consolas" panose="020B0609020204030204" pitchFamily="49" charset="0"/>
              </a:rPr>
              <a:t>class</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#Class constructor, a special function that always runs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#When a new class instance is made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__</a:t>
            </a:r>
            <a:r>
              <a:rPr lang="en-US" sz="1000" b="0" dirty="0" err="1">
                <a:solidFill>
                  <a:srgbClr val="DCDCAA"/>
                </a:solidFill>
                <a:effectLst/>
                <a:latin typeface="Consolas" panose="020B0609020204030204" pitchFamily="49" charset="0"/>
              </a:rPr>
              <a:t>init</a:t>
            </a:r>
            <a:r>
              <a:rPr lang="en-US" sz="1000" b="0" dirty="0">
                <a:solidFill>
                  <a:srgbClr val="DCDCAA"/>
                </a:solidFill>
                <a:effectLst/>
                <a:latin typeface="Consolas" panose="020B0609020204030204" pitchFamily="49" charset="0"/>
              </a:rPr>
              <a:t>__</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"@school-email.com"</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#Instance Variable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None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#setter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#getter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br>
              <a:rPr lang="en-US" sz="1000" b="0" dirty="0">
                <a:solidFill>
                  <a:srgbClr val="CCCCCC"/>
                </a:solidFill>
                <a:effectLst/>
                <a:latin typeface="Consolas" panose="020B0609020204030204" pitchFamily="49" charset="0"/>
              </a:rPr>
            </a:b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"Hailey"</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"Powers"</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17</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set_grade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4</a:t>
            </a:r>
            <a:r>
              <a:rPr lang="en-US" sz="1000" b="0" dirty="0">
                <a:solidFill>
                  <a:srgbClr val="CCCCCC"/>
                </a:solidFill>
                <a:effectLst/>
                <a:latin typeface="Consolas" panose="020B0609020204030204" pitchFamily="49" charset="0"/>
              </a:rPr>
              <a:t>)</a:t>
            </a:r>
            <a:br>
              <a:rPr lang="en-US" sz="1000" b="0" dirty="0">
                <a:solidFill>
                  <a:srgbClr val="CCCCCC"/>
                </a:solidFill>
                <a:effectLst/>
                <a:latin typeface="Consolas" panose="020B0609020204030204" pitchFamily="49" charset="0"/>
              </a:rPr>
            </a:br>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63660369-7886-A16C-5499-FFD04A9FCFA5}"/>
              </a:ext>
            </a:extLst>
          </p:cNvPr>
          <p:cNvSpPr txBox="1"/>
          <p:nvPr/>
        </p:nvSpPr>
        <p:spPr>
          <a:xfrm>
            <a:off x="5615756" y="670473"/>
            <a:ext cx="1603324" cy="307777"/>
          </a:xfrm>
          <a:prstGeom prst="rect">
            <a:avLst/>
          </a:prstGeom>
          <a:noFill/>
        </p:spPr>
        <p:txBody>
          <a:bodyPr wrap="none" rtlCol="0">
            <a:spAutoFit/>
          </a:bodyPr>
          <a:lstStyle/>
          <a:p>
            <a:r>
              <a:rPr lang="en-US" dirty="0">
                <a:solidFill>
                  <a:schemeClr val="tx1"/>
                </a:solidFill>
              </a:rPr>
              <a:t>EXAMPLE CODE</a:t>
            </a:r>
            <a:endParaRPr lang="en-CA" dirty="0">
              <a:solidFill>
                <a:schemeClr val="tx1"/>
              </a:solidFill>
            </a:endParaRPr>
          </a:p>
        </p:txBody>
      </p:sp>
    </p:spTree>
    <p:extLst>
      <p:ext uri="{BB962C8B-B14F-4D97-AF65-F5344CB8AC3E}">
        <p14:creationId xmlns:p14="http://schemas.microsoft.com/office/powerpoint/2010/main" val="196418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F39E249-BE21-F324-7A35-0F9671D234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65BFDCE9-801E-04F7-EC25-34B1FBF4E576}"/>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Class Inheritance</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C58D004-0910-1B12-BD73-C8FF6849481F}"/>
              </a:ext>
            </a:extLst>
          </p:cNvPr>
          <p:cNvSpPr txBox="1"/>
          <p:nvPr/>
        </p:nvSpPr>
        <p:spPr>
          <a:xfrm>
            <a:off x="281335" y="1101336"/>
            <a:ext cx="3821108"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us</a:t>
            </a:r>
            <a:r>
              <a:rPr lang="en-US" dirty="0">
                <a:solidFill>
                  <a:srgbClr val="6A9955"/>
                </a:solidFill>
                <a:latin typeface="Consolas" panose="020B0609020204030204" pitchFamily="49" charset="0"/>
              </a:rPr>
              <a:t>es the ‘Student’ Class and adds a class method called ‘</a:t>
            </a:r>
            <a:r>
              <a:rPr lang="en-US" dirty="0" err="1">
                <a:solidFill>
                  <a:srgbClr val="6A9955"/>
                </a:solidFill>
                <a:latin typeface="Consolas" panose="020B0609020204030204" pitchFamily="49" charset="0"/>
              </a:rPr>
              <a:t>snowday</a:t>
            </a:r>
            <a:r>
              <a:rPr lang="en-US" dirty="0">
                <a:solidFill>
                  <a:srgbClr val="6A9955"/>
                </a:solidFill>
                <a:latin typeface="Consolas" panose="020B0609020204030204" pitchFamily="49" charset="0"/>
              </a:rPr>
              <a:t>’ that  decrement </a:t>
            </a:r>
            <a:r>
              <a:rPr lang="en-US" dirty="0" err="1">
                <a:solidFill>
                  <a:srgbClr val="6A9955"/>
                </a:solidFill>
                <a:latin typeface="Consolas" panose="020B0609020204030204" pitchFamily="49" charset="0"/>
              </a:rPr>
              <a:t>numSchoolDays</a:t>
            </a:r>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1C77047-EDED-1EE2-AF19-01A1E78D6A7F}"/>
              </a:ext>
            </a:extLst>
          </p:cNvPr>
          <p:cNvSpPr txBox="1"/>
          <p:nvPr/>
        </p:nvSpPr>
        <p:spPr>
          <a:xfrm>
            <a:off x="4291104" y="1109811"/>
            <a:ext cx="4642832" cy="36933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2336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Inheriting a Class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4111493" cy="2462213"/>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a:t>
            </a:r>
            <a:r>
              <a:rPr lang="en-US" dirty="0">
                <a:solidFill>
                  <a:srgbClr val="6A9955"/>
                </a:solidFill>
                <a:latin typeface="Consolas" panose="020B0609020204030204" pitchFamily="49" charset="0"/>
              </a:rPr>
              <a:t>inherits from the ‘Student’ Class and adds a unique attribute or method.</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In our school database example,</a:t>
            </a:r>
          </a:p>
          <a:p>
            <a:r>
              <a:rPr lang="en-US" dirty="0">
                <a:solidFill>
                  <a:srgbClr val="6A9955"/>
                </a:solidFill>
                <a:latin typeface="Consolas" panose="020B0609020204030204" pitchFamily="49" charset="0"/>
              </a:rPr>
              <a:t>This might be an Admin, Librarian, Bus Driver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Bus Driver could have an attribute like ‘</a:t>
            </a:r>
            <a:r>
              <a:rPr lang="en-US" dirty="0" err="1">
                <a:solidFill>
                  <a:srgbClr val="6A9955"/>
                </a:solidFill>
                <a:latin typeface="Consolas" panose="020B0609020204030204" pitchFamily="49" charset="0"/>
              </a:rPr>
              <a:t>bus_num</a:t>
            </a:r>
            <a:r>
              <a:rPr lang="en-US" dirty="0">
                <a:solidFill>
                  <a:srgbClr val="6A9955"/>
                </a:solidFill>
                <a:latin typeface="Consolas" panose="020B0609020204030204" pitchFamily="49" charset="0"/>
              </a:rPr>
              <a:t>’</a:t>
            </a: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CCBCADC-6D80-7DF3-B766-6CC83517046C}"/>
              </a:ext>
            </a:extLst>
          </p:cNvPr>
          <p:cNvSpPr txBox="1"/>
          <p:nvPr/>
        </p:nvSpPr>
        <p:spPr>
          <a:xfrm>
            <a:off x="4250762" y="1113460"/>
            <a:ext cx="5101667" cy="35548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dirty="0">
                <a:solidFill>
                  <a:srgbClr val="CCCCCC"/>
                </a:solidFill>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p>
          <a:p>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340238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#8 Coding Warm-Up: Working With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a:t>
            </a:r>
            <a:r>
              <a:rPr lang="en-US" b="0" dirty="0" err="1">
                <a:solidFill>
                  <a:srgbClr val="6A9955"/>
                </a:solidFill>
                <a:effectLst/>
                <a:latin typeface="Consolas" panose="020B0609020204030204" pitchFamily="49" charset="0"/>
              </a:rPr>
              <a:t>readlines</a:t>
            </a:r>
            <a:r>
              <a:rPr lang="en-US" b="0" dirty="0">
                <a:solidFill>
                  <a:srgbClr val="6A9955"/>
                </a:solidFill>
                <a:effectLst/>
                <a:latin typeface="Consolas" panose="020B0609020204030204" pitchFamily="49" charset="0"/>
              </a:rPr>
              <a:t>() #Returns an list with one item for each line</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list method call reverse()</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Hint3: split(“\n”)  but the is also </a:t>
            </a:r>
            <a:r>
              <a:rPr lang="en-US" b="0" dirty="0" err="1">
                <a:solidFill>
                  <a:srgbClr val="6A9955"/>
                </a:solidFill>
                <a:effectLst/>
                <a:latin typeface="Consolas" panose="020B0609020204030204" pitchFamily="49" charset="0"/>
              </a:rPr>
              <a:t>rsplit</a:t>
            </a:r>
            <a:r>
              <a:rPr lang="en-US" b="0" dirty="0">
                <a:solidFill>
                  <a:srgbClr val="6A9955"/>
                </a:solidFill>
                <a:effectLst/>
                <a:latin typeface="Consolas" panose="020B0609020204030204" pitchFamily="49" charset="0"/>
              </a:rPr>
              <a:t>(“\n”)</a:t>
            </a:r>
          </a:p>
        </p:txBody>
      </p:sp>
    </p:spTree>
    <p:extLst>
      <p:ext uri="{BB962C8B-B14F-4D97-AF65-F5344CB8AC3E}">
        <p14:creationId xmlns:p14="http://schemas.microsoft.com/office/powerpoint/2010/main" val="191993436"/>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Words>1334</Words>
  <Application>Microsoft Office PowerPoint</Application>
  <PresentationFormat>On-screen Show (16:9)</PresentationFormat>
  <Paragraphs>128</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Anton</vt:lpstr>
      <vt:lpstr>Catamaran</vt:lpstr>
      <vt:lpstr>Consolas</vt:lpstr>
      <vt:lpstr>Nunito Light</vt:lpstr>
      <vt:lpstr>Arial</vt:lpstr>
      <vt:lpstr>Java Programming Workshop by Slidesgo</vt:lpstr>
      <vt:lpstr>Python Warm-Up Coding Exercises</vt:lpstr>
      <vt:lpstr>#1 Coding Warm-Up: Loops &amp; Logic</vt:lpstr>
      <vt:lpstr>#2 Coding Warm-Up: Loops &amp; Logic</vt:lpstr>
      <vt:lpstr>#3 Coding Warm-Up: Loops &amp; Logic</vt:lpstr>
      <vt:lpstr>#4 Practice With Methods</vt:lpstr>
      <vt:lpstr>#5 Coding Warm-Up: Classes</vt:lpstr>
      <vt:lpstr>#6 Coding Warm-Up: Class Inheritance</vt:lpstr>
      <vt:lpstr>#7 Coding Warm-Up: Inheriting a Class</vt:lpstr>
      <vt:lpstr>#8 Coding Warm-Up: Working With Files</vt:lpstr>
      <vt:lpstr>#9 Coding Warm-Up: Working With Images</vt:lpstr>
      <vt:lpstr>#10 Coding Warm-Up: Working CSV Data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47</cp:revision>
  <dcterms:modified xsi:type="dcterms:W3CDTF">2024-03-14T12:42:06Z</dcterms:modified>
</cp:coreProperties>
</file>