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3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9" r:id="rId29"/>
    <p:sldId id="310" r:id="rId30"/>
    <p:sldId id="338" r:id="rId31"/>
    <p:sldId id="339" r:id="rId32"/>
    <p:sldId id="340" r:id="rId33"/>
    <p:sldId id="341" r:id="rId34"/>
    <p:sldId id="312" r:id="rId35"/>
    <p:sldId id="342" r:id="rId36"/>
    <p:sldId id="343" r:id="rId37"/>
    <p:sldId id="344" r:id="rId38"/>
    <p:sldId id="345" r:id="rId39"/>
    <p:sldId id="346" r:id="rId40"/>
    <p:sldId id="347" r:id="rId41"/>
    <p:sldId id="311" r:id="rId42"/>
  </p:sldIdLst>
  <p:sldSz cx="9144000" cy="5143500" type="screen16x9"/>
  <p:notesSz cx="6858000" cy="9144000"/>
  <p:embeddedFontLst>
    <p:embeddedFont>
      <p:font typeface="Anton" pitchFamily="2" charset="0"/>
      <p:regular r:id="rId44"/>
    </p:embeddedFont>
    <p:embeddedFont>
      <p:font typeface="Catamaran" panose="020B0604020202020204" charset="0"/>
      <p:regular r:id="rId45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4C5A6E8-6AA9-051D-0642-617C3583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14CCBAB-316F-D47C-1AEA-9172E765D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3B4CFE4-4D9D-4616-97E2-55FB645F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6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51259E0-55E5-C63B-9085-F6A26F68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21A73633-79F1-72FC-084D-8F0662E83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AC49B61-F6CC-6063-C433-ED76BDDED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6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B73044BE-F3CE-6805-E648-08E9BE9A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2790B4F4-3D42-7F1A-C7D7-B622014EC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499DB4CF-20EF-D26C-29E5-593B4E94F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9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F72BAEEC-7334-FB9F-51EE-24F6292B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9C5721AC-CEC1-A280-3738-84EA5932B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E6D7ADB-0560-17CD-9153-E5BEEAECB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220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D14BD12-16E5-50DE-2E22-DFF89DC3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8ABBBAA-E4EE-EF5F-837B-87065469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3DF268CE-BFBD-7972-5ACA-FEBE3E875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94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82B41621-F55B-97BD-320B-12E785E1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3EEBF79-AA8C-4DDB-9E36-F851EC3DA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642F8C6-DBE1-4F2D-264D-B2BC25C5C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DAA238A3-C51D-0C66-A7FD-0E8D5966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DBBE8FA-ADB8-8A35-D40D-165BEF01F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7F62CAE-766A-29AC-B924-B3A8A9649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2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22A5F8A0-3CCA-45F5-E497-F7942A80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B04ABA96-F208-295A-FA00-ED15C08B4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F8C2BA0B-80B4-DE49-AA6E-AD106F3BC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47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D0EECC7-24D8-0C4D-A107-9DC2C9C2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EC58E18B-AFE8-CB65-744A-1AA48CAB00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618F4025-14BE-A93B-AEDD-84CAA4EE4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E9E3A1CC-19D1-C9F6-1703-182247EDE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FCE1F25-4F67-93B7-96F8-8924E9796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8A3A70D-09DD-A8CE-EF8F-30E6CD763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0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0DCAD96-93CD-56FE-0A04-A01A31BD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1C573A4-D36E-EA74-6E3A-3ABC1AECF7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42C7E4F-CCA3-0D71-DA90-386E26A17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38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55CAD94-B5BB-A82A-E282-E05A4131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04B411E2-17D7-E9C2-2E28-9FFF8BB8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8D19E499-37F9-5396-5774-258F81C90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11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8467222-44C0-B3D5-97EB-545AC868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1DFC6A0-3A53-0F4A-7C99-34A95844F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44D89783-992E-AA2F-11DE-FBB03726B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88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FB8D858-8ABD-71A6-482C-7BF23DD9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51932EEC-729E-CC86-2DAC-E0E72F7BD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D398555-3DD8-9771-F2BE-21538D9F9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20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9D42600-E2CA-5A91-8215-C0C783BB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93AC5DD-3368-FE79-D2F3-172C515A5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94239EE4-B24C-FA1A-2459-E9EA13FF6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00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7B32803-2A7F-DC47-3F1C-D994F3E9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1AED1FB-6E49-D37C-311D-3035CDFF2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E78DBB7-29F6-1AE0-34CC-85F0253C4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81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5CF31BF8-130C-D666-09F2-B194DD016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B6F68724-26A0-79D3-96A3-7EC3DB4AC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CBF13D4F-311C-2CB8-D76E-4FA27D72D4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97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457360E-51F6-A2BE-B754-8F5275FC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A53861B-C339-BDFF-BDA2-8BDF7EBC8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4B72F2F-26F0-0001-DE34-A75C2771A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41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FE327C36-CA27-FEB2-B5BF-6DFABA45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5EA7EEE1-131B-AE9B-BA94-6E9E709FA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FE3AE71F-EEEE-4EFA-84CB-1F0121EB4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75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42B8146B-3F84-7F95-19B5-A33C57C0D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B3939406-4833-E521-1FD9-272B89049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C90C5A58-F7AD-E100-C833-FC6C1F32F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09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D7A4A3B-F9AD-F431-1141-4C7AF97B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30DD24C9-5B9A-60E8-85AF-429C7FF19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CDD0970-1DD0-3095-339C-7FE41B8A25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87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39040183-5D06-BD03-D362-2B2C9D61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F31EF35-860D-32A2-B4B8-FC96E4AB12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D76F1EF-5F90-442A-21D4-D9EEF755C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548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07BB38A-FD91-FB5B-8B22-556AC94C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B15C1237-35C1-12DC-B3E8-B2C3DF1E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7CBB834B-0ED4-170D-DA18-FBBD0871F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96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27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D76CAB7A-2718-FEA2-D4DE-4EF72438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4CF1A685-84A3-14EE-B03A-B67CC3CF9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E1A7DEB8-53B6-CDE5-999E-2FD62C458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18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24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14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011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695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9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459ECC4-0DC3-0A71-35C1-B1F75767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AB1A9869-34FB-4806-571E-3B28C4565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58D7EAD-F0FC-8EF4-E815-89C6D5C9A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32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C8E52A4-0492-F535-36CE-35AA0CEA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CF999CA-F6A9-4414-187C-A1F76E91E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A9FDF06-4BD6-A9F6-340B-2F0354E3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641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08186C09-A198-C96D-826A-FB677971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7DD4FFC9-47CE-72A2-4BEE-26A445EE7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F4C12B05-CBD5-95F7-79AA-77578F332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76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AB060DF4-7A52-5732-F5C8-89BA393A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67867012-83BE-78F4-677A-ABBA91F55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D2EB2A2-C001-AB59-F12F-368697321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6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A0346A8-1A3F-DD27-BA1D-F6AAC1C8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21C117-CBD9-5AE8-D572-6EDF7D9CE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23FC5191-C075-DF38-99C5-B7E0356C5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2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47340DC8-075C-F084-0488-9D9B9EE8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6EBE8BC-C2F1-48F4-5287-C9F95607A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6F618C9-0941-3154-EEA2-110596ABB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363DCD44-52EB-E5D9-D03E-F62CE0F2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41D83C5-C1CE-7A42-7DDB-B6648A786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947D45D-BB92-9031-2DA4-C35FC59C6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BB39DD4-D2A6-3160-2C53-C15766A5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36C8A3D-7106-D1D7-7303-5A280F0BB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93D650E-734D-2492-E2A1-FF4A30F87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7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2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5818FBC-AF29-0456-9047-13A878BE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FA491355-C071-1B38-1255-58CA98DD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A6352472-6EDD-0691-F951-A77B6CDD8E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AA555-529F-BD7C-C807-26B5FD75C64D}"/>
              </a:ext>
            </a:extLst>
          </p:cNvPr>
          <p:cNvSpPr txBox="1"/>
          <p:nvPr/>
        </p:nvSpPr>
        <p:spPr>
          <a:xfrm>
            <a:off x="720000" y="2272289"/>
            <a:ext cx="770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me modified in useful ways. We can split them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 a defined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seperator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(i.e. '-' below):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"February-06-2024"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Day: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86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0A88F3E-A16C-245A-F337-7310360B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11C3F59-EC95-A945-7880-99439C8D4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Splitting and Slicing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7261B8-F632-788C-9628-028382C421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Larger strings can be divided into smaller segments by using methods like split() and index slicing: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B72A1-02DD-BB7E-CE4D-5F65AD559B50}"/>
              </a:ext>
            </a:extLst>
          </p:cNvPr>
          <p:cNvSpPr txBox="1"/>
          <p:nvPr/>
        </p:nvSpPr>
        <p:spPr>
          <a:xfrm>
            <a:off x="719999" y="2124807"/>
            <a:ext cx="80071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#Slices of a string and taken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#myString[:7] also works and means slice from beginning to the number defined (but not including that value)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5735-1804-5883-44F4-E7052EF6B2A4}"/>
              </a:ext>
            </a:extLst>
          </p:cNvPr>
          <p:cNvSpPr txBox="1"/>
          <p:nvPr/>
        </p:nvSpPr>
        <p:spPr>
          <a:xfrm>
            <a:off x="719999" y="358320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#Counting backwards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onlyDay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7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86C93F06-6F9C-1B2C-6854-4875D2F8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643D1E08-A927-47AF-A43B-CB9285E9F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2E1DAB32-75DF-2A33-CC91-729D02261D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TRUE or FALSE Statements in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5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1DC850A-0DC3-EFC2-9AF7-34671254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E71A188-AC1B-A917-04BC-547A2E4F1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ECC9684A-E1DE-4DB3-33E8-2B65538222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Some statements in Python are meant to evaluate to TRUE or FALSE, Consider: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02491-D33A-ACAD-BE1E-A3C4D5BD6C19}"/>
              </a:ext>
            </a:extLst>
          </p:cNvPr>
          <p:cNvSpPr txBox="1"/>
          <p:nvPr/>
        </p:nvSpPr>
        <p:spPr>
          <a:xfrm>
            <a:off x="720000" y="1879252"/>
            <a:ext cx="74759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following statements evaluate to either true or false and can be printed to the terminal: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EB5143A-AC44-3D7E-80D8-87DB9997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967FC97-B88C-2FF2-7131-00EDBC847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39FF961C-F974-DC4D-8BE8-111580A4C1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TRUE or FALSE with IF…ELSE statements: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1FB3D-B59E-1940-3E0D-DCA6C4752891}"/>
              </a:ext>
            </a:extLst>
          </p:cNvPr>
          <p:cNvSpPr txBox="1"/>
          <p:nvPr/>
        </p:nvSpPr>
        <p:spPr>
          <a:xfrm>
            <a:off x="720000" y="1921208"/>
            <a:ext cx="81886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#When combined with if statements,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become a part of programming logic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"123password"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#returns the length of the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#evaluates to FALSE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"Great, your password is strong!"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"Sorry, password is too weak. Try again!"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40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18B67FDF-141F-7C50-0EF5-67B536D3A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897BB329-04C4-29D0-86EB-DFAAE2582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0092DBEF-E14D-DFD3-A30C-5706163B4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TRUE or FALSE with IF…ELSE statements: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2B144-B57E-8E11-52DE-EC9E4F1B4345}"/>
              </a:ext>
            </a:extLst>
          </p:cNvPr>
          <p:cNvSpPr txBox="1"/>
          <p:nvPr/>
        </p:nvSpPr>
        <p:spPr>
          <a:xfrm>
            <a:off x="720000" y="1612575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bool() method evaluates the TRUTHY or FALSEY-ness of a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#MOST EMPTY VALUES ARE FALSEY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9588C-CC31-04DB-BF1D-BDEB318D5975}"/>
              </a:ext>
            </a:extLst>
          </p:cNvPr>
          <p:cNvSpPr txBox="1"/>
          <p:nvPr/>
        </p:nvSpPr>
        <p:spPr>
          <a:xfrm>
            <a:off x="4874559" y="39824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#Consider the IF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#evaluates to TRUE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"evaluates to TRUE!"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77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803CC77-3CDF-357E-066F-35E432AF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476BBA9-E91F-E502-601A-B48C7AA70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B2ABE6BF-7477-1C7E-005A-E1F46527A2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Functions returning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769BD-8DB8-6014-D108-703EC1D1C82A}"/>
              </a:ext>
            </a:extLst>
          </p:cNvPr>
          <p:cNvSpPr txBox="1"/>
          <p:nvPr/>
        </p:nvSpPr>
        <p:spPr>
          <a:xfrm>
            <a:off x="720000" y="1921208"/>
            <a:ext cx="47232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#Returning TRUE or FALSE from a Function and performing and IF...Else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returnsTrue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returnsTrue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75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E19F57B0-6E72-CF5F-A2F4-54CB6585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0B134567-2357-8CD6-3D0A-B1F9F416D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FB68A38-4001-DF3F-4C17-8F81CE5497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Performing actions on python number or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99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3820349-3FC8-B578-6C3A-D5486D78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581F313-0CE7-0ECE-CBE6-769D1CE1E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Comparison Operators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42B45AFB-8A37-C38F-BC02-15BF3990D7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Comparing two or more values is important for determining if a condition is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7FE2-A626-0776-C0C0-1EDD4433AFD7}"/>
              </a:ext>
            </a:extLst>
          </p:cNvPr>
          <p:cNvSpPr txBox="1"/>
          <p:nvPr/>
        </p:nvSpPr>
        <p:spPr>
          <a:xfrm>
            <a:off x="720000" y="1380259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#comparison operators: A few examples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#Equal ==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#Not Equal !=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#Great Than 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#Greater or equal than &gt;=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#Lesser Than &lt;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#Lesser or equal than &lt;=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41A05E5-F851-4438-829C-2573C71E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D461C72-70BD-328B-9F44-C246D8FFD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Logic Operators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22C83133-289D-CEEB-79AB-0D883DBBD8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Comparing two or more values is important for determining if a condition is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E9EA9-0E6B-FCF4-27F8-BF5A3687BCDE}"/>
              </a:ext>
            </a:extLst>
          </p:cNvPr>
          <p:cNvSpPr txBox="1"/>
          <p:nvPr/>
        </p:nvSpPr>
        <p:spPr>
          <a:xfrm>
            <a:off x="720000" y="166380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#logic operators: evaluate conditions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-- TRUE if both conditions are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 -- TRUE if either conditions are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not -- flips the result TRUE -&gt; FALSE or vice versa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C34135FC-0B05-44F5-22F6-09C9FCFB5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1B459318-3A62-83E0-3077-EAD45CB14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Operator Precedence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98F6E354-CA86-ACAA-CA59-BE96DEF8B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Precedence is the order of operations arithmetic operators are executed, think math class: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C2610-FB1A-50B9-1AC0-647956782B8B}"/>
              </a:ext>
            </a:extLst>
          </p:cNvPr>
          <p:cNvSpPr txBox="1"/>
          <p:nvPr/>
        </p:nvSpPr>
        <p:spPr>
          <a:xfrm>
            <a:off x="719999" y="1825174"/>
            <a:ext cx="7703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#1 - Parentheses -- ()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#2 - Exponentiation -- ** 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#3 - Multiplication, division, floor division, and modulus -- *  /  //  % 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#4 - Addition and subtraction -- +  -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0C7A3-0779-A2D6-520A-172191037119}"/>
              </a:ext>
            </a:extLst>
          </p:cNvPr>
          <p:cNvSpPr txBox="1"/>
          <p:nvPr/>
        </p:nvSpPr>
        <p:spPr>
          <a:xfrm>
            <a:off x="719998" y="3269513"/>
            <a:ext cx="65414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#CHALLENGE: What does the following equation evaluate to?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DDC582F9-FBB6-2B6D-943D-E6D112AF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5371444E-D1B8-FF57-03FD-FB94CECF7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8794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482F394-F300-B5D2-4623-0D5793E3FC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Organizing data is python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90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EF364121-B85F-2366-9ED1-BA94A9C8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3D6BF35-42C3-54F3-063D-111E6A79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78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003F440A-687B-7A0F-B2FB-A4CA579A67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669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Python uses objects to group data together. The four main examples are: Lists, Dictionaries, Tuples and Sets and they different behaviors and use cases: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C455C-A3BC-E3CC-6327-41CCC16F9DDF}"/>
              </a:ext>
            </a:extLst>
          </p:cNvPr>
          <p:cNvSpPr txBox="1"/>
          <p:nvPr/>
        </p:nvSpPr>
        <p:spPr>
          <a:xfrm>
            <a:off x="309282" y="1742457"/>
            <a:ext cx="85187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#Lists: A collection of data stored as a single variable of any size, any data type. #All values are indexed,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mutable (i.e.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pinapple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13.57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113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9B7246EF-552B-9B6C-3DD7-AFF71A70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D1F0AFC-3CA6-2808-9D99-C333CF52D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4DD2346-1417-3FDD-C52F-9F84C0D07F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Like Strings, python has many built-in methods that act on Lists:</a:t>
            </a:r>
          </a:p>
          <a:p>
            <a:pPr marL="0" indent="0">
              <a:buSzPts val="1100"/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50274-0A18-3F90-C8C2-D2C831A90D44}"/>
              </a:ext>
            </a:extLst>
          </p:cNvPr>
          <p:cNvSpPr txBox="1"/>
          <p:nvPr/>
        </p:nvSpPr>
        <p:spPr>
          <a:xfrm>
            <a:off x="262218" y="1722287"/>
            <a:ext cx="89691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#len() method exists to determine length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myGroceryList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#Accessing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value(s) via indexing (or negative indexing)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#Both return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mixedValues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#prints [True, "LHHS", 27], Negative ranges can also be used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#Searching for value using the 'in'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 is an error! Attention required"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 systems green! Coffee break"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83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828A62E-3E1A-0D5B-C977-17573137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FEC4D4B-5735-385C-C76C-44815B967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F73AC207-4177-AA66-3A45-0EF23C1BF9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94" y="1017725"/>
            <a:ext cx="8404412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Like Strings, python has many built-in methods that act on Lists: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E2E38-A0C6-AF0C-3623-D2E50CBB0620}"/>
              </a:ext>
            </a:extLst>
          </p:cNvPr>
          <p:cNvSpPr txBox="1"/>
          <p:nvPr/>
        </p:nvSpPr>
        <p:spPr>
          <a:xfrm>
            <a:off x="369794" y="1386826"/>
            <a:ext cx="89288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#Several list methods exist that are useful including: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append()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Adds an element at the end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extend()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 the elements of a list (or any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to the end of the current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insert()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Adds an element at the specified index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remove()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Removes the item given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pop()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Removes item at specified position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clear()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Removes all items from the list 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copy()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Returns a copy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index()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Returns the index of the first element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count()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Returns the number of elements with the specified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reverse()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Reverses the order of the list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sort()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Sorts the list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F7291D2-A6B0-3AC8-6759-01FE1036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9C0F992-D5CB-B0C1-26B1-2E310E47F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4235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Lists: Looping and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C1D8E-454A-756B-2861-A9566128C61B}"/>
              </a:ext>
            </a:extLst>
          </p:cNvPr>
          <p:cNvSpPr txBox="1"/>
          <p:nvPr/>
        </p:nvSpPr>
        <p:spPr>
          <a:xfrm>
            <a:off x="342900" y="1017725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#Combining with strings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problem in reactor: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Status reads: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#Values can be changed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 replaced with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#Lists are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they can be looped over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"Offline"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D87BB-D500-83BE-1326-5A863F88083A}"/>
              </a:ext>
            </a:extLst>
          </p:cNvPr>
          <p:cNvSpPr txBox="1"/>
          <p:nvPr/>
        </p:nvSpPr>
        <p:spPr>
          <a:xfrm>
            <a:off x="5567084" y="3002884"/>
            <a:ext cx="3139887" cy="1169551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accent6"/>
                </a:solidFill>
              </a:rPr>
              <a:t>There is an error! Attention required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There is a problem in reactor: 3. Status reads: False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True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Reactor is: Online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Reactor is: Online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Reactor is: Online</a:t>
            </a:r>
          </a:p>
          <a:p>
            <a:r>
              <a:rPr lang="en-CA" sz="1000" dirty="0">
                <a:solidFill>
                  <a:schemeClr val="accent6"/>
                </a:solidFill>
              </a:rPr>
              <a:t>Reactor is: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FF250-66E4-FE47-5BB5-A0301B6E865D}"/>
              </a:ext>
            </a:extLst>
          </p:cNvPr>
          <p:cNvSpPr txBox="1"/>
          <p:nvPr/>
        </p:nvSpPr>
        <p:spPr>
          <a:xfrm>
            <a:off x="5472955" y="269510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OUTPUT: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7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3B707DBB-FF5F-4DCB-5496-6327BAFB8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DBD4A1DE-75A3-32EE-CBDC-5888863A4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8794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Dictionaries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A3FAAFEB-0950-7FED-5812-6039DB1EE1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Organizing data is python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469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B47F019-023A-21E7-70A7-1C3BD0A8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A51EDEC5-5340-CA97-900F-9B308D79FF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78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CA" sz="3200" dirty="0" err="1">
                <a:solidFill>
                  <a:schemeClr val="hlink"/>
                </a:solidFill>
                <a:uFill>
                  <a:noFill/>
                </a:uFill>
              </a:rPr>
              <a:t>ictionaries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8C28C-5B67-FE4F-AA5F-2EADF25500AC}"/>
              </a:ext>
            </a:extLst>
          </p:cNvPr>
          <p:cNvSpPr txBox="1"/>
          <p:nvPr/>
        </p:nvSpPr>
        <p:spPr>
          <a:xfrm>
            <a:off x="457782" y="1099905"/>
            <a:ext cx="8000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Like lists, dictionaries are ordered and changeable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ey-value pairs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Dictionaries are defined using curly brackets {}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9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B859D5E6-F14C-8A73-F1AB-222185AF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6ECBA883-6A58-8935-C1F6-D2C848E84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2 : Logic, Loops and Methods</a:t>
            </a:r>
            <a:endParaRPr dirty="0"/>
          </a:p>
        </p:txBody>
      </p:sp>
      <p:graphicFrame>
        <p:nvGraphicFramePr>
          <p:cNvPr id="838" name="Google Shape;838;p37">
            <a:extLst>
              <a:ext uri="{FF2B5EF4-FFF2-40B4-BE49-F238E27FC236}">
                <a16:creationId xmlns:a16="http://schemas.microsoft.com/office/drawing/2014/main" id="{9900FEFE-F31C-5B42-C805-A90ECDF79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627903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If/Else Statements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Understand branching in python programs and the concept of an Algorithm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While Loops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Repeatedly looping over a block of code while a condition is TRUE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For Loops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Iterating over a block of code for a defined number of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itervals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Defining A Method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Defining a specific set of operations as a method which can be reused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Scope and Variables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Global versus local variables – accessing values in your program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6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8395896B-4AAE-EE73-5EED-18ED9734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8D493212-B26A-98F5-B184-BB00B62A62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129" y="445025"/>
            <a:ext cx="84885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UNIT 3 : Classes and Object-Oriented Programming</a:t>
            </a:r>
            <a:endParaRPr sz="2800" dirty="0"/>
          </a:p>
        </p:txBody>
      </p:sp>
      <p:graphicFrame>
        <p:nvGraphicFramePr>
          <p:cNvPr id="838" name="Google Shape;838;p37">
            <a:extLst>
              <a:ext uri="{FF2B5EF4-FFF2-40B4-BE49-F238E27FC236}">
                <a16:creationId xmlns:a16="http://schemas.microsoft.com/office/drawing/2014/main" id="{B06420BC-C038-014A-3993-EDBD892AB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60537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Classes and Class Objects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The Class Instance Constructor: __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init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__ 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Instance Attributes and Class Variables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Getter and Setter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Class Methods &amp; Static Methods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Class Inheritance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Importing Classes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FFDA23A2-BCC3-E069-0892-B9FB92808A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are contained within </a:t>
            </a:r>
            <a:r>
              <a:rPr lang="en-US" i="1" dirty="0">
                <a:solidFill>
                  <a:srgbClr val="FF0000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 quotes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'hello world' </a:t>
            </a:r>
            <a:r>
              <a:rPr lang="en-US" dirty="0"/>
              <a:t>is the same as </a:t>
            </a:r>
            <a:r>
              <a:rPr lang="en-US" dirty="0">
                <a:solidFill>
                  <a:srgbClr val="FF0000"/>
                </a:solidFill>
              </a:rPr>
              <a:t>"hello world"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display a string literal with the print() function: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F666-E13F-F897-09A1-58B222D67EE0}"/>
              </a:ext>
            </a:extLst>
          </p:cNvPr>
          <p:cNvSpPr txBox="1"/>
          <p:nvPr/>
        </p:nvSpPr>
        <p:spPr>
          <a:xfrm>
            <a:off x="720000" y="257175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a string variable using quotations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C0EF1F45-8333-E5F7-422B-02E9C0DC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18A75B2-29F7-22B8-42FB-952FEE10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058" y="2137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</a:rPr>
              <a:t>Intro To Classes</a:t>
            </a: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727020C8-D788-77C4-C409-CC4A60730D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6975" y="1356179"/>
            <a:ext cx="3908828" cy="669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6"/>
                </a:solidFill>
              </a:rPr>
              <a:t>Classes are a template used to define an “object.”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6"/>
                </a:solidFill>
              </a:rPr>
              <a:t>An object might be a “Student”, “Staff” or “Administrator” if we were thinking about setting up a user database: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B93A-897F-1271-932C-0CFB88DB3407}"/>
              </a:ext>
            </a:extLst>
          </p:cNvPr>
          <p:cNvSpPr txBox="1"/>
          <p:nvPr/>
        </p:nvSpPr>
        <p:spPr>
          <a:xfrm>
            <a:off x="613070" y="1033015"/>
            <a:ext cx="5181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#Class constructor, a special function that always runs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#When a new class instance is made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age = None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1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self.age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 = age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"@school-email.com"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#setter function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#getter function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"Hailey"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"Powers"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62BAD-9A27-3731-63D7-354AA6496DA8}"/>
              </a:ext>
            </a:extLst>
          </p:cNvPr>
          <p:cNvSpPr txBox="1"/>
          <p:nvPr/>
        </p:nvSpPr>
        <p:spPr>
          <a:xfrm>
            <a:off x="5717207" y="3772226"/>
            <a:ext cx="3179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17</a:t>
            </a:r>
          </a:p>
          <a:p>
            <a:r>
              <a:rPr lang="en-CA" dirty="0">
                <a:solidFill>
                  <a:schemeClr val="tx1"/>
                </a:solidFill>
              </a:rPr>
              <a:t>Hailey.Powers@school-email.com</a:t>
            </a:r>
          </a:p>
          <a:p>
            <a:r>
              <a:rPr lang="en-CA" dirty="0">
                <a:solidFill>
                  <a:schemeClr val="tx1"/>
                </a:solidFill>
              </a:rPr>
              <a:t>Hailey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5A6FE-A395-9E88-2F16-0598C7296F44}"/>
              </a:ext>
            </a:extLst>
          </p:cNvPr>
          <p:cNvSpPr txBox="1"/>
          <p:nvPr/>
        </p:nvSpPr>
        <p:spPr>
          <a:xfrm>
            <a:off x="5940273" y="3395666"/>
            <a:ext cx="254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1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6F9C09C-7828-630C-4156-21DDB0F1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1C26272-F4B0-D4AA-6344-8E5B40AFE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229" y="2213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Class Methods and Static Methods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61589E3A-AD91-6FA9-6A17-D80D50A5DB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0427" y="1482719"/>
            <a:ext cx="3824417" cy="2178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dirty="0">
                <a:solidFill>
                  <a:srgbClr val="00B050"/>
                </a:solidFill>
              </a:rPr>
              <a:t>@classmethod</a:t>
            </a:r>
          </a:p>
          <a:p>
            <a:pPr marL="171450" indent="-171450">
              <a:buSzPts val="1100"/>
            </a:pPr>
            <a:r>
              <a:rPr lang="en-US" sz="1100" dirty="0">
                <a:solidFill>
                  <a:schemeClr val="accent6"/>
                </a:solidFill>
              </a:rPr>
              <a:t>Classes can have methods that can effect the general class variable not specific to the instance</a:t>
            </a:r>
          </a:p>
          <a:p>
            <a:pPr marL="171450" indent="-171450">
              <a:buSzPts val="1100"/>
            </a:pPr>
            <a:r>
              <a:rPr lang="en-US" sz="1100" dirty="0">
                <a:solidFill>
                  <a:schemeClr val="accent6"/>
                </a:solidFill>
              </a:rPr>
              <a:t>The class is passed as the first argument, not the instance</a:t>
            </a:r>
          </a:p>
          <a:p>
            <a:pPr marL="171450" indent="-171450">
              <a:buSzPts val="1100"/>
            </a:pPr>
            <a:r>
              <a:rPr lang="en-US" sz="1100" dirty="0">
                <a:solidFill>
                  <a:schemeClr val="accent6"/>
                </a:solidFill>
              </a:rPr>
              <a:t>Class methods use the decorator: @classmethod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75762-2202-857C-37FE-F141354C6755}"/>
              </a:ext>
            </a:extLst>
          </p:cNvPr>
          <p:cNvSpPr txBox="1"/>
          <p:nvPr/>
        </p:nvSpPr>
        <p:spPr>
          <a:xfrm>
            <a:off x="314189" y="1017725"/>
            <a:ext cx="520310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#Class Variable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#Construct method, runs when a class instance is created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"@school-email.com"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#setter and getter methods of editing instance attributes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#setter function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#getter function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#Static Method, doesn't depend class or instance variables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is_schoolDay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a school day"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 to class"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#Class Method, takes the class as the first argument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878;p41">
            <a:extLst>
              <a:ext uri="{FF2B5EF4-FFF2-40B4-BE49-F238E27FC236}">
                <a16:creationId xmlns:a16="http://schemas.microsoft.com/office/drawing/2014/main" id="{DBB99409-352A-930E-DF81-1ECB50A0D81D}"/>
              </a:ext>
            </a:extLst>
          </p:cNvPr>
          <p:cNvSpPr txBox="1">
            <a:spLocks/>
          </p:cNvSpPr>
          <p:nvPr/>
        </p:nvSpPr>
        <p:spPr>
          <a:xfrm>
            <a:off x="5110427" y="2972106"/>
            <a:ext cx="3824417" cy="21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None/>
            </a:pPr>
            <a:r>
              <a:rPr lang="en-US" sz="1600" dirty="0">
                <a:solidFill>
                  <a:srgbClr val="00B050"/>
                </a:solidFill>
              </a:rPr>
              <a:t>@staticmethod</a:t>
            </a:r>
            <a:r>
              <a:rPr lang="en-US" sz="1100" dirty="0">
                <a:solidFill>
                  <a:schemeClr val="accent6"/>
                </a:solidFill>
              </a:rPr>
              <a:t> </a:t>
            </a:r>
          </a:p>
          <a:p>
            <a:pPr marL="171450" indent="-171450">
              <a:buSzPts val="1100"/>
            </a:pPr>
            <a:r>
              <a:rPr lang="en-US" sz="1100" dirty="0">
                <a:solidFill>
                  <a:schemeClr val="accent6"/>
                </a:solidFill>
              </a:rPr>
              <a:t>Static Methods take neither class or instances as the first argument but are some how related</a:t>
            </a:r>
          </a:p>
          <a:p>
            <a:pPr marL="0" indent="0"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1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0DE551A7-3115-D2B0-E412-9CEA5B9C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0F5099E-13E8-8975-1256-C7EC8AAB9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169" y="2051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Class Inheritance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AE7A-0733-B3A6-CE1F-3786915058CF}"/>
              </a:ext>
            </a:extLst>
          </p:cNvPr>
          <p:cNvSpPr txBox="1"/>
          <p:nvPr/>
        </p:nvSpPr>
        <p:spPr>
          <a:xfrm>
            <a:off x="185714" y="1231996"/>
            <a:ext cx="467666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#Instance Variable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216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"@school-email.com"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is_schoolDay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a school day"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 to class"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8E95C-0DBD-F3EF-FCAB-363147693117}"/>
              </a:ext>
            </a:extLst>
          </p:cNvPr>
          <p:cNvSpPr txBox="1"/>
          <p:nvPr/>
        </p:nvSpPr>
        <p:spPr>
          <a:xfrm>
            <a:off x="5542006" y="1339208"/>
            <a:ext cx="368813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raise_amount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1.05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apply_raise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raise_amount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set_raise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raise_amount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raise_amount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raise_amount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8BE79-3EE0-AC66-FC21-A37198B76C2B}"/>
              </a:ext>
            </a:extLst>
          </p:cNvPr>
          <p:cNvSpPr txBox="1"/>
          <p:nvPr/>
        </p:nvSpPr>
        <p:spPr>
          <a:xfrm>
            <a:off x="4288169" y="755175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55AAB-62E8-6855-2663-C545F7C1607A}"/>
              </a:ext>
            </a:extLst>
          </p:cNvPr>
          <p:cNvCxnSpPr/>
          <p:nvPr/>
        </p:nvCxnSpPr>
        <p:spPr>
          <a:xfrm flipH="1">
            <a:off x="6647935" y="914400"/>
            <a:ext cx="240957" cy="4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269AC-2F60-4A77-D6F6-B6AF0FFD85E6}"/>
              </a:ext>
            </a:extLst>
          </p:cNvPr>
          <p:cNvSpPr txBox="1"/>
          <p:nvPr/>
        </p:nvSpPr>
        <p:spPr>
          <a:xfrm>
            <a:off x="6401312" y="618295"/>
            <a:ext cx="221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F15DA-030D-33C3-E7FA-F8836C2862A5}"/>
              </a:ext>
            </a:extLst>
          </p:cNvPr>
          <p:cNvSpPr txBox="1"/>
          <p:nvPr/>
        </p:nvSpPr>
        <p:spPr>
          <a:xfrm>
            <a:off x="5542006" y="3398103"/>
            <a:ext cx="46152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"Hailey"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“Jeff"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McDOwell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“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CompSci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”, 65000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"Original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Pay Is: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apply_raise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Pay Is: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1863D4-A2D1-5022-DC81-BB33250CC03A}"/>
              </a:ext>
            </a:extLst>
          </p:cNvPr>
          <p:cNvCxnSpPr>
            <a:cxnSpLocks/>
          </p:cNvCxnSpPr>
          <p:nvPr/>
        </p:nvCxnSpPr>
        <p:spPr>
          <a:xfrm flipV="1">
            <a:off x="1865870" y="1532238"/>
            <a:ext cx="3589638" cy="2761735"/>
          </a:xfrm>
          <a:prstGeom prst="bentConnector3">
            <a:avLst>
              <a:gd name="adj1" fmla="val 7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237C2-B768-C7A4-9CB5-F12DA3F47101}"/>
              </a:ext>
            </a:extLst>
          </p:cNvPr>
          <p:cNvSpPr txBox="1"/>
          <p:nvPr/>
        </p:nvSpPr>
        <p:spPr>
          <a:xfrm>
            <a:off x="3432184" y="3972826"/>
            <a:ext cx="1933646" cy="83099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800" dirty="0">
                <a:solidFill>
                  <a:schemeClr val="tx1"/>
                </a:solidFill>
              </a:rPr>
              <a:t>Hailey Powers</a:t>
            </a:r>
          </a:p>
          <a:p>
            <a:r>
              <a:rPr lang="en-US" sz="800" dirty="0">
                <a:solidFill>
                  <a:schemeClr val="tx1"/>
                </a:solidFill>
              </a:rPr>
              <a:t>Jeff McDowell</a:t>
            </a:r>
          </a:p>
          <a:p>
            <a:r>
              <a:rPr lang="en-US" sz="800" dirty="0">
                <a:solidFill>
                  <a:schemeClr val="tx1"/>
                </a:solidFill>
              </a:rPr>
              <a:t>Jeff.McDowell@school-email.com</a:t>
            </a:r>
          </a:p>
          <a:p>
            <a:r>
              <a:rPr lang="en-US" sz="800" dirty="0">
                <a:solidFill>
                  <a:schemeClr val="tx1"/>
                </a:solidFill>
              </a:rPr>
              <a:t>Original Pay Is: 65000.00</a:t>
            </a:r>
          </a:p>
          <a:p>
            <a:r>
              <a:rPr lang="en-US" sz="800" dirty="0">
                <a:solidFill>
                  <a:schemeClr val="tx1"/>
                </a:solidFill>
              </a:rPr>
              <a:t>New Pay Is: 68250.00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7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892" y="20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Class Inheritance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3A776-7B73-FF48-071D-ABE36DC525AB}"/>
              </a:ext>
            </a:extLst>
          </p:cNvPr>
          <p:cNvSpPr txBox="1"/>
          <p:nvPr/>
        </p:nvSpPr>
        <p:spPr>
          <a:xfrm>
            <a:off x="185714" y="1231996"/>
            <a:ext cx="467666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#Instance Variable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216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"@school-email.com"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is_schoolDay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a school day"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 to class"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numSchoolDays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4872C-4FFE-E925-FEF0-4FC122A830A8}"/>
              </a:ext>
            </a:extLst>
          </p:cNvPr>
          <p:cNvSpPr txBox="1"/>
          <p:nvPr/>
        </p:nvSpPr>
        <p:spPr>
          <a:xfrm>
            <a:off x="3673273" y="529240"/>
            <a:ext cx="1468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 In Same Dir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D72E25-4C46-4DED-D1EA-0F6A7488E61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977081" y="1580991"/>
            <a:ext cx="3444425" cy="2762213"/>
          </a:xfrm>
          <a:prstGeom prst="bentConnector3">
            <a:avLst>
              <a:gd name="adj1" fmla="val 6678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F02F2B-0E1A-1728-5B27-82142A1EA601}"/>
              </a:ext>
            </a:extLst>
          </p:cNvPr>
          <p:cNvSpPr txBox="1"/>
          <p:nvPr/>
        </p:nvSpPr>
        <p:spPr>
          <a:xfrm>
            <a:off x="5267235" y="3894263"/>
            <a:ext cx="3229103" cy="52322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Hailey.Powers@school-email.com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C60EA-C254-BD09-6EE5-524DBA079FAC}"/>
              </a:ext>
            </a:extLst>
          </p:cNvPr>
          <p:cNvSpPr txBox="1"/>
          <p:nvPr/>
        </p:nvSpPr>
        <p:spPr>
          <a:xfrm>
            <a:off x="5421506" y="1288603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RecordsTypes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"Hailey"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D9581-98CF-23DB-F36C-AE276A95A4B5}"/>
              </a:ext>
            </a:extLst>
          </p:cNvPr>
          <p:cNvSpPr txBox="1"/>
          <p:nvPr/>
        </p:nvSpPr>
        <p:spPr>
          <a:xfrm>
            <a:off x="5005992" y="2660059"/>
            <a:ext cx="38790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#Instance of the 'Student' Class was created without defining the class in this file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8F5E3-543E-C633-495D-C217DE1A0455}"/>
              </a:ext>
            </a:extLst>
          </p:cNvPr>
          <p:cNvSpPr txBox="1"/>
          <p:nvPr/>
        </p:nvSpPr>
        <p:spPr>
          <a:xfrm>
            <a:off x="259877" y="85240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FileName</a:t>
            </a:r>
            <a:r>
              <a:rPr lang="en-US" dirty="0">
                <a:solidFill>
                  <a:srgbClr val="00B050"/>
                </a:solidFill>
              </a:rPr>
              <a:t>: RecordsTypes.py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768FE-5188-94AB-7041-5A805FCFD8E3}"/>
              </a:ext>
            </a:extLst>
          </p:cNvPr>
          <p:cNvSpPr txBox="1"/>
          <p:nvPr/>
        </p:nvSpPr>
        <p:spPr>
          <a:xfrm>
            <a:off x="5399989" y="834632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FileName</a:t>
            </a:r>
            <a:r>
              <a:rPr lang="en-US" dirty="0">
                <a:solidFill>
                  <a:srgbClr val="00B050"/>
                </a:solidFill>
              </a:rPr>
              <a:t>: 03_Importing_Classes.py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6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D5B987A9-6DD9-9856-1140-0A1E867F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D1DD8C78-7667-046E-7E7A-003B635C5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4 : Creating, Moving and Editing Files </a:t>
            </a:r>
            <a:endParaRPr dirty="0"/>
          </a:p>
        </p:txBody>
      </p:sp>
      <p:graphicFrame>
        <p:nvGraphicFramePr>
          <p:cNvPr id="838" name="Google Shape;838;p37">
            <a:extLst>
              <a:ext uri="{FF2B5EF4-FFF2-40B4-BE49-F238E27FC236}">
                <a16:creationId xmlns:a16="http://schemas.microsoft.com/office/drawing/2014/main" id="{2B57B623-E31F-CEAE-349A-46B0962D2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912617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Context Manager and Reading and Writing Files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 context manager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simplies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working with files by automatically opening and closing resources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Copy Image Files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Some resources require data to be written in bytes, image data is one such example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Working with CSV files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Comma separated value files are commonly used to store data by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spreadsheed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apps like excel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Regex – Parsing Text For Useful Data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Regular expression methods are essential for complex searches of text data for specific patterns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Working With the CLI – The OS and Subprocess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Python can be used to run commands from a shell to aid in system automation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>
            <a:extLst>
              <a:ext uri="{FF2B5EF4-FFF2-40B4-BE49-F238E27FC236}">
                <a16:creationId xmlns:a16="http://schemas.microsoft.com/office/drawing/2014/main" id="{55EFAFE2-5FE6-C16F-9E97-98FD3779ED47}"/>
              </a:ext>
            </a:extLst>
          </p:cNvPr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Our Journey Into Programming Python Is Subdivided Into These Main Categories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85205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C24F9-6A86-49DC-290F-573E1EACD191}"/>
              </a:ext>
            </a:extLst>
          </p:cNvPr>
          <p:cNvSpPr txBox="1"/>
          <p:nvPr/>
        </p:nvSpPr>
        <p:spPr>
          <a:xfrm>
            <a:off x="562685" y="1460941"/>
            <a:ext cx="77040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#Python uses the open() method to open files in read "r", write "w" or append "a" mode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#Opens a text file and reads its contents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*******Reading Bytes Below********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#reading a specific number of bytes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#adds a * every 10 bytes read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1" y="1087740"/>
            <a:ext cx="22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Reads From A .txt file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18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0" y="1087740"/>
            <a:ext cx="344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 versus </a:t>
            </a:r>
            <a:r>
              <a:rPr lang="en-US" dirty="0" err="1">
                <a:solidFill>
                  <a:schemeClr val="tx1"/>
                </a:solidFill>
              </a:rPr>
              <a:t>readlines</a:t>
            </a:r>
            <a:r>
              <a:rPr lang="en-US" dirty="0">
                <a:solidFill>
                  <a:schemeClr val="tx1"/>
                </a:solidFill>
              </a:rPr>
              <a:t>() methods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73A8-C082-9209-6F51-021C31F05AFB}"/>
              </a:ext>
            </a:extLst>
          </p:cNvPr>
          <p:cNvSpPr txBox="1"/>
          <p:nvPr/>
        </p:nvSpPr>
        <p:spPr>
          <a:xfrm>
            <a:off x="521073" y="1711523"/>
            <a:ext cx="7466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read_first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#Reads only first line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read_first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line_array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#Converts each line into list element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line_array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E0464-FD32-F497-356C-67B18FCAF69F}"/>
              </a:ext>
            </a:extLst>
          </p:cNvPr>
          <p:cNvSpPr txBox="1"/>
          <p:nvPr/>
        </p:nvSpPr>
        <p:spPr>
          <a:xfrm>
            <a:off x="949871" y="3747984"/>
            <a:ext cx="6819341" cy="8617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000" dirty="0">
                <a:solidFill>
                  <a:schemeClr val="tx1"/>
                </a:solidFill>
              </a:rPr>
              <a:t>1 - Python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['2 - Java\n', '3 - </a:t>
            </a:r>
            <a:r>
              <a:rPr lang="en-US" sz="1000" dirty="0" err="1">
                <a:solidFill>
                  <a:schemeClr val="tx1"/>
                </a:solidFill>
              </a:rPr>
              <a:t>Javascript</a:t>
            </a:r>
            <a:r>
              <a:rPr lang="en-US" sz="1000" dirty="0">
                <a:solidFill>
                  <a:schemeClr val="tx1"/>
                </a:solidFill>
              </a:rPr>
              <a:t>\n', '4 - C++\n', '5 - C#\n', '6 - PHP\n', '7 - HTML/CSS\n', '8 - SQL\n', '9 - Rust\n', '10 - Ruby']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E3C362-8CA2-94C3-66A3-57C1E80300BF}"/>
              </a:ext>
            </a:extLst>
          </p:cNvPr>
          <p:cNvCxnSpPr>
            <a:cxnSpLocks/>
          </p:cNvCxnSpPr>
          <p:nvPr/>
        </p:nvCxnSpPr>
        <p:spPr>
          <a:xfrm flipH="1">
            <a:off x="1922929" y="3650876"/>
            <a:ext cx="443753" cy="5279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37143-B123-57D0-A19A-33F2AFDECEDF}"/>
              </a:ext>
            </a:extLst>
          </p:cNvPr>
          <p:cNvSpPr txBox="1"/>
          <p:nvPr/>
        </p:nvSpPr>
        <p:spPr>
          <a:xfrm>
            <a:off x="2366682" y="3391653"/>
            <a:ext cx="344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Begins after first </a:t>
            </a:r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02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0" y="1087740"/>
            <a:ext cx="344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Reading lines in a loop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C6076-BE39-CDAA-D641-4D5B454DA12C}"/>
              </a:ext>
            </a:extLst>
          </p:cNvPr>
          <p:cNvSpPr txBox="1"/>
          <p:nvPr/>
        </p:nvSpPr>
        <p:spPr>
          <a:xfrm>
            <a:off x="1045683" y="1813763"/>
            <a:ext cx="770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#Opens a text file and reads its contents line by line in a loop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D6D4-F710-8FCF-4AFB-E3E8518872F7}"/>
              </a:ext>
            </a:extLst>
          </p:cNvPr>
          <p:cNvSpPr txBox="1"/>
          <p:nvPr/>
        </p:nvSpPr>
        <p:spPr>
          <a:xfrm>
            <a:off x="1151545" y="2979626"/>
            <a:ext cx="1181488" cy="178510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000" dirty="0">
                <a:solidFill>
                  <a:schemeClr val="tx1"/>
                </a:solidFill>
              </a:rPr>
              <a:t>1 - Python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2 - Java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3 - </a:t>
            </a:r>
            <a:r>
              <a:rPr lang="en-US" sz="1000" dirty="0" err="1">
                <a:solidFill>
                  <a:schemeClr val="tx1"/>
                </a:solidFill>
              </a:rPr>
              <a:t>Javascript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4 - C++ 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5 - C#  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6 - PHP</a:t>
            </a:r>
          </a:p>
          <a:p>
            <a:r>
              <a:rPr lang="en-US" sz="1000" dirty="0">
                <a:solidFill>
                  <a:schemeClr val="tx1"/>
                </a:solidFill>
              </a:rPr>
              <a:t>7 - HTML/CSS</a:t>
            </a:r>
          </a:p>
          <a:p>
            <a:r>
              <a:rPr lang="en-US" sz="1000" dirty="0">
                <a:solidFill>
                  <a:schemeClr val="tx1"/>
                </a:solidFill>
              </a:rPr>
              <a:t>8 - SQL</a:t>
            </a:r>
          </a:p>
          <a:p>
            <a:r>
              <a:rPr lang="en-US" sz="1000" dirty="0">
                <a:solidFill>
                  <a:schemeClr val="tx1"/>
                </a:solidFill>
              </a:rPr>
              <a:t>9 - Rust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10 - Ruby</a:t>
            </a:r>
          </a:p>
        </p:txBody>
      </p:sp>
    </p:spTree>
    <p:extLst>
      <p:ext uri="{BB962C8B-B14F-4D97-AF65-F5344CB8AC3E}">
        <p14:creationId xmlns:p14="http://schemas.microsoft.com/office/powerpoint/2010/main" val="313724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0" y="1087740"/>
            <a:ext cx="344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Writing lines to a file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D6D4-F710-8FCF-4AFB-E3E8518872F7}"/>
              </a:ext>
            </a:extLst>
          </p:cNvPr>
          <p:cNvSpPr txBox="1"/>
          <p:nvPr/>
        </p:nvSpPr>
        <p:spPr>
          <a:xfrm>
            <a:off x="1241056" y="3326951"/>
            <a:ext cx="1692508" cy="55399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OUTPUT writefile.txt: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74394-09A9-281F-8CBB-50BDEA7D4BF9}"/>
              </a:ext>
            </a:extLst>
          </p:cNvPr>
          <p:cNvSpPr txBox="1"/>
          <p:nvPr/>
        </p:nvSpPr>
        <p:spPr>
          <a:xfrm>
            <a:off x="1138098" y="1732523"/>
            <a:ext cx="7799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#Opens (or creates) a text file and writes (or overwrites) the first line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"writefile.txt"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312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0" y="1087740"/>
            <a:ext cx="344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Copies input.txt file to output.txt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D6D4-F710-8FCF-4AFB-E3E8518872F7}"/>
              </a:ext>
            </a:extLst>
          </p:cNvPr>
          <p:cNvSpPr txBox="1"/>
          <p:nvPr/>
        </p:nvSpPr>
        <p:spPr>
          <a:xfrm>
            <a:off x="857815" y="2873634"/>
            <a:ext cx="1692508" cy="193899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OUTPUT output.txt: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1 - Python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2 - Java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3 - </a:t>
            </a:r>
            <a:r>
              <a:rPr lang="en-US" sz="1000" dirty="0" err="1">
                <a:solidFill>
                  <a:schemeClr val="tx1"/>
                </a:solidFill>
              </a:rPr>
              <a:t>Javascript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4 - C++ 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5 - C#    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6 - PHP</a:t>
            </a:r>
          </a:p>
          <a:p>
            <a:r>
              <a:rPr lang="en-US" sz="1000" dirty="0">
                <a:solidFill>
                  <a:schemeClr val="tx1"/>
                </a:solidFill>
              </a:rPr>
              <a:t>7 - HTML/CSS</a:t>
            </a:r>
          </a:p>
          <a:p>
            <a:r>
              <a:rPr lang="en-US" sz="1000" dirty="0">
                <a:solidFill>
                  <a:schemeClr val="tx1"/>
                </a:solidFill>
              </a:rPr>
              <a:t>8 - SQL</a:t>
            </a:r>
          </a:p>
          <a:p>
            <a:r>
              <a:rPr lang="en-US" sz="1000" dirty="0">
                <a:solidFill>
                  <a:schemeClr val="tx1"/>
                </a:solidFill>
              </a:rPr>
              <a:t>9 - Rust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10 - 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9979E-717A-471E-3CB4-68D05A790701}"/>
              </a:ext>
            </a:extLst>
          </p:cNvPr>
          <p:cNvSpPr txBox="1"/>
          <p:nvPr/>
        </p:nvSpPr>
        <p:spPr>
          <a:xfrm>
            <a:off x="726141" y="1549800"/>
            <a:ext cx="72883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#Copies the contents of input.txt to a new file called output.txt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10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2368AD75-3188-EE74-1DF2-5EF4CB7A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12881A6-E680-9468-A61D-9DB1355E7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54788700-14C2-275F-38E7-9087D4CDC5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49AA2-9891-1823-85B9-0A1634C05512}"/>
              </a:ext>
            </a:extLst>
          </p:cNvPr>
          <p:cNvSpPr txBox="1"/>
          <p:nvPr/>
        </p:nvSpPr>
        <p:spPr>
          <a:xfrm>
            <a:off x="659488" y="2726059"/>
            <a:ext cx="5667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 Strings together with the '+' operator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a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at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483B-E92B-F888-6149-BB2B7B07E50D}"/>
              </a:ext>
            </a:extLst>
          </p:cNvPr>
          <p:cNvSpPr txBox="1"/>
          <p:nvPr/>
        </p:nvSpPr>
        <p:spPr>
          <a:xfrm>
            <a:off x="659488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"Jeff"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"Teacher"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"Leo Hayes High School"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33EF1-130B-F7C3-1144-940E820B789C}"/>
              </a:ext>
            </a:extLst>
          </p:cNvPr>
          <p:cNvSpPr txBox="1"/>
          <p:nvPr/>
        </p:nvSpPr>
        <p:spPr>
          <a:xfrm>
            <a:off x="659488" y="3619032"/>
            <a:ext cx="545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f-string syntax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mySchool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762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98C4ED9-F974-613A-DBA4-032AAAC6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9948E6-BC58-69FB-A27A-BA92A7FFF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871" y="1990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Context Manager – Opening, Reading/Writing, Closing Files</a:t>
            </a:r>
            <a:endParaRPr lang="en-CA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A4E04-B1EA-55DC-23B4-25EA97171B71}"/>
              </a:ext>
            </a:extLst>
          </p:cNvPr>
          <p:cNvSpPr txBox="1"/>
          <p:nvPr/>
        </p:nvSpPr>
        <p:spPr>
          <a:xfrm>
            <a:off x="362380" y="832246"/>
            <a:ext cx="191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Copies an image file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D6D4-F710-8FCF-4AFB-E3E8518872F7}"/>
              </a:ext>
            </a:extLst>
          </p:cNvPr>
          <p:cNvSpPr txBox="1"/>
          <p:nvPr/>
        </p:nvSpPr>
        <p:spPr>
          <a:xfrm>
            <a:off x="5062128" y="2772783"/>
            <a:ext cx="3671736" cy="193899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OUTPUT LHHS_IMG.jpg to LHHS_IMG_copy.jpg 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8E10A-58B4-2281-3B63-D469787BAC6B}"/>
              </a:ext>
            </a:extLst>
          </p:cNvPr>
          <p:cNvSpPr txBox="1"/>
          <p:nvPr/>
        </p:nvSpPr>
        <p:spPr>
          <a:xfrm>
            <a:off x="362380" y="1340498"/>
            <a:ext cx="8371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#Opens an </a:t>
            </a:r>
            <a:r>
              <a:rPr lang="en-CA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file and reads and writes bytes in 254byte chunks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"LHHS_IMG.jpg"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'b' indicates 'byte mode'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"LHHS_IMG_copy.jpg"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#reading a specific number of bytes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254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1A6F4-44EB-A6E0-C610-F507CF5F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31" y="3221673"/>
            <a:ext cx="1609165" cy="1206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228CE7-A674-B3BC-F77A-A14F1012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47" y="3221673"/>
            <a:ext cx="1609165" cy="12068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BBE093-30AC-4A75-DC2B-38F8AA470977}"/>
              </a:ext>
            </a:extLst>
          </p:cNvPr>
          <p:cNvSpPr txBox="1"/>
          <p:nvPr/>
        </p:nvSpPr>
        <p:spPr>
          <a:xfrm>
            <a:off x="5638111" y="4428547"/>
            <a:ext cx="79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Original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06112-39E8-05AC-F1B6-994394C46A56}"/>
              </a:ext>
            </a:extLst>
          </p:cNvPr>
          <p:cNvSpPr txBox="1"/>
          <p:nvPr/>
        </p:nvSpPr>
        <p:spPr>
          <a:xfrm>
            <a:off x="7596079" y="4416273"/>
            <a:ext cx="79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Copy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70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D92366CF-EF87-7391-B8B5-E2C4BDBE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F424B885-FFE2-F0CE-F1D2-2BD926071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5 : Working With Modules and PIP</a:t>
            </a:r>
            <a:endParaRPr dirty="0"/>
          </a:p>
        </p:txBody>
      </p:sp>
      <p:graphicFrame>
        <p:nvGraphicFramePr>
          <p:cNvPr id="838" name="Google Shape;838;p37">
            <a:extLst>
              <a:ext uri="{FF2B5EF4-FFF2-40B4-BE49-F238E27FC236}">
                <a16:creationId xmlns:a16="http://schemas.microsoft.com/office/drawing/2014/main" id="{CD9189C9-0E74-BF8D-1530-EDDAD95F2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90942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The Datetime Module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FA1C566E-8CB7-86A0-1D1C-C0E9AA0C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4009A9-463E-0D9D-B0D7-FD13D20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Combining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00E31319-18B2-0825-68F3-B65F1A7EA9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be combined using several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24B67-65E9-1845-BBF9-C7418E1F63A0}"/>
              </a:ext>
            </a:extLst>
          </p:cNvPr>
          <p:cNvSpPr txBox="1"/>
          <p:nvPr/>
        </p:nvSpPr>
        <p:spPr>
          <a:xfrm>
            <a:off x="592252" y="1723740"/>
            <a:ext cx="83500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#Formating Strings using format() method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"oranges"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up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one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six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groceryList2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6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85FC99F-6D8E-9341-7C19-6012A74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E29D097D-9656-99EB-5620-25FCC86C5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Escape Characters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3EA9360-2F2E-4A76-7165-E1A9D4BE6B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845776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Strings can include special characters like quotes within quotes or newline or tabs by using special escape characters: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690A6-C567-E20F-80C7-EF77FBE02335}"/>
              </a:ext>
            </a:extLst>
          </p:cNvPr>
          <p:cNvSpPr txBox="1"/>
          <p:nvPr/>
        </p:nvSpPr>
        <p:spPr>
          <a:xfrm>
            <a:off x="652181" y="1812442"/>
            <a:ext cx="8397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#Using special characters such as 'quotes' within quotes - using 'escape characters'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know what they call a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Quarter Pounder with Cheese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Paris?"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movieQuote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8FE58-447B-6F57-9DDD-26016B0A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48812"/>
              </p:ext>
            </p:extLst>
          </p:nvPr>
        </p:nvGraphicFramePr>
        <p:xfrm>
          <a:off x="1268506" y="2933327"/>
          <a:ext cx="6096000" cy="185420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\’ or \”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 single or double quote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\\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Escapes the “backslash” character – think file paths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\n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New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\r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Carriage Return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1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\t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Tab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08402CC-B9C0-2542-F7A6-8E6EA4CFD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9F4C1773-18C4-424F-F904-10B3F69DF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Multiline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0C3C68C-5C45-05D9-6C1B-1048FCFA74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4927765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Python Strings can span multiple lines: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9416-77A3-34E8-B53A-AC281C58393E}"/>
              </a:ext>
            </a:extLst>
          </p:cNvPr>
          <p:cNvSpPr txBox="1"/>
          <p:nvPr/>
        </p:nvSpPr>
        <p:spPr>
          <a:xfrm>
            <a:off x="720000" y="1812442"/>
            <a:ext cx="5216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#Strings can span over multiple lines, think maybe a block html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&lt;h1&gt;A heading here&lt;/h1&gt;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&lt;p&gt;Posted by John Doe&lt;/p&gt;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&lt;p&gt;Some additional information here&lt;/p&gt;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EA992A8-87B4-5A34-172F-F2A84461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5AE1EE50-442F-82E8-5458-68FA63218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32A85DCF-1BB4-2222-53A7-84E174EC2B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Several built-in string methods can come in handy when working with strings: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8323-DD28-F353-6610-F4DE9D35D3F1}"/>
              </a:ext>
            </a:extLst>
          </p:cNvPr>
          <p:cNvSpPr txBox="1"/>
          <p:nvPr/>
        </p:nvSpPr>
        <p:spPr>
          <a:xfrm>
            <a:off x="692814" y="1677972"/>
            <a:ext cx="77583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 Example“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#Returns the length of a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#Pick a character or range of characters from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#single letter 'r'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#range from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not including index 5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#Matching Patterns in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the one who knocks"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"knocks"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#Is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C8D55D1-A082-16CE-3432-A7B39729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4A3BEA1-AEB7-96E6-0A53-5ED13D053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DEC2F-A2E3-32A7-2EEC-1FB43E3B0AC1}"/>
              </a:ext>
            </a:extLst>
          </p:cNvPr>
          <p:cNvSpPr txBox="1"/>
          <p:nvPr/>
        </p:nvSpPr>
        <p:spPr>
          <a:xfrm>
            <a:off x="720000" y="1179570"/>
            <a:ext cx="750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#Changing the case using uppercase() and lowercase() methods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#Removing whitespace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White space is annoying!  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whitespaceTxt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AEB3A-FF94-84E6-33E2-043C7333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60472"/>
              </p:ext>
            </p:extLst>
          </p:nvPr>
        </p:nvGraphicFramePr>
        <p:xfrm>
          <a:off x="1268506" y="2933327"/>
          <a:ext cx="6096000" cy="1483360"/>
        </p:xfrm>
        <a:graphic>
          <a:graphicData uri="http://schemas.openxmlformats.org/drawingml/2006/table">
            <a:tbl>
              <a:tblPr firstRow="1" bandRow="1">
                <a:tableStyleId>{9577CEE3-539C-40FE-893D-AA8995659627}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3624451497"/>
                    </a:ext>
                  </a:extLst>
                </a:gridCol>
                <a:gridCol w="4984377">
                  <a:extLst>
                    <a:ext uri="{9D8B030D-6E8A-4147-A177-3AD203B41FA5}">
                      <a16:colId xmlns:a16="http://schemas.microsoft.com/office/drawing/2014/main" val="21074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Count(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Counts the number of pattern matches passed to the method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find(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Finds </a:t>
                      </a:r>
                      <a:r>
                        <a:rPr lang="en-US" sz="1000" b="0" i="1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first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 pattern matches in string and returns index, returns -1 if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index(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Similar to find() except an error is thrown if there is no match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cs typeface="Arial"/>
                          <a:sym typeface="Arial"/>
                        </a:rPr>
                        <a:t>Replace( )</a:t>
                      </a:r>
                      <a:endParaRPr lang="en-CA" sz="11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nton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cs typeface="Catamaran"/>
                          <a:sym typeface="Arial"/>
                        </a:rPr>
                        <a:t>Replace each matched instance with new string</a:t>
                      </a:r>
                      <a:endParaRPr lang="en-CA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92478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4187</Words>
  <Application>Microsoft Office PowerPoint</Application>
  <PresentationFormat>On-screen Show (16:9)</PresentationFormat>
  <Paragraphs>563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Anton</vt:lpstr>
      <vt:lpstr>Catamaran</vt:lpstr>
      <vt:lpstr>Arial</vt:lpstr>
      <vt:lpstr>Nunito Light</vt:lpstr>
      <vt:lpstr>Consolas</vt:lpstr>
      <vt:lpstr>Java Programming Workshop by Slidesgo</vt:lpstr>
      <vt:lpstr>Python Programming</vt:lpstr>
      <vt:lpstr>UNIT 1 : Storing and Manipulating Data</vt:lpstr>
      <vt:lpstr>Strings</vt:lpstr>
      <vt:lpstr>Combining Strings</vt:lpstr>
      <vt:lpstr>Combining Strings</vt:lpstr>
      <vt:lpstr>Escape Characters</vt:lpstr>
      <vt:lpstr>Multiline Strings</vt:lpstr>
      <vt:lpstr>String Methods</vt:lpstr>
      <vt:lpstr>String Methods</vt:lpstr>
      <vt:lpstr>Splitting and Slicing Strings</vt:lpstr>
      <vt:lpstr>Splitting and Slicing Strings</vt:lpstr>
      <vt:lpstr>Booleans</vt:lpstr>
      <vt:lpstr>TRUE or FALSE statements</vt:lpstr>
      <vt:lpstr>TRUE or FALSE statements</vt:lpstr>
      <vt:lpstr>TRUE or FALSE statements</vt:lpstr>
      <vt:lpstr>TRUE or FALSE statements</vt:lpstr>
      <vt:lpstr>Operators</vt:lpstr>
      <vt:lpstr>Comparison Operators</vt:lpstr>
      <vt:lpstr>Logic Operators</vt:lpstr>
      <vt:lpstr>Operator Precedence</vt:lpstr>
      <vt:lpstr>Lists</vt:lpstr>
      <vt:lpstr>Lists</vt:lpstr>
      <vt:lpstr>Lists Methods</vt:lpstr>
      <vt:lpstr>Lists Methods</vt:lpstr>
      <vt:lpstr>Lists: Looping and Strings</vt:lpstr>
      <vt:lpstr>Dictionaries</vt:lpstr>
      <vt:lpstr>Dictionaries</vt:lpstr>
      <vt:lpstr>UNIT 2 : Logic, Loops and Methods</vt:lpstr>
      <vt:lpstr>UNIT 3 : Classes and Object-Oriented Programming</vt:lpstr>
      <vt:lpstr>Intro To Classes</vt:lpstr>
      <vt:lpstr>Class Methods and Static Methods</vt:lpstr>
      <vt:lpstr>Class Inheritance</vt:lpstr>
      <vt:lpstr>Class Inheritance</vt:lpstr>
      <vt:lpstr>UNIT 4 : Creating, Moving and Editing Files </vt:lpstr>
      <vt:lpstr>Context Manager – Opening, Reading/Writing, Closing Files</vt:lpstr>
      <vt:lpstr>Context Manager – Opening, Reading/Writing, Closing Files</vt:lpstr>
      <vt:lpstr>Context Manager – Opening, Reading/Writing, Closing Files</vt:lpstr>
      <vt:lpstr>Context Manager – Opening, Reading/Writing, Closing Files</vt:lpstr>
      <vt:lpstr>Context Manager – Opening, Reading/Writing, Closing Files</vt:lpstr>
      <vt:lpstr>Context Manager – Opening, Reading/Writing, Closing Files</vt:lpstr>
      <vt:lpstr>UNIT 5 : Working With Modules and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cp:lastModifiedBy>Jeffrey McDowell</cp:lastModifiedBy>
  <cp:revision>34</cp:revision>
  <dcterms:modified xsi:type="dcterms:W3CDTF">2024-03-11T05:09:16Z</dcterms:modified>
</cp:coreProperties>
</file>