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1"/>
  </p:notesMasterIdLst>
  <p:sldIdLst>
    <p:sldId id="343" r:id="rId2"/>
    <p:sldId id="335" r:id="rId3"/>
    <p:sldId id="336" r:id="rId4"/>
    <p:sldId id="337" r:id="rId5"/>
    <p:sldId id="338" r:id="rId6"/>
    <p:sldId id="339" r:id="rId7"/>
    <p:sldId id="340" r:id="rId8"/>
    <p:sldId id="341" r:id="rId9"/>
    <p:sldId id="342" r:id="rId10"/>
  </p:sldIdLst>
  <p:sldSz cx="9144000" cy="5143500" type="screen16x9"/>
  <p:notesSz cx="6858000" cy="9144000"/>
  <p:embeddedFontLst>
    <p:embeddedFont>
      <p:font typeface="Anton" pitchFamily="2" charset="0"/>
      <p:regular r:id="rId12"/>
    </p:embeddedFont>
    <p:embeddedFont>
      <p:font typeface="Catamaran" panose="020B0604020202020204" charset="0"/>
      <p:regular r:id="rId13"/>
      <p:bold r:id="rId14"/>
    </p:embeddedFont>
    <p:embeddedFont>
      <p:font typeface="Consolas" panose="020B0609020204030204" pitchFamily="49" charset="0"/>
      <p:regular r:id="rId15"/>
      <p:bold r:id="rId16"/>
      <p:italic r:id="rId17"/>
      <p:boldItalic r:id="rId18"/>
    </p:embeddedFont>
    <p:embeddedFont>
      <p:font typeface="Nunito Light" pitchFamily="2" charset="0"/>
      <p:regular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16" autoAdjust="0"/>
    <p:restoredTop sz="94660"/>
  </p:normalViewPr>
  <p:slideViewPr>
    <p:cSldViewPr snapToGrid="0">
      <p:cViewPr varScale="1">
        <p:scale>
          <a:sx n="95" d="100"/>
          <a:sy n="95" d="100"/>
        </p:scale>
        <p:origin x="8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77B32803-2A7F-DC47-3F1C-D994F3E93FE7}"/>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1AED1FB-6E49-D37C-311D-3035CDFF26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BE78DBB7-29F6-1AE0-34CC-85F0253C46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78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6E39C1E9-3971-AB37-191F-48994B777493}"/>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9F842E-033A-90F9-C324-E290FEA2CB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7F12C6A-47A2-2A21-88E9-763940811F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67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4B6C00F-7475-05CF-116B-591638D80123}"/>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B58047C-A813-0F5C-D146-5D7AB72E7C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8FB42E2D-CEA9-54D3-C9DC-7663AFD5C4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030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FCC1F5E5-837C-967A-6966-C983AD92C7E1}"/>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2AAD55F-0203-8316-AA1A-D580831127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C21CB796-FFF3-D14C-FDFE-607AF28892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6653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6BEF3B35-5B1A-1710-E047-E1E84D30442C}"/>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4CC7FAC1-2F27-AAC9-C011-71865DDF93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3D532CA4-7CEB-D936-0A4E-7190E72F19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769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3CDB97DF-9DB8-67CF-FE6D-CEA28B335615}"/>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C027206C-EA85-2E27-7E3D-6A60C218F6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5DE678E-7D60-F5E1-8A1E-686219D749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55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04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92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8" r:id="rId2"/>
    <p:sldLayoutId id="2147483677" r:id="rId3"/>
    <p:sldLayoutId id="214748367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7;p41">
            <a:extLst>
              <a:ext uri="{FF2B5EF4-FFF2-40B4-BE49-F238E27FC236}">
                <a16:creationId xmlns:a16="http://schemas.microsoft.com/office/drawing/2014/main" id="{5ADB7ACC-A2B7-1B53-17F4-9F2778AE1924}"/>
              </a:ext>
            </a:extLst>
          </p:cNvPr>
          <p:cNvSpPr txBox="1">
            <a:spLocks noGrp="1"/>
          </p:cNvSpPr>
          <p:nvPr>
            <p:ph type="title"/>
          </p:nvPr>
        </p:nvSpPr>
        <p:spPr>
          <a:xfrm>
            <a:off x="2131541" y="166279"/>
            <a:ext cx="495505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2400" dirty="0">
                <a:solidFill>
                  <a:schemeClr val="hlink"/>
                </a:solidFill>
                <a:uFill>
                  <a:noFill/>
                </a:uFill>
              </a:rPr>
              <a:t>Python</a:t>
            </a:r>
            <a:r>
              <a:rPr lang="en-CA" sz="2400" dirty="0">
                <a:solidFill>
                  <a:schemeClr val="hlink"/>
                </a:solidFill>
                <a:uFill>
                  <a:noFill/>
                </a:uFill>
                <a:latin typeface="Anton"/>
                <a:ea typeface="Anton"/>
                <a:cs typeface="Anton"/>
                <a:sym typeface="Anton"/>
              </a:rPr>
              <a:t> Warm-Up Coding Exercises</a:t>
            </a:r>
            <a:endParaRPr lang="en-CA" sz="24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CE5790DA-742D-961A-C38F-E6DA2F4E3CD8}"/>
              </a:ext>
            </a:extLst>
          </p:cNvPr>
          <p:cNvSpPr txBox="1"/>
          <p:nvPr/>
        </p:nvSpPr>
        <p:spPr>
          <a:xfrm>
            <a:off x="256622" y="657359"/>
            <a:ext cx="8297562" cy="2893100"/>
          </a:xfrm>
          <a:prstGeom prst="rect">
            <a:avLst/>
          </a:prstGeom>
          <a:noFill/>
        </p:spPr>
        <p:txBody>
          <a:bodyPr wrap="square">
            <a:spAutoFit/>
          </a:bodyPr>
          <a:lstStyle/>
          <a:p>
            <a:r>
              <a:rPr lang="en-US" b="0" dirty="0">
                <a:solidFill>
                  <a:schemeClr val="accent6"/>
                </a:solidFill>
                <a:effectLst/>
                <a:latin typeface="Consolas" panose="020B0609020204030204" pitchFamily="49" charset="0"/>
              </a:rPr>
              <a:t>/* Its important to practice coding regularly, like any language, repetition re</a:t>
            </a:r>
            <a:r>
              <a:rPr lang="en-US" dirty="0">
                <a:solidFill>
                  <a:schemeClr val="accent6"/>
                </a:solidFill>
                <a:latin typeface="Consolas" panose="020B0609020204030204" pitchFamily="49" charset="0"/>
              </a:rPr>
              <a:t>e</a:t>
            </a:r>
            <a:r>
              <a:rPr lang="en-US" b="0" dirty="0">
                <a:solidFill>
                  <a:schemeClr val="accent6"/>
                </a:solidFill>
                <a:effectLst/>
                <a:latin typeface="Consolas" panose="020B0609020204030204" pitchFamily="49" charset="0"/>
              </a:rPr>
              <a:t>nforces newly learned concepts and builds muscle memory that make you an efficient coder:</a:t>
            </a:r>
          </a:p>
          <a:p>
            <a:endParaRPr lang="en-US" dirty="0">
              <a:solidFill>
                <a:schemeClr val="accent6"/>
              </a:solidFill>
              <a:latin typeface="Consolas" panose="020B0609020204030204" pitchFamily="49" charset="0"/>
            </a:endParaRPr>
          </a:p>
          <a:p>
            <a:r>
              <a:rPr lang="en-US" b="0" dirty="0">
                <a:solidFill>
                  <a:schemeClr val="accent6"/>
                </a:solidFill>
                <a:effectLst/>
                <a:latin typeface="Consolas" panose="020B0609020204030204" pitchFamily="49" charset="0"/>
              </a:rPr>
              <a:t>After each major concept introduced in class, we’ll have a chanc</a:t>
            </a:r>
            <a:r>
              <a:rPr lang="en-US" dirty="0">
                <a:solidFill>
                  <a:schemeClr val="accent6"/>
                </a:solidFill>
                <a:latin typeface="Consolas" panose="020B0609020204030204" pitchFamily="49" charset="0"/>
              </a:rPr>
              <a:t>e to practice with the following warmup exercise questions. Collect them all in one place to be marked periodically throughout the course…if you’re listening in class, the solutions are normally reviewed and this should be an easy way to build up a good grade in the course. */</a:t>
            </a:r>
          </a:p>
          <a:p>
            <a:endParaRPr lang="en-US" b="0" dirty="0">
              <a:solidFill>
                <a:schemeClr val="accent6"/>
              </a:solidFill>
              <a:effectLst/>
              <a:latin typeface="Consolas" panose="020B0609020204030204" pitchFamily="49" charset="0"/>
            </a:endParaRPr>
          </a:p>
          <a:p>
            <a:r>
              <a:rPr lang="en-US" dirty="0">
                <a:solidFill>
                  <a:schemeClr val="accent6"/>
                </a:solidFill>
                <a:latin typeface="Consolas" panose="020B0609020204030204" pitchFamily="49" charset="0"/>
              </a:rPr>
              <a:t>Useful References when completing these exercises include:</a:t>
            </a:r>
            <a:endParaRPr lang="en-US" b="0" dirty="0">
              <a:solidFill>
                <a:schemeClr val="accent6"/>
              </a:solidFill>
              <a:effectLst/>
              <a:latin typeface="Consolas" panose="020B0609020204030204" pitchFamily="49" charset="0"/>
            </a:endParaRPr>
          </a:p>
          <a:p>
            <a:br>
              <a:rPr lang="en-US" b="0" dirty="0">
                <a:solidFill>
                  <a:schemeClr val="accent6"/>
                </a:solidFill>
                <a:effectLst/>
                <a:latin typeface="Consolas" panose="020B0609020204030204" pitchFamily="49" charset="0"/>
              </a:rPr>
            </a:br>
            <a:endParaRPr lang="en-US" b="0" dirty="0">
              <a:solidFill>
                <a:schemeClr val="accent6"/>
              </a:solidFill>
              <a:effectLst/>
              <a:latin typeface="Consolas" panose="020B0609020204030204" pitchFamily="49" charset="0"/>
            </a:endParaRPr>
          </a:p>
        </p:txBody>
      </p:sp>
      <p:pic>
        <p:nvPicPr>
          <p:cNvPr id="1026" name="Picture 2">
            <a:extLst>
              <a:ext uri="{FF2B5EF4-FFF2-40B4-BE49-F238E27FC236}">
                <a16:creationId xmlns:a16="http://schemas.microsoft.com/office/drawing/2014/main" id="{FA79EDF4-D2A3-74B0-9E15-9EAB80783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065" y="3168386"/>
            <a:ext cx="1222032" cy="1222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E27B3A-18CB-0959-8BA7-0FFE5263CD0A}"/>
              </a:ext>
            </a:extLst>
          </p:cNvPr>
          <p:cNvSpPr txBox="1"/>
          <p:nvPr/>
        </p:nvSpPr>
        <p:spPr>
          <a:xfrm>
            <a:off x="4288065" y="4476072"/>
            <a:ext cx="1378904" cy="307777"/>
          </a:xfrm>
          <a:prstGeom prst="rect">
            <a:avLst/>
          </a:prstGeom>
          <a:noFill/>
        </p:spPr>
        <p:txBody>
          <a:bodyPr wrap="none" rtlCol="0">
            <a:spAutoFit/>
          </a:bodyPr>
          <a:lstStyle/>
          <a:p>
            <a:r>
              <a:rPr lang="en-US" dirty="0">
                <a:solidFill>
                  <a:schemeClr val="accent6"/>
                </a:solidFill>
              </a:rPr>
              <a:t>Cheatsheet.zip</a:t>
            </a:r>
            <a:endParaRPr lang="en-CA" dirty="0">
              <a:solidFill>
                <a:schemeClr val="accent6"/>
              </a:solidFill>
            </a:endParaRPr>
          </a:p>
        </p:txBody>
      </p:sp>
      <p:pic>
        <p:nvPicPr>
          <p:cNvPr id="1028" name="Picture 4">
            <a:extLst>
              <a:ext uri="{FF2B5EF4-FFF2-40B4-BE49-F238E27FC236}">
                <a16:creationId xmlns:a16="http://schemas.microsoft.com/office/drawing/2014/main" id="{A032B715-34CA-5F08-CB14-E893E1142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725" y="3379573"/>
            <a:ext cx="1028157" cy="9714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3BE9E7-F202-8DC5-7900-417D24ED7AF5}"/>
              </a:ext>
            </a:extLst>
          </p:cNvPr>
          <p:cNvSpPr txBox="1"/>
          <p:nvPr/>
        </p:nvSpPr>
        <p:spPr>
          <a:xfrm>
            <a:off x="256622" y="4476072"/>
            <a:ext cx="4572000" cy="307777"/>
          </a:xfrm>
          <a:prstGeom prst="rect">
            <a:avLst/>
          </a:prstGeom>
          <a:noFill/>
        </p:spPr>
        <p:txBody>
          <a:bodyPr wrap="square">
            <a:spAutoFit/>
          </a:bodyPr>
          <a:lstStyle/>
          <a:p>
            <a:r>
              <a:rPr lang="en-CA" dirty="0">
                <a:solidFill>
                  <a:schemeClr val="accent6"/>
                </a:solidFill>
              </a:rPr>
              <a:t>https://www.w3schools.com/java/default.asp</a:t>
            </a:r>
          </a:p>
        </p:txBody>
      </p:sp>
      <p:pic>
        <p:nvPicPr>
          <p:cNvPr id="1032" name="Picture 8" descr="Learn to Code - for Free | Codecademy">
            <a:extLst>
              <a:ext uri="{FF2B5EF4-FFF2-40B4-BE49-F238E27FC236}">
                <a16:creationId xmlns:a16="http://schemas.microsoft.com/office/drawing/2014/main" id="{365B7153-84A0-9B21-F1A9-6B85544EA5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9127" b="61429" l="28458" r="70292">
                        <a14:foregroundMark x1="28500" y1="41667" x2="28500" y2="41667"/>
                        <a14:foregroundMark x1="31625" y1="49365" x2="31625" y2="49365"/>
                        <a14:foregroundMark x1="34875" y1="48810" x2="34875" y2="48810"/>
                        <a14:foregroundMark x1="38250" y1="48333" x2="38250" y2="48333"/>
                        <a14:foregroundMark x1="42833" y1="48571" x2="42833" y2="48571"/>
                        <a14:foregroundMark x1="48375" y1="57619" x2="48375" y2="57619"/>
                        <a14:foregroundMark x1="47583" y1="52698" x2="47583" y2="52698"/>
                        <a14:foregroundMark x1="52417" y1="48095" x2="52417" y2="48095"/>
                        <a14:foregroundMark x1="55542" y1="49365" x2="55542" y2="49365"/>
                        <a14:foregroundMark x1="61208" y1="51190" x2="61208" y2="51190"/>
                        <a14:foregroundMark x1="63125" y1="49603" x2="63125" y2="49603"/>
                        <a14:foregroundMark x1="70292" y1="52937" x2="70292" y2="52937"/>
                        <a14:backgroundMark x1="25250" y1="16905" x2="25250" y2="16905"/>
                      </a14:backgroundRemoval>
                    </a14:imgEffect>
                  </a14:imgLayer>
                </a14:imgProps>
              </a:ext>
              <a:ext uri="{28A0092B-C50C-407E-A947-70E740481C1C}">
                <a14:useLocalDpi xmlns:a14="http://schemas.microsoft.com/office/drawing/2010/main" val="0"/>
              </a:ext>
            </a:extLst>
          </a:blip>
          <a:srcRect l="26081" t="36486" r="26621" b="35714"/>
          <a:stretch/>
        </p:blipFill>
        <p:spPr bwMode="auto">
          <a:xfrm>
            <a:off x="6246339" y="3531683"/>
            <a:ext cx="2162433" cy="66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3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F7291D2-A6B0-3AC8-6759-01FE1036B8BD}"/>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39C0F992-D5CB-B0C1-26B1-2E310E47F7F8}"/>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 Coding Warm-Up: Loops &amp; Logic</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4206878E-EB47-C0C7-EF4B-FA2F23CCF8D9}"/>
              </a:ext>
            </a:extLst>
          </p:cNvPr>
          <p:cNvSpPr txBox="1"/>
          <p:nvPr/>
        </p:nvSpPr>
        <p:spPr>
          <a:xfrm>
            <a:off x="281335" y="1186755"/>
            <a:ext cx="8297562" cy="2462213"/>
          </a:xfrm>
          <a:prstGeom prst="rect">
            <a:avLst/>
          </a:prstGeom>
          <a:noFill/>
        </p:spPr>
        <p:txBody>
          <a:bodyPr wrap="square">
            <a:spAutoFit/>
          </a:bodyPr>
          <a:lstStyle/>
          <a:p>
            <a:r>
              <a:rPr lang="en-US" dirty="0">
                <a:solidFill>
                  <a:srgbClr val="6A9955"/>
                </a:solidFill>
                <a:latin typeface="Consolas" panose="020B0609020204030204" pitchFamily="49" charset="0"/>
              </a:rPr>
              <a:t>#Q: PRIME OR NOT?</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Write a python program that calculates if a given number is PRIME or not:</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A Prime number is divisible by only one and itself. Ex: 3, 5, 7 </a:t>
            </a:r>
            <a:r>
              <a:rPr lang="en-US" dirty="0" err="1">
                <a:solidFill>
                  <a:srgbClr val="6A9955"/>
                </a:solidFill>
                <a:latin typeface="Consolas" panose="020B0609020204030204" pitchFamily="49" charset="0"/>
              </a:rPr>
              <a:t>etc</a:t>
            </a:r>
            <a:r>
              <a:rPr lang="en-US" dirty="0">
                <a:solidFill>
                  <a:srgbClr val="6A9955"/>
                </a:solidFill>
                <a:latin typeface="Consolas" panose="020B0609020204030204" pitchFamily="49" charset="0"/>
              </a:rPr>
              <a:t>…</a:t>
            </a:r>
          </a:p>
          <a:p>
            <a:r>
              <a:rPr lang="en-US" b="0" dirty="0">
                <a:solidFill>
                  <a:srgbClr val="6A9955"/>
                </a:solidFill>
                <a:effectLst/>
                <a:latin typeface="Consolas" panose="020B0609020204030204" pitchFamily="49" charset="0"/>
              </a:rPr>
              <a:t>#HINT: Use the modulo operator (%) to test if n %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 0 (Where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is in the range</a:t>
            </a:r>
          </a:p>
          <a:p>
            <a:r>
              <a:rPr lang="en-US" dirty="0">
                <a:solidFill>
                  <a:srgbClr val="6A9955"/>
                </a:solidFill>
                <a:latin typeface="Consolas" panose="020B0609020204030204" pitchFamily="49" charset="0"/>
              </a:rPr>
              <a:t>						1 to n)</a:t>
            </a:r>
          </a:p>
          <a:p>
            <a:r>
              <a:rPr lang="en-US" b="0" dirty="0">
                <a:solidFill>
                  <a:srgbClr val="6A9955"/>
                </a:solidFill>
                <a:effectLst/>
                <a:latin typeface="Consolas" panose="020B0609020204030204" pitchFamily="49" charset="0"/>
              </a:rPr>
              <a:t>#HINT</a:t>
            </a:r>
            <a:r>
              <a:rPr lang="en-US" dirty="0">
                <a:solidFill>
                  <a:srgbClr val="6A9955"/>
                </a:solidFill>
                <a:latin typeface="Consolas" panose="020B0609020204030204" pitchFamily="49" charset="0"/>
              </a:rPr>
              <a:t>: Think ‘for loop’ and how to loop over a range of numbers, what would we test on each loop cycle?</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96137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E002B269-B764-F041-872C-B2A1CCEA286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DFC567B1-11BA-3679-14CB-6714BA9B4637}"/>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#2 Coding Warm-Up: Loops &amp; Logic</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2189950C-5AF8-F4F2-3850-B492D0FF48CF}"/>
              </a:ext>
            </a:extLst>
          </p:cNvPr>
          <p:cNvSpPr txBox="1"/>
          <p:nvPr/>
        </p:nvSpPr>
        <p:spPr>
          <a:xfrm>
            <a:off x="729049" y="1316965"/>
            <a:ext cx="7939216" cy="523220"/>
          </a:xfrm>
          <a:prstGeom prst="rect">
            <a:avLst/>
          </a:prstGeom>
          <a:noFill/>
        </p:spPr>
        <p:txBody>
          <a:bodyPr wrap="square">
            <a:spAutoFit/>
          </a:bodyPr>
          <a:lstStyle/>
          <a:p>
            <a:r>
              <a:rPr lang="en-US" b="0" dirty="0">
                <a:solidFill>
                  <a:srgbClr val="6A9955"/>
                </a:solidFill>
                <a:effectLst/>
                <a:latin typeface="Consolas" panose="020B0609020204030204" pitchFamily="49" charset="0"/>
              </a:rPr>
              <a:t>#Q: EVEN OR NOT?</a:t>
            </a:r>
          </a:p>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prints if a user input number is even or not </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3827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A5C5DEC8-A560-7C14-840E-1E97C4A7496E}"/>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A063F05D-8AA2-2541-D4FC-E6D5980D14F7}"/>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#3 Coding Warm-Up: Loops &amp; Logic</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0BB8C77E-7DA2-698A-1BC9-BA673FF7491D}"/>
              </a:ext>
            </a:extLst>
          </p:cNvPr>
          <p:cNvSpPr txBox="1"/>
          <p:nvPr/>
        </p:nvSpPr>
        <p:spPr>
          <a:xfrm>
            <a:off x="729049" y="1316965"/>
            <a:ext cx="7939216" cy="1169551"/>
          </a:xfrm>
          <a:prstGeom prst="rect">
            <a:avLst/>
          </a:prstGeom>
          <a:noFill/>
        </p:spPr>
        <p:txBody>
          <a:bodyPr wrap="square">
            <a:spAutoFit/>
          </a:bodyPr>
          <a:lstStyle/>
          <a:p>
            <a:r>
              <a:rPr lang="en-US" b="0" dirty="0">
                <a:solidFill>
                  <a:srgbClr val="6A9955"/>
                </a:solidFill>
                <a:effectLst/>
                <a:latin typeface="Consolas" panose="020B0609020204030204" pitchFamily="49" charset="0"/>
              </a:rPr>
              <a:t>#Q: CREATE A NUMBER GUESSING GAME </a:t>
            </a:r>
          </a:p>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a:t>
            </a:r>
            <a:r>
              <a:rPr lang="en-US" dirty="0">
                <a:solidFill>
                  <a:srgbClr val="6A9955"/>
                </a:solidFill>
                <a:latin typeface="Consolas" panose="020B0609020204030204" pitchFamily="49" charset="0"/>
              </a:rPr>
              <a:t>That is A Two Player Game That Takes One Players Secret Number as Input and Allow Player Two To Guess Infinity the Number</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Keep the range reasonable (0-20)</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77752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FD8347D0-0EBB-6E85-D461-B60F15C650E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E1DC1655-7282-0DE2-5D88-95B2C15D5485}"/>
              </a:ext>
            </a:extLst>
          </p:cNvPr>
          <p:cNvSpPr txBox="1">
            <a:spLocks noGrp="1"/>
          </p:cNvSpPr>
          <p:nvPr>
            <p:ph type="title"/>
          </p:nvPr>
        </p:nvSpPr>
        <p:spPr>
          <a:xfrm>
            <a:off x="2712373" y="221114"/>
            <a:ext cx="5907192"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#4 Practice With Methods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AB4C283C-8BFE-FC5F-184D-1A2DD9527DA1}"/>
              </a:ext>
            </a:extLst>
          </p:cNvPr>
          <p:cNvSpPr txBox="1"/>
          <p:nvPr/>
        </p:nvSpPr>
        <p:spPr>
          <a:xfrm>
            <a:off x="2523944" y="882462"/>
            <a:ext cx="5768502" cy="1815882"/>
          </a:xfrm>
          <a:prstGeom prst="rect">
            <a:avLst/>
          </a:prstGeom>
          <a:noFill/>
        </p:spPr>
        <p:txBody>
          <a:bodyPr wrap="square">
            <a:spAutoFit/>
          </a:bodyPr>
          <a:lstStyle/>
          <a:p>
            <a:r>
              <a:rPr lang="en-US" b="0" dirty="0">
                <a:solidFill>
                  <a:srgbClr val="CCCCCC"/>
                </a:solidFill>
                <a:effectLst/>
                <a:latin typeface="Consolas" panose="020B0609020204030204" pitchFamily="49" charset="0"/>
              </a:rPr>
              <a:t>Assignment: Break down an everyday task into a “program” of at least five or six procedures.</a:t>
            </a:r>
          </a:p>
          <a:p>
            <a:endParaRPr lang="en-US" dirty="0">
              <a:solidFill>
                <a:srgbClr val="CCCCCC"/>
              </a:solidFill>
              <a:latin typeface="Consolas" panose="020B0609020204030204" pitchFamily="49" charset="0"/>
            </a:endParaRPr>
          </a:p>
          <a:p>
            <a:r>
              <a:rPr lang="en-US" b="0" dirty="0">
                <a:solidFill>
                  <a:srgbClr val="CCCCCC"/>
                </a:solidFill>
                <a:effectLst/>
                <a:latin typeface="Consolas" panose="020B0609020204030204" pitchFamily="49" charset="0"/>
              </a:rPr>
              <a:t>Try to use Methods when tasks are repeated often (i.e. opening and closing a door)</a:t>
            </a:r>
          </a:p>
          <a:p>
            <a:endParaRPr lang="en-US" dirty="0">
              <a:solidFill>
                <a:srgbClr val="CCCCCC"/>
              </a:solidFill>
              <a:latin typeface="Consolas" panose="020B0609020204030204" pitchFamily="49" charset="0"/>
            </a:endParaRPr>
          </a:p>
          <a:p>
            <a:r>
              <a:rPr lang="en-US" b="0" dirty="0">
                <a:solidFill>
                  <a:srgbClr val="CCCCCC"/>
                </a:solidFill>
                <a:effectLst/>
                <a:latin typeface="Consolas" panose="020B0609020204030204" pitchFamily="49" charset="0"/>
              </a:rPr>
              <a:t>You can write as pseudo code or use a flowchart like below before writing your final program:  </a:t>
            </a:r>
          </a:p>
        </p:txBody>
      </p:sp>
      <p:pic>
        <p:nvPicPr>
          <p:cNvPr id="1026" name="Picture 2">
            <a:extLst>
              <a:ext uri="{FF2B5EF4-FFF2-40B4-BE49-F238E27FC236}">
                <a16:creationId xmlns:a16="http://schemas.microsoft.com/office/drawing/2014/main" id="{6ED2C44B-447B-8B85-25E8-801793BCB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77" y="372893"/>
            <a:ext cx="2085840" cy="451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5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2189BBC3-7816-518D-72A6-FF5C0FB6123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1FEE678B-75F5-FA06-D756-C25165786CBE}"/>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#5 Coding Warm-Up: Classes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90D87679-1760-F8BA-FBF4-036DFD076105}"/>
              </a:ext>
            </a:extLst>
          </p:cNvPr>
          <p:cNvSpPr txBox="1"/>
          <p:nvPr/>
        </p:nvSpPr>
        <p:spPr>
          <a:xfrm>
            <a:off x="281335" y="1051295"/>
            <a:ext cx="3545425" cy="1815882"/>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a:t>
            </a:r>
            <a:r>
              <a:rPr lang="en-US" dirty="0">
                <a:solidFill>
                  <a:srgbClr val="6A9955"/>
                </a:solidFill>
                <a:latin typeface="Consolas" panose="020B0609020204030204" pitchFamily="49" charset="0"/>
              </a:rPr>
              <a:t>Uses the ‘Student’ Class. Add another two Class attributes: Hobby and Favorite Programming Language and print that to the screen for a student instance of that class: </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Consider the Example Code:</a:t>
            </a:r>
            <a:endParaRPr lang="en-US" b="0" dirty="0">
              <a:solidFill>
                <a:srgbClr val="CCCCCC"/>
              </a:solidFill>
              <a:effectLst/>
              <a:latin typeface="Consolas" panose="020B0609020204030204" pitchFamily="49" charset="0"/>
            </a:endParaRPr>
          </a:p>
        </p:txBody>
      </p:sp>
      <p:sp>
        <p:nvSpPr>
          <p:cNvPr id="2" name="TextBox 1">
            <a:extLst>
              <a:ext uri="{FF2B5EF4-FFF2-40B4-BE49-F238E27FC236}">
                <a16:creationId xmlns:a16="http://schemas.microsoft.com/office/drawing/2014/main" id="{A9800F5B-A22B-DC32-0D5A-CCA001C84142}"/>
              </a:ext>
            </a:extLst>
          </p:cNvPr>
          <p:cNvSpPr txBox="1"/>
          <p:nvPr/>
        </p:nvSpPr>
        <p:spPr>
          <a:xfrm>
            <a:off x="3826760" y="1128239"/>
            <a:ext cx="5181316" cy="3477875"/>
          </a:xfrm>
          <a:prstGeom prst="rect">
            <a:avLst/>
          </a:prstGeom>
          <a:noFill/>
        </p:spPr>
        <p:txBody>
          <a:bodyPr wrap="square">
            <a:spAutoFit/>
          </a:bodyPr>
          <a:lstStyle/>
          <a:p>
            <a:r>
              <a:rPr lang="en-US" sz="1000" b="0" dirty="0">
                <a:solidFill>
                  <a:srgbClr val="569CD6"/>
                </a:solidFill>
                <a:effectLst/>
                <a:latin typeface="Consolas" panose="020B0609020204030204" pitchFamily="49" charset="0"/>
              </a:rPr>
              <a:t>class</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Student</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#Class constructor, a special function that always runs</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#When a new class instance is made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__</a:t>
            </a:r>
            <a:r>
              <a:rPr lang="en-US" sz="1000" b="0" dirty="0" err="1">
                <a:solidFill>
                  <a:srgbClr val="DCDCAA"/>
                </a:solidFill>
                <a:effectLst/>
                <a:latin typeface="Consolas" panose="020B0609020204030204" pitchFamily="49" charset="0"/>
              </a:rPr>
              <a:t>init</a:t>
            </a:r>
            <a:r>
              <a:rPr lang="en-US" sz="1000" b="0" dirty="0">
                <a:solidFill>
                  <a:srgbClr val="DCDCAA"/>
                </a:solidFill>
                <a:effectLst/>
                <a:latin typeface="Consolas" panose="020B0609020204030204" pitchFamily="49" charset="0"/>
              </a:rPr>
              <a:t>__</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email</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"@school-email.com"</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#Instance Variable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None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set_age</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#setter function</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get_age</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#getter function</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age</a:t>
            </a:r>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br>
              <a:rPr lang="en-US" sz="1000" b="0" dirty="0">
                <a:solidFill>
                  <a:srgbClr val="CCCCCC"/>
                </a:solidFill>
                <a:effectLst/>
                <a:latin typeface="Consolas" panose="020B0609020204030204" pitchFamily="49" charset="0"/>
              </a:rPr>
            </a:b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Student</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"Hailey"</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"Powers"</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set_age</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17</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set_grade</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4</a:t>
            </a:r>
            <a:r>
              <a:rPr lang="en-US" sz="1000" b="0" dirty="0">
                <a:solidFill>
                  <a:srgbClr val="CCCCCC"/>
                </a:solidFill>
                <a:effectLst/>
                <a:latin typeface="Consolas" panose="020B0609020204030204" pitchFamily="49" charset="0"/>
              </a:rPr>
              <a:t>)</a:t>
            </a:r>
            <a:br>
              <a:rPr lang="en-US" sz="1000" b="0" dirty="0">
                <a:solidFill>
                  <a:srgbClr val="CCCCCC"/>
                </a:solidFill>
                <a:effectLst/>
                <a:latin typeface="Consolas" panose="020B0609020204030204" pitchFamily="49" charset="0"/>
              </a:rPr>
            </a:br>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get_age</a:t>
            </a:r>
            <a:r>
              <a:rPr lang="en-US" sz="1000" b="0" dirty="0">
                <a:solidFill>
                  <a:srgbClr val="CCCCCC"/>
                </a:solidFill>
                <a:effectLst/>
                <a:latin typeface="Consolas" panose="020B0609020204030204" pitchFamily="49" charset="0"/>
              </a:rPr>
              <a:t>())</a:t>
            </a:r>
          </a:p>
          <a:p>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email</a:t>
            </a:r>
            <a:r>
              <a:rPr lang="en-US" sz="1000" b="0" dirty="0">
                <a:solidFill>
                  <a:srgbClr val="CCCCCC"/>
                </a:solidFill>
                <a:effectLst/>
                <a:latin typeface="Consolas" panose="020B0609020204030204" pitchFamily="49" charset="0"/>
              </a:rPr>
              <a:t>)</a:t>
            </a:r>
          </a:p>
          <a:p>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63660369-7886-A16C-5499-FFD04A9FCFA5}"/>
              </a:ext>
            </a:extLst>
          </p:cNvPr>
          <p:cNvSpPr txBox="1"/>
          <p:nvPr/>
        </p:nvSpPr>
        <p:spPr>
          <a:xfrm>
            <a:off x="5615756" y="670473"/>
            <a:ext cx="1603324" cy="307777"/>
          </a:xfrm>
          <a:prstGeom prst="rect">
            <a:avLst/>
          </a:prstGeom>
          <a:noFill/>
        </p:spPr>
        <p:txBody>
          <a:bodyPr wrap="none" rtlCol="0">
            <a:spAutoFit/>
          </a:bodyPr>
          <a:lstStyle/>
          <a:p>
            <a:r>
              <a:rPr lang="en-US" dirty="0">
                <a:solidFill>
                  <a:schemeClr val="tx1"/>
                </a:solidFill>
              </a:rPr>
              <a:t>EXAMPLE CODE</a:t>
            </a:r>
            <a:endParaRPr lang="en-CA" dirty="0">
              <a:solidFill>
                <a:schemeClr val="tx1"/>
              </a:solidFill>
            </a:endParaRPr>
          </a:p>
        </p:txBody>
      </p:sp>
    </p:spTree>
    <p:extLst>
      <p:ext uri="{BB962C8B-B14F-4D97-AF65-F5344CB8AC3E}">
        <p14:creationId xmlns:p14="http://schemas.microsoft.com/office/powerpoint/2010/main" val="196418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BF39E249-BE21-F324-7A35-0F9671D2341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65BFDCE9-801E-04F7-EC25-34B1FBF4E576}"/>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#6 Coding Warm-Up: Class Inheritance</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0C58D004-0910-1B12-BD73-C8FF6849481F}"/>
              </a:ext>
            </a:extLst>
          </p:cNvPr>
          <p:cNvSpPr txBox="1"/>
          <p:nvPr/>
        </p:nvSpPr>
        <p:spPr>
          <a:xfrm>
            <a:off x="281335" y="1101336"/>
            <a:ext cx="3821108" cy="1169551"/>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us</a:t>
            </a:r>
            <a:r>
              <a:rPr lang="en-US" dirty="0">
                <a:solidFill>
                  <a:srgbClr val="6A9955"/>
                </a:solidFill>
                <a:latin typeface="Consolas" panose="020B0609020204030204" pitchFamily="49" charset="0"/>
              </a:rPr>
              <a:t>es the ‘Student’ Class and adds a class method called ‘</a:t>
            </a:r>
            <a:r>
              <a:rPr lang="en-US" dirty="0" err="1">
                <a:solidFill>
                  <a:srgbClr val="6A9955"/>
                </a:solidFill>
                <a:latin typeface="Consolas" panose="020B0609020204030204" pitchFamily="49" charset="0"/>
              </a:rPr>
              <a:t>snowday</a:t>
            </a:r>
            <a:r>
              <a:rPr lang="en-US" dirty="0">
                <a:solidFill>
                  <a:srgbClr val="6A9955"/>
                </a:solidFill>
                <a:latin typeface="Consolas" panose="020B0609020204030204" pitchFamily="49" charset="0"/>
              </a:rPr>
              <a:t>’ that  decrement </a:t>
            </a:r>
            <a:r>
              <a:rPr lang="en-US" dirty="0" err="1">
                <a:solidFill>
                  <a:srgbClr val="6A9955"/>
                </a:solidFill>
                <a:latin typeface="Consolas" panose="020B0609020204030204" pitchFamily="49" charset="0"/>
              </a:rPr>
              <a:t>numSchoolDays</a:t>
            </a:r>
            <a:endParaRPr lang="en-US" dirty="0">
              <a:solidFill>
                <a:srgbClr val="6A9955"/>
              </a:solidFill>
              <a:latin typeface="Consolas" panose="020B0609020204030204" pitchFamily="49" charset="0"/>
            </a:endParaRPr>
          </a:p>
          <a:p>
            <a:endParaRPr lang="en-US" b="0" dirty="0">
              <a:solidFill>
                <a:srgbClr val="6A9955"/>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1C77047-EDED-1EE2-AF19-01A1E78D6A7F}"/>
              </a:ext>
            </a:extLst>
          </p:cNvPr>
          <p:cNvSpPr txBox="1"/>
          <p:nvPr/>
        </p:nvSpPr>
        <p:spPr>
          <a:xfrm>
            <a:off x="4291104" y="1109811"/>
            <a:ext cx="4642832" cy="3693319"/>
          </a:xfrm>
          <a:prstGeom prst="rect">
            <a:avLst/>
          </a:prstGeom>
          <a:noFill/>
        </p:spPr>
        <p:txBody>
          <a:bodyPr wrap="square">
            <a:spAutoFit/>
          </a:bodyPr>
          <a:lstStyle/>
          <a:p>
            <a:r>
              <a:rPr lang="en-US" sz="900" b="0" dirty="0">
                <a:solidFill>
                  <a:srgbClr val="569CD6"/>
                </a:solidFill>
                <a:effectLst/>
                <a:latin typeface="Consolas" panose="020B0609020204030204" pitchFamily="49" charset="0"/>
              </a:rPr>
              <a:t>class</a:t>
            </a: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Student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#Instance Variable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schoolName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"Leo Hayes High School"</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216</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__</a:t>
            </a:r>
            <a:r>
              <a:rPr lang="en-US" sz="900" b="0" dirty="0" err="1">
                <a:solidFill>
                  <a:srgbClr val="DCDCAA"/>
                </a:solidFill>
                <a:effectLst/>
                <a:latin typeface="Consolas" panose="020B0609020204030204" pitchFamily="49" charset="0"/>
              </a:rPr>
              <a:t>init</a:t>
            </a:r>
            <a:r>
              <a:rPr lang="en-US" sz="900" b="0" dirty="0">
                <a:solidFill>
                  <a:srgbClr val="DCDCAA"/>
                </a:solidFill>
                <a:effectLst/>
                <a:latin typeface="Consolas" panose="020B0609020204030204" pitchFamily="49" charset="0"/>
              </a:rPr>
              <a:t>__</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email</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"@school-email.com"</a:t>
            </a:r>
            <a:r>
              <a:rPr lang="en-US" sz="900" b="0" dirty="0">
                <a:solidFill>
                  <a:srgbClr val="CCCCCC"/>
                </a:solidFill>
                <a:effectLst/>
                <a:latin typeface="Consolas" panose="020B0609020204030204" pitchFamily="49" charset="0"/>
              </a:rPr>
              <a:t>   </a:t>
            </a: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full_name</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staticmethod</a:t>
            </a:r>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#Static Method, doesn't depend class or instance variables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is_schoolDay</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if</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saturday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or</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sunday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"not a school day"</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else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"go to class"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classmethod</a:t>
            </a:r>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#Class Method, takes the class as the first argument</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set_schoolDays</a:t>
            </a:r>
            <a:r>
              <a:rPr lang="en-US" sz="900" b="0" dirty="0">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cls</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cls</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22336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#7 Coding Warm-Up: Inheriting a Class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4111493" cy="2462213"/>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a:t>
            </a:r>
            <a:r>
              <a:rPr lang="en-US" dirty="0">
                <a:solidFill>
                  <a:srgbClr val="6A9955"/>
                </a:solidFill>
                <a:latin typeface="Consolas" panose="020B0609020204030204" pitchFamily="49" charset="0"/>
              </a:rPr>
              <a:t>inherits from the ‘Student’ Class and adds a unique attribute or method.</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HINT: In our school database example,</a:t>
            </a:r>
          </a:p>
          <a:p>
            <a:r>
              <a:rPr lang="en-US" dirty="0">
                <a:solidFill>
                  <a:srgbClr val="6A9955"/>
                </a:solidFill>
                <a:latin typeface="Consolas" panose="020B0609020204030204" pitchFamily="49" charset="0"/>
              </a:rPr>
              <a:t>This might be an Admin, Librarian, Bus Driver</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Bus Driver could have an attribute like ‘</a:t>
            </a:r>
            <a:r>
              <a:rPr lang="en-US" dirty="0" err="1">
                <a:solidFill>
                  <a:srgbClr val="6A9955"/>
                </a:solidFill>
                <a:latin typeface="Consolas" panose="020B0609020204030204" pitchFamily="49" charset="0"/>
              </a:rPr>
              <a:t>bus_num</a:t>
            </a:r>
            <a:r>
              <a:rPr lang="en-US" dirty="0">
                <a:solidFill>
                  <a:srgbClr val="6A9955"/>
                </a:solidFill>
                <a:latin typeface="Consolas" panose="020B0609020204030204" pitchFamily="49" charset="0"/>
              </a:rPr>
              <a:t>’</a:t>
            </a:r>
          </a:p>
          <a:p>
            <a:endParaRPr lang="en-US" b="0" dirty="0">
              <a:solidFill>
                <a:srgbClr val="6A9955"/>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CCBCADC-6D80-7DF3-B766-6CC83517046C}"/>
              </a:ext>
            </a:extLst>
          </p:cNvPr>
          <p:cNvSpPr txBox="1"/>
          <p:nvPr/>
        </p:nvSpPr>
        <p:spPr>
          <a:xfrm>
            <a:off x="4250762" y="1113460"/>
            <a:ext cx="5101667" cy="3554819"/>
          </a:xfrm>
          <a:prstGeom prst="rect">
            <a:avLst/>
          </a:prstGeom>
          <a:noFill/>
        </p:spPr>
        <p:txBody>
          <a:bodyPr wrap="square">
            <a:spAutoFit/>
          </a:bodyPr>
          <a:lstStyle/>
          <a:p>
            <a:r>
              <a:rPr lang="en-US" sz="900" b="0" dirty="0">
                <a:solidFill>
                  <a:srgbClr val="569CD6"/>
                </a:solidFill>
                <a:effectLst/>
                <a:latin typeface="Consolas" panose="020B0609020204030204" pitchFamily="49" charset="0"/>
              </a:rPr>
              <a:t>class</a:t>
            </a: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Student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#Instance Variable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schoolName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"Leo Hayes High School"</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216</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__</a:t>
            </a:r>
            <a:r>
              <a:rPr lang="en-US" sz="900" b="0" dirty="0" err="1">
                <a:solidFill>
                  <a:srgbClr val="DCDCAA"/>
                </a:solidFill>
                <a:effectLst/>
                <a:latin typeface="Consolas" panose="020B0609020204030204" pitchFamily="49" charset="0"/>
              </a:rPr>
              <a:t>init</a:t>
            </a:r>
            <a:r>
              <a:rPr lang="en-US" sz="900" b="0" dirty="0">
                <a:solidFill>
                  <a:srgbClr val="DCDCAA"/>
                </a:solidFill>
                <a:effectLst/>
                <a:latin typeface="Consolas" panose="020B0609020204030204" pitchFamily="49" charset="0"/>
              </a:rPr>
              <a:t>__</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email</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"@school-email.com"</a:t>
            </a:r>
            <a:r>
              <a:rPr lang="en-US" sz="900" b="0" dirty="0">
                <a:solidFill>
                  <a:srgbClr val="CCCCCC"/>
                </a:solidFill>
                <a:effectLst/>
                <a:latin typeface="Consolas" panose="020B0609020204030204" pitchFamily="49" charset="0"/>
              </a:rPr>
              <a:t>   </a:t>
            </a: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full_name</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p>
          <a:p>
            <a:r>
              <a:rPr lang="en-US" sz="900" dirty="0">
                <a:solidFill>
                  <a:srgbClr val="CCCCCC"/>
                </a:solidFill>
                <a:latin typeface="Consolas" panose="020B0609020204030204" pitchFamily="49" charset="0"/>
              </a:rPr>
              <a:t>    </a:t>
            </a:r>
            <a:r>
              <a:rPr lang="en-US" sz="900" b="0" dirty="0">
                <a:solidFill>
                  <a:srgbClr val="6A9955"/>
                </a:solidFill>
                <a:effectLst/>
                <a:latin typeface="Consolas" panose="020B0609020204030204" pitchFamily="49" charset="0"/>
              </a:rPr>
              <a:t>#Static Method, doesn't depend class or instance variables</a:t>
            </a:r>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staticmethod</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is_schoolDay</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if</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saturday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or</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sunday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"not a school day"</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else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"go to class“</a:t>
            </a:r>
          </a:p>
          <a:p>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#Class Method, takes the class as the first argument</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classmethod</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set_schoolDays</a:t>
            </a:r>
            <a:r>
              <a:rPr lang="en-US" sz="900" b="0" dirty="0">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cls</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cls</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340238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#8 Coding Warm-Up: Working With Files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1815882"/>
          </a:xfrm>
          <a:prstGeom prst="rect">
            <a:avLst/>
          </a:prstGeom>
          <a:noFill/>
        </p:spPr>
        <p:txBody>
          <a:bodyPr wrap="square">
            <a:spAutoFit/>
          </a:bodyPr>
          <a:lstStyle/>
          <a:p>
            <a:r>
              <a:rPr lang="en-US" b="0" dirty="0">
                <a:solidFill>
                  <a:srgbClr val="6A9955"/>
                </a:solidFill>
                <a:effectLst/>
                <a:latin typeface="Consolas" panose="020B0609020204030204" pitchFamily="49" charset="0"/>
              </a:rPr>
              <a:t>#Q:Write a python program that copies a text file named “input.txt” with a list of ten items and saves it as “output.txt” with list in reverse order</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Hint1: </a:t>
            </a:r>
            <a:r>
              <a:rPr lang="en-US" b="0" dirty="0" err="1">
                <a:solidFill>
                  <a:srgbClr val="6A9955"/>
                </a:solidFill>
                <a:effectLst/>
                <a:latin typeface="Consolas" panose="020B0609020204030204" pitchFamily="49" charset="0"/>
              </a:rPr>
              <a:t>readlines</a:t>
            </a:r>
            <a:r>
              <a:rPr lang="en-US" b="0" dirty="0">
                <a:solidFill>
                  <a:srgbClr val="6A9955"/>
                </a:solidFill>
                <a:effectLst/>
                <a:latin typeface="Consolas" panose="020B0609020204030204" pitchFamily="49" charset="0"/>
              </a:rPr>
              <a:t>() #Returns an list with one item for each line</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Hint2: list method call reverse()</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Hint3: split(“\n”)  but the is also </a:t>
            </a:r>
            <a:r>
              <a:rPr lang="en-US" b="0" dirty="0" err="1">
                <a:solidFill>
                  <a:srgbClr val="6A9955"/>
                </a:solidFill>
                <a:effectLst/>
                <a:latin typeface="Consolas" panose="020B0609020204030204" pitchFamily="49" charset="0"/>
              </a:rPr>
              <a:t>rsplit</a:t>
            </a:r>
            <a:r>
              <a:rPr lang="en-US" b="0" dirty="0">
                <a:solidFill>
                  <a:srgbClr val="6A9955"/>
                </a:solidFill>
                <a:effectLst/>
                <a:latin typeface="Consolas" panose="020B0609020204030204" pitchFamily="49" charset="0"/>
              </a:rPr>
              <a:t>(“\n”)</a:t>
            </a:r>
          </a:p>
        </p:txBody>
      </p:sp>
    </p:spTree>
    <p:extLst>
      <p:ext uri="{BB962C8B-B14F-4D97-AF65-F5344CB8AC3E}">
        <p14:creationId xmlns:p14="http://schemas.microsoft.com/office/powerpoint/2010/main" val="191993436"/>
      </p:ext>
    </p:extLst>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3297</TotalTime>
  <Words>1154</Words>
  <Application>Microsoft Office PowerPoint</Application>
  <PresentationFormat>On-screen Show (16:9)</PresentationFormat>
  <Paragraphs>115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Consolas</vt:lpstr>
      <vt:lpstr>Arial</vt:lpstr>
      <vt:lpstr>Nunito Light</vt:lpstr>
      <vt:lpstr>Catamaran</vt:lpstr>
      <vt:lpstr>Anton</vt:lpstr>
      <vt:lpstr>Java Programming Workshop by Slidesgo</vt:lpstr>
      <vt:lpstr>Python Warm-Up Coding Exercises</vt:lpstr>
      <vt:lpstr>#1 Coding Warm-Up: Loops &amp; Logic</vt:lpstr>
      <vt:lpstr>#2 Coding Warm-Up: Loops &amp; Logic</vt:lpstr>
      <vt:lpstr>#3 Coding Warm-Up: Loops &amp; Logic</vt:lpstr>
      <vt:lpstr>#4 Practice With Methods</vt:lpstr>
      <vt:lpstr>#5 Coding Warm-Up: Classes</vt:lpstr>
      <vt:lpstr>#6 Coding Warm-Up: Class Inheritance</vt:lpstr>
      <vt:lpstr>#7 Coding Warm-Up: Inheriting a Class</vt:lpstr>
      <vt:lpstr>#8 Coding Warm-Up: Working With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45</cp:revision>
  <dcterms:modified xsi:type="dcterms:W3CDTF">2024-03-12T12:32:39Z</dcterms:modified>
</cp:coreProperties>
</file>