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343" r:id="rId2"/>
    <p:sldId id="347" r:id="rId3"/>
    <p:sldId id="348" r:id="rId4"/>
    <p:sldId id="335" r:id="rId5"/>
    <p:sldId id="336" r:id="rId6"/>
    <p:sldId id="337" r:id="rId7"/>
    <p:sldId id="338" r:id="rId8"/>
    <p:sldId id="339" r:id="rId9"/>
    <p:sldId id="340" r:id="rId10"/>
    <p:sldId id="341" r:id="rId11"/>
    <p:sldId id="342" r:id="rId12"/>
    <p:sldId id="344" r:id="rId13"/>
    <p:sldId id="345" r:id="rId14"/>
    <p:sldId id="346" r:id="rId15"/>
    <p:sldId id="349" r:id="rId16"/>
  </p:sldIdLst>
  <p:sldSz cx="9144000" cy="5143500" type="screen16x9"/>
  <p:notesSz cx="6858000" cy="9144000"/>
  <p:embeddedFontLst>
    <p:embeddedFont>
      <p:font typeface="Anton" pitchFamily="2" charset="0"/>
      <p:regular r:id="rId18"/>
    </p:embeddedFont>
    <p:embeddedFont>
      <p:font typeface="Catamaran" panose="020B0604020202020204" charset="0"/>
      <p:regular r:id="rId19"/>
      <p:bold r:id="rId20"/>
    </p:embeddedFont>
    <p:embeddedFont>
      <p:font typeface="Consolas" panose="020B0609020204030204" pitchFamily="49" charset="0"/>
      <p:regular r:id="rId21"/>
      <p:bold r:id="rId22"/>
      <p:italic r:id="rId23"/>
      <p:boldItalic r:id="rId24"/>
    </p:embeddedFont>
    <p:embeddedFont>
      <p:font typeface="Nunito Light"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16" autoAdjust="0"/>
    <p:restoredTop sz="94660"/>
  </p:normalViewPr>
  <p:slideViewPr>
    <p:cSldViewPr snapToGrid="0">
      <p:cViewPr varScale="1">
        <p:scale>
          <a:sx n="124" d="100"/>
          <a:sy n="124" d="100"/>
        </p:scale>
        <p:origin x="744" y="8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77B32803-2A7F-DC47-3F1C-D994F3E93FE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1AED1FB-6E49-D37C-311D-3035CDFF26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BE78DBB7-29F6-1AE0-34CC-85F0253C46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781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794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9944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164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E39C1E9-3971-AB37-191F-48994B777493}"/>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9F842E-033A-90F9-C324-E290FEA2CB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7F12C6A-47A2-2A21-88E9-763940811F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67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4B6C00F-7475-05CF-116B-591638D80123}"/>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B58047C-A813-0F5C-D146-5D7AB72E7C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8FB42E2D-CEA9-54D3-C9DC-7663AFD5C4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030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FCC1F5E5-837C-967A-6966-C983AD92C7E1}"/>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2AAD55F-0203-8316-AA1A-D580831127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21CB796-FFF3-D14C-FDFE-607AF28892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6653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BEF3B35-5B1A-1710-E047-E1E84D30442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4CC7FAC1-2F27-AAC9-C011-71865DDF93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3D532CA4-7CEB-D936-0A4E-7190E72F19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69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3CDB97DF-9DB8-67CF-FE6D-CEA28B335615}"/>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C027206C-EA85-2E27-7E3D-6A60C218F6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5DE678E-7D60-F5E1-8A1E-686219D749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55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04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92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525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8" r:id="rId2"/>
    <p:sldLayoutId id="2147483677" r:id="rId3"/>
    <p:sldLayoutId id="214748367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131541" y="166279"/>
            <a:ext cx="495505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2400" dirty="0">
                <a:solidFill>
                  <a:schemeClr val="hlink"/>
                </a:solidFill>
                <a:uFill>
                  <a:noFill/>
                </a:uFill>
              </a:rPr>
              <a:t>Python</a:t>
            </a:r>
            <a:r>
              <a:rPr lang="en-CA" sz="2400" dirty="0">
                <a:solidFill>
                  <a:schemeClr val="hlink"/>
                </a:solidFill>
                <a:uFill>
                  <a:noFill/>
                </a:uFill>
                <a:latin typeface="Anton"/>
                <a:ea typeface="Anton"/>
                <a:cs typeface="Anton"/>
                <a:sym typeface="Anton"/>
              </a:rPr>
              <a:t> Warm-Up Coding Exercises</a:t>
            </a:r>
            <a:endParaRPr lang="en-CA" sz="24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56622" y="657359"/>
            <a:ext cx="8297562" cy="2893100"/>
          </a:xfrm>
          <a:prstGeom prst="rect">
            <a:avLst/>
          </a:prstGeom>
          <a:noFill/>
        </p:spPr>
        <p:txBody>
          <a:bodyPr wrap="square">
            <a:spAutoFit/>
          </a:bodyPr>
          <a:lstStyle/>
          <a:p>
            <a:r>
              <a:rPr lang="en-US" b="0" dirty="0">
                <a:solidFill>
                  <a:schemeClr val="accent6"/>
                </a:solidFill>
                <a:effectLst/>
                <a:latin typeface="Consolas" panose="020B0609020204030204" pitchFamily="49" charset="0"/>
              </a:rPr>
              <a:t>/* Its important to practice coding regularly, like any language, repetition re</a:t>
            </a:r>
            <a:r>
              <a:rPr lang="en-US" dirty="0">
                <a:solidFill>
                  <a:schemeClr val="accent6"/>
                </a:solidFill>
                <a:latin typeface="Consolas" panose="020B0609020204030204" pitchFamily="49" charset="0"/>
              </a:rPr>
              <a:t>e</a:t>
            </a:r>
            <a:r>
              <a:rPr lang="en-US" b="0" dirty="0">
                <a:solidFill>
                  <a:schemeClr val="accent6"/>
                </a:solidFill>
                <a:effectLst/>
                <a:latin typeface="Consolas" panose="020B0609020204030204" pitchFamily="49" charset="0"/>
              </a:rPr>
              <a:t>nforces newly learned concepts and builds muscle memory that make you an efficient coder:</a:t>
            </a:r>
          </a:p>
          <a:p>
            <a:endParaRPr lang="en-US" dirty="0">
              <a:solidFill>
                <a:schemeClr val="accent6"/>
              </a:solidFill>
              <a:latin typeface="Consolas" panose="020B0609020204030204" pitchFamily="49" charset="0"/>
            </a:endParaRPr>
          </a:p>
          <a:p>
            <a:r>
              <a:rPr lang="en-US" b="0" dirty="0">
                <a:solidFill>
                  <a:schemeClr val="accent6"/>
                </a:solidFill>
                <a:effectLst/>
                <a:latin typeface="Consolas" panose="020B0609020204030204" pitchFamily="49" charset="0"/>
              </a:rPr>
              <a:t>After each major concept introduced in class, we’ll have a chanc</a:t>
            </a:r>
            <a:r>
              <a:rPr lang="en-US" dirty="0">
                <a:solidFill>
                  <a:schemeClr val="accent6"/>
                </a:solidFill>
                <a:latin typeface="Consolas" panose="020B0609020204030204" pitchFamily="49" charset="0"/>
              </a:rPr>
              <a:t>e to practice with the following warmup exercise questions. Collect them all in one place to be marked periodically throughout the course…if you’re listening in class, the solutions are normally reviewed and this should be an easy way to build up a good grade in the course. */</a:t>
            </a:r>
          </a:p>
          <a:p>
            <a:endParaRPr lang="en-US" b="0" dirty="0">
              <a:solidFill>
                <a:schemeClr val="accent6"/>
              </a:solidFill>
              <a:effectLst/>
              <a:latin typeface="Consolas" panose="020B0609020204030204" pitchFamily="49" charset="0"/>
            </a:endParaRPr>
          </a:p>
          <a:p>
            <a:r>
              <a:rPr lang="en-US" dirty="0">
                <a:solidFill>
                  <a:schemeClr val="accent6"/>
                </a:solidFill>
                <a:latin typeface="Consolas" panose="020B0609020204030204" pitchFamily="49" charset="0"/>
              </a:rPr>
              <a:t>Useful References when completing these exercises include:</a:t>
            </a:r>
            <a:endParaRPr lang="en-US" b="0" dirty="0">
              <a:solidFill>
                <a:schemeClr val="accent6"/>
              </a:solidFill>
              <a:effectLst/>
              <a:latin typeface="Consolas" panose="020B0609020204030204" pitchFamily="49" charset="0"/>
            </a:endParaRPr>
          </a:p>
          <a:p>
            <a:br>
              <a:rPr lang="en-US" b="0" dirty="0">
                <a:solidFill>
                  <a:schemeClr val="accent6"/>
                </a:solidFill>
                <a:effectLst/>
                <a:latin typeface="Consolas" panose="020B0609020204030204" pitchFamily="49" charset="0"/>
              </a:rPr>
            </a:br>
            <a:endParaRPr lang="en-US" b="0" dirty="0">
              <a:solidFill>
                <a:schemeClr val="accent6"/>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A79EDF4-D2A3-74B0-9E15-9EAB80783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065" y="3168386"/>
            <a:ext cx="1222032" cy="1222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E27B3A-18CB-0959-8BA7-0FFE5263CD0A}"/>
              </a:ext>
            </a:extLst>
          </p:cNvPr>
          <p:cNvSpPr txBox="1"/>
          <p:nvPr/>
        </p:nvSpPr>
        <p:spPr>
          <a:xfrm>
            <a:off x="4288065" y="4476072"/>
            <a:ext cx="1378904" cy="307777"/>
          </a:xfrm>
          <a:prstGeom prst="rect">
            <a:avLst/>
          </a:prstGeom>
          <a:noFill/>
        </p:spPr>
        <p:txBody>
          <a:bodyPr wrap="none" rtlCol="0">
            <a:spAutoFit/>
          </a:bodyPr>
          <a:lstStyle/>
          <a:p>
            <a:r>
              <a:rPr lang="en-US" dirty="0">
                <a:solidFill>
                  <a:schemeClr val="accent6"/>
                </a:solidFill>
              </a:rPr>
              <a:t>Cheatsheet.zip</a:t>
            </a:r>
            <a:endParaRPr lang="en-CA" dirty="0">
              <a:solidFill>
                <a:schemeClr val="accent6"/>
              </a:solidFill>
            </a:endParaRPr>
          </a:p>
        </p:txBody>
      </p:sp>
      <p:pic>
        <p:nvPicPr>
          <p:cNvPr id="1028" name="Picture 4">
            <a:extLst>
              <a:ext uri="{FF2B5EF4-FFF2-40B4-BE49-F238E27FC236}">
                <a16:creationId xmlns:a16="http://schemas.microsoft.com/office/drawing/2014/main" id="{A032B715-34CA-5F08-CB14-E893E1142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725" y="3379573"/>
            <a:ext cx="1028157" cy="9714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3BE9E7-F202-8DC5-7900-417D24ED7AF5}"/>
              </a:ext>
            </a:extLst>
          </p:cNvPr>
          <p:cNvSpPr txBox="1"/>
          <p:nvPr/>
        </p:nvSpPr>
        <p:spPr>
          <a:xfrm>
            <a:off x="256622" y="4476072"/>
            <a:ext cx="4572000" cy="307777"/>
          </a:xfrm>
          <a:prstGeom prst="rect">
            <a:avLst/>
          </a:prstGeom>
          <a:noFill/>
        </p:spPr>
        <p:txBody>
          <a:bodyPr wrap="square">
            <a:spAutoFit/>
          </a:bodyPr>
          <a:lstStyle/>
          <a:p>
            <a:r>
              <a:rPr lang="en-CA" dirty="0">
                <a:solidFill>
                  <a:schemeClr val="accent6"/>
                </a:solidFill>
              </a:rPr>
              <a:t>https://www.w3schools.com/java/default.asp</a:t>
            </a:r>
          </a:p>
        </p:txBody>
      </p:sp>
      <p:pic>
        <p:nvPicPr>
          <p:cNvPr id="1032" name="Picture 8" descr="Learn to Code - for Free | Codecademy">
            <a:extLst>
              <a:ext uri="{FF2B5EF4-FFF2-40B4-BE49-F238E27FC236}">
                <a16:creationId xmlns:a16="http://schemas.microsoft.com/office/drawing/2014/main" id="{365B7153-84A0-9B21-F1A9-6B85544EA5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9127" b="61429" l="28458" r="70292">
                        <a14:foregroundMark x1="28500" y1="41667" x2="28500" y2="41667"/>
                        <a14:foregroundMark x1="31625" y1="49365" x2="31625" y2="49365"/>
                        <a14:foregroundMark x1="34875" y1="48810" x2="34875" y2="48810"/>
                        <a14:foregroundMark x1="38250" y1="48333" x2="38250" y2="48333"/>
                        <a14:foregroundMark x1="42833" y1="48571" x2="42833" y2="48571"/>
                        <a14:foregroundMark x1="48375" y1="57619" x2="48375" y2="57619"/>
                        <a14:foregroundMark x1="47583" y1="52698" x2="47583" y2="52698"/>
                        <a14:foregroundMark x1="52417" y1="48095" x2="52417" y2="48095"/>
                        <a14:foregroundMark x1="55542" y1="49365" x2="55542" y2="49365"/>
                        <a14:foregroundMark x1="61208" y1="51190" x2="61208" y2="51190"/>
                        <a14:foregroundMark x1="63125" y1="49603" x2="63125" y2="49603"/>
                        <a14:foregroundMark x1="70292" y1="52937" x2="70292" y2="52937"/>
                        <a14:backgroundMark x1="25250" y1="16905" x2="25250" y2="16905"/>
                      </a14:backgroundRemoval>
                    </a14:imgEffect>
                  </a14:imgLayer>
                </a14:imgProps>
              </a:ext>
              <a:ext uri="{28A0092B-C50C-407E-A947-70E740481C1C}">
                <a14:useLocalDpi xmlns:a14="http://schemas.microsoft.com/office/drawing/2010/main" val="0"/>
              </a:ext>
            </a:extLst>
          </a:blip>
          <a:srcRect l="26081" t="36486" r="26621" b="35714"/>
          <a:stretch/>
        </p:blipFill>
        <p:spPr bwMode="auto">
          <a:xfrm>
            <a:off x="6246339" y="3531683"/>
            <a:ext cx="2162433" cy="6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3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#7 Coding Warm-Up: Inheriting a Class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4111493" cy="2462213"/>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a:t>
            </a:r>
            <a:r>
              <a:rPr lang="en-US" dirty="0">
                <a:solidFill>
                  <a:srgbClr val="6A9955"/>
                </a:solidFill>
                <a:latin typeface="Consolas" panose="020B0609020204030204" pitchFamily="49" charset="0"/>
              </a:rPr>
              <a:t>inherits from the ‘Student’ Class and adds a unique attribute or method.</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HINT: In our school database example,</a:t>
            </a:r>
          </a:p>
          <a:p>
            <a:r>
              <a:rPr lang="en-US" dirty="0">
                <a:solidFill>
                  <a:srgbClr val="6A9955"/>
                </a:solidFill>
                <a:latin typeface="Consolas" panose="020B0609020204030204" pitchFamily="49" charset="0"/>
              </a:rPr>
              <a:t>This might be an Admin, Librarian, Bus Driver</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Bus Driver could have an attribute like ‘</a:t>
            </a:r>
            <a:r>
              <a:rPr lang="en-US" dirty="0" err="1">
                <a:solidFill>
                  <a:srgbClr val="6A9955"/>
                </a:solidFill>
                <a:latin typeface="Consolas" panose="020B0609020204030204" pitchFamily="49" charset="0"/>
              </a:rPr>
              <a:t>bus_num</a:t>
            </a:r>
            <a:r>
              <a:rPr lang="en-US" dirty="0">
                <a:solidFill>
                  <a:srgbClr val="6A9955"/>
                </a:solidFill>
                <a:latin typeface="Consolas" panose="020B0609020204030204" pitchFamily="49" charset="0"/>
              </a:rPr>
              <a:t>’</a:t>
            </a:r>
          </a:p>
          <a:p>
            <a:endParaRPr lang="en-US" b="0" dirty="0">
              <a:solidFill>
                <a:srgbClr val="6A9955"/>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CCBCADC-6D80-7DF3-B766-6CC83517046C}"/>
              </a:ext>
            </a:extLst>
          </p:cNvPr>
          <p:cNvSpPr txBox="1"/>
          <p:nvPr/>
        </p:nvSpPr>
        <p:spPr>
          <a:xfrm>
            <a:off x="4250762" y="1113460"/>
            <a:ext cx="5101667" cy="3554819"/>
          </a:xfrm>
          <a:prstGeom prst="rect">
            <a:avLst/>
          </a:prstGeom>
          <a:noFill/>
        </p:spPr>
        <p:txBody>
          <a:bodyPr wrap="square">
            <a:spAutoFit/>
          </a:bodyPr>
          <a:lstStyle/>
          <a:p>
            <a:r>
              <a:rPr lang="en-US" sz="900" b="0" dirty="0">
                <a:solidFill>
                  <a:srgbClr val="569CD6"/>
                </a:solidFill>
                <a:effectLst/>
                <a:latin typeface="Consolas" panose="020B0609020204030204" pitchFamily="49" charset="0"/>
              </a:rPr>
              <a:t>class</a:t>
            </a: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Student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#Instance Variable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schoolName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"Leo Hayes High School"</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216</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__</a:t>
            </a:r>
            <a:r>
              <a:rPr lang="en-US" sz="900" b="0" dirty="0" err="1">
                <a:solidFill>
                  <a:srgbClr val="DCDCAA"/>
                </a:solidFill>
                <a:effectLst/>
                <a:latin typeface="Consolas" panose="020B0609020204030204" pitchFamily="49" charset="0"/>
              </a:rPr>
              <a:t>init</a:t>
            </a:r>
            <a:r>
              <a:rPr lang="en-US" sz="900" b="0" dirty="0">
                <a:solidFill>
                  <a:srgbClr val="DCDCAA"/>
                </a:solidFill>
                <a:effectLst/>
                <a:latin typeface="Consolas" panose="020B0609020204030204" pitchFamily="49" charset="0"/>
              </a:rPr>
              <a:t>__</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email</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"@school-email.com"</a:t>
            </a:r>
            <a:r>
              <a:rPr lang="en-US" sz="900" b="0" dirty="0">
                <a:solidFill>
                  <a:srgbClr val="CCCCCC"/>
                </a:solidFill>
                <a:effectLst/>
                <a:latin typeface="Consolas" panose="020B0609020204030204" pitchFamily="49" charset="0"/>
              </a:rPr>
              <a:t>   </a:t>
            </a: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full_name</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p>
          <a:p>
            <a:r>
              <a:rPr lang="en-US" sz="900" dirty="0">
                <a:solidFill>
                  <a:srgbClr val="CCCCCC"/>
                </a:solidFill>
                <a:latin typeface="Consolas" panose="020B0609020204030204" pitchFamily="49" charset="0"/>
              </a:rPr>
              <a:t>    </a:t>
            </a:r>
            <a:r>
              <a:rPr lang="en-US" sz="900" b="0" dirty="0">
                <a:solidFill>
                  <a:srgbClr val="6A9955"/>
                </a:solidFill>
                <a:effectLst/>
                <a:latin typeface="Consolas" panose="020B0609020204030204" pitchFamily="49" charset="0"/>
              </a:rPr>
              <a:t>#Static Method, doesn't depend class or instance variables</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staticmethod</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is_schoolDay</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if</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saturday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or</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sunday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"not a school day"</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else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"go to class“</a:t>
            </a:r>
          </a:p>
          <a:p>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#Class Method, takes the class as the first argument</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classmethod</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set_schoolDays</a:t>
            </a:r>
            <a:r>
              <a:rPr lang="en-US" sz="900" b="0" dirty="0">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cls</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cls</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340238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#8 Coding Warm-Up: Working With Files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1815882"/>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program that copies a text file named “input.txt” with a list of ten items and saves it as “output.txt” with list in reverse order</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Hint1: </a:t>
            </a:r>
            <a:r>
              <a:rPr lang="en-US" b="0" dirty="0" err="1">
                <a:solidFill>
                  <a:srgbClr val="6A9955"/>
                </a:solidFill>
                <a:effectLst/>
                <a:latin typeface="Consolas" panose="020B0609020204030204" pitchFamily="49" charset="0"/>
              </a:rPr>
              <a:t>readlines</a:t>
            </a:r>
            <a:r>
              <a:rPr lang="en-US" b="0" dirty="0">
                <a:solidFill>
                  <a:srgbClr val="6A9955"/>
                </a:solidFill>
                <a:effectLst/>
                <a:latin typeface="Consolas" panose="020B0609020204030204" pitchFamily="49" charset="0"/>
              </a:rPr>
              <a:t>() #Returns an list with one item for each line</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Hint2: list method call reverse()</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Hint3: split(“\n”)  but the is also </a:t>
            </a:r>
            <a:r>
              <a:rPr lang="en-US" b="0" dirty="0" err="1">
                <a:solidFill>
                  <a:srgbClr val="6A9955"/>
                </a:solidFill>
                <a:effectLst/>
                <a:latin typeface="Consolas" panose="020B0609020204030204" pitchFamily="49" charset="0"/>
              </a:rPr>
              <a:t>rsplit</a:t>
            </a:r>
            <a:r>
              <a:rPr lang="en-US" b="0" dirty="0">
                <a:solidFill>
                  <a:srgbClr val="6A9955"/>
                </a:solidFill>
                <a:effectLst/>
                <a:latin typeface="Consolas" panose="020B0609020204030204" pitchFamily="49" charset="0"/>
              </a:rPr>
              <a:t>(“\n”)</a:t>
            </a:r>
          </a:p>
        </p:txBody>
      </p:sp>
    </p:spTree>
    <p:extLst>
      <p:ext uri="{BB962C8B-B14F-4D97-AF65-F5344CB8AC3E}">
        <p14:creationId xmlns:p14="http://schemas.microsoft.com/office/powerpoint/2010/main" val="19199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#9 Coding Warm-Up: Working With Images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program that copies a text file named “input.txt” with a list of ten items and saves it as “output.txt” with list in reverse order</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Hint1: Remember to read in chunks of the OG files by defining a buffer size in bytes</a:t>
            </a:r>
          </a:p>
          <a:p>
            <a:r>
              <a:rPr lang="en-US" dirty="0">
                <a:solidFill>
                  <a:srgbClr val="6A9955"/>
                </a:solidFill>
                <a:latin typeface="Consolas" panose="020B0609020204030204" pitchFamily="49" charset="0"/>
              </a:rPr>
              <a:t>       100 would be good, loop through reading the file until there a no more bytes      </a:t>
            </a:r>
          </a:p>
          <a:p>
            <a:r>
              <a:rPr lang="en-US" dirty="0">
                <a:solidFill>
                  <a:srgbClr val="6A9955"/>
                </a:solidFill>
                <a:latin typeface="Consolas" panose="020B0609020204030204" pitchFamily="49" charset="0"/>
              </a:rPr>
              <a:t>       to read</a:t>
            </a:r>
            <a:endParaRPr lang="en-US" b="0" dirty="0">
              <a:solidFill>
                <a:srgbClr val="6A9955"/>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Hint2: Remember to read and write the file in “</a:t>
            </a:r>
            <a:r>
              <a:rPr lang="en-US" dirty="0" err="1">
                <a:solidFill>
                  <a:srgbClr val="6A9955"/>
                </a:solidFill>
                <a:latin typeface="Consolas" panose="020B0609020204030204" pitchFamily="49" charset="0"/>
              </a:rPr>
              <a:t>rb</a:t>
            </a:r>
            <a:r>
              <a:rPr lang="en-US" dirty="0">
                <a:solidFill>
                  <a:srgbClr val="6A9955"/>
                </a:solidFill>
                <a:latin typeface="Consolas" panose="020B0609020204030204" pitchFamily="49" charset="0"/>
              </a:rPr>
              <a:t>” and “</a:t>
            </a:r>
            <a:r>
              <a:rPr lang="en-US" dirty="0" err="1">
                <a:solidFill>
                  <a:srgbClr val="6A9955"/>
                </a:solidFill>
                <a:latin typeface="Consolas" panose="020B0609020204030204" pitchFamily="49" charset="0"/>
              </a:rPr>
              <a:t>wb</a:t>
            </a:r>
            <a:r>
              <a:rPr lang="en-US" dirty="0">
                <a:solidFill>
                  <a:srgbClr val="6A9955"/>
                </a:solidFill>
                <a:latin typeface="Consolas" panose="020B0609020204030204" pitchFamily="49" charset="0"/>
              </a:rPr>
              <a:t>” byte mode respectively </a:t>
            </a:r>
          </a:p>
          <a:p>
            <a:endParaRPr lang="en-US" b="0" dirty="0">
              <a:solidFill>
                <a:srgbClr val="6A9955"/>
              </a:solidFill>
              <a:effectLst/>
              <a:latin typeface="Consolas" panose="020B0609020204030204" pitchFamily="49" charset="0"/>
            </a:endParaRPr>
          </a:p>
        </p:txBody>
      </p:sp>
    </p:spTree>
    <p:extLst>
      <p:ext uri="{BB962C8B-B14F-4D97-AF65-F5344CB8AC3E}">
        <p14:creationId xmlns:p14="http://schemas.microsoft.com/office/powerpoint/2010/main" val="3407961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#10 Coding Warm-Up: Working </a:t>
            </a:r>
            <a:r>
              <a:rPr lang="en-CA" sz="3200" dirty="0">
                <a:solidFill>
                  <a:schemeClr val="hlink"/>
                </a:solidFill>
                <a:uFill>
                  <a:noFill/>
                </a:uFill>
              </a:rPr>
              <a:t>CSV Data Files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1600438"/>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that takes the LHHS staff list and rewrite the file in a new format contains the following columns: First Name, Last Name, Email and includes ONLY TEACHERS – No VPs, principal </a:t>
            </a:r>
            <a:r>
              <a:rPr lang="en-US" b="0" dirty="0" err="1">
                <a:solidFill>
                  <a:srgbClr val="6A9955"/>
                </a:solidFill>
                <a:effectLst/>
                <a:latin typeface="Consolas" panose="020B0609020204030204" pitchFamily="49" charset="0"/>
              </a:rPr>
              <a:t>etc</a:t>
            </a:r>
            <a:r>
              <a:rPr lang="en-US" b="0" dirty="0">
                <a:solidFill>
                  <a:srgbClr val="6A9955"/>
                </a:solidFill>
                <a:effectLst/>
                <a:latin typeface="Consolas" panose="020B0609020204030204" pitchFamily="49" charset="0"/>
              </a:rPr>
              <a:t>…</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HINT: Use </a:t>
            </a:r>
            <a:r>
              <a:rPr lang="en-US" dirty="0" err="1">
                <a:solidFill>
                  <a:srgbClr val="6A9955"/>
                </a:solidFill>
                <a:latin typeface="Consolas" panose="020B0609020204030204" pitchFamily="49" charset="0"/>
              </a:rPr>
              <a:t>DictReader</a:t>
            </a:r>
            <a:r>
              <a:rPr lang="en-US" dirty="0">
                <a:solidFill>
                  <a:srgbClr val="6A9955"/>
                </a:solidFill>
                <a:latin typeface="Consolas" panose="020B0609020204030204" pitchFamily="49" charset="0"/>
              </a:rPr>
              <a:t> and </a:t>
            </a:r>
            <a:r>
              <a:rPr lang="en-US" dirty="0" err="1">
                <a:solidFill>
                  <a:srgbClr val="6A9955"/>
                </a:solidFill>
                <a:latin typeface="Consolas" panose="020B0609020204030204" pitchFamily="49" charset="0"/>
              </a:rPr>
              <a:t>DictWriter</a:t>
            </a:r>
            <a:r>
              <a:rPr lang="en-US" dirty="0">
                <a:solidFill>
                  <a:srgbClr val="6A9955"/>
                </a:solidFill>
                <a:latin typeface="Consolas" panose="020B0609020204030204" pitchFamily="49" charset="0"/>
              </a:rPr>
              <a:t> methods</a:t>
            </a:r>
          </a:p>
          <a:p>
            <a:r>
              <a:rPr lang="en-US" dirty="0">
                <a:solidFill>
                  <a:srgbClr val="6A9955"/>
                </a:solidFill>
                <a:latin typeface="Consolas" panose="020B0609020204030204" pitchFamily="49" charset="0"/>
              </a:rPr>
              <a:t>HINT: Use find() method to find “Teacher” (returns -1 if not found)</a:t>
            </a:r>
          </a:p>
          <a:p>
            <a:r>
              <a:rPr lang="en-US" b="0" dirty="0">
                <a:solidFill>
                  <a:srgbClr val="6A9955"/>
                </a:solidFill>
                <a:effectLst/>
                <a:latin typeface="Consolas" panose="020B0609020204030204" pitchFamily="49" charset="0"/>
              </a:rPr>
              <a:t>HINT: Use an if…else statement determine if Position contains the string “teacher”  </a:t>
            </a:r>
          </a:p>
        </p:txBody>
      </p:sp>
    </p:spTree>
    <p:extLst>
      <p:ext uri="{BB962C8B-B14F-4D97-AF65-F5344CB8AC3E}">
        <p14:creationId xmlns:p14="http://schemas.microsoft.com/office/powerpoint/2010/main" val="302513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#11 Coding Warm-Up: Create A </a:t>
            </a:r>
            <a:r>
              <a:rPr lang="en-CA" sz="3200" dirty="0" err="1">
                <a:solidFill>
                  <a:schemeClr val="hlink"/>
                </a:solidFill>
                <a:uFill>
                  <a:noFill/>
                </a:uFill>
                <a:latin typeface="Anton"/>
                <a:ea typeface="Anton"/>
                <a:cs typeface="Anton"/>
                <a:sym typeface="Anton"/>
              </a:rPr>
              <a:t>Tkinter</a:t>
            </a:r>
            <a:r>
              <a:rPr lang="en-CA" sz="3200" dirty="0">
                <a:solidFill>
                  <a:schemeClr val="hlink"/>
                </a:solidFill>
                <a:uFill>
                  <a:noFill/>
                </a:uFill>
                <a:latin typeface="Anton"/>
                <a:ea typeface="Anton"/>
                <a:cs typeface="Anton"/>
                <a:sym typeface="Anton"/>
              </a:rPr>
              <a:t> GUI</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738664"/>
          </a:xfrm>
          <a:prstGeom prst="rect">
            <a:avLst/>
          </a:prstGeom>
          <a:noFill/>
        </p:spPr>
        <p:txBody>
          <a:bodyPr wrap="square">
            <a:spAutoFit/>
          </a:bodyPr>
          <a:lstStyle/>
          <a:p>
            <a:r>
              <a:rPr lang="en-US" b="0" dirty="0">
                <a:solidFill>
                  <a:srgbClr val="6A9955"/>
                </a:solidFill>
                <a:effectLst/>
                <a:latin typeface="Consolas" panose="020B0609020204030204" pitchFamily="49" charset="0"/>
              </a:rPr>
              <a:t>#Q:</a:t>
            </a:r>
            <a:r>
              <a:rPr lang="en-US" dirty="0">
                <a:solidFill>
                  <a:srgbClr val="6A9955"/>
                </a:solidFill>
                <a:latin typeface="Consolas" panose="020B0609020204030204" pitchFamily="49" charset="0"/>
              </a:rPr>
              <a:t>Write a python program that uses </a:t>
            </a:r>
            <a:r>
              <a:rPr lang="en-US" dirty="0" err="1">
                <a:solidFill>
                  <a:srgbClr val="6A9955"/>
                </a:solidFill>
                <a:latin typeface="Consolas" panose="020B0609020204030204" pitchFamily="49" charset="0"/>
              </a:rPr>
              <a:t>tkinter</a:t>
            </a:r>
            <a:r>
              <a:rPr lang="en-US" dirty="0">
                <a:solidFill>
                  <a:srgbClr val="6A9955"/>
                </a:solidFill>
                <a:latin typeface="Consolas" panose="020B0609020204030204" pitchFamily="49" charset="0"/>
              </a:rPr>
              <a:t> and creates a form to submit data about a student. The for should have the following elements:</a:t>
            </a:r>
            <a:endParaRPr lang="en-US" b="0" dirty="0">
              <a:solidFill>
                <a:srgbClr val="6A9955"/>
              </a:solidFill>
              <a:effectLst/>
              <a:latin typeface="Consolas" panose="020B0609020204030204" pitchFamily="49" charset="0"/>
            </a:endParaRPr>
          </a:p>
          <a:p>
            <a:endParaRPr lang="en-US" dirty="0">
              <a:solidFill>
                <a:srgbClr val="6A9955"/>
              </a:solidFill>
              <a:latin typeface="Consolas" panose="020B0609020204030204" pitchFamily="49" charset="0"/>
            </a:endParaRPr>
          </a:p>
        </p:txBody>
      </p:sp>
      <p:sp>
        <p:nvSpPr>
          <p:cNvPr id="2" name="TextBox 1">
            <a:extLst>
              <a:ext uri="{FF2B5EF4-FFF2-40B4-BE49-F238E27FC236}">
                <a16:creationId xmlns:a16="http://schemas.microsoft.com/office/drawing/2014/main" id="{C9DC50A4-87E1-AAF0-D12E-40D878CB22CF}"/>
              </a:ext>
            </a:extLst>
          </p:cNvPr>
          <p:cNvSpPr txBox="1"/>
          <p:nvPr/>
        </p:nvSpPr>
        <p:spPr>
          <a:xfrm>
            <a:off x="376881" y="1933832"/>
            <a:ext cx="8266670" cy="2677656"/>
          </a:xfrm>
          <a:prstGeom prst="rect">
            <a:avLst/>
          </a:prstGeom>
          <a:noFill/>
        </p:spPr>
        <p:txBody>
          <a:bodyPr wrap="square" rtlCol="0">
            <a:spAutoFit/>
          </a:bodyPr>
          <a:lstStyle/>
          <a:p>
            <a:r>
              <a:rPr lang="en-US" dirty="0">
                <a:solidFill>
                  <a:schemeClr val="tx1"/>
                </a:solidFill>
              </a:rPr>
              <a:t>TOP FRAME</a:t>
            </a:r>
          </a:p>
          <a:p>
            <a:pPr marL="285750" indent="-285750">
              <a:buFont typeface="Arial" panose="020B0604020202020204" pitchFamily="34" charset="0"/>
              <a:buChar char="•"/>
            </a:pPr>
            <a:r>
              <a:rPr lang="en-US" dirty="0">
                <a:solidFill>
                  <a:schemeClr val="tx1"/>
                </a:solidFill>
              </a:rPr>
              <a:t>A title label called “Student Record Form”</a:t>
            </a:r>
          </a:p>
          <a:p>
            <a:r>
              <a:rPr lang="en-US" dirty="0">
                <a:solidFill>
                  <a:schemeClr val="tx1"/>
                </a:solidFill>
              </a:rPr>
              <a:t>MIDDLE FRAME (HINT: Use grid() not pack() )</a:t>
            </a:r>
          </a:p>
          <a:p>
            <a:pPr marL="285750" indent="-285750">
              <a:buFont typeface="Arial" panose="020B0604020202020204" pitchFamily="34" charset="0"/>
              <a:buChar char="•"/>
            </a:pPr>
            <a:r>
              <a:rPr lang="en-US" dirty="0">
                <a:solidFill>
                  <a:schemeClr val="tx1"/>
                </a:solidFill>
              </a:rPr>
              <a:t>Student Number label / entry field (Just make up a number here)</a:t>
            </a:r>
          </a:p>
          <a:p>
            <a:pPr marL="285750" indent="-285750">
              <a:buFont typeface="Arial" panose="020B0604020202020204" pitchFamily="34" charset="0"/>
              <a:buChar char="•"/>
            </a:pPr>
            <a:r>
              <a:rPr lang="en-US" dirty="0">
                <a:solidFill>
                  <a:schemeClr val="tx1"/>
                </a:solidFill>
              </a:rPr>
              <a:t>First name label / entry field</a:t>
            </a:r>
          </a:p>
          <a:p>
            <a:pPr marL="285750" indent="-285750">
              <a:buFont typeface="Arial" panose="020B0604020202020204" pitchFamily="34" charset="0"/>
              <a:buChar char="•"/>
            </a:pPr>
            <a:r>
              <a:rPr lang="en-US" dirty="0">
                <a:solidFill>
                  <a:schemeClr val="tx1"/>
                </a:solidFill>
              </a:rPr>
              <a:t>Last name label / entry field</a:t>
            </a:r>
          </a:p>
          <a:p>
            <a:pPr marL="285750" indent="-285750">
              <a:buFont typeface="Arial" panose="020B0604020202020204" pitchFamily="34" charset="0"/>
              <a:buChar char="•"/>
            </a:pPr>
            <a:r>
              <a:rPr lang="en-US" dirty="0">
                <a:solidFill>
                  <a:schemeClr val="tx1"/>
                </a:solidFill>
              </a:rPr>
              <a:t>Age label / entry field</a:t>
            </a:r>
          </a:p>
          <a:p>
            <a:pPr marL="285750" indent="-285750">
              <a:buFont typeface="Arial" panose="020B0604020202020204" pitchFamily="34" charset="0"/>
              <a:buChar char="•"/>
            </a:pPr>
            <a:r>
              <a:rPr lang="en-US" dirty="0">
                <a:solidFill>
                  <a:schemeClr val="tx1"/>
                </a:solidFill>
              </a:rPr>
              <a:t>Grade label / entry field</a:t>
            </a:r>
          </a:p>
          <a:p>
            <a:pPr marL="285750" indent="-285750">
              <a:buFont typeface="Arial" panose="020B0604020202020204" pitchFamily="34" charset="0"/>
              <a:buChar char="•"/>
            </a:pPr>
            <a:r>
              <a:rPr lang="en-US" dirty="0">
                <a:solidFill>
                  <a:schemeClr val="tx1"/>
                </a:solidFill>
              </a:rPr>
              <a:t>Current Grade label /entry field (out of 4)</a:t>
            </a:r>
          </a:p>
          <a:p>
            <a:r>
              <a:rPr lang="en-US" dirty="0">
                <a:solidFill>
                  <a:schemeClr val="tx1"/>
                </a:solidFill>
              </a:rPr>
              <a:t>BOTTOM FRAME </a:t>
            </a:r>
          </a:p>
          <a:p>
            <a:pPr marL="285750" indent="-285750">
              <a:buFont typeface="Arial" panose="020B0604020202020204" pitchFamily="34" charset="0"/>
              <a:buChar char="•"/>
            </a:pPr>
            <a:r>
              <a:rPr lang="en-US" dirty="0">
                <a:solidFill>
                  <a:schemeClr val="tx1"/>
                </a:solidFill>
              </a:rPr>
              <a:t>Submit Button – calls the submit() method that prints the text “Record Created” to the terminal</a:t>
            </a:r>
          </a:p>
          <a:p>
            <a:pPr marL="285750" indent="-285750">
              <a:buFont typeface="Arial" panose="020B0604020202020204" pitchFamily="34" charset="0"/>
              <a:buChar char="•"/>
            </a:pPr>
            <a:endParaRPr lang="en-CA" dirty="0">
              <a:solidFill>
                <a:schemeClr val="tx1"/>
              </a:solidFill>
            </a:endParaRPr>
          </a:p>
        </p:txBody>
      </p:sp>
    </p:spTree>
    <p:extLst>
      <p:ext uri="{BB962C8B-B14F-4D97-AF65-F5344CB8AC3E}">
        <p14:creationId xmlns:p14="http://schemas.microsoft.com/office/powerpoint/2010/main" val="377646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#12 Coding Warm-Up: Creating A Timer With </a:t>
            </a:r>
            <a:r>
              <a:rPr lang="en-CA" sz="3200" dirty="0" err="1">
                <a:solidFill>
                  <a:schemeClr val="hlink"/>
                </a:solidFill>
                <a:uFill>
                  <a:noFill/>
                </a:uFill>
                <a:latin typeface="Anton"/>
                <a:ea typeface="Anton"/>
                <a:cs typeface="Anton"/>
                <a:sym typeface="Anton"/>
              </a:rPr>
              <a:t>Tkinter</a:t>
            </a:r>
            <a:r>
              <a:rPr lang="en-CA" sz="3200" dirty="0">
                <a:solidFill>
                  <a:schemeClr val="hlink"/>
                </a:solidFill>
                <a:uFill>
                  <a:noFill/>
                </a:uFill>
                <a:latin typeface="Anton"/>
                <a:ea typeface="Anton"/>
                <a:cs typeface="Anton"/>
                <a:sym typeface="Anton"/>
              </a:rPr>
              <a:t> &amp; Datetime</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5" y="1768601"/>
            <a:ext cx="8459254" cy="1600438"/>
          </a:xfrm>
          <a:prstGeom prst="rect">
            <a:avLst/>
          </a:prstGeom>
          <a:noFill/>
        </p:spPr>
        <p:txBody>
          <a:bodyPr wrap="square">
            <a:spAutoFit/>
          </a:bodyPr>
          <a:lstStyle/>
          <a:p>
            <a:r>
              <a:rPr lang="en-US" b="0" dirty="0">
                <a:solidFill>
                  <a:srgbClr val="6A9955"/>
                </a:solidFill>
                <a:effectLst/>
                <a:latin typeface="Consolas" panose="020B0609020204030204" pitchFamily="49" charset="0"/>
              </a:rPr>
              <a:t>#Q:Looking at the course code examples (UNIT 5 01_Python_Modules), </a:t>
            </a:r>
            <a:r>
              <a:rPr lang="en-US" dirty="0">
                <a:solidFill>
                  <a:srgbClr val="6A9955"/>
                </a:solidFill>
                <a:latin typeface="Consolas" panose="020B0609020204030204" pitchFamily="49" charset="0"/>
              </a:rPr>
              <a:t>Write a python program that uses the datetime module to count the time remaining a certain day (End of the School Year Maybe)</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Next, use </a:t>
            </a:r>
            <a:r>
              <a:rPr lang="en-US" b="0" dirty="0" err="1">
                <a:solidFill>
                  <a:srgbClr val="6A9955"/>
                </a:solidFill>
                <a:effectLst/>
                <a:latin typeface="Consolas" panose="020B0609020204030204" pitchFamily="49" charset="0"/>
              </a:rPr>
              <a:t>tkin</a:t>
            </a:r>
            <a:r>
              <a:rPr lang="en-US" dirty="0" err="1">
                <a:solidFill>
                  <a:srgbClr val="6A9955"/>
                </a:solidFill>
                <a:latin typeface="Consolas" panose="020B0609020204030204" pitchFamily="49" charset="0"/>
              </a:rPr>
              <a:t>ter</a:t>
            </a:r>
            <a:r>
              <a:rPr lang="en-US" dirty="0">
                <a:solidFill>
                  <a:srgbClr val="6A9955"/>
                </a:solidFill>
                <a:latin typeface="Consolas" panose="020B0609020204030204" pitchFamily="49" charset="0"/>
              </a:rPr>
              <a:t> to create a GUI that prints the counter to the screen and updates every 1 second (See the last Example 6 in the course code notes)</a:t>
            </a:r>
            <a:endParaRPr lang="en-US" b="0" dirty="0">
              <a:solidFill>
                <a:srgbClr val="6A9955"/>
              </a:solidFill>
              <a:effectLst/>
              <a:latin typeface="Consolas" panose="020B0609020204030204" pitchFamily="49" charset="0"/>
            </a:endParaRPr>
          </a:p>
          <a:p>
            <a:endParaRPr lang="en-US" dirty="0">
              <a:solidFill>
                <a:srgbClr val="6A9955"/>
              </a:solidFill>
              <a:latin typeface="Consolas" panose="020B0609020204030204" pitchFamily="49" charset="0"/>
            </a:endParaRPr>
          </a:p>
        </p:txBody>
      </p:sp>
    </p:spTree>
    <p:extLst>
      <p:ext uri="{BB962C8B-B14F-4D97-AF65-F5344CB8AC3E}">
        <p14:creationId xmlns:p14="http://schemas.microsoft.com/office/powerpoint/2010/main" val="380944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930064" y="352349"/>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CONFIGURING GIT and GIT BASH TO CLONE REPO</a:t>
            </a:r>
            <a:endParaRPr lang="en-CA" sz="3200" dirty="0">
              <a:solidFill>
                <a:schemeClr val="dk1"/>
              </a:solidFill>
              <a:latin typeface="Anton"/>
              <a:ea typeface="Anton"/>
              <a:cs typeface="Anton"/>
              <a:sym typeface="Anton"/>
            </a:endParaRPr>
          </a:p>
        </p:txBody>
      </p:sp>
      <p:sp>
        <p:nvSpPr>
          <p:cNvPr id="11" name="TextBox 10">
            <a:extLst>
              <a:ext uri="{FF2B5EF4-FFF2-40B4-BE49-F238E27FC236}">
                <a16:creationId xmlns:a16="http://schemas.microsoft.com/office/drawing/2014/main" id="{56225C7E-50FA-43FB-EFB7-07A92BE87F78}"/>
              </a:ext>
            </a:extLst>
          </p:cNvPr>
          <p:cNvSpPr txBox="1"/>
          <p:nvPr/>
        </p:nvSpPr>
        <p:spPr>
          <a:xfrm>
            <a:off x="1464276" y="1143000"/>
            <a:ext cx="6091881" cy="3108543"/>
          </a:xfrm>
          <a:prstGeom prst="rect">
            <a:avLst/>
          </a:prstGeom>
          <a:noFill/>
        </p:spPr>
        <p:txBody>
          <a:bodyPr wrap="square" rtlCol="0">
            <a:spAutoFit/>
          </a:bodyPr>
          <a:lstStyle/>
          <a:p>
            <a:r>
              <a:rPr lang="en-US" dirty="0">
                <a:solidFill>
                  <a:schemeClr val="tx1"/>
                </a:solidFill>
              </a:rPr>
              <a:t>Our secured network relies on Trust Certificates Signed By NBED to allow traffic via https. Git requires steps to use certificates on your computers:</a:t>
            </a:r>
          </a:p>
          <a:p>
            <a:endParaRPr lang="en-US" dirty="0">
              <a:solidFill>
                <a:schemeClr val="tx1"/>
              </a:solidFill>
            </a:endParaRPr>
          </a:p>
          <a:p>
            <a:endParaRPr lang="en-US" dirty="0">
              <a:solidFill>
                <a:schemeClr val="tx1"/>
              </a:solidFill>
            </a:endParaRPr>
          </a:p>
          <a:p>
            <a:r>
              <a:rPr lang="en-US" dirty="0">
                <a:solidFill>
                  <a:schemeClr val="tx1"/>
                </a:solidFill>
              </a:rPr>
              <a:t>OPEN GIT BASH -&gt; Right Click Anywhere on your desktop</a:t>
            </a:r>
          </a:p>
          <a:p>
            <a:endParaRPr lang="en-US" dirty="0">
              <a:solidFill>
                <a:schemeClr val="tx1"/>
              </a:solidFill>
            </a:endParaRPr>
          </a:p>
          <a:p>
            <a:endParaRPr lang="en-US" dirty="0">
              <a:solidFill>
                <a:schemeClr val="tx1"/>
              </a:solidFill>
            </a:endParaRPr>
          </a:p>
          <a:p>
            <a:r>
              <a:rPr lang="en-US" dirty="0">
                <a:solidFill>
                  <a:schemeClr val="tx1"/>
                </a:solidFill>
              </a:rPr>
              <a:t>TYPE:   </a:t>
            </a:r>
            <a:r>
              <a:rPr lang="en-US" dirty="0">
                <a:solidFill>
                  <a:srgbClr val="00B050"/>
                </a:solidFill>
              </a:rPr>
              <a:t>git config --global </a:t>
            </a:r>
            <a:r>
              <a:rPr lang="en-US" dirty="0" err="1">
                <a:solidFill>
                  <a:srgbClr val="00B050"/>
                </a:solidFill>
              </a:rPr>
              <a:t>http.sslbackend</a:t>
            </a:r>
            <a:r>
              <a:rPr lang="en-US" dirty="0">
                <a:solidFill>
                  <a:srgbClr val="00B050"/>
                </a:solidFill>
              </a:rPr>
              <a:t> </a:t>
            </a:r>
            <a:r>
              <a:rPr lang="en-US" dirty="0" err="1">
                <a:solidFill>
                  <a:srgbClr val="00B050"/>
                </a:solidFill>
              </a:rPr>
              <a:t>schannel</a:t>
            </a:r>
            <a:r>
              <a:rPr lang="en-US" dirty="0">
                <a:solidFill>
                  <a:srgbClr val="00B050"/>
                </a:solidFill>
              </a:rPr>
              <a:t> </a:t>
            </a:r>
          </a:p>
          <a:p>
            <a:endParaRPr lang="en-US" dirty="0">
              <a:solidFill>
                <a:schemeClr val="tx1"/>
              </a:solidFill>
            </a:endParaRPr>
          </a:p>
          <a:p>
            <a:r>
              <a:rPr lang="en-US" dirty="0">
                <a:solidFill>
                  <a:schemeClr val="tx1"/>
                </a:solidFill>
              </a:rPr>
              <a:t>HIT ENTER</a:t>
            </a:r>
          </a:p>
          <a:p>
            <a:endParaRPr lang="en-US" dirty="0">
              <a:solidFill>
                <a:schemeClr val="tx1"/>
              </a:solidFill>
            </a:endParaRPr>
          </a:p>
          <a:p>
            <a:r>
              <a:rPr lang="en-US" dirty="0">
                <a:solidFill>
                  <a:schemeClr val="tx1"/>
                </a:solidFill>
              </a:rPr>
              <a:t>TO CLONE THE CLASS GIT REPO, TYPE:</a:t>
            </a:r>
          </a:p>
          <a:p>
            <a:endParaRPr lang="en-US" dirty="0">
              <a:solidFill>
                <a:schemeClr val="tx1"/>
              </a:solidFill>
            </a:endParaRPr>
          </a:p>
          <a:p>
            <a:r>
              <a:rPr lang="en-US" dirty="0">
                <a:solidFill>
                  <a:srgbClr val="00B050"/>
                </a:solidFill>
              </a:rPr>
              <a:t>git clone https://github.com/CompSci-110-LHHS/cs110mainclass.git</a:t>
            </a:r>
          </a:p>
        </p:txBody>
      </p:sp>
      <p:sp>
        <p:nvSpPr>
          <p:cNvPr id="12" name="Rectangle 1">
            <a:extLst>
              <a:ext uri="{FF2B5EF4-FFF2-40B4-BE49-F238E27FC236}">
                <a16:creationId xmlns:a16="http://schemas.microsoft.com/office/drawing/2014/main" id="{EB7330E4-DB5C-7EDB-0F3D-6D9FCAFC6EC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C0D0E"/>
                </a:solidFill>
                <a:effectLst/>
                <a:latin typeface="var(--ff-mono)"/>
              </a:rPr>
              <a:t>git config --global http.sslbackend schannel</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517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930064" y="352349"/>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CONFIGURING PIP TO INSTALL PYTHON MODULES</a:t>
            </a:r>
            <a:endParaRPr lang="en-CA" sz="3200" dirty="0">
              <a:solidFill>
                <a:schemeClr val="dk1"/>
              </a:solidFill>
              <a:latin typeface="Anton"/>
              <a:ea typeface="Anton"/>
              <a:cs typeface="Anton"/>
              <a:sym typeface="Anton"/>
            </a:endParaRPr>
          </a:p>
        </p:txBody>
      </p:sp>
      <p:sp>
        <p:nvSpPr>
          <p:cNvPr id="11" name="TextBox 10">
            <a:extLst>
              <a:ext uri="{FF2B5EF4-FFF2-40B4-BE49-F238E27FC236}">
                <a16:creationId xmlns:a16="http://schemas.microsoft.com/office/drawing/2014/main" id="{56225C7E-50FA-43FB-EFB7-07A92BE87F78}"/>
              </a:ext>
            </a:extLst>
          </p:cNvPr>
          <p:cNvSpPr txBox="1"/>
          <p:nvPr/>
        </p:nvSpPr>
        <p:spPr>
          <a:xfrm>
            <a:off x="1464276" y="1143000"/>
            <a:ext cx="6524367" cy="2462213"/>
          </a:xfrm>
          <a:prstGeom prst="rect">
            <a:avLst/>
          </a:prstGeom>
          <a:noFill/>
        </p:spPr>
        <p:txBody>
          <a:bodyPr wrap="square" rtlCol="0">
            <a:spAutoFit/>
          </a:bodyPr>
          <a:lstStyle/>
          <a:p>
            <a:r>
              <a:rPr lang="en-US" dirty="0">
                <a:solidFill>
                  <a:schemeClr val="tx1"/>
                </a:solidFill>
              </a:rPr>
              <a:t>Our secured network relies on Trust Certificates Signed By NBED to allow traffic via https. pip requires steps to use certificates on your computers:</a:t>
            </a:r>
          </a:p>
          <a:p>
            <a:endParaRPr lang="en-US" dirty="0">
              <a:solidFill>
                <a:schemeClr val="tx1"/>
              </a:solidFill>
            </a:endParaRPr>
          </a:p>
          <a:p>
            <a:endParaRPr lang="en-US" dirty="0">
              <a:solidFill>
                <a:schemeClr val="tx1"/>
              </a:solidFill>
            </a:endParaRPr>
          </a:p>
          <a:p>
            <a:r>
              <a:rPr lang="en-US" dirty="0">
                <a:solidFill>
                  <a:schemeClr val="tx1"/>
                </a:solidFill>
              </a:rPr>
              <a:t>ON YOUR TERMINAL IN </a:t>
            </a:r>
            <a:r>
              <a:rPr lang="en-US" dirty="0" err="1">
                <a:solidFill>
                  <a:schemeClr val="tx1"/>
                </a:solidFill>
              </a:rPr>
              <a:t>VSCode</a:t>
            </a:r>
            <a:r>
              <a:rPr lang="en-US" dirty="0">
                <a:solidFill>
                  <a:schemeClr val="tx1"/>
                </a:solidFill>
              </a:rPr>
              <a:t>:</a:t>
            </a:r>
          </a:p>
          <a:p>
            <a:endParaRPr lang="en-US" dirty="0">
              <a:solidFill>
                <a:schemeClr val="tx1"/>
              </a:solidFill>
            </a:endParaRPr>
          </a:p>
          <a:p>
            <a:r>
              <a:rPr lang="en-US" dirty="0">
                <a:solidFill>
                  <a:schemeClr val="tx1"/>
                </a:solidFill>
              </a:rPr>
              <a:t>TYPE:   </a:t>
            </a:r>
            <a:r>
              <a:rPr lang="en-US" dirty="0">
                <a:solidFill>
                  <a:srgbClr val="00B050"/>
                </a:solidFill>
              </a:rPr>
              <a:t>pip install --trusted-host pypi.org --trusted-host pypi.python.org --trusted-host files.pythonhosted.org &lt;</a:t>
            </a:r>
            <a:r>
              <a:rPr lang="en-US" dirty="0" err="1">
                <a:solidFill>
                  <a:srgbClr val="00B050"/>
                </a:solidFill>
              </a:rPr>
              <a:t>package_name</a:t>
            </a:r>
            <a:r>
              <a:rPr lang="en-US" dirty="0">
                <a:solidFill>
                  <a:srgbClr val="00B050"/>
                </a:solidFill>
              </a:rPr>
              <a:t>&gt;</a:t>
            </a:r>
          </a:p>
          <a:p>
            <a:endParaRPr lang="en-US" dirty="0">
              <a:solidFill>
                <a:schemeClr val="tx1"/>
              </a:solidFill>
            </a:endParaRPr>
          </a:p>
          <a:p>
            <a:r>
              <a:rPr lang="en-US" dirty="0">
                <a:solidFill>
                  <a:schemeClr val="tx1"/>
                </a:solidFill>
              </a:rPr>
              <a:t>HIT ENTER (WHERE &lt;</a:t>
            </a:r>
            <a:r>
              <a:rPr lang="en-US" dirty="0" err="1">
                <a:solidFill>
                  <a:schemeClr val="tx1"/>
                </a:solidFill>
              </a:rPr>
              <a:t>package_name</a:t>
            </a:r>
            <a:r>
              <a:rPr lang="en-US" dirty="0">
                <a:solidFill>
                  <a:schemeClr val="tx1"/>
                </a:solidFill>
              </a:rPr>
              <a:t>&gt; is the module you want (like </a:t>
            </a:r>
            <a:r>
              <a:rPr lang="en-US" dirty="0" err="1">
                <a:solidFill>
                  <a:schemeClr val="tx1"/>
                </a:solidFill>
              </a:rPr>
              <a:t>pygame</a:t>
            </a:r>
            <a:r>
              <a:rPr lang="en-US" dirty="0">
                <a:solidFill>
                  <a:schemeClr val="tx1"/>
                </a:solidFill>
              </a:rPr>
              <a:t>)</a:t>
            </a:r>
          </a:p>
          <a:p>
            <a:endParaRPr lang="en-US" dirty="0">
              <a:solidFill>
                <a:schemeClr val="tx1"/>
              </a:solidFill>
            </a:endParaRPr>
          </a:p>
        </p:txBody>
      </p:sp>
      <p:sp>
        <p:nvSpPr>
          <p:cNvPr id="12" name="Rectangle 1">
            <a:extLst>
              <a:ext uri="{FF2B5EF4-FFF2-40B4-BE49-F238E27FC236}">
                <a16:creationId xmlns:a16="http://schemas.microsoft.com/office/drawing/2014/main" id="{EB7330E4-DB5C-7EDB-0F3D-6D9FCAFC6EC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C0D0E"/>
                </a:solidFill>
                <a:effectLst/>
                <a:latin typeface="var(--ff-mono)"/>
              </a:rPr>
              <a:t>git config --global http.sslbackend schannel</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22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F7291D2-A6B0-3AC8-6759-01FE1036B8BD}"/>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39C0F992-D5CB-B0C1-26B1-2E310E47F7F8}"/>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 Coding Warm-Up: Loops &amp; Logic</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4206878E-EB47-C0C7-EF4B-FA2F23CCF8D9}"/>
              </a:ext>
            </a:extLst>
          </p:cNvPr>
          <p:cNvSpPr txBox="1"/>
          <p:nvPr/>
        </p:nvSpPr>
        <p:spPr>
          <a:xfrm>
            <a:off x="281335" y="1186755"/>
            <a:ext cx="8297562" cy="2462213"/>
          </a:xfrm>
          <a:prstGeom prst="rect">
            <a:avLst/>
          </a:prstGeom>
          <a:noFill/>
        </p:spPr>
        <p:txBody>
          <a:bodyPr wrap="square">
            <a:spAutoFit/>
          </a:bodyPr>
          <a:lstStyle/>
          <a:p>
            <a:r>
              <a:rPr lang="en-US" dirty="0">
                <a:solidFill>
                  <a:srgbClr val="6A9955"/>
                </a:solidFill>
                <a:latin typeface="Consolas" panose="020B0609020204030204" pitchFamily="49" charset="0"/>
              </a:rPr>
              <a:t>#Q: PRIME OR NOT?</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Write a python program that calculates if a given number is PRIME or not:</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A Prime number is divisible by only one and itself. Ex: 3, 5, 7 </a:t>
            </a:r>
            <a:r>
              <a:rPr lang="en-US" dirty="0" err="1">
                <a:solidFill>
                  <a:srgbClr val="6A9955"/>
                </a:solidFill>
                <a:latin typeface="Consolas" panose="020B0609020204030204" pitchFamily="49" charset="0"/>
              </a:rPr>
              <a:t>etc</a:t>
            </a:r>
            <a:r>
              <a:rPr lang="en-US" dirty="0">
                <a:solidFill>
                  <a:srgbClr val="6A9955"/>
                </a:solidFill>
                <a:latin typeface="Consolas" panose="020B0609020204030204" pitchFamily="49" charset="0"/>
              </a:rPr>
              <a:t>…</a:t>
            </a:r>
          </a:p>
          <a:p>
            <a:r>
              <a:rPr lang="en-US" b="0" dirty="0">
                <a:solidFill>
                  <a:srgbClr val="6A9955"/>
                </a:solidFill>
                <a:effectLst/>
                <a:latin typeface="Consolas" panose="020B0609020204030204" pitchFamily="49" charset="0"/>
              </a:rPr>
              <a:t>#HINT: Use the modulo operator (%) to test if n %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 0 (Where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is in the range</a:t>
            </a:r>
          </a:p>
          <a:p>
            <a:r>
              <a:rPr lang="en-US" dirty="0">
                <a:solidFill>
                  <a:srgbClr val="6A9955"/>
                </a:solidFill>
                <a:latin typeface="Consolas" panose="020B0609020204030204" pitchFamily="49" charset="0"/>
              </a:rPr>
              <a:t>						1 to n)</a:t>
            </a:r>
          </a:p>
          <a:p>
            <a:r>
              <a:rPr lang="en-US" b="0" dirty="0">
                <a:solidFill>
                  <a:srgbClr val="6A9955"/>
                </a:solidFill>
                <a:effectLst/>
                <a:latin typeface="Consolas" panose="020B0609020204030204" pitchFamily="49" charset="0"/>
              </a:rPr>
              <a:t>#HINT</a:t>
            </a:r>
            <a:r>
              <a:rPr lang="en-US" dirty="0">
                <a:solidFill>
                  <a:srgbClr val="6A9955"/>
                </a:solidFill>
                <a:latin typeface="Consolas" panose="020B0609020204030204" pitchFamily="49" charset="0"/>
              </a:rPr>
              <a:t>: Think ‘for loop’ and how to loop over a range of numbers, what would we test on each loop cycle?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6137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E002B269-B764-F041-872C-B2A1CCEA286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DFC567B1-11BA-3679-14CB-6714BA9B4637}"/>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#2 Coding Warm-Up: Loops &amp; Logic</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2189950C-5AF8-F4F2-3850-B492D0FF48CF}"/>
              </a:ext>
            </a:extLst>
          </p:cNvPr>
          <p:cNvSpPr txBox="1"/>
          <p:nvPr/>
        </p:nvSpPr>
        <p:spPr>
          <a:xfrm>
            <a:off x="729049" y="1316965"/>
            <a:ext cx="7939216" cy="523220"/>
          </a:xfrm>
          <a:prstGeom prst="rect">
            <a:avLst/>
          </a:prstGeom>
          <a:noFill/>
        </p:spPr>
        <p:txBody>
          <a:bodyPr wrap="square">
            <a:spAutoFit/>
          </a:bodyPr>
          <a:lstStyle/>
          <a:p>
            <a:r>
              <a:rPr lang="en-US" b="0" dirty="0">
                <a:solidFill>
                  <a:srgbClr val="6A9955"/>
                </a:solidFill>
                <a:effectLst/>
                <a:latin typeface="Consolas" panose="020B0609020204030204" pitchFamily="49" charset="0"/>
              </a:rPr>
              <a:t>#Q: EVEN OR NOT?</a:t>
            </a:r>
          </a:p>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prints if a user input number is even or not </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3827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A5C5DEC8-A560-7C14-840E-1E97C4A7496E}"/>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A063F05D-8AA2-2541-D4FC-E6D5980D14F7}"/>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#3 Coding Warm-Up: Loops &amp; Logic</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0BB8C77E-7DA2-698A-1BC9-BA673FF7491D}"/>
              </a:ext>
            </a:extLst>
          </p:cNvPr>
          <p:cNvSpPr txBox="1"/>
          <p:nvPr/>
        </p:nvSpPr>
        <p:spPr>
          <a:xfrm>
            <a:off x="729049" y="1316965"/>
            <a:ext cx="7939216" cy="1169551"/>
          </a:xfrm>
          <a:prstGeom prst="rect">
            <a:avLst/>
          </a:prstGeom>
          <a:noFill/>
        </p:spPr>
        <p:txBody>
          <a:bodyPr wrap="square">
            <a:spAutoFit/>
          </a:bodyPr>
          <a:lstStyle/>
          <a:p>
            <a:r>
              <a:rPr lang="en-US" b="0" dirty="0">
                <a:solidFill>
                  <a:srgbClr val="6A9955"/>
                </a:solidFill>
                <a:effectLst/>
                <a:latin typeface="Consolas" panose="020B0609020204030204" pitchFamily="49" charset="0"/>
              </a:rPr>
              <a:t>#Q: CREATE A NUMBER GUESSING GAME </a:t>
            </a:r>
          </a:p>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a:t>
            </a:r>
            <a:r>
              <a:rPr lang="en-US" dirty="0">
                <a:solidFill>
                  <a:srgbClr val="6A9955"/>
                </a:solidFill>
                <a:latin typeface="Consolas" panose="020B0609020204030204" pitchFamily="49" charset="0"/>
              </a:rPr>
              <a:t>That is A Two Player Game That Takes One Players Secret Number as Input and Allow Player Two To Guess Infinity the Number</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Keep the range reasonable (0-20)</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77752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FD8347D0-0EBB-6E85-D461-B60F15C650E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E1DC1655-7282-0DE2-5D88-95B2C15D5485}"/>
              </a:ext>
            </a:extLst>
          </p:cNvPr>
          <p:cNvSpPr txBox="1">
            <a:spLocks noGrp="1"/>
          </p:cNvSpPr>
          <p:nvPr>
            <p:ph type="title"/>
          </p:nvPr>
        </p:nvSpPr>
        <p:spPr>
          <a:xfrm>
            <a:off x="2712373" y="221114"/>
            <a:ext cx="5907192"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#4 Practice With Methods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AB4C283C-8BFE-FC5F-184D-1A2DD9527DA1}"/>
              </a:ext>
            </a:extLst>
          </p:cNvPr>
          <p:cNvSpPr txBox="1"/>
          <p:nvPr/>
        </p:nvSpPr>
        <p:spPr>
          <a:xfrm>
            <a:off x="2523944" y="882462"/>
            <a:ext cx="5768502" cy="1815882"/>
          </a:xfrm>
          <a:prstGeom prst="rect">
            <a:avLst/>
          </a:prstGeom>
          <a:noFill/>
        </p:spPr>
        <p:txBody>
          <a:bodyPr wrap="square">
            <a:spAutoFit/>
          </a:bodyPr>
          <a:lstStyle/>
          <a:p>
            <a:r>
              <a:rPr lang="en-US" b="0" dirty="0">
                <a:solidFill>
                  <a:srgbClr val="CCCCCC"/>
                </a:solidFill>
                <a:effectLst/>
                <a:latin typeface="Consolas" panose="020B0609020204030204" pitchFamily="49" charset="0"/>
              </a:rPr>
              <a:t>Assignment: Break down an everyday task into a “program” of at least five or six procedures.</a:t>
            </a:r>
          </a:p>
          <a:p>
            <a:endParaRPr lang="en-US" dirty="0">
              <a:solidFill>
                <a:srgbClr val="CCCCCC"/>
              </a:solidFill>
              <a:latin typeface="Consolas" panose="020B0609020204030204" pitchFamily="49" charset="0"/>
            </a:endParaRPr>
          </a:p>
          <a:p>
            <a:r>
              <a:rPr lang="en-US" b="0" dirty="0">
                <a:solidFill>
                  <a:srgbClr val="CCCCCC"/>
                </a:solidFill>
                <a:effectLst/>
                <a:latin typeface="Consolas" panose="020B0609020204030204" pitchFamily="49" charset="0"/>
              </a:rPr>
              <a:t>Try to use Methods when tasks are repeated often (i.e. opening and closing a door)</a:t>
            </a:r>
          </a:p>
          <a:p>
            <a:endParaRPr lang="en-US" dirty="0">
              <a:solidFill>
                <a:srgbClr val="CCCCCC"/>
              </a:solidFill>
              <a:latin typeface="Consolas" panose="020B0609020204030204" pitchFamily="49" charset="0"/>
            </a:endParaRPr>
          </a:p>
          <a:p>
            <a:r>
              <a:rPr lang="en-US" b="0" dirty="0">
                <a:solidFill>
                  <a:srgbClr val="CCCCCC"/>
                </a:solidFill>
                <a:effectLst/>
                <a:latin typeface="Consolas" panose="020B0609020204030204" pitchFamily="49" charset="0"/>
              </a:rPr>
              <a:t>You can write as pseudo code or use a flowchart like below before writing your final program:  </a:t>
            </a:r>
          </a:p>
        </p:txBody>
      </p:sp>
      <p:pic>
        <p:nvPicPr>
          <p:cNvPr id="1026" name="Picture 2">
            <a:extLst>
              <a:ext uri="{FF2B5EF4-FFF2-40B4-BE49-F238E27FC236}">
                <a16:creationId xmlns:a16="http://schemas.microsoft.com/office/drawing/2014/main" id="{6ED2C44B-447B-8B85-25E8-801793BCB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77" y="372893"/>
            <a:ext cx="2085840" cy="451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5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2189BBC3-7816-518D-72A6-FF5C0FB6123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1FEE678B-75F5-FA06-D756-C25165786CBE}"/>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#5 Coding Warm-Up: Classes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90D87679-1760-F8BA-FBF4-036DFD076105}"/>
              </a:ext>
            </a:extLst>
          </p:cNvPr>
          <p:cNvSpPr txBox="1"/>
          <p:nvPr/>
        </p:nvSpPr>
        <p:spPr>
          <a:xfrm>
            <a:off x="281335" y="1051295"/>
            <a:ext cx="3545425" cy="1815882"/>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a:t>
            </a:r>
            <a:r>
              <a:rPr lang="en-US" dirty="0">
                <a:solidFill>
                  <a:srgbClr val="6A9955"/>
                </a:solidFill>
                <a:latin typeface="Consolas" panose="020B0609020204030204" pitchFamily="49" charset="0"/>
              </a:rPr>
              <a:t>Uses the ‘Student’ Class. Add another two Class attributes: Hobby and Favorite Programming Language and print that to the screen for a student instance of that class: </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Consider the Example Code:</a:t>
            </a:r>
            <a:endParaRPr lang="en-US" b="0" dirty="0">
              <a:solidFill>
                <a:srgbClr val="CCCCCC"/>
              </a:solidFill>
              <a:effectLst/>
              <a:latin typeface="Consolas" panose="020B0609020204030204" pitchFamily="49" charset="0"/>
            </a:endParaRPr>
          </a:p>
        </p:txBody>
      </p:sp>
      <p:sp>
        <p:nvSpPr>
          <p:cNvPr id="2" name="TextBox 1">
            <a:extLst>
              <a:ext uri="{FF2B5EF4-FFF2-40B4-BE49-F238E27FC236}">
                <a16:creationId xmlns:a16="http://schemas.microsoft.com/office/drawing/2014/main" id="{A9800F5B-A22B-DC32-0D5A-CCA001C84142}"/>
              </a:ext>
            </a:extLst>
          </p:cNvPr>
          <p:cNvSpPr txBox="1"/>
          <p:nvPr/>
        </p:nvSpPr>
        <p:spPr>
          <a:xfrm>
            <a:off x="3826760" y="1128239"/>
            <a:ext cx="5181316" cy="3477875"/>
          </a:xfrm>
          <a:prstGeom prst="rect">
            <a:avLst/>
          </a:prstGeom>
          <a:noFill/>
        </p:spPr>
        <p:txBody>
          <a:bodyPr wrap="square">
            <a:spAutoFit/>
          </a:bodyPr>
          <a:lstStyle/>
          <a:p>
            <a:r>
              <a:rPr lang="en-US" sz="1000" b="0" dirty="0">
                <a:solidFill>
                  <a:srgbClr val="569CD6"/>
                </a:solidFill>
                <a:effectLst/>
                <a:latin typeface="Consolas" panose="020B0609020204030204" pitchFamily="49" charset="0"/>
              </a:rPr>
              <a:t>class</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Student</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#Class constructor, a special function that always runs</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#When a new class instance is made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__</a:t>
            </a:r>
            <a:r>
              <a:rPr lang="en-US" sz="1000" b="0" dirty="0" err="1">
                <a:solidFill>
                  <a:srgbClr val="DCDCAA"/>
                </a:solidFill>
                <a:effectLst/>
                <a:latin typeface="Consolas" panose="020B0609020204030204" pitchFamily="49" charset="0"/>
              </a:rPr>
              <a:t>init</a:t>
            </a:r>
            <a:r>
              <a:rPr lang="en-US" sz="1000" b="0" dirty="0">
                <a:solidFill>
                  <a:srgbClr val="DCDCAA"/>
                </a:solidFill>
                <a:effectLst/>
                <a:latin typeface="Consolas" panose="020B0609020204030204" pitchFamily="49" charset="0"/>
              </a:rPr>
              <a:t>__</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email</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"@school-email.com"</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#Instance Variable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None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set_age</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#setter function</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get_age</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#getter function</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age</a:t>
            </a:r>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br>
              <a:rPr lang="en-US" sz="1000" b="0" dirty="0">
                <a:solidFill>
                  <a:srgbClr val="CCCCCC"/>
                </a:solidFill>
                <a:effectLst/>
                <a:latin typeface="Consolas" panose="020B0609020204030204" pitchFamily="49" charset="0"/>
              </a:rPr>
            </a:b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Student</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"Hailey"</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"Powers"</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set_age</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17</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set_grade</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4</a:t>
            </a:r>
            <a:r>
              <a:rPr lang="en-US" sz="1000" b="0" dirty="0">
                <a:solidFill>
                  <a:srgbClr val="CCCCCC"/>
                </a:solidFill>
                <a:effectLst/>
                <a:latin typeface="Consolas" panose="020B0609020204030204" pitchFamily="49" charset="0"/>
              </a:rPr>
              <a:t>)</a:t>
            </a:r>
            <a:br>
              <a:rPr lang="en-US" sz="1000" b="0" dirty="0">
                <a:solidFill>
                  <a:srgbClr val="CCCCCC"/>
                </a:solidFill>
                <a:effectLst/>
                <a:latin typeface="Consolas" panose="020B0609020204030204" pitchFamily="49" charset="0"/>
              </a:rPr>
            </a:br>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get_age</a:t>
            </a:r>
            <a:r>
              <a:rPr lang="en-US" sz="1000" b="0" dirty="0">
                <a:solidFill>
                  <a:srgbClr val="CCCCCC"/>
                </a:solidFill>
                <a:effectLst/>
                <a:latin typeface="Consolas" panose="020B0609020204030204" pitchFamily="49" charset="0"/>
              </a:rPr>
              <a:t>())</a:t>
            </a:r>
          </a:p>
          <a:p>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email</a:t>
            </a:r>
            <a:r>
              <a:rPr lang="en-US" sz="1000" b="0" dirty="0">
                <a:solidFill>
                  <a:srgbClr val="CCCCCC"/>
                </a:solidFill>
                <a:effectLst/>
                <a:latin typeface="Consolas" panose="020B0609020204030204" pitchFamily="49" charset="0"/>
              </a:rPr>
              <a:t>)</a:t>
            </a:r>
          </a:p>
          <a:p>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63660369-7886-A16C-5499-FFD04A9FCFA5}"/>
              </a:ext>
            </a:extLst>
          </p:cNvPr>
          <p:cNvSpPr txBox="1"/>
          <p:nvPr/>
        </p:nvSpPr>
        <p:spPr>
          <a:xfrm>
            <a:off x="5615756" y="670473"/>
            <a:ext cx="1603324" cy="307777"/>
          </a:xfrm>
          <a:prstGeom prst="rect">
            <a:avLst/>
          </a:prstGeom>
          <a:noFill/>
        </p:spPr>
        <p:txBody>
          <a:bodyPr wrap="none" rtlCol="0">
            <a:spAutoFit/>
          </a:bodyPr>
          <a:lstStyle/>
          <a:p>
            <a:r>
              <a:rPr lang="en-US" dirty="0">
                <a:solidFill>
                  <a:schemeClr val="tx1"/>
                </a:solidFill>
              </a:rPr>
              <a:t>EXAMPLE CODE</a:t>
            </a:r>
            <a:endParaRPr lang="en-CA" dirty="0">
              <a:solidFill>
                <a:schemeClr val="tx1"/>
              </a:solidFill>
            </a:endParaRPr>
          </a:p>
        </p:txBody>
      </p:sp>
    </p:spTree>
    <p:extLst>
      <p:ext uri="{BB962C8B-B14F-4D97-AF65-F5344CB8AC3E}">
        <p14:creationId xmlns:p14="http://schemas.microsoft.com/office/powerpoint/2010/main" val="196418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BF39E249-BE21-F324-7A35-0F9671D234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65BFDCE9-801E-04F7-EC25-34B1FBF4E576}"/>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#6 Coding Warm-Up: Class Inheritance</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0C58D004-0910-1B12-BD73-C8FF6849481F}"/>
              </a:ext>
            </a:extLst>
          </p:cNvPr>
          <p:cNvSpPr txBox="1"/>
          <p:nvPr/>
        </p:nvSpPr>
        <p:spPr>
          <a:xfrm>
            <a:off x="281335" y="1101336"/>
            <a:ext cx="3821108" cy="1169551"/>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us</a:t>
            </a:r>
            <a:r>
              <a:rPr lang="en-US" dirty="0">
                <a:solidFill>
                  <a:srgbClr val="6A9955"/>
                </a:solidFill>
                <a:latin typeface="Consolas" panose="020B0609020204030204" pitchFamily="49" charset="0"/>
              </a:rPr>
              <a:t>es the ‘Student’ Class and adds a class method called ‘</a:t>
            </a:r>
            <a:r>
              <a:rPr lang="en-US" dirty="0" err="1">
                <a:solidFill>
                  <a:srgbClr val="6A9955"/>
                </a:solidFill>
                <a:latin typeface="Consolas" panose="020B0609020204030204" pitchFamily="49" charset="0"/>
              </a:rPr>
              <a:t>snowday</a:t>
            </a:r>
            <a:r>
              <a:rPr lang="en-US" dirty="0">
                <a:solidFill>
                  <a:srgbClr val="6A9955"/>
                </a:solidFill>
                <a:latin typeface="Consolas" panose="020B0609020204030204" pitchFamily="49" charset="0"/>
              </a:rPr>
              <a:t>’ that  decrement </a:t>
            </a:r>
            <a:r>
              <a:rPr lang="en-US" dirty="0" err="1">
                <a:solidFill>
                  <a:srgbClr val="6A9955"/>
                </a:solidFill>
                <a:latin typeface="Consolas" panose="020B0609020204030204" pitchFamily="49" charset="0"/>
              </a:rPr>
              <a:t>numSchoolDays</a:t>
            </a:r>
            <a:endParaRPr lang="en-US" dirty="0">
              <a:solidFill>
                <a:srgbClr val="6A9955"/>
              </a:solidFill>
              <a:latin typeface="Consolas" panose="020B0609020204030204" pitchFamily="49" charset="0"/>
            </a:endParaRPr>
          </a:p>
          <a:p>
            <a:endParaRPr lang="en-US" b="0" dirty="0">
              <a:solidFill>
                <a:srgbClr val="6A9955"/>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1C77047-EDED-1EE2-AF19-01A1E78D6A7F}"/>
              </a:ext>
            </a:extLst>
          </p:cNvPr>
          <p:cNvSpPr txBox="1"/>
          <p:nvPr/>
        </p:nvSpPr>
        <p:spPr>
          <a:xfrm>
            <a:off x="4291104" y="1109811"/>
            <a:ext cx="4642832" cy="3693319"/>
          </a:xfrm>
          <a:prstGeom prst="rect">
            <a:avLst/>
          </a:prstGeom>
          <a:noFill/>
        </p:spPr>
        <p:txBody>
          <a:bodyPr wrap="square">
            <a:spAutoFit/>
          </a:bodyPr>
          <a:lstStyle/>
          <a:p>
            <a:r>
              <a:rPr lang="en-US" sz="900" b="0" dirty="0">
                <a:solidFill>
                  <a:srgbClr val="569CD6"/>
                </a:solidFill>
                <a:effectLst/>
                <a:latin typeface="Consolas" panose="020B0609020204030204" pitchFamily="49" charset="0"/>
              </a:rPr>
              <a:t>class</a:t>
            </a: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Student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#Instance Variable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schoolName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"Leo Hayes High School"</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216</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__</a:t>
            </a:r>
            <a:r>
              <a:rPr lang="en-US" sz="900" b="0" dirty="0" err="1">
                <a:solidFill>
                  <a:srgbClr val="DCDCAA"/>
                </a:solidFill>
                <a:effectLst/>
                <a:latin typeface="Consolas" panose="020B0609020204030204" pitchFamily="49" charset="0"/>
              </a:rPr>
              <a:t>init</a:t>
            </a:r>
            <a:r>
              <a:rPr lang="en-US" sz="900" b="0" dirty="0">
                <a:solidFill>
                  <a:srgbClr val="DCDCAA"/>
                </a:solidFill>
                <a:effectLst/>
                <a:latin typeface="Consolas" panose="020B0609020204030204" pitchFamily="49" charset="0"/>
              </a:rPr>
              <a:t>__</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email</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"@school-email.com"</a:t>
            </a:r>
            <a:r>
              <a:rPr lang="en-US" sz="900" b="0" dirty="0">
                <a:solidFill>
                  <a:srgbClr val="CCCCCC"/>
                </a:solidFill>
                <a:effectLst/>
                <a:latin typeface="Consolas" panose="020B0609020204030204" pitchFamily="49" charset="0"/>
              </a:rPr>
              <a:t>   </a:t>
            </a: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full_name</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staticmethod</a:t>
            </a:r>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#Static Method, doesn't depend class or instance variables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is_schoolDay</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if</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saturday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or</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sunday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"not a school day"</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else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"go to class"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classmethod</a:t>
            </a:r>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#Class Method, takes the class as the first argument</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set_schoolDays</a:t>
            </a:r>
            <a:r>
              <a:rPr lang="en-US" sz="900" b="0" dirty="0">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cls</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cls</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223369907"/>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4167</TotalTime>
  <Words>1747</Words>
  <Application>Microsoft Office PowerPoint</Application>
  <PresentationFormat>On-screen Show (16:9)</PresentationFormat>
  <Paragraphs>171</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Anton</vt:lpstr>
      <vt:lpstr>Consolas</vt:lpstr>
      <vt:lpstr>Nunito Light</vt:lpstr>
      <vt:lpstr>Arial</vt:lpstr>
      <vt:lpstr>Catamaran</vt:lpstr>
      <vt:lpstr>var(--ff-mono)</vt:lpstr>
      <vt:lpstr>Java Programming Workshop by Slidesgo</vt:lpstr>
      <vt:lpstr>Python Warm-Up Coding Exercises</vt:lpstr>
      <vt:lpstr>CONFIGURING GIT and GIT BASH TO CLONE REPO</vt:lpstr>
      <vt:lpstr>CONFIGURING PIP TO INSTALL PYTHON MODULES</vt:lpstr>
      <vt:lpstr>#1 Coding Warm-Up: Loops &amp; Logic</vt:lpstr>
      <vt:lpstr>#2 Coding Warm-Up: Loops &amp; Logic</vt:lpstr>
      <vt:lpstr>#3 Coding Warm-Up: Loops &amp; Logic</vt:lpstr>
      <vt:lpstr>#4 Practice With Methods</vt:lpstr>
      <vt:lpstr>#5 Coding Warm-Up: Classes</vt:lpstr>
      <vt:lpstr>#6 Coding Warm-Up: Class Inheritance</vt:lpstr>
      <vt:lpstr>#7 Coding Warm-Up: Inheriting a Class</vt:lpstr>
      <vt:lpstr>#8 Coding Warm-Up: Working With Files</vt:lpstr>
      <vt:lpstr>#9 Coding Warm-Up: Working With Images</vt:lpstr>
      <vt:lpstr>#10 Coding Warm-Up: Working CSV Data Files</vt:lpstr>
      <vt:lpstr>#11 Coding Warm-Up: Create A Tkinter GUI</vt:lpstr>
      <vt:lpstr>#12 Coding Warm-Up: Creating A Timer With Tkinter &amp; Datetime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51</cp:revision>
  <dcterms:modified xsi:type="dcterms:W3CDTF">2024-04-05T12:33:59Z</dcterms:modified>
</cp:coreProperties>
</file>