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</p:sldIdLst>
  <p:sldSz cx="9144000" cy="5143500" type="screen16x9"/>
  <p:notesSz cx="6858000" cy="9144000"/>
  <p:embeddedFontLst>
    <p:embeddedFont>
      <p:font typeface="Anton" pitchFamily="2" charset="0"/>
      <p:regular r:id="rId14"/>
    </p:embeddedFont>
    <p:embeddedFont>
      <p:font typeface="Catamaran" panose="020B0604020202020204" charset="0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A4C5A6E8-6AA9-051D-0642-617C3583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14CCBAB-316F-D47C-1AEA-9172E765D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3B4CFE4-4D9D-4616-97E2-55FB645F2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860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51259E0-55E5-C63B-9085-F6A26F68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21A73633-79F1-72FC-084D-8F0662E833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BAC49B61-F6CC-6063-C433-ED76BDDED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16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B10F39C-AA85-D20A-4317-26C78C3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8556DB7-A611-3878-75FE-43B0BD5A4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DE605DD-06E6-A98C-004D-0C9F21D7D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2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2459ECC4-0DC3-0A71-35C1-B1F75767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AB1A9869-34FB-4806-571E-3B28C45650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B58D7EAD-F0FC-8EF4-E815-89C6D5C9A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3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AB060DF4-7A52-5732-F5C8-89BA393A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67867012-83BE-78F4-677A-ABBA91F55E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D2EB2A2-C001-AB59-F12F-368697321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6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6A0346A8-1A3F-DD27-BA1D-F6AAC1C8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321C117-CBD9-5AE8-D572-6EDF7D9CE7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23FC5191-C075-DF38-99C5-B7E0356C5C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82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47340DC8-075C-F084-0488-9D9B9EE8D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16EBE8BC-C2F1-48F4-5287-C9F95607AB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16F618C9-0941-3154-EEA2-110596ABB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9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363DCD44-52EB-E5D9-D03E-F62CE0F29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441D83C5-C1CE-7A42-7DDB-B6648A786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947D45D-BB92-9031-2DA4-C35FC59C6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BB39DD4-D2A6-3160-2C53-C15766A5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36C8A3D-7106-D1D7-7303-5A280F0BB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193D650E-734D-2492-E2A1-FF4A30F87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97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 userDrawn="1"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8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Python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B59DA7-CC03-E0C3-C443-F660914D8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33" y="871692"/>
            <a:ext cx="1535457" cy="168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65818FBC-AF29-0456-9047-13A878BE5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FA491355-C071-1B38-1255-58CA98DD7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Splitting and Slicing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A6352472-6EDD-0691-F951-A77B6CDD8E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Larger strings can be divided into smaller segments by using methods like split() and index slicing: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AA555-529F-BD7C-C807-26B5FD75C64D}"/>
              </a:ext>
            </a:extLst>
          </p:cNvPr>
          <p:cNvSpPr txBox="1"/>
          <p:nvPr/>
        </p:nvSpPr>
        <p:spPr>
          <a:xfrm>
            <a:off x="720000" y="2272289"/>
            <a:ext cx="770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#Strings can me modified in useful ways. We can split them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 a defined separator (i.e. '-' below):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"February-06-2024"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Day: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Year: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868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0A88F3E-A16C-245A-F337-7310360BD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211C3F59-EC95-A945-7880-99439C8D4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Splitting and Slicing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F77261B8-F632-788C-9628-028382C421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Larger strings can be divided into smaller segments by using methods like split() and index slicing: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B72A1-02DD-BB7E-CE4D-5F65AD559B50}"/>
              </a:ext>
            </a:extLst>
          </p:cNvPr>
          <p:cNvSpPr txBox="1"/>
          <p:nvPr/>
        </p:nvSpPr>
        <p:spPr>
          <a:xfrm>
            <a:off x="719999" y="1812442"/>
            <a:ext cx="800714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"February-06-2024"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#Slices of a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onlyMonth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#myString[:8] also works and means slice from beginning to the number defined (but not including that value)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05735-1804-5883-44F4-E7052EF6B2A4}"/>
              </a:ext>
            </a:extLst>
          </p:cNvPr>
          <p:cNvSpPr txBox="1"/>
          <p:nvPr/>
        </p:nvSpPr>
        <p:spPr>
          <a:xfrm>
            <a:off x="719999" y="358320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#Counting backwards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onlyDay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onlyDay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72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1 : Storing and Manipulating Data</a:t>
            </a:r>
            <a:endParaRPr dirty="0"/>
          </a:p>
        </p:txBody>
      </p:sp>
      <p:graphicFrame>
        <p:nvGraphicFramePr>
          <p:cNvPr id="838" name="Google Shape;838;p37"/>
          <p:cNvGraphicFramePr/>
          <p:nvPr>
            <p:extLst>
              <p:ext uri="{D42A27DB-BD31-4B8C-83A1-F6EECF244321}">
                <p14:modId xmlns:p14="http://schemas.microsoft.com/office/powerpoint/2010/main" val="3504220512"/>
              </p:ext>
            </p:extLst>
          </p:nvPr>
        </p:nvGraphicFramePr>
        <p:xfrm>
          <a:off x="420129" y="1670450"/>
          <a:ext cx="8204887" cy="2804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Getting Started In The Programming Environment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install python v3, pip package manager, git bash cli and VSCode For Python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Python Syntax and Commenting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python code is structured with and indenting and how code is commented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Data Types in Python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different forms of data are represented in Python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Numbers &amp; Casting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The first of the Primitive Data Types: Int, float and complex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Strings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</a:t>
                      </a:r>
                      <a:r>
                        <a:rPr lang="en-CA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rking with strings of characters to represent words and sentences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Booleans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TRUE and FALSE, basic elements of programming logic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Operators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Operations, as arithmetic, to manipulate variables and values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969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List, Dictionaries, Sets &amp; Tuples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group data and perform operations on groups of data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3109"/>
                  </a:ext>
                </a:extLst>
              </a:tr>
            </a:tbl>
          </a:graphicData>
        </a:graphic>
      </p:graphicFrame>
      <p:sp>
        <p:nvSpPr>
          <p:cNvPr id="839" name="Google Shape;839;p37"/>
          <p:cNvSpPr txBox="1"/>
          <p:nvPr/>
        </p:nvSpPr>
        <p:spPr>
          <a:xfrm>
            <a:off x="720000" y="113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Programming Python Begins With Understanding Variables and Data Types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D05DC55-165B-4A83-0BEC-2ABAC343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6D36F2E-D45B-1DFC-402B-2E658D866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FFDA23A2-BCC3-E069-0892-B9FB92808A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are contained within </a:t>
            </a:r>
            <a:r>
              <a:rPr lang="en-US" i="1" dirty="0">
                <a:solidFill>
                  <a:srgbClr val="FF0000"/>
                </a:solidFill>
              </a:rPr>
              <a:t>single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double</a:t>
            </a:r>
            <a:r>
              <a:rPr lang="en-US" dirty="0">
                <a:solidFill>
                  <a:srgbClr val="FF0000"/>
                </a:solidFill>
              </a:rPr>
              <a:t> quotes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'hello world' </a:t>
            </a:r>
            <a:r>
              <a:rPr lang="en-US" dirty="0"/>
              <a:t>is the same as </a:t>
            </a:r>
            <a:r>
              <a:rPr lang="en-US" dirty="0">
                <a:solidFill>
                  <a:srgbClr val="FF0000"/>
                </a:solidFill>
              </a:rPr>
              <a:t>"hello world"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can display a string literal with the print() function: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4F666-E13F-F897-09A1-58B222D67EE0}"/>
              </a:ext>
            </a:extLst>
          </p:cNvPr>
          <p:cNvSpPr txBox="1"/>
          <p:nvPr/>
        </p:nvSpPr>
        <p:spPr>
          <a:xfrm>
            <a:off x="720000" y="257175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#Define a string variable using quotations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"Jeff"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"Teacher"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766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2368AD75-3188-EE74-1DF2-5EF4CB7A5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012881A6-E680-9468-A61D-9DB1355E7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Combining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54788700-14C2-275F-38E7-9087D4CDC5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can be combined using several methods: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49AA2-9891-1823-85B9-0A1634C05512}"/>
              </a:ext>
            </a:extLst>
          </p:cNvPr>
          <p:cNvSpPr txBox="1"/>
          <p:nvPr/>
        </p:nvSpPr>
        <p:spPr>
          <a:xfrm>
            <a:off x="659488" y="2726059"/>
            <a:ext cx="5667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#Add Strings together with the '+' operator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a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at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4483B-E92B-F888-6149-BB2B7B07E50D}"/>
              </a:ext>
            </a:extLst>
          </p:cNvPr>
          <p:cNvSpPr txBox="1"/>
          <p:nvPr/>
        </p:nvSpPr>
        <p:spPr>
          <a:xfrm>
            <a:off x="659488" y="183308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"Jeff"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"Teacher"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33EF1-130B-F7C3-1144-940E820B789C}"/>
              </a:ext>
            </a:extLst>
          </p:cNvPr>
          <p:cNvSpPr txBox="1"/>
          <p:nvPr/>
        </p:nvSpPr>
        <p:spPr>
          <a:xfrm>
            <a:off x="659488" y="3619032"/>
            <a:ext cx="5452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#Formating Strings using f-string syntax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a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776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FA1C566E-8CB7-86A0-1D1C-C0E9AA0C1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4009A9-463E-0D9D-B0D7-FD13D202B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Combining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00E31319-18B2-0825-68F3-B65F1A7EA9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can be combined using several methods: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24B67-65E9-1845-BBF9-C7418E1F63A0}"/>
              </a:ext>
            </a:extLst>
          </p:cNvPr>
          <p:cNvSpPr txBox="1"/>
          <p:nvPr/>
        </p:nvSpPr>
        <p:spPr>
          <a:xfrm>
            <a:off x="592252" y="1723740"/>
            <a:ext cx="83500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#Formating Strings using format() method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"apples"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"oranges"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"pineapple"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"Pick up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one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"Pick up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one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{2}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64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D85FC99F-6D8E-9341-7C19-6012A746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E29D097D-9656-99EB-5620-25FCC86C5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Escape Characters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33EA9360-2F2E-4A76-7165-E1A9D4BE6B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845776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Strings can include special characters like quotes within quotes or newline or tabs by using special escape characters: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690A6-C567-E20F-80C7-EF77FBE02335}"/>
              </a:ext>
            </a:extLst>
          </p:cNvPr>
          <p:cNvSpPr txBox="1"/>
          <p:nvPr/>
        </p:nvSpPr>
        <p:spPr>
          <a:xfrm>
            <a:off x="652181" y="1812442"/>
            <a:ext cx="83976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#Using special characters such as 'quotes' within quotes - using 'escape characters'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movieQuote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know what they call a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Quarter Pounder with Cheese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Paris?"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movieQuote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28FE58-447B-6F57-9DDD-26016B0A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48812"/>
              </p:ext>
            </p:extLst>
          </p:nvPr>
        </p:nvGraphicFramePr>
        <p:xfrm>
          <a:off x="1268506" y="2933327"/>
          <a:ext cx="6096000" cy="1854200"/>
        </p:xfrm>
        <a:graphic>
          <a:graphicData uri="http://schemas.openxmlformats.org/drawingml/2006/table">
            <a:tbl>
              <a:tblPr firstRow="1" bandRow="1">
                <a:tableStyleId>{9577CEE3-539C-40FE-893D-AA8995659627}</a:tableStyleId>
              </a:tblPr>
              <a:tblGrid>
                <a:gridCol w="1111623">
                  <a:extLst>
                    <a:ext uri="{9D8B030D-6E8A-4147-A177-3AD203B41FA5}">
                      <a16:colId xmlns:a16="http://schemas.microsoft.com/office/drawing/2014/main" val="3624451497"/>
                    </a:ext>
                  </a:extLst>
                </a:gridCol>
                <a:gridCol w="4984377">
                  <a:extLst>
                    <a:ext uri="{9D8B030D-6E8A-4147-A177-3AD203B41FA5}">
                      <a16:colId xmlns:a16="http://schemas.microsoft.com/office/drawing/2014/main" val="2107496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\’ or \”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Escape single or double quote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6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\\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Escapes the “backslash” character – think file paths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82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\n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New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\r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Carriage Return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1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\t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Tab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6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5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A08402CC-B9C0-2542-F7A6-8E6EA4CFD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9F4C1773-18C4-424F-F904-10B3F69DF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Multiline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30C3C68C-5C45-05D9-6C1B-1048FCFA74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can span multiple lines: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29416-77A3-34E8-B53A-AC281C58393E}"/>
              </a:ext>
            </a:extLst>
          </p:cNvPr>
          <p:cNvSpPr txBox="1"/>
          <p:nvPr/>
        </p:nvSpPr>
        <p:spPr>
          <a:xfrm>
            <a:off x="720000" y="1812442"/>
            <a:ext cx="52168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#Strings can span over multiple lines, think maybe a block html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&lt;header&gt;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&lt;h1&gt;A heading here&lt;/h1&gt;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&lt;p&gt;Posted by John Doe&lt;/p&gt;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&lt;p&gt;Some additional information here&lt;/p&gt;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7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DEA992A8-87B4-5A34-172F-F2A844618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E1EE50-442F-82E8-5458-68FA63218D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32A85DCF-1BB4-2222-53A7-84E174EC2B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Several built-in string methods can come in handy when working with strings: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8323-DD28-F353-6610-F4DE9D35D3F1}"/>
              </a:ext>
            </a:extLst>
          </p:cNvPr>
          <p:cNvSpPr txBox="1"/>
          <p:nvPr/>
        </p:nvSpPr>
        <p:spPr>
          <a:xfrm>
            <a:off x="692814" y="1677972"/>
            <a:ext cx="775837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 Example“</a:t>
            </a: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#Returns the length of a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#Pick a character or range of characters from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#single letter 'r'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#range from 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rin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not including index 5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#Matching Patterns in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the one who knocks"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"knocks"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#Is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7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AC8D55D1-A082-16CE-3432-A7B39729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4A3BEA1-AEB7-96E6-0A53-5ED13D0537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DEC2F-A2E3-32A7-2EEC-1FB43E3B0AC1}"/>
              </a:ext>
            </a:extLst>
          </p:cNvPr>
          <p:cNvSpPr txBox="1"/>
          <p:nvPr/>
        </p:nvSpPr>
        <p:spPr>
          <a:xfrm>
            <a:off x="720000" y="1179570"/>
            <a:ext cx="7509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#Changing the case using uppercase() and lowercase() methods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#Removing whitespace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whitespaceTxt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White space is annoying!   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whitespaceTxt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6AEB3A-FF94-84E6-33E2-043C7333A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60472"/>
              </p:ext>
            </p:extLst>
          </p:nvPr>
        </p:nvGraphicFramePr>
        <p:xfrm>
          <a:off x="1268506" y="2933327"/>
          <a:ext cx="6096000" cy="1483360"/>
        </p:xfrm>
        <a:graphic>
          <a:graphicData uri="http://schemas.openxmlformats.org/drawingml/2006/table">
            <a:tbl>
              <a:tblPr firstRow="1" bandRow="1">
                <a:tableStyleId>{9577CEE3-539C-40FE-893D-AA8995659627}</a:tableStyleId>
              </a:tblPr>
              <a:tblGrid>
                <a:gridCol w="1111623">
                  <a:extLst>
                    <a:ext uri="{9D8B030D-6E8A-4147-A177-3AD203B41FA5}">
                      <a16:colId xmlns:a16="http://schemas.microsoft.com/office/drawing/2014/main" val="3624451497"/>
                    </a:ext>
                  </a:extLst>
                </a:gridCol>
                <a:gridCol w="4984377">
                  <a:extLst>
                    <a:ext uri="{9D8B030D-6E8A-4147-A177-3AD203B41FA5}">
                      <a16:colId xmlns:a16="http://schemas.microsoft.com/office/drawing/2014/main" val="2107496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Count(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Counts the number of pattern matches passed to the method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6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find(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Finds </a:t>
                      </a:r>
                      <a:r>
                        <a:rPr lang="en-US" sz="1000" b="0" i="1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first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 pattern matches in string and returns index, returns -1 if no match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82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index(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Similar to find() except an error is thrown if there is no match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Replace(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Replace each matched instance with new string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6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392478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894</Words>
  <Application>Microsoft Office PowerPoint</Application>
  <PresentationFormat>On-screen Show (16:9)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Nunito Light</vt:lpstr>
      <vt:lpstr>Catamaran</vt:lpstr>
      <vt:lpstr>Anton</vt:lpstr>
      <vt:lpstr>Java Programming Workshop by Slidesgo</vt:lpstr>
      <vt:lpstr>Python Programming</vt:lpstr>
      <vt:lpstr>UNIT 1 : Storing and Manipulating Data</vt:lpstr>
      <vt:lpstr>Strings</vt:lpstr>
      <vt:lpstr>Combining Strings</vt:lpstr>
      <vt:lpstr>Combining Strings</vt:lpstr>
      <vt:lpstr>Escape Characters</vt:lpstr>
      <vt:lpstr>Multiline Strings</vt:lpstr>
      <vt:lpstr>String Methods</vt:lpstr>
      <vt:lpstr>String Methods</vt:lpstr>
      <vt:lpstr>Splitting and Slicing Strings</vt:lpstr>
      <vt:lpstr>Splitting and Slicing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19</cp:revision>
  <dcterms:modified xsi:type="dcterms:W3CDTF">2024-02-07T01:52:33Z</dcterms:modified>
</cp:coreProperties>
</file>