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9"/>
  </p:notesMasterIdLst>
  <p:sldIdLst>
    <p:sldId id="256" r:id="rId2"/>
    <p:sldId id="257" r:id="rId3"/>
    <p:sldId id="331" r:id="rId4"/>
    <p:sldId id="332" r:id="rId5"/>
    <p:sldId id="333" r:id="rId6"/>
    <p:sldId id="334" r:id="rId7"/>
    <p:sldId id="335" r:id="rId8"/>
  </p:sldIdLst>
  <p:sldSz cx="9144000" cy="5143500" type="screen16x9"/>
  <p:notesSz cx="6858000" cy="9144000"/>
  <p:embeddedFontLst>
    <p:embeddedFont>
      <p:font typeface="Anton" pitchFamily="2" charset="0"/>
      <p:regular r:id="rId10"/>
    </p:embeddedFont>
    <p:embeddedFont>
      <p:font typeface="Catamaran" panose="020B0604020202020204" charset="0"/>
      <p:regular r:id="rId11"/>
      <p:bold r:id="rId12"/>
    </p:embeddedFon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Nunito Light" pitchFamily="2" charset="0"/>
      <p:regular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77CEE3-539C-40FE-893D-AA8995659627}">
  <a:tblStyle styleId="{9577CEE3-539C-40FE-893D-AA89956596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DEB3D44-4C40-461C-A485-2735CCE0399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3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>
          <a:extLst>
            <a:ext uri="{FF2B5EF4-FFF2-40B4-BE49-F238E27FC236}">
              <a16:creationId xmlns:a16="http://schemas.microsoft.com/office/drawing/2014/main" id="{055CAD94-B5BB-A82A-E282-E05A41313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0f41e19245_0_0:notes">
            <a:extLst>
              <a:ext uri="{FF2B5EF4-FFF2-40B4-BE49-F238E27FC236}">
                <a16:creationId xmlns:a16="http://schemas.microsoft.com/office/drawing/2014/main" id="{04B411E2-17D7-E9C2-2E28-9FFF8BB86D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0f41e19245_0_0:notes">
            <a:extLst>
              <a:ext uri="{FF2B5EF4-FFF2-40B4-BE49-F238E27FC236}">
                <a16:creationId xmlns:a16="http://schemas.microsoft.com/office/drawing/2014/main" id="{8D19E499-37F9-5396-5774-258F81C909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411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58467222-44C0-B3D5-97EB-545AC8683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71DFC6A0-3A53-0F4A-7C99-34A95844F0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44D89783-992E-AA2F-11DE-FBB03726B8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7688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BFB8D858-8ABD-71A6-482C-7BF23DD9D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51932EEC-729E-CC86-2DAC-E0E72F7BDB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9D398555-3DD8-9771-F2BE-21538D9F91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5205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C9D42600-E2CA-5A91-8215-C0C783BBA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D93AC5DD-3368-FE79-D2F3-172C515A5E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94239EE4-B24C-FA1A-2459-E9EA13FF60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000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77B32803-2A7F-DC47-3F1C-D994F3E93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D1AED1FB-6E49-D37C-311D-3035CDFF26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BE78DBB7-29F6-1AE0-34CC-85F0253C46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781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rot="10800000" flipH="1">
            <a:off x="945475" y="3635250"/>
            <a:ext cx="2699775" cy="2633450"/>
            <a:chOff x="661125" y="2751225"/>
            <a:chExt cx="2699775" cy="2633450"/>
          </a:xfrm>
        </p:grpSpPr>
        <p:sp>
          <p:nvSpPr>
            <p:cNvPr id="11" name="Google Shape;11;p2"/>
            <p:cNvSpPr/>
            <p:nvPr/>
          </p:nvSpPr>
          <p:spPr>
            <a:xfrm>
              <a:off x="661125" y="2918175"/>
              <a:ext cx="78450" cy="888175"/>
            </a:xfrm>
            <a:custGeom>
              <a:avLst/>
              <a:gdLst/>
              <a:ahLst/>
              <a:cxnLst/>
              <a:rect l="l" t="t" r="r" b="b"/>
              <a:pathLst>
                <a:path w="3138" h="35527" extrusionOk="0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66975" y="2751225"/>
              <a:ext cx="245625" cy="1823950"/>
            </a:xfrm>
            <a:custGeom>
              <a:avLst/>
              <a:gdLst/>
              <a:ahLst/>
              <a:cxnLst/>
              <a:rect l="l" t="t" r="r" b="b"/>
              <a:pathLst>
                <a:path w="9825" h="72958" extrusionOk="0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24300" y="2751225"/>
              <a:ext cx="264325" cy="2033625"/>
            </a:xfrm>
            <a:custGeom>
              <a:avLst/>
              <a:gdLst/>
              <a:ahLst/>
              <a:cxnLst/>
              <a:rect l="l" t="t" r="r" b="b"/>
              <a:pathLst>
                <a:path w="10573" h="81345" extrusionOk="0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1125" y="4193000"/>
              <a:ext cx="136575" cy="1191675"/>
            </a:xfrm>
            <a:custGeom>
              <a:avLst/>
              <a:gdLst/>
              <a:ahLst/>
              <a:cxnLst/>
              <a:rect l="l" t="t" r="r" b="b"/>
              <a:pathLst>
                <a:path w="5463" h="47667" extrusionOk="0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1125" y="4097725"/>
              <a:ext cx="210700" cy="779125"/>
            </a:xfrm>
            <a:custGeom>
              <a:avLst/>
              <a:gdLst/>
              <a:ahLst/>
              <a:cxnLst/>
              <a:rect l="l" t="t" r="r" b="b"/>
              <a:pathLst>
                <a:path w="8428" h="31165" extrusionOk="0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1125" y="3995450"/>
              <a:ext cx="293250" cy="1116525"/>
            </a:xfrm>
            <a:custGeom>
              <a:avLst/>
              <a:gdLst/>
              <a:ahLst/>
              <a:cxnLst/>
              <a:rect l="l" t="t" r="r" b="b"/>
              <a:pathLst>
                <a:path w="11730" h="44661" extrusionOk="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1125" y="3906725"/>
              <a:ext cx="388750" cy="833775"/>
            </a:xfrm>
            <a:custGeom>
              <a:avLst/>
              <a:gdLst/>
              <a:ahLst/>
              <a:cxnLst/>
              <a:rect l="l" t="t" r="r" b="b"/>
              <a:pathLst>
                <a:path w="15550" h="33351" extrusionOk="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1125" y="2832325"/>
              <a:ext cx="487100" cy="2112700"/>
            </a:xfrm>
            <a:custGeom>
              <a:avLst/>
              <a:gdLst/>
              <a:ahLst/>
              <a:cxnLst/>
              <a:rect l="l" t="t" r="r" b="b"/>
              <a:pathLst>
                <a:path w="19484" h="84508" extrusionOk="0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61750" y="2751225"/>
              <a:ext cx="410725" cy="2406750"/>
            </a:xfrm>
            <a:custGeom>
              <a:avLst/>
              <a:gdLst/>
              <a:ahLst/>
              <a:cxnLst/>
              <a:rect l="l" t="t" r="r" b="b"/>
              <a:pathLst>
                <a:path w="16429" h="96270" extrusionOk="0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49025" y="2751225"/>
              <a:ext cx="421200" cy="1823950"/>
            </a:xfrm>
            <a:custGeom>
              <a:avLst/>
              <a:gdLst/>
              <a:ahLst/>
              <a:cxnLst/>
              <a:rect l="l" t="t" r="r" b="b"/>
              <a:pathLst>
                <a:path w="16848" h="72958" extrusionOk="0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49050" y="2751225"/>
              <a:ext cx="264500" cy="561050"/>
            </a:xfrm>
            <a:custGeom>
              <a:avLst/>
              <a:gdLst/>
              <a:ahLst/>
              <a:cxnLst/>
              <a:rect l="l" t="t" r="r" b="b"/>
              <a:pathLst>
                <a:path w="10580" h="22442" extrusionOk="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66325" y="2751225"/>
              <a:ext cx="65325" cy="499650"/>
            </a:xfrm>
            <a:custGeom>
              <a:avLst/>
              <a:gdLst/>
              <a:ahLst/>
              <a:cxnLst/>
              <a:rect l="l" t="t" r="r" b="b"/>
              <a:pathLst>
                <a:path w="2613" h="19986" extrusionOk="0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491225" y="2751225"/>
              <a:ext cx="370275" cy="226925"/>
            </a:xfrm>
            <a:custGeom>
              <a:avLst/>
              <a:gdLst/>
              <a:ahLst/>
              <a:cxnLst/>
              <a:rect l="l" t="t" r="r" b="b"/>
              <a:pathLst>
                <a:path w="14811" h="9077" extrusionOk="0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491225" y="2751225"/>
              <a:ext cx="298600" cy="123850"/>
            </a:xfrm>
            <a:custGeom>
              <a:avLst/>
              <a:gdLst/>
              <a:ahLst/>
              <a:cxnLst/>
              <a:rect l="l" t="t" r="r" b="b"/>
              <a:pathLst>
                <a:path w="11944" h="4954" extrusionOk="0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28100" y="2751225"/>
              <a:ext cx="333525" cy="123850"/>
            </a:xfrm>
            <a:custGeom>
              <a:avLst/>
              <a:gdLst/>
              <a:ahLst/>
              <a:cxnLst/>
              <a:rect l="l" t="t" r="r" b="b"/>
              <a:pathLst>
                <a:path w="13341" h="4954" extrusionOk="0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45750" y="2751225"/>
              <a:ext cx="421600" cy="1989275"/>
            </a:xfrm>
            <a:custGeom>
              <a:avLst/>
              <a:gdLst/>
              <a:ahLst/>
              <a:cxnLst/>
              <a:rect l="l" t="t" r="r" b="b"/>
              <a:pathLst>
                <a:path w="16864" h="79571" extrusionOk="0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8675" y="2751225"/>
              <a:ext cx="426350" cy="2248225"/>
            </a:xfrm>
            <a:custGeom>
              <a:avLst/>
              <a:gdLst/>
              <a:ahLst/>
              <a:cxnLst/>
              <a:rect l="l" t="t" r="r" b="b"/>
              <a:pathLst>
                <a:path w="17054" h="89929" extrusionOk="0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53975" y="2751225"/>
              <a:ext cx="389575" cy="1484725"/>
            </a:xfrm>
            <a:custGeom>
              <a:avLst/>
              <a:gdLst/>
              <a:ahLst/>
              <a:cxnLst/>
              <a:rect l="l" t="t" r="r" b="b"/>
              <a:pathLst>
                <a:path w="15583" h="59389" extrusionOk="0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502025" y="2751225"/>
              <a:ext cx="382600" cy="1870775"/>
            </a:xfrm>
            <a:custGeom>
              <a:avLst/>
              <a:gdLst/>
              <a:ahLst/>
              <a:cxnLst/>
              <a:rect l="l" t="t" r="r" b="b"/>
              <a:pathLst>
                <a:path w="15304" h="74831" extrusionOk="0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5450" y="2751225"/>
              <a:ext cx="288975" cy="1665425"/>
            </a:xfrm>
            <a:custGeom>
              <a:avLst/>
              <a:gdLst/>
              <a:ahLst/>
              <a:cxnLst/>
              <a:rect l="l" t="t" r="r" b="b"/>
              <a:pathLst>
                <a:path w="11559" h="66617" extrusionOk="0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8975" y="2751225"/>
              <a:ext cx="197150" cy="2033425"/>
            </a:xfrm>
            <a:custGeom>
              <a:avLst/>
              <a:gdLst/>
              <a:ahLst/>
              <a:cxnLst/>
              <a:rect l="l" t="t" r="r" b="b"/>
              <a:pathLst>
                <a:path w="7886" h="81337" extrusionOk="0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8075" y="2751225"/>
              <a:ext cx="194275" cy="2304475"/>
            </a:xfrm>
            <a:custGeom>
              <a:avLst/>
              <a:gdLst/>
              <a:ahLst/>
              <a:cxnLst/>
              <a:rect l="l" t="t" r="r" b="b"/>
              <a:pathLst>
                <a:path w="7771" h="92179" extrusionOk="0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16650" y="2751225"/>
              <a:ext cx="202300" cy="2193800"/>
            </a:xfrm>
            <a:custGeom>
              <a:avLst/>
              <a:gdLst/>
              <a:ahLst/>
              <a:cxnLst/>
              <a:rect l="l" t="t" r="r" b="b"/>
              <a:pathLst>
                <a:path w="8092" h="87752" extrusionOk="0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292025" y="2751225"/>
              <a:ext cx="225100" cy="1702800"/>
            </a:xfrm>
            <a:custGeom>
              <a:avLst/>
              <a:gdLst/>
              <a:ahLst/>
              <a:cxnLst/>
              <a:rect l="l" t="t" r="r" b="b"/>
              <a:pathLst>
                <a:path w="9004" h="68112" extrusionOk="0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68425" y="2751225"/>
              <a:ext cx="257750" cy="1525575"/>
            </a:xfrm>
            <a:custGeom>
              <a:avLst/>
              <a:gdLst/>
              <a:ahLst/>
              <a:cxnLst/>
              <a:rect l="l" t="t" r="r" b="b"/>
              <a:pathLst>
                <a:path w="10310" h="61023" extrusionOk="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746875" y="2751225"/>
              <a:ext cx="267800" cy="1743875"/>
            </a:xfrm>
            <a:custGeom>
              <a:avLst/>
              <a:gdLst/>
              <a:ahLst/>
              <a:cxnLst/>
              <a:rect l="l" t="t" r="r" b="b"/>
              <a:pathLst>
                <a:path w="10712" h="69755" extrusionOk="0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42375" y="2751225"/>
              <a:ext cx="250750" cy="1627850"/>
            </a:xfrm>
            <a:custGeom>
              <a:avLst/>
              <a:gdLst/>
              <a:ahLst/>
              <a:cxnLst/>
              <a:rect l="l" t="t" r="r" b="b"/>
              <a:pathLst>
                <a:path w="10030" h="65114" extrusionOk="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27600" y="2751225"/>
              <a:ext cx="65125" cy="1413050"/>
            </a:xfrm>
            <a:custGeom>
              <a:avLst/>
              <a:gdLst/>
              <a:ahLst/>
              <a:cxnLst/>
              <a:rect l="l" t="t" r="r" b="b"/>
              <a:pathLst>
                <a:path w="2605" h="56522" extrusionOk="0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95775" y="2751225"/>
              <a:ext cx="65125" cy="1089200"/>
            </a:xfrm>
            <a:custGeom>
              <a:avLst/>
              <a:gdLst/>
              <a:ahLst/>
              <a:cxnLst/>
              <a:rect l="l" t="t" r="r" b="b"/>
              <a:pathLst>
                <a:path w="2605" h="43568" extrusionOk="0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10800000">
            <a:off x="6915345" y="-12"/>
            <a:ext cx="1548637" cy="3324212"/>
            <a:chOff x="5452016" y="2824589"/>
            <a:chExt cx="689908" cy="1480916"/>
          </a:xfrm>
        </p:grpSpPr>
        <p:sp>
          <p:nvSpPr>
            <p:cNvPr id="41" name="Google Shape;41;p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5400000">
            <a:off x="7189310" y="2653816"/>
            <a:ext cx="298168" cy="3611350"/>
            <a:chOff x="9" y="2835115"/>
            <a:chExt cx="134668" cy="1631069"/>
          </a:xfrm>
        </p:grpSpPr>
        <p:sp>
          <p:nvSpPr>
            <p:cNvPr id="55" name="Google Shape;55;p2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2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/>
          <p:nvPr userDrawn="1"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ONE_COLUMN_TEXT_2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2"/>
          <p:cNvSpPr txBox="1">
            <a:spLocks noGrp="1"/>
          </p:cNvSpPr>
          <p:nvPr>
            <p:ph type="subTitle" idx="1"/>
          </p:nvPr>
        </p:nvSpPr>
        <p:spPr>
          <a:xfrm>
            <a:off x="720000" y="1722125"/>
            <a:ext cx="3951000" cy="2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68" name="Google Shape;56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713225" y="2109175"/>
            <a:ext cx="412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1" name="Google Shape;121;p3"/>
          <p:cNvSpPr txBox="1">
            <a:spLocks noGrp="1"/>
          </p:cNvSpPr>
          <p:nvPr>
            <p:ph type="subTitle" idx="1"/>
          </p:nvPr>
        </p:nvSpPr>
        <p:spPr>
          <a:xfrm>
            <a:off x="713225" y="2966593"/>
            <a:ext cx="4121700" cy="3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215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8" r:id="rId4"/>
    <p:sldLayoutId id="2147483677" r:id="rId5"/>
    <p:sldLayoutId id="2147483678" r:id="rId6"/>
    <p:sldLayoutId id="214748368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0E"/>
        </a:solidFill>
        <a:effectLst/>
      </p:bgPr>
    </p:bg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6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Programming</a:t>
            </a:r>
            <a:endParaRPr dirty="0"/>
          </a:p>
        </p:txBody>
      </p:sp>
      <p:sp>
        <p:nvSpPr>
          <p:cNvPr id="832" name="Google Shape;832;p36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Project Based Approach to Learning Python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B59DA7-CC03-E0C3-C443-F660914D8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733" y="871692"/>
            <a:ext cx="1535457" cy="168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UNIT 1 : Storing and Manipulating Data</a:t>
            </a:r>
            <a:endParaRPr dirty="0"/>
          </a:p>
        </p:txBody>
      </p:sp>
      <p:graphicFrame>
        <p:nvGraphicFramePr>
          <p:cNvPr id="838" name="Google Shape;838;p37"/>
          <p:cNvGraphicFramePr/>
          <p:nvPr>
            <p:extLst>
              <p:ext uri="{D42A27DB-BD31-4B8C-83A1-F6EECF244321}">
                <p14:modId xmlns:p14="http://schemas.microsoft.com/office/powerpoint/2010/main" val="3504220512"/>
              </p:ext>
            </p:extLst>
          </p:nvPr>
        </p:nvGraphicFramePr>
        <p:xfrm>
          <a:off x="420129" y="1670450"/>
          <a:ext cx="8204887" cy="2804000"/>
        </p:xfrm>
        <a:graphic>
          <a:graphicData uri="http://schemas.openxmlformats.org/drawingml/2006/table">
            <a:tbl>
              <a:tblPr>
                <a:noFill/>
                <a:tableStyleId>{9577CEE3-539C-40FE-893D-AA8995659627}</a:tableStyleId>
              </a:tblPr>
              <a:tblGrid>
                <a:gridCol w="2996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8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ea typeface="Anton"/>
                          <a:cs typeface="Anton"/>
                          <a:sym typeface="Anton"/>
                        </a:rPr>
                        <a:t>Getting Started In The Programming Environment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Learn how to install python v3, pip package manager, git bash cli and VSCode For Python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ea typeface="Anton"/>
                          <a:cs typeface="Anton"/>
                          <a:sym typeface="Anton"/>
                        </a:rPr>
                        <a:t>Python Syntax and Commenting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Learn how python code is structured with and indenting and how code is commented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ea typeface="Anton"/>
                          <a:cs typeface="Anton"/>
                          <a:sym typeface="Anton"/>
                        </a:rPr>
                        <a:t>Data Types in Python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Learn how different forms of data are represented in Python 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Numbers &amp; Casting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The first of the Primitive Data Types: Int, float and complex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ea typeface="Anton"/>
                          <a:cs typeface="Anton"/>
                          <a:sym typeface="Anton"/>
                        </a:rPr>
                        <a:t>Strings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W</a:t>
                      </a:r>
                      <a:r>
                        <a:rPr lang="en-CA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o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rking with strings of characters to represent words and sentences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Booleans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TRUE and FALSE, basic elements of programming logic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Operators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Operations, as arithmetic, to manipulate variables and values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329697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List, Dictionaries, Sets &amp; Tuples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Learn how to group data and perform operations on groups of data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433109"/>
                  </a:ext>
                </a:extLst>
              </a:tr>
            </a:tbl>
          </a:graphicData>
        </a:graphic>
      </p:graphicFrame>
      <p:sp>
        <p:nvSpPr>
          <p:cNvPr id="839" name="Google Shape;839;p37"/>
          <p:cNvSpPr txBox="1"/>
          <p:nvPr/>
        </p:nvSpPr>
        <p:spPr>
          <a:xfrm>
            <a:off x="720000" y="1135163"/>
            <a:ext cx="77040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Programming Python Begins With Understanding Variables and Data Types</a:t>
            </a:r>
            <a:endParaRPr sz="1200" b="1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>
          <a:extLst>
            <a:ext uri="{FF2B5EF4-FFF2-40B4-BE49-F238E27FC236}">
              <a16:creationId xmlns:a16="http://schemas.microsoft.com/office/drawing/2014/main" id="{DDC582F9-FBB6-2B6D-943D-E6D112AFC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9">
            <a:extLst>
              <a:ext uri="{FF2B5EF4-FFF2-40B4-BE49-F238E27FC236}">
                <a16:creationId xmlns:a16="http://schemas.microsoft.com/office/drawing/2014/main" id="{5371444E-D1B8-FF57-03FD-FB94CECF7F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2109175"/>
            <a:ext cx="787944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Lists, Dictionaries, Tuples, Sets</a:t>
            </a:r>
            <a:endParaRPr dirty="0"/>
          </a:p>
        </p:txBody>
      </p:sp>
      <p:sp>
        <p:nvSpPr>
          <p:cNvPr id="864" name="Google Shape;864;p39">
            <a:extLst>
              <a:ext uri="{FF2B5EF4-FFF2-40B4-BE49-F238E27FC236}">
                <a16:creationId xmlns:a16="http://schemas.microsoft.com/office/drawing/2014/main" id="{E482F394-F300-B5D2-4623-0D5793E3FCD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4" y="2966593"/>
            <a:ext cx="4430275" cy="3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Organizing data is python objects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390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EF364121-B85F-2366-9ED1-BA94A9C8E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C3D6BF35-42C3-54F3-063D-111E6A79E6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Lists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" name="Google Shape;878;p41">
            <a:extLst>
              <a:ext uri="{FF2B5EF4-FFF2-40B4-BE49-F238E27FC236}">
                <a16:creationId xmlns:a16="http://schemas.microsoft.com/office/drawing/2014/main" id="{003F440A-687B-7A0F-B2FB-A4CA579A675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9794" y="1017725"/>
            <a:ext cx="8404412" cy="12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Python uses objects to group data together. The four main examples are: Lists, Dictionaries, Tuples and Sets and they different behaviors and use cases: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8C455C-A3BC-E3CC-6327-41CCC16F9DDF}"/>
              </a:ext>
            </a:extLst>
          </p:cNvPr>
          <p:cNvSpPr txBox="1"/>
          <p:nvPr/>
        </p:nvSpPr>
        <p:spPr>
          <a:xfrm>
            <a:off x="309282" y="1742457"/>
            <a:ext cx="851871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List: ordered and changeable. Allows duplicate members.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Tuple: ordered and unchangeable. Allows duplicate members.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Set: unordered, unchangeable, and unindexed. No duplicate members.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Dictionary: ordered and changeable. Key-value pairs.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#Lists: A collection of data stored as a single variable of any size, any data type. #All values are indexed,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mutable (i.e.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changable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myGroceryList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"apples"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"oranges"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pinapple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"grapes"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systemStatus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mixedValues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"LHHS"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27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13.57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3113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9B7246EF-552B-9B6C-3DD7-AFF71A708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CD1F0AFC-3CA6-2808-9D99-C333CF52DB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Lists Methods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" name="Google Shape;878;p41">
            <a:extLst>
              <a:ext uri="{FF2B5EF4-FFF2-40B4-BE49-F238E27FC236}">
                <a16:creationId xmlns:a16="http://schemas.microsoft.com/office/drawing/2014/main" id="{F4DD2346-1417-3FDD-C52F-9F84C0D07F2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9794" y="1017725"/>
            <a:ext cx="8404412" cy="12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Like Strings, python has many built-in methods that act on Lists:</a:t>
            </a:r>
          </a:p>
          <a:p>
            <a:pPr marL="0" indent="0">
              <a:buSzPts val="1100"/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systemStatus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F50274-0A18-3F90-C8C2-D2C831A90D44}"/>
              </a:ext>
            </a:extLst>
          </p:cNvPr>
          <p:cNvSpPr txBox="1"/>
          <p:nvPr/>
        </p:nvSpPr>
        <p:spPr>
          <a:xfrm>
            <a:off x="262218" y="1722287"/>
            <a:ext cx="8969189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#len() method exists to determine length of the list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myGroceryList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#Accessing a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specic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value(s) via indexing (or negative indexing)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systemStatus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systemStatus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#Both return False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mixedValues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#prints [True, "LHHS", 27], Negative ranges can also be used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#Searching for value using the 'in' operator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systemStatus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"There is an error! Attention required"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"All systems green! Coffee break"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083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8828A62E-3E1A-0D5B-C977-175731373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5FEC4D4B-5735-385C-C76C-44815B9672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Lists Methods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" name="Google Shape;878;p41">
            <a:extLst>
              <a:ext uri="{FF2B5EF4-FFF2-40B4-BE49-F238E27FC236}">
                <a16:creationId xmlns:a16="http://schemas.microsoft.com/office/drawing/2014/main" id="{F73AC207-4177-AA66-3A45-0EF23C1BF94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9794" y="1017725"/>
            <a:ext cx="8404412" cy="12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Like Strings, python has many built-in methods that act on Lists: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AE2E38-A0C6-AF0C-3623-D2E50CBB0620}"/>
              </a:ext>
            </a:extLst>
          </p:cNvPr>
          <p:cNvSpPr txBox="1"/>
          <p:nvPr/>
        </p:nvSpPr>
        <p:spPr>
          <a:xfrm>
            <a:off x="369794" y="1639200"/>
            <a:ext cx="8928847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#Several list methods exist that are useful including:</a:t>
            </a:r>
          </a:p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append()  Adds an element at the end of the list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extend()  Add the elements of a list (or any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), to the end of the current list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insert()  Adds an element at the specified index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remove()  Removes the item given value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pop()     Removes item at specified position    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clear()   Removes all items from the list    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copy()    Returns a copy of the list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index()   Returns the index of the first element with the specified value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count()   Returns the number of elements with the specified value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reverse() Reverses the order of the list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sort()    Sorts the list 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23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6F7291D2-A6B0-3AC8-6759-01FE1036B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39C0F992-D5CB-B0C1-26B1-2E310E47F7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Lists: Looping and Strings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3C1D8E-454A-756B-2861-A9566128C61B}"/>
              </a:ext>
            </a:extLst>
          </p:cNvPr>
          <p:cNvSpPr txBox="1"/>
          <p:nvPr/>
        </p:nvSpPr>
        <p:spPr>
          <a:xfrm>
            <a:off x="342900" y="1017725"/>
            <a:ext cx="84582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systemStatus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#Combining with strings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indexVal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systemStatus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"There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is a problem in reactor: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indexVal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 Status reads: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systemStatus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indexVal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#Values can be changed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systemStatus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systemStatus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#False replaced with 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#Lists are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they can be looped over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systemStatus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"Online"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"Offline"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is: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1374136"/>
      </p:ext>
    </p:extLst>
  </p:cSld>
  <p:clrMapOvr>
    <a:masterClrMapping/>
  </p:clrMapOvr>
</p:sld>
</file>

<file path=ppt/theme/theme1.xml><?xml version="1.0" encoding="utf-8"?>
<a:theme xmlns:a="http://schemas.openxmlformats.org/drawingml/2006/main" name="Java Programming Workshop by Slidesgo">
  <a:themeElements>
    <a:clrScheme name="Simple Light">
      <a:dk1>
        <a:srgbClr val="FAFAFA"/>
      </a:dk1>
      <a:lt1>
        <a:srgbClr val="0E0E0E"/>
      </a:lt1>
      <a:dk2>
        <a:srgbClr val="2E2E2E"/>
      </a:dk2>
      <a:lt2>
        <a:srgbClr val="0F0F0F"/>
      </a:lt2>
      <a:accent1>
        <a:srgbClr val="00C3DA"/>
      </a:accent1>
      <a:accent2>
        <a:srgbClr val="0B8EDA"/>
      </a:accent2>
      <a:accent3>
        <a:srgbClr val="7800DA"/>
      </a:accent3>
      <a:accent4>
        <a:srgbClr val="DA0078"/>
      </a:accent4>
      <a:accent5>
        <a:srgbClr val="FFFFFF"/>
      </a:accent5>
      <a:accent6>
        <a:srgbClr val="FFFFFF"/>
      </a:accent6>
      <a:hlink>
        <a:srgbClr val="FAFA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713</Words>
  <Application>Microsoft Office PowerPoint</Application>
  <PresentationFormat>On-screen Show (16:9)</PresentationFormat>
  <Paragraphs>80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Anton</vt:lpstr>
      <vt:lpstr>Catamaran</vt:lpstr>
      <vt:lpstr>Arial</vt:lpstr>
      <vt:lpstr>Consolas</vt:lpstr>
      <vt:lpstr>Nunito Light</vt:lpstr>
      <vt:lpstr>Java Programming Workshop by Slidesgo</vt:lpstr>
      <vt:lpstr>Python Programming</vt:lpstr>
      <vt:lpstr>UNIT 1 : Storing and Manipulating Data</vt:lpstr>
      <vt:lpstr>Lists, Dictionaries, Tuples, Sets</vt:lpstr>
      <vt:lpstr>Lists</vt:lpstr>
      <vt:lpstr>Lists Methods</vt:lpstr>
      <vt:lpstr>Lists Methods</vt:lpstr>
      <vt:lpstr>Lists: Looping and Strings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Workshop</dc:title>
  <dc:creator>Jeffrey McDowell</dc:creator>
  <cp:lastModifiedBy>Jeffrey McDowell</cp:lastModifiedBy>
  <cp:revision>30</cp:revision>
  <dcterms:modified xsi:type="dcterms:W3CDTF">2024-02-12T15:52:05Z</dcterms:modified>
</cp:coreProperties>
</file>