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313" r:id="rId3"/>
    <p:sldId id="317" r:id="rId4"/>
    <p:sldId id="319" r:id="rId5"/>
    <p:sldId id="320" r:id="rId6"/>
    <p:sldId id="321" r:id="rId7"/>
    <p:sldId id="323" r:id="rId8"/>
    <p:sldId id="322" r:id="rId9"/>
    <p:sldId id="324" r:id="rId10"/>
    <p:sldId id="332" r:id="rId11"/>
    <p:sldId id="333" r:id="rId12"/>
    <p:sldId id="334" r:id="rId13"/>
    <p:sldId id="325" r:id="rId14"/>
    <p:sldId id="326" r:id="rId15"/>
    <p:sldId id="327" r:id="rId16"/>
    <p:sldId id="328" r:id="rId17"/>
    <p:sldId id="330" r:id="rId18"/>
    <p:sldId id="329" r:id="rId19"/>
    <p:sldId id="331" r:id="rId20"/>
  </p:sldIdLst>
  <p:sldSz cx="9144000" cy="5143500" type="screen16x9"/>
  <p:notesSz cx="6858000" cy="9144000"/>
  <p:embeddedFontLst>
    <p:embeddedFont>
      <p:font typeface="Anton" pitchFamily="2" charset="0"/>
      <p:regular r:id="rId22"/>
    </p:embeddedFont>
    <p:embeddedFont>
      <p:font typeface="Catamaran" panose="020B0604020202020204" charset="0"/>
      <p:regular r:id="rId23"/>
      <p:bold r:id="rId24"/>
    </p:embeddedFont>
    <p:embeddedFont>
      <p:font typeface="Consolas" panose="020B0609020204030204" pitchFamily="49" charset="0"/>
      <p:regular r:id="rId25"/>
      <p:bold r:id="rId26"/>
      <p:italic r:id="rId27"/>
      <p:boldItalic r:id="rId28"/>
    </p:embeddedFont>
    <p:embeddedFont>
      <p:font typeface="Nunito Light"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4A1172CB-8502-ABEC-3C38-7A35CFAA2FFE}"/>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A5E6176-F60C-9072-3AFC-71389E93F7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12D6DFD-7D19-C90B-5216-1A1E99335C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598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BE3D025-8626-76FF-4B3C-FE7360AEAD71}"/>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E00C9A1-7251-C0FF-18C2-031E7547E3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73149A5-600C-E7AB-DB17-59558783A7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867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44C6EE3-57F6-83D3-3782-DE06171D431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18D5D661-820C-9BE4-D71C-4F07B9B1D0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1FFB126-4024-CCB5-F7F9-E32B896FF7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657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8AB7CB3-5B45-B26D-47EA-034038C3FF79}"/>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F13CBF6-7A0D-3D00-317B-C7304C91CA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09DDBF8B-D29C-4E58-1E2A-DAED90D80C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67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F37FF66-63AF-26D6-64EA-62E2AE529070}"/>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1B4E6292-48BA-7A80-A132-F94BF29601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8B8E086-5B8F-E4A8-ACEE-CA6A0E86FF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799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CDE8267-EB7A-84FD-928B-4E274B902572}"/>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7CBE72FB-927A-DCD9-BABF-081201FDCD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E90EB15B-BD53-4577-A97B-949DBD983A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841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8E32CC1-85DC-BC14-9AF1-521A854A681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19FA7ACE-C9D1-3A8B-C5E7-5466335B5C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46EAD9E5-B244-E2C3-EE3E-BDE0D52FAB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205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1A1D695A-EADC-7039-D3D1-736733E1AAB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1C5DBDA-7066-6241-4B5F-DC114773F1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B478FB0-A6F5-0D65-A227-6D52160D0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6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8EDA2B21-2905-C7F7-FFAD-EF8EFDF0785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ECB8EFD-C760-8518-4DAD-3AFC5D8678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2DF578E6-1C9A-97B2-3862-0C5DD42FA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374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C3F869F0-06F6-D10B-EA88-1F73CA068D2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3213830-4B35-7663-D9DC-EA1B6B17A7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1126E112-141E-5719-DF51-250B79B045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13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B10F39C-AA85-D20A-4317-26C78C38397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8556DB7-A611-3878-75FE-43B0BD5A4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DE605DD-06E6-A98C-004D-0C9F21D7DA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2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3FD11FE4-A82F-3642-2A22-76DEF58AE17B}"/>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898F5587-8A93-944D-6CBA-120CF2FA13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63EAFDC4-5D97-22C4-D24B-4A6F3E75F5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1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9412669-ECC1-A606-D902-89CDE224145B}"/>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867F6BAD-83EB-2F53-86ED-06641D544D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946ECA8-FA10-0766-DCDC-DB4A60ECB0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370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14BFEE9F-B8D2-3C20-7551-DF51F1916D0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484786C-D4A0-5A0E-AE98-D447217886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7B67525-DB2B-6F2C-9705-D0DCA8F6D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66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A09C685F-88F0-B677-1E86-8AC8E29198C9}"/>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BDC2841-1787-9364-026C-B905096211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712EB830-06D2-C6D6-87E9-3198C9625C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24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D43223A-D5C4-AEBE-713A-FC6C8BB954A6}"/>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951C2AD-FB4C-BEE7-091B-73E3400CF6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88B26FC-FC6B-BC16-5FD7-61C019E989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687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BF21D38B-639C-5B9C-2BE7-7A1066AB7C92}"/>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2F36403-18AA-09B9-E8E9-DB56C671DC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90EE017-ACF0-45A8-1664-7D97C9BB76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137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61AD0B2-6B2C-7E6A-BCB3-F0B5317EEE00}"/>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B1578D2-5834-916C-A038-772B378BEE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7951A67B-D6F8-54E6-6A9E-D76031AB0F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35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 id="2147483677" r:id="rId4"/>
    <p:sldLayoutId id="214748367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a:t>
            </a:r>
            <a:br>
              <a:rPr lang="en" dirty="0"/>
            </a:br>
            <a:r>
              <a:rPr lang="en" dirty="0"/>
              <a:t>Programming</a:t>
            </a:r>
            <a:endParaRPr dirty="0"/>
          </a:p>
        </p:txBody>
      </p:sp>
      <p:sp>
        <p:nvSpPr>
          <p:cNvPr id="832" name="Google Shape;832;p36"/>
          <p:cNvSpPr txBox="1">
            <a:spLocks noGrp="1"/>
          </p:cNvSpPr>
          <p:nvPr>
            <p:ph type="subTitle" idx="1"/>
          </p:nvPr>
        </p:nvSpPr>
        <p:spPr>
          <a:xfrm>
            <a:off x="713225" y="2554100"/>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Project Based Approach to Learning Java</a:t>
            </a:r>
            <a:endParaRPr dirty="0"/>
          </a:p>
        </p:txBody>
      </p:sp>
      <p:pic>
        <p:nvPicPr>
          <p:cNvPr id="2050" name="Picture 2" descr="Java original wordmark logo - Social media &amp; Logos Icons">
            <a:extLst>
              <a:ext uri="{FF2B5EF4-FFF2-40B4-BE49-F238E27FC236}">
                <a16:creationId xmlns:a16="http://schemas.microsoft.com/office/drawing/2014/main" id="{96FB7E72-C8B9-BCFB-B2D0-1E1964E14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54241"/>
            <a:ext cx="2169459" cy="2169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BD8C9D07-7C48-B2DA-F3F5-C343991FFE3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F2CF8198-E08F-F93B-CE7A-7F7CD907CCC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Formatting Strings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7E9DA291-1458-1CAA-7DC0-041A5798DEEA}"/>
              </a:ext>
            </a:extLst>
          </p:cNvPr>
          <p:cNvSpPr txBox="1">
            <a:spLocks noGrp="1"/>
          </p:cNvSpPr>
          <p:nvPr>
            <p:ph type="subTitle" idx="1"/>
          </p:nvPr>
        </p:nvSpPr>
        <p:spPr>
          <a:xfrm>
            <a:off x="720000" y="1022876"/>
            <a:ext cx="7845776" cy="4697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There are three common ways to create larger strings using variables: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C72C3D57-071C-81C1-1BF6-D21304882DEF}"/>
              </a:ext>
            </a:extLst>
          </p:cNvPr>
          <p:cNvSpPr txBox="1"/>
          <p:nvPr/>
        </p:nvSpPr>
        <p:spPr>
          <a:xfrm>
            <a:off x="275664" y="1471919"/>
            <a:ext cx="8868336" cy="923330"/>
          </a:xfrm>
          <a:prstGeom prst="rect">
            <a:avLst/>
          </a:prstGeom>
          <a:noFill/>
        </p:spPr>
        <p:txBody>
          <a:bodyPr wrap="square">
            <a:spAutoFit/>
          </a:bodyPr>
          <a:lstStyle/>
          <a:p>
            <a:r>
              <a:rPr lang="en-US" sz="900" dirty="0">
                <a:solidFill>
                  <a:srgbClr val="6A9955"/>
                </a:solidFill>
                <a:latin typeface="Consolas" panose="020B0609020204030204" pitchFamily="49" charset="0"/>
              </a:rPr>
              <a:t>        </a:t>
            </a:r>
            <a:r>
              <a:rPr lang="en-US" sz="900" b="0" dirty="0">
                <a:solidFill>
                  <a:srgbClr val="6A9955"/>
                </a:solidFill>
                <a:effectLst/>
                <a:latin typeface="Consolas" panose="020B0609020204030204" pitchFamily="49" charset="0"/>
              </a:rPr>
              <a:t>//This Example demonstrates simple </a:t>
            </a:r>
            <a:r>
              <a:rPr lang="en-US" sz="900" b="0" dirty="0" err="1">
                <a:solidFill>
                  <a:srgbClr val="6A9955"/>
                </a:solidFill>
                <a:effectLst/>
                <a:latin typeface="Consolas" panose="020B0609020204030204" pitchFamily="49" charset="0"/>
              </a:rPr>
              <a:t>concatentation</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int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double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1.02e8</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"Venus"</a:t>
            </a:r>
            <a:r>
              <a:rPr lang="en-US" sz="900" b="0" dirty="0">
                <a:solidFill>
                  <a:srgbClr val="CCCCCC"/>
                </a:solidFill>
                <a:effectLst/>
                <a:latin typeface="Consolas" panose="020B0609020204030204" pitchFamily="49" charset="0"/>
              </a:rPr>
              <a:t>;</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"The planet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is the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nd</a:t>
            </a:r>
            <a:r>
              <a:rPr lang="en-US" sz="900" b="0" dirty="0">
                <a:solidFill>
                  <a:srgbClr val="CE9178"/>
                </a:solidFill>
                <a:effectLst/>
                <a:latin typeface="Consolas" panose="020B0609020204030204" pitchFamily="49" charset="0"/>
              </a:rPr>
              <a:t> from </a:t>
            </a:r>
            <a:r>
              <a:rPr lang="en-US" sz="900" b="0" dirty="0" err="1">
                <a:solidFill>
                  <a:srgbClr val="CE9178"/>
                </a:solidFill>
                <a:effectLst/>
                <a:latin typeface="Consolas" panose="020B0609020204030204" pitchFamily="49" charset="0"/>
              </a:rPr>
              <a:t>thes</a:t>
            </a:r>
            <a:r>
              <a:rPr lang="en-US" sz="900" b="0" dirty="0">
                <a:solidFill>
                  <a:srgbClr val="CE9178"/>
                </a:solidFill>
                <a:effectLst/>
                <a:latin typeface="Consolas" panose="020B0609020204030204" pitchFamily="49" charset="0"/>
              </a:rPr>
              <a:t> un, at a distance of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 </a:t>
            </a:r>
            <a:r>
              <a:rPr lang="en-US" sz="900" b="0" dirty="0">
                <a:solidFill>
                  <a:srgbClr val="CE9178"/>
                </a:solidFill>
                <a:effectLst/>
                <a:latin typeface="Consolas" panose="020B0609020204030204" pitchFamily="49" charset="0"/>
              </a:rPr>
              <a:t>"km"</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err="1">
                <a:solidFill>
                  <a:srgbClr val="4EC9B0"/>
                </a:solidFill>
                <a:effectLst/>
                <a:latin typeface="Consolas" panose="020B0609020204030204" pitchFamily="49" charset="0"/>
              </a:rPr>
              <a:t>System</a:t>
            </a:r>
            <a:r>
              <a:rPr lang="en-US" sz="900" b="0" dirty="0" err="1">
                <a:solidFill>
                  <a:srgbClr val="CCCCCC"/>
                </a:solidFill>
                <a:effectLst/>
                <a:latin typeface="Consolas" panose="020B0609020204030204" pitchFamily="49" charset="0"/>
              </a:rPr>
              <a:t>.</a:t>
            </a:r>
            <a:r>
              <a:rPr lang="en-US" sz="900" b="0" dirty="0" err="1">
                <a:solidFill>
                  <a:srgbClr val="4FC1FF"/>
                </a:solidFill>
                <a:effectLst/>
                <a:latin typeface="Consolas" panose="020B0609020204030204" pitchFamily="49" charset="0"/>
              </a:rPr>
              <a:t>out</a:t>
            </a:r>
            <a:r>
              <a:rPr lang="en-US" sz="900" b="0" dirty="0" err="1">
                <a:solidFill>
                  <a:srgbClr val="CCCCCC"/>
                </a:solidFill>
                <a:effectLst/>
                <a:latin typeface="Consolas" panose="020B0609020204030204" pitchFamily="49" charset="0"/>
              </a:rPr>
              <a:t>.</a:t>
            </a:r>
            <a:r>
              <a:rPr lang="en-US" sz="900" b="0" dirty="0" err="1">
                <a:solidFill>
                  <a:srgbClr val="DCDCAA"/>
                </a:solidFill>
                <a:effectLst/>
                <a:latin typeface="Consolas" panose="020B0609020204030204" pitchFamily="49" charset="0"/>
              </a:rPr>
              <a:t>print</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4366664F-EB94-EADA-92C7-733E4C3B4D32}"/>
              </a:ext>
            </a:extLst>
          </p:cNvPr>
          <p:cNvSpPr txBox="1"/>
          <p:nvPr/>
        </p:nvSpPr>
        <p:spPr>
          <a:xfrm>
            <a:off x="275664" y="2562685"/>
            <a:ext cx="8457618" cy="1061829"/>
          </a:xfrm>
          <a:prstGeom prst="rect">
            <a:avLst/>
          </a:prstGeom>
          <a:noFill/>
        </p:spPr>
        <p:txBody>
          <a:bodyPr wrap="square">
            <a:spAutoFit/>
          </a:bodyPr>
          <a:lstStyle/>
          <a:p>
            <a:r>
              <a:rPr lang="en-US" sz="900" dirty="0">
                <a:solidFill>
                  <a:srgbClr val="4EC9B0"/>
                </a:solidFill>
                <a:latin typeface="Consolas" panose="020B0609020204030204" pitchFamily="49" charset="0"/>
              </a:rPr>
              <a:t>        </a:t>
            </a:r>
            <a:r>
              <a:rPr lang="en-US" sz="900" b="0" dirty="0">
                <a:solidFill>
                  <a:srgbClr val="6A9955"/>
                </a:solidFill>
                <a:effectLst/>
                <a:latin typeface="Consolas" panose="020B0609020204030204" pitchFamily="49" charset="0"/>
              </a:rPr>
              <a:t>//This Example demonstrates format() method</a:t>
            </a:r>
            <a:endParaRPr lang="en-US" sz="900" dirty="0">
              <a:solidFill>
                <a:srgbClr val="4EC9B0"/>
              </a:solidFill>
              <a:latin typeface="Consolas" panose="020B0609020204030204" pitchFamily="49" charset="0"/>
            </a:endParaRPr>
          </a:p>
          <a:p>
            <a:r>
              <a:rPr lang="en-US" sz="900" dirty="0">
                <a:solidFill>
                  <a:srgbClr val="4EC9B0"/>
                </a:solidFill>
                <a:latin typeface="Consolas" panose="020B0609020204030204" pitchFamily="49" charset="0"/>
              </a:rPr>
              <a:t>        </a:t>
            </a:r>
            <a:r>
              <a:rPr lang="en-US" sz="900" b="0" dirty="0">
                <a:solidFill>
                  <a:srgbClr val="4EC9B0"/>
                </a:solidFill>
                <a:effectLst/>
                <a:latin typeface="Consolas" panose="020B0609020204030204" pitchFamily="49" charset="0"/>
              </a:rPr>
              <a:t>int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double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1.02e8</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"Venus"</a:t>
            </a:r>
            <a:r>
              <a:rPr lang="en-US" sz="900" b="0" dirty="0">
                <a:solidFill>
                  <a:srgbClr val="CCCCCC"/>
                </a:solidFill>
                <a:effectLst/>
                <a:latin typeface="Consolas" panose="020B0609020204030204" pitchFamily="49" charset="0"/>
              </a:rPr>
              <a:t>;</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4EC9B0"/>
                </a:solidFill>
                <a:effectLst/>
                <a:latin typeface="Consolas" panose="020B0609020204030204" pitchFamily="49" charset="0"/>
              </a:rPr>
              <a:t>String</a:t>
            </a:r>
            <a:r>
              <a:rPr lang="en-US" sz="900" b="0" dirty="0" err="1">
                <a:solidFill>
                  <a:srgbClr val="CCCCCC"/>
                </a:solidFill>
                <a:effectLst/>
                <a:latin typeface="Consolas" panose="020B0609020204030204" pitchFamily="49" charset="0"/>
              </a:rPr>
              <a:t>.</a:t>
            </a:r>
            <a:r>
              <a:rPr lang="en-US" sz="900" b="0" dirty="0" err="1">
                <a:solidFill>
                  <a:srgbClr val="DCDCAA"/>
                </a:solidFill>
                <a:effectLst/>
                <a:latin typeface="Consolas" panose="020B0609020204030204" pitchFamily="49" charset="0"/>
              </a:rPr>
              <a:t>format</a:t>
            </a:r>
            <a:r>
              <a:rPr lang="en-US" sz="900" b="0" dirty="0">
                <a:solidFill>
                  <a:srgbClr val="CCCCCC"/>
                </a:solidFill>
                <a:effectLst/>
                <a:latin typeface="Consolas" panose="020B0609020204030204" pitchFamily="49" charset="0"/>
              </a:rPr>
              <a:t>(</a:t>
            </a:r>
            <a:r>
              <a:rPr lang="en-US" sz="900" b="0" dirty="0">
                <a:solidFill>
                  <a:srgbClr val="CE9178"/>
                </a:solidFill>
                <a:effectLst/>
                <a:latin typeface="Consolas" panose="020B0609020204030204" pitchFamily="49" charset="0"/>
              </a:rPr>
              <a:t>"The planet %2$s is the %1$d'nd from the sun, at a distance of %3$e km"</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//%2$s can be read as: Take the second variable in the list (%2) and format as a string ($s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4EC9B0"/>
                </a:solidFill>
                <a:effectLst/>
                <a:latin typeface="Consolas" panose="020B0609020204030204" pitchFamily="49" charset="0"/>
              </a:rPr>
              <a:t>System</a:t>
            </a:r>
            <a:r>
              <a:rPr lang="en-US" sz="900" b="0" dirty="0" err="1">
                <a:solidFill>
                  <a:srgbClr val="CCCCCC"/>
                </a:solidFill>
                <a:effectLst/>
                <a:latin typeface="Consolas" panose="020B0609020204030204" pitchFamily="49" charset="0"/>
              </a:rPr>
              <a:t>.</a:t>
            </a:r>
            <a:r>
              <a:rPr lang="en-US" sz="900" b="0" dirty="0" err="1">
                <a:solidFill>
                  <a:srgbClr val="4FC1FF"/>
                </a:solidFill>
                <a:effectLst/>
                <a:latin typeface="Consolas" panose="020B0609020204030204" pitchFamily="49" charset="0"/>
              </a:rPr>
              <a:t>out</a:t>
            </a:r>
            <a:r>
              <a:rPr lang="en-US" sz="900" b="0" dirty="0" err="1">
                <a:solidFill>
                  <a:srgbClr val="CCCCCC"/>
                </a:solidFill>
                <a:effectLst/>
                <a:latin typeface="Consolas" panose="020B0609020204030204" pitchFamily="49" charset="0"/>
              </a:rPr>
              <a:t>.</a:t>
            </a:r>
            <a:r>
              <a:rPr lang="en-US" sz="900" b="0" dirty="0" err="1">
                <a:solidFill>
                  <a:srgbClr val="DCDCAA"/>
                </a:solidFill>
                <a:effectLst/>
                <a:latin typeface="Consolas" panose="020B0609020204030204" pitchFamily="49" charset="0"/>
              </a:rPr>
              <a:t>println</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24240DF4-DB38-5F30-A145-47C5E7257AAC}"/>
              </a:ext>
            </a:extLst>
          </p:cNvPr>
          <p:cNvSpPr txBox="1"/>
          <p:nvPr/>
        </p:nvSpPr>
        <p:spPr>
          <a:xfrm>
            <a:off x="275664" y="3828868"/>
            <a:ext cx="8457618" cy="1061829"/>
          </a:xfrm>
          <a:prstGeom prst="rect">
            <a:avLst/>
          </a:prstGeom>
          <a:noFill/>
        </p:spPr>
        <p:txBody>
          <a:bodyPr wrap="square">
            <a:spAutoFit/>
          </a:bodyPr>
          <a:lstStyle/>
          <a:p>
            <a:r>
              <a:rPr lang="en-US" sz="900" b="0" dirty="0">
                <a:solidFill>
                  <a:srgbClr val="4EC9B0"/>
                </a:solidFill>
                <a:effectLst/>
                <a:latin typeface="Consolas" panose="020B0609020204030204" pitchFamily="49" charset="0"/>
              </a:rPr>
              <a:t>        </a:t>
            </a:r>
            <a:r>
              <a:rPr lang="en-US" sz="900" b="0" dirty="0">
                <a:solidFill>
                  <a:srgbClr val="6A9955"/>
                </a:solidFill>
                <a:effectLst/>
                <a:latin typeface="Consolas" panose="020B0609020204030204" pitchFamily="49" charset="0"/>
              </a:rPr>
              <a:t>//This Example demonstrates </a:t>
            </a:r>
            <a:r>
              <a:rPr lang="en-US" sz="900" b="0" dirty="0" err="1">
                <a:solidFill>
                  <a:srgbClr val="6A9955"/>
                </a:solidFill>
                <a:effectLst/>
                <a:latin typeface="Consolas" panose="020B0609020204030204" pitchFamily="49" charset="0"/>
              </a:rPr>
              <a:t>printf</a:t>
            </a:r>
            <a:r>
              <a:rPr lang="en-US" sz="900" b="0" dirty="0">
                <a:solidFill>
                  <a:srgbClr val="6A9955"/>
                </a:solidFill>
                <a:effectLst/>
                <a:latin typeface="Consolas" panose="020B0609020204030204" pitchFamily="49" charset="0"/>
              </a:rPr>
              <a:t>() method</a:t>
            </a:r>
            <a:endParaRPr lang="en-US" sz="900" b="0" dirty="0">
              <a:solidFill>
                <a:srgbClr val="4EC9B0"/>
              </a:solidFill>
              <a:effectLst/>
              <a:latin typeface="Consolas" panose="020B0609020204030204" pitchFamily="49" charset="0"/>
            </a:endParaRPr>
          </a:p>
          <a:p>
            <a:r>
              <a:rPr lang="en-US" sz="900" dirty="0">
                <a:solidFill>
                  <a:srgbClr val="4EC9B0"/>
                </a:solidFill>
                <a:latin typeface="Consolas" panose="020B0609020204030204" pitchFamily="49" charset="0"/>
              </a:rPr>
              <a:t>        </a:t>
            </a:r>
            <a:r>
              <a:rPr lang="en-US" sz="900" b="0" dirty="0">
                <a:solidFill>
                  <a:srgbClr val="4EC9B0"/>
                </a:solidFill>
                <a:effectLst/>
                <a:latin typeface="Consolas" panose="020B0609020204030204" pitchFamily="49" charset="0"/>
              </a:rPr>
              <a:t>int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double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1.02e8</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"Venus"</a:t>
            </a:r>
            <a:r>
              <a:rPr lang="en-US" sz="900" b="0" dirty="0">
                <a:solidFill>
                  <a:srgbClr val="CCCCCC"/>
                </a:solidFill>
                <a:effectLst/>
                <a:latin typeface="Consolas" panose="020B0609020204030204" pitchFamily="49" charset="0"/>
              </a:rPr>
              <a:t>;</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"The planet %2$s is the %1$d'nd from the sun, at a distance of %3$e km"</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//%2$s can be read as: Take the second variable in the list (%2) and format as a string ($s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4EC9B0"/>
                </a:solidFill>
                <a:effectLst/>
                <a:latin typeface="Consolas" panose="020B0609020204030204" pitchFamily="49" charset="0"/>
              </a:rPr>
              <a:t>System</a:t>
            </a:r>
            <a:r>
              <a:rPr lang="en-US" sz="900" b="0" dirty="0" err="1">
                <a:solidFill>
                  <a:srgbClr val="CCCCCC"/>
                </a:solidFill>
                <a:effectLst/>
                <a:latin typeface="Consolas" panose="020B0609020204030204" pitchFamily="49" charset="0"/>
              </a:rPr>
              <a:t>.</a:t>
            </a:r>
            <a:r>
              <a:rPr lang="en-US" sz="900" b="0" dirty="0" err="1">
                <a:solidFill>
                  <a:srgbClr val="4FC1FF"/>
                </a:solidFill>
                <a:effectLst/>
                <a:latin typeface="Consolas" panose="020B0609020204030204" pitchFamily="49" charset="0"/>
              </a:rPr>
              <a:t>out</a:t>
            </a:r>
            <a:r>
              <a:rPr lang="en-US" sz="900" b="0" dirty="0" err="1">
                <a:solidFill>
                  <a:srgbClr val="CCCCCC"/>
                </a:solidFill>
                <a:effectLst/>
                <a:latin typeface="Consolas" panose="020B0609020204030204" pitchFamily="49" charset="0"/>
              </a:rPr>
              <a:t>.</a:t>
            </a:r>
            <a:r>
              <a:rPr lang="en-US" sz="900" b="0" dirty="0" err="1">
                <a:solidFill>
                  <a:srgbClr val="DCDCAA"/>
                </a:solidFill>
                <a:effectLst/>
                <a:latin typeface="Consolas" panose="020B0609020204030204" pitchFamily="49" charset="0"/>
              </a:rPr>
              <a:t>printf</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a:t>
            </a:r>
          </a:p>
        </p:txBody>
      </p:sp>
      <p:cxnSp>
        <p:nvCxnSpPr>
          <p:cNvPr id="10" name="Straight Connector 9">
            <a:extLst>
              <a:ext uri="{FF2B5EF4-FFF2-40B4-BE49-F238E27FC236}">
                <a16:creationId xmlns:a16="http://schemas.microsoft.com/office/drawing/2014/main" id="{9BD7276A-385B-B3F3-F875-66F9EFC26AC0}"/>
              </a:ext>
            </a:extLst>
          </p:cNvPr>
          <p:cNvCxnSpPr/>
          <p:nvPr/>
        </p:nvCxnSpPr>
        <p:spPr>
          <a:xfrm>
            <a:off x="840441" y="2494429"/>
            <a:ext cx="7725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022615F-8552-9422-FA09-727F323600F4}"/>
              </a:ext>
            </a:extLst>
          </p:cNvPr>
          <p:cNvCxnSpPr/>
          <p:nvPr/>
        </p:nvCxnSpPr>
        <p:spPr>
          <a:xfrm>
            <a:off x="847164" y="3762935"/>
            <a:ext cx="7725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94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1B59263E-C001-E897-742A-AA12B4036C86}"/>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8CBE1191-C0A9-4853-EBF7-83C5C6249B3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Formatting Strings</a:t>
            </a:r>
            <a:endParaRPr lang="en-CA" sz="3200" dirty="0">
              <a:solidFill>
                <a:schemeClr val="dk1"/>
              </a:solidFill>
              <a:latin typeface="Anton"/>
              <a:ea typeface="Anton"/>
              <a:cs typeface="Anton"/>
              <a:sym typeface="Anton"/>
            </a:endParaRPr>
          </a:p>
        </p:txBody>
      </p:sp>
      <p:graphicFrame>
        <p:nvGraphicFramePr>
          <p:cNvPr id="7" name="Table 6">
            <a:extLst>
              <a:ext uri="{FF2B5EF4-FFF2-40B4-BE49-F238E27FC236}">
                <a16:creationId xmlns:a16="http://schemas.microsoft.com/office/drawing/2014/main" id="{0A3CCF14-7D60-13F9-40B5-2C54FD8A573A}"/>
              </a:ext>
            </a:extLst>
          </p:cNvPr>
          <p:cNvGraphicFramePr>
            <a:graphicFrameLocks noGrp="1"/>
          </p:cNvGraphicFramePr>
          <p:nvPr>
            <p:extLst>
              <p:ext uri="{D42A27DB-BD31-4B8C-83A1-F6EECF244321}">
                <p14:modId xmlns:p14="http://schemas.microsoft.com/office/powerpoint/2010/main" val="1311139305"/>
              </p:ext>
            </p:extLst>
          </p:nvPr>
        </p:nvGraphicFramePr>
        <p:xfrm>
          <a:off x="831741" y="1098739"/>
          <a:ext cx="5748468" cy="3692216"/>
        </p:xfrm>
        <a:graphic>
          <a:graphicData uri="http://schemas.openxmlformats.org/drawingml/2006/table">
            <a:tbl>
              <a:tblPr/>
              <a:tblGrid>
                <a:gridCol w="1916156">
                  <a:extLst>
                    <a:ext uri="{9D8B030D-6E8A-4147-A177-3AD203B41FA5}">
                      <a16:colId xmlns:a16="http://schemas.microsoft.com/office/drawing/2014/main" val="2811033443"/>
                    </a:ext>
                  </a:extLst>
                </a:gridCol>
                <a:gridCol w="1916156">
                  <a:extLst>
                    <a:ext uri="{9D8B030D-6E8A-4147-A177-3AD203B41FA5}">
                      <a16:colId xmlns:a16="http://schemas.microsoft.com/office/drawing/2014/main" val="1822130659"/>
                    </a:ext>
                  </a:extLst>
                </a:gridCol>
                <a:gridCol w="1916156">
                  <a:extLst>
                    <a:ext uri="{9D8B030D-6E8A-4147-A177-3AD203B41FA5}">
                      <a16:colId xmlns:a16="http://schemas.microsoft.com/office/drawing/2014/main" val="390983946"/>
                    </a:ext>
                  </a:extLst>
                </a:gridCol>
              </a:tblGrid>
              <a:tr h="250763">
                <a:tc>
                  <a:txBody>
                    <a:bodyPr/>
                    <a:lstStyle/>
                    <a:p>
                      <a:pPr algn="l" fontAlgn="t"/>
                      <a:r>
                        <a:rPr lang="en-CA" sz="800">
                          <a:solidFill>
                            <a:srgbClr val="000000"/>
                          </a:solidFill>
                          <a:effectLst/>
                          <a:latin typeface="times new roman" panose="02020603050405020304" pitchFamily="18" charset="0"/>
                        </a:rPr>
                        <a:t>Format Specifier</a:t>
                      </a:r>
                    </a:p>
                  </a:txBody>
                  <a:tcPr marL="64853" marR="64853" marT="64853" marB="64853">
                    <a:lnL w="9525" cap="flat" cmpd="sng" algn="ctr">
                      <a:solidFill>
                        <a:srgbClr val="70B961"/>
                      </a:solidFill>
                      <a:prstDash val="solid"/>
                      <a:round/>
                      <a:headEnd type="none" w="med" len="med"/>
                      <a:tailEnd type="none" w="med" len="med"/>
                    </a:lnL>
                    <a:lnR w="9525" cap="flat" cmpd="sng" algn="ctr">
                      <a:solidFill>
                        <a:srgbClr val="70B961"/>
                      </a:solidFill>
                      <a:prstDash val="solid"/>
                      <a:round/>
                      <a:headEnd type="none" w="med" len="med"/>
                      <a:tailEnd type="none" w="med" len="med"/>
                    </a:lnR>
                    <a:lnT w="9525" cap="flat" cmpd="sng" algn="ctr">
                      <a:solidFill>
                        <a:srgbClr val="70B9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CA" sz="800">
                          <a:solidFill>
                            <a:srgbClr val="000000"/>
                          </a:solidFill>
                          <a:effectLst/>
                          <a:latin typeface="times new roman" panose="02020603050405020304" pitchFamily="18" charset="0"/>
                        </a:rPr>
                        <a:t>Data Type</a:t>
                      </a:r>
                    </a:p>
                  </a:txBody>
                  <a:tcPr marL="64853" marR="64853" marT="64853" marB="64853">
                    <a:lnL w="9525" cap="flat" cmpd="sng" algn="ctr">
                      <a:solidFill>
                        <a:srgbClr val="70B961"/>
                      </a:solidFill>
                      <a:prstDash val="solid"/>
                      <a:round/>
                      <a:headEnd type="none" w="med" len="med"/>
                      <a:tailEnd type="none" w="med" len="med"/>
                    </a:lnL>
                    <a:lnR w="9525" cap="flat" cmpd="sng" algn="ctr">
                      <a:solidFill>
                        <a:srgbClr val="70B961"/>
                      </a:solidFill>
                      <a:prstDash val="solid"/>
                      <a:round/>
                      <a:headEnd type="none" w="med" len="med"/>
                      <a:tailEnd type="none" w="med" len="med"/>
                    </a:lnR>
                    <a:lnT w="9525" cap="flat" cmpd="sng" algn="ctr">
                      <a:solidFill>
                        <a:srgbClr val="70B9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CA" sz="800">
                          <a:solidFill>
                            <a:srgbClr val="000000"/>
                          </a:solidFill>
                          <a:effectLst/>
                          <a:latin typeface="times new roman" panose="02020603050405020304" pitchFamily="18" charset="0"/>
                        </a:rPr>
                        <a:t>Output</a:t>
                      </a:r>
                    </a:p>
                  </a:txBody>
                  <a:tcPr marL="64853" marR="64853" marT="64853" marB="64853">
                    <a:lnL w="9525" cap="flat" cmpd="sng" algn="ctr">
                      <a:solidFill>
                        <a:srgbClr val="70B961"/>
                      </a:solidFill>
                      <a:prstDash val="solid"/>
                      <a:round/>
                      <a:headEnd type="none" w="med" len="med"/>
                      <a:tailEnd type="none" w="med" len="med"/>
                    </a:lnL>
                    <a:lnR w="9525" cap="flat" cmpd="sng" algn="ctr">
                      <a:solidFill>
                        <a:srgbClr val="70B961"/>
                      </a:solidFill>
                      <a:prstDash val="solid"/>
                      <a:round/>
                      <a:headEnd type="none" w="med" len="med"/>
                      <a:tailEnd type="none" w="med" len="med"/>
                    </a:lnR>
                    <a:lnT w="9525" cap="flat" cmpd="sng" algn="ctr">
                      <a:solidFill>
                        <a:srgbClr val="70B9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383296832"/>
                  </a:ext>
                </a:extLst>
              </a:tr>
              <a:tr h="328585">
                <a:tc>
                  <a:txBody>
                    <a:bodyPr/>
                    <a:lstStyle/>
                    <a:p>
                      <a:pPr algn="just" fontAlgn="t"/>
                      <a:r>
                        <a:rPr lang="en-CA" sz="800">
                          <a:solidFill>
                            <a:srgbClr val="333333"/>
                          </a:solidFill>
                          <a:effectLst/>
                          <a:latin typeface="inter-regular"/>
                        </a:rPr>
                        <a:t>%a</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floating point (except </a:t>
                      </a:r>
                      <a:r>
                        <a:rPr lang="en-CA" sz="800" i="1">
                          <a:solidFill>
                            <a:srgbClr val="333333"/>
                          </a:solidFill>
                          <a:effectLst/>
                          <a:latin typeface="inter-regular"/>
                        </a:rPr>
                        <a:t>BigDecimal</a:t>
                      </a:r>
                      <a:r>
                        <a:rPr lang="en-CA" sz="800">
                          <a:solidFill>
                            <a:srgbClr val="333333"/>
                          </a:solidFill>
                          <a:effectLst/>
                          <a:latin typeface="inter-regular"/>
                        </a:rPr>
                        <a: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Returns Hex output of floating point number.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93633907"/>
                  </a:ext>
                </a:extLst>
              </a:tr>
              <a:tr h="207527">
                <a:tc>
                  <a:txBody>
                    <a:bodyPr/>
                    <a:lstStyle/>
                    <a:p>
                      <a:pPr algn="just" fontAlgn="t"/>
                      <a:r>
                        <a:rPr lang="en-CA" sz="800">
                          <a:solidFill>
                            <a:srgbClr val="333333"/>
                          </a:solidFill>
                          <a:effectLst/>
                          <a:latin typeface="inter-regular"/>
                        </a:rPr>
                        <a:t>%b</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Any type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"true" if non-null, "false" if null</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45329579"/>
                  </a:ext>
                </a:extLst>
              </a:tr>
              <a:tr h="207527">
                <a:tc>
                  <a:txBody>
                    <a:bodyPr/>
                    <a:lstStyle/>
                    <a:p>
                      <a:pPr algn="just" fontAlgn="t"/>
                      <a:r>
                        <a:rPr lang="en-CA" sz="800">
                          <a:solidFill>
                            <a:srgbClr val="333333"/>
                          </a:solidFill>
                          <a:effectLst/>
                          <a:latin typeface="inter-regular"/>
                        </a:rPr>
                        <a:t>%c</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character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Unicode character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8604765"/>
                  </a:ext>
                </a:extLst>
              </a:tr>
              <a:tr h="207527">
                <a:tc>
                  <a:txBody>
                    <a:bodyPr/>
                    <a:lstStyle/>
                    <a:p>
                      <a:pPr algn="just" fontAlgn="t"/>
                      <a:r>
                        <a:rPr lang="en-CA" sz="800">
                          <a:solidFill>
                            <a:srgbClr val="333333"/>
                          </a:solidFill>
                          <a:effectLst/>
                          <a:latin typeface="inter-regular"/>
                        </a:rPr>
                        <a:t>%d</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integer (incl. byte, short, int, long, bigint)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Decimal Integer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8994339"/>
                  </a:ext>
                </a:extLst>
              </a:tr>
              <a:tr h="207527">
                <a:tc>
                  <a:txBody>
                    <a:bodyPr/>
                    <a:lstStyle/>
                    <a:p>
                      <a:pPr algn="just" fontAlgn="t"/>
                      <a:r>
                        <a:rPr lang="en-CA" sz="800">
                          <a:solidFill>
                            <a:srgbClr val="333333"/>
                          </a:solidFill>
                          <a:effectLst/>
                          <a:latin typeface="inter-regular"/>
                        </a:rPr>
                        <a:t>%e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floating point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decimal number in scientific notation</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72866680"/>
                  </a:ext>
                </a:extLst>
              </a:tr>
              <a:tr h="207527">
                <a:tc>
                  <a:txBody>
                    <a:bodyPr/>
                    <a:lstStyle/>
                    <a:p>
                      <a:pPr algn="just" fontAlgn="t"/>
                      <a:r>
                        <a:rPr lang="en-CA" sz="800">
                          <a:solidFill>
                            <a:srgbClr val="333333"/>
                          </a:solidFill>
                          <a:effectLst/>
                          <a:latin typeface="inter-regular"/>
                        </a:rPr>
                        <a:t>%f</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floating point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decimal number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11628791"/>
                  </a:ext>
                </a:extLst>
              </a:tr>
              <a:tr h="449643">
                <a:tc>
                  <a:txBody>
                    <a:bodyPr/>
                    <a:lstStyle/>
                    <a:p>
                      <a:pPr algn="just" fontAlgn="t"/>
                      <a:r>
                        <a:rPr lang="en-CA" sz="800" dirty="0">
                          <a:solidFill>
                            <a:srgbClr val="333333"/>
                          </a:solidFill>
                          <a:effectLst/>
                          <a:latin typeface="inter-regular"/>
                        </a:rPr>
                        <a:t>%g</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floating point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decimal number, possibly in scientific notation depending on the precision and value.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3180599"/>
                  </a:ext>
                </a:extLst>
              </a:tr>
              <a:tr h="328585">
                <a:tc>
                  <a:txBody>
                    <a:bodyPr/>
                    <a:lstStyle/>
                    <a:p>
                      <a:pPr algn="just" fontAlgn="t"/>
                      <a:r>
                        <a:rPr lang="en-CA" sz="800">
                          <a:solidFill>
                            <a:srgbClr val="333333"/>
                          </a:solidFill>
                          <a:effectLst/>
                          <a:latin typeface="inter-regular"/>
                        </a:rPr>
                        <a:t>%h</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any type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Hex String of value from hashCode() method.</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4265725"/>
                  </a:ext>
                </a:extLst>
              </a:tr>
              <a:tr h="207527">
                <a:tc>
                  <a:txBody>
                    <a:bodyPr/>
                    <a:lstStyle/>
                    <a:p>
                      <a:pPr algn="just" fontAlgn="t"/>
                      <a:r>
                        <a:rPr lang="en-CA" sz="800">
                          <a:solidFill>
                            <a:srgbClr val="333333"/>
                          </a:solidFill>
                          <a:effectLst/>
                          <a:latin typeface="inter-regular"/>
                        </a:rPr>
                        <a:t>%n</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none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Platform-specific line separator.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91843515"/>
                  </a:ext>
                </a:extLst>
              </a:tr>
              <a:tr h="207527">
                <a:tc>
                  <a:txBody>
                    <a:bodyPr/>
                    <a:lstStyle/>
                    <a:p>
                      <a:pPr algn="just" fontAlgn="t"/>
                      <a:r>
                        <a:rPr lang="en-CA" sz="800">
                          <a:solidFill>
                            <a:srgbClr val="333333"/>
                          </a:solidFill>
                          <a:effectLst/>
                          <a:latin typeface="inter-regular"/>
                        </a:rPr>
                        <a:t>%o</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integer (incl. byte, short, int, long, bigint)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Octal number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5079697"/>
                  </a:ext>
                </a:extLst>
              </a:tr>
              <a:tr h="207527">
                <a:tc>
                  <a:txBody>
                    <a:bodyPr/>
                    <a:lstStyle/>
                    <a:p>
                      <a:pPr algn="just" fontAlgn="t"/>
                      <a:r>
                        <a:rPr lang="en-CA" sz="800">
                          <a:solidFill>
                            <a:srgbClr val="333333"/>
                          </a:solidFill>
                          <a:effectLst/>
                          <a:latin typeface="inter-regular"/>
                        </a:rPr>
                        <a:t>%s</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any type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String value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017248"/>
                  </a:ext>
                </a:extLst>
              </a:tr>
              <a:tr h="449643">
                <a:tc>
                  <a:txBody>
                    <a:bodyPr/>
                    <a:lstStyle/>
                    <a:p>
                      <a:pPr algn="just" fontAlgn="t"/>
                      <a:r>
                        <a:rPr lang="en-CA" sz="800">
                          <a:solidFill>
                            <a:srgbClr val="333333"/>
                          </a:solidFill>
                          <a:effectLst/>
                          <a:latin typeface="inter-regular"/>
                        </a:rPr>
                        <a:t>%t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Date/Time (incl. long, Calendar, Date and TemporalAccessor)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%t is the prefix for Date/Time conversions. More formatting flags are needed after this. See Date/Time conversion below.</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2469113"/>
                  </a:ext>
                </a:extLst>
              </a:tr>
              <a:tr h="207527">
                <a:tc>
                  <a:txBody>
                    <a:bodyPr/>
                    <a:lstStyle/>
                    <a:p>
                      <a:pPr algn="just" fontAlgn="t"/>
                      <a:r>
                        <a:rPr lang="en-CA" sz="800">
                          <a:solidFill>
                            <a:srgbClr val="333333"/>
                          </a:solidFill>
                          <a:effectLst/>
                          <a:latin typeface="inter-regular"/>
                        </a:rPr>
                        <a:t>%x</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integer (incl. byte, short, int, long, bigint)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dirty="0">
                          <a:solidFill>
                            <a:srgbClr val="333333"/>
                          </a:solidFill>
                          <a:effectLst/>
                          <a:latin typeface="inter-regular"/>
                        </a:rPr>
                        <a:t>Hex string.</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08140680"/>
                  </a:ext>
                </a:extLst>
              </a:tr>
            </a:tbl>
          </a:graphicData>
        </a:graphic>
      </p:graphicFrame>
    </p:spTree>
    <p:extLst>
      <p:ext uri="{BB962C8B-B14F-4D97-AF65-F5344CB8AC3E}">
        <p14:creationId xmlns:p14="http://schemas.microsoft.com/office/powerpoint/2010/main" val="157000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7A9CE6CA-1A1C-58EC-E64E-221AD43B7C9A}"/>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D5FF8190-76C1-B643-5FC1-A628E95D356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String Methods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42E1E0C1-5FF2-ADD7-89A2-77C64661A8C7}"/>
              </a:ext>
            </a:extLst>
          </p:cNvPr>
          <p:cNvSpPr txBox="1"/>
          <p:nvPr/>
        </p:nvSpPr>
        <p:spPr>
          <a:xfrm>
            <a:off x="-121024" y="1603759"/>
            <a:ext cx="9507070" cy="2800767"/>
          </a:xfrm>
          <a:prstGeom prst="rect">
            <a:avLst/>
          </a:prstGeom>
          <a:noFill/>
        </p:spPr>
        <p:txBody>
          <a:bodyPr wrap="square">
            <a:spAutoFit/>
          </a:bodyPr>
          <a:lstStyle/>
          <a:p>
            <a:r>
              <a:rPr lang="en-CA" sz="1100" b="0" dirty="0">
                <a:solidFill>
                  <a:srgbClr val="4EC9B0"/>
                </a:solidFill>
                <a:effectLst/>
                <a:latin typeface="Consolas" panose="020B0609020204030204" pitchFamily="49" charset="0"/>
              </a:rPr>
              <a:t>        String</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CE9178"/>
                </a:solidFill>
                <a:effectLst/>
                <a:latin typeface="Consolas" panose="020B0609020204030204" pitchFamily="49" charset="0"/>
              </a:rPr>
              <a:t>"LHHS-499 Cliffe Street-Fredericton"</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length</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//returns int equal to number of char in string</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toLowerCase</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toUpperCase</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indexOf</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"Fredericton"</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//returns starting position of matching string</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B5CEA8"/>
                </a:solidFill>
                <a:effectLst/>
                <a:latin typeface="Consolas" panose="020B0609020204030204" pitchFamily="49" charset="0"/>
              </a:rPr>
              <a:t>0</a:t>
            </a:r>
            <a:r>
              <a:rPr lang="en-CA" sz="1100" b="0" dirty="0">
                <a:solidFill>
                  <a:srgbClr val="CCCCCC"/>
                </a:solidFill>
                <a:effectLst/>
                <a:latin typeface="Consolas" panose="020B0609020204030204" pitchFamily="49" charset="0"/>
              </a:rPr>
              <a:t>,</a:t>
            </a:r>
            <a:r>
              <a:rPr lang="en-CA" sz="1100" b="0" dirty="0">
                <a:solidFill>
                  <a:srgbClr val="B5CEA8"/>
                </a:solidFill>
                <a:effectLst/>
                <a:latin typeface="Consolas" panose="020B0609020204030204" pitchFamily="49" charset="0"/>
              </a:rPr>
              <a:t>4</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//Slices a string according to index values</a:t>
            </a:r>
            <a:endParaRPr lang="en-CA" sz="1100" b="0" dirty="0">
              <a:solidFill>
                <a:srgbClr val="CCCCCC"/>
              </a:solidFill>
              <a:effectLst/>
              <a:latin typeface="Consolas" panose="020B0609020204030204" pitchFamily="49" charset="0"/>
            </a:endParaRPr>
          </a:p>
          <a:p>
            <a:br>
              <a:rPr lang="en-CA" sz="1100" b="0" dirty="0">
                <a:solidFill>
                  <a:srgbClr val="CCCCCC"/>
                </a:solidFill>
                <a:effectLst/>
                <a:latin typeface="Consolas" panose="020B0609020204030204" pitchFamily="49" charset="0"/>
              </a:rPr>
            </a:b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a:t>
            </a:r>
            <a:r>
              <a:rPr lang="en-CA" sz="1100" b="0" dirty="0" err="1">
                <a:solidFill>
                  <a:srgbClr val="6A9955"/>
                </a:solidFill>
                <a:effectLst/>
                <a:latin typeface="Consolas" panose="020B0609020204030204" pitchFamily="49" charset="0"/>
              </a:rPr>
              <a:t>Spliting</a:t>
            </a:r>
            <a:r>
              <a:rPr lang="en-CA" sz="1100" b="0" dirty="0">
                <a:solidFill>
                  <a:srgbClr val="6A9955"/>
                </a:solidFill>
                <a:effectLst/>
                <a:latin typeface="Consolas" panose="020B0609020204030204" pitchFamily="49" charset="0"/>
              </a:rPr>
              <a:t> String Based on Delimiters ""</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int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start</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indexOf</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nextSegment</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start</a:t>
            </a:r>
            <a:r>
              <a:rPr lang="en-CA" sz="1100" b="0" dirty="0">
                <a:solidFill>
                  <a:srgbClr val="D4D4D4"/>
                </a:solidFill>
                <a:effectLst/>
                <a:latin typeface="Consolas" panose="020B0609020204030204" pitchFamily="49" charset="0"/>
              </a:rPr>
              <a:t>+</a:t>
            </a:r>
            <a:r>
              <a:rPr lang="en-CA" sz="1100" b="0" dirty="0">
                <a:solidFill>
                  <a:srgbClr val="B5CEA8"/>
                </a:solidFill>
                <a:effectLst/>
                <a:latin typeface="Consolas" panose="020B0609020204030204" pitchFamily="49" charset="0"/>
              </a:rPr>
              <a:t>1</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int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next</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nextSegment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indexOf</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school</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B5CEA8"/>
                </a:solidFill>
                <a:effectLst/>
                <a:latin typeface="Consolas" panose="020B0609020204030204" pitchFamily="49" charset="0"/>
              </a:rPr>
              <a:t>0</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start</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address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start</a:t>
            </a:r>
            <a:r>
              <a:rPr lang="en-CA" sz="1100" b="0" dirty="0">
                <a:solidFill>
                  <a:srgbClr val="D4D4D4"/>
                </a:solidFill>
                <a:effectLst/>
                <a:latin typeface="Consolas" panose="020B0609020204030204" pitchFamily="49" charset="0"/>
              </a:rPr>
              <a:t>+</a:t>
            </a:r>
            <a:r>
              <a:rPr lang="en-CA" sz="1100" b="0" dirty="0">
                <a:solidFill>
                  <a:srgbClr val="B5CEA8"/>
                </a:solidFill>
                <a:effectLst/>
                <a:latin typeface="Consolas" panose="020B0609020204030204" pitchFamily="49" charset="0"/>
              </a:rPr>
              <a:t>1</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next</a:t>
            </a:r>
            <a:r>
              <a:rPr lang="en-CA" sz="1100" b="0" dirty="0">
                <a:solidFill>
                  <a:srgbClr val="D4D4D4"/>
                </a:solidFill>
                <a:effectLst/>
                <a:latin typeface="Consolas" panose="020B0609020204030204" pitchFamily="49" charset="0"/>
              </a:rPr>
              <a:t>+</a:t>
            </a:r>
            <a:r>
              <a:rPr lang="en-CA" sz="1100" b="0" dirty="0">
                <a:solidFill>
                  <a:srgbClr val="9CDCFE"/>
                </a:solidFill>
                <a:effectLst/>
                <a:latin typeface="Consolas" panose="020B0609020204030204" pitchFamily="49" charset="0"/>
              </a:rPr>
              <a:t>start</a:t>
            </a:r>
            <a:r>
              <a:rPr lang="en-CA" sz="1100" b="0" dirty="0">
                <a:solidFill>
                  <a:srgbClr val="D4D4D4"/>
                </a:solidFill>
                <a:effectLst/>
                <a:latin typeface="Consolas" panose="020B0609020204030204" pitchFamily="49" charset="0"/>
              </a:rPr>
              <a:t>+</a:t>
            </a:r>
            <a:r>
              <a:rPr lang="en-CA" sz="1100" b="0" dirty="0">
                <a:solidFill>
                  <a:srgbClr val="B5CEA8"/>
                </a:solidFill>
                <a:effectLst/>
                <a:latin typeface="Consolas" panose="020B0609020204030204" pitchFamily="49" charset="0"/>
              </a:rPr>
              <a:t>1</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city</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next</a:t>
            </a:r>
            <a:r>
              <a:rPr lang="en-CA" sz="1100" b="0" dirty="0">
                <a:solidFill>
                  <a:srgbClr val="D4D4D4"/>
                </a:solidFill>
                <a:effectLst/>
                <a:latin typeface="Consolas" panose="020B0609020204030204" pitchFamily="49" charset="0"/>
              </a:rPr>
              <a:t>+</a:t>
            </a:r>
            <a:r>
              <a:rPr lang="en-CA" sz="1100" b="0" dirty="0">
                <a:solidFill>
                  <a:srgbClr val="9CDCFE"/>
                </a:solidFill>
                <a:effectLst/>
                <a:latin typeface="Consolas" panose="020B0609020204030204" pitchFamily="49" charset="0"/>
              </a:rPr>
              <a:t>start</a:t>
            </a:r>
            <a:r>
              <a:rPr lang="en-CA" sz="1100" b="0" dirty="0">
                <a:solidFill>
                  <a:srgbClr val="D4D4D4"/>
                </a:solidFill>
                <a:effectLst/>
                <a:latin typeface="Consolas" panose="020B0609020204030204" pitchFamily="49" charset="0"/>
              </a:rPr>
              <a:t>+</a:t>
            </a:r>
            <a:r>
              <a:rPr lang="en-CA" sz="1100" b="0" dirty="0">
                <a:solidFill>
                  <a:srgbClr val="B5CEA8"/>
                </a:solidFill>
                <a:effectLst/>
                <a:latin typeface="Consolas" panose="020B0609020204030204" pitchFamily="49" charset="0"/>
              </a:rPr>
              <a:t>2</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printf</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"1: %1$s</a:t>
            </a:r>
            <a:r>
              <a:rPr lang="en-CA" sz="1100" b="0" dirty="0">
                <a:solidFill>
                  <a:srgbClr val="D7BA7D"/>
                </a:solidFill>
                <a:effectLst/>
                <a:latin typeface="Consolas" panose="020B0609020204030204" pitchFamily="49" charset="0"/>
              </a:rPr>
              <a:t>\n</a:t>
            </a:r>
            <a:r>
              <a:rPr lang="en-CA" sz="1100" b="0" dirty="0">
                <a:solidFill>
                  <a:srgbClr val="CE9178"/>
                </a:solidFill>
                <a:effectLst/>
                <a:latin typeface="Consolas" panose="020B0609020204030204" pitchFamily="49" charset="0"/>
              </a:rPr>
              <a:t>2: %2$s </a:t>
            </a:r>
            <a:r>
              <a:rPr lang="en-CA" sz="1100" b="0" dirty="0">
                <a:solidFill>
                  <a:srgbClr val="D7BA7D"/>
                </a:solidFill>
                <a:effectLst/>
                <a:latin typeface="Consolas" panose="020B0609020204030204" pitchFamily="49" charset="0"/>
              </a:rPr>
              <a:t>\n</a:t>
            </a:r>
            <a:r>
              <a:rPr lang="en-CA" sz="1100" b="0" dirty="0">
                <a:solidFill>
                  <a:srgbClr val="CE9178"/>
                </a:solidFill>
                <a:effectLst/>
                <a:latin typeface="Consolas" panose="020B0609020204030204" pitchFamily="49" charset="0"/>
              </a:rPr>
              <a:t>3: %3$s"</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school</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address</a:t>
            </a:r>
            <a:r>
              <a:rPr lang="en-CA" sz="1100" b="0" dirty="0" err="1">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city</a:t>
            </a:r>
            <a:r>
              <a:rPr lang="en-CA" sz="11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11779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DF4638E-49FF-5781-6695-3B18852D20CF}"/>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5DCD6883-1413-52DB-EA87-85D24BB52B0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What is a Program?</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E17AFB51-ED3C-AB22-DF49-0A9DB8F74294}"/>
              </a:ext>
            </a:extLst>
          </p:cNvPr>
          <p:cNvSpPr txBox="1">
            <a:spLocks noGrp="1"/>
          </p:cNvSpPr>
          <p:nvPr>
            <p:ph type="subTitle" idx="1"/>
          </p:nvPr>
        </p:nvSpPr>
        <p:spPr>
          <a:xfrm>
            <a:off x="820263" y="1213036"/>
            <a:ext cx="2860570" cy="124295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solidFill>
                  <a:srgbClr val="FF0000"/>
                </a:solidFill>
              </a:rPr>
              <a:t>A program is a sequence of instructions (called programming statements), executing one after another in a predictable manner. Sequential flow is the most common and straight-forward, where programming statements are executed in the order that they are written - from top to bottom in a sequential manner, as illustrated in the following flow chart</a:t>
            </a:r>
          </a:p>
        </p:txBody>
      </p:sp>
      <p:pic>
        <p:nvPicPr>
          <p:cNvPr id="3" name="Shape 86">
            <a:extLst>
              <a:ext uri="{FF2B5EF4-FFF2-40B4-BE49-F238E27FC236}">
                <a16:creationId xmlns:a16="http://schemas.microsoft.com/office/drawing/2014/main" id="{5EB9FA77-018C-416B-C712-7F174AD7E96D}"/>
              </a:ext>
            </a:extLst>
          </p:cNvPr>
          <p:cNvPicPr preferRelativeResize="0"/>
          <p:nvPr/>
        </p:nvPicPr>
        <p:blipFill>
          <a:blip r:embed="rId3">
            <a:alphaModFix/>
          </a:blip>
          <a:stretch>
            <a:fillRect/>
          </a:stretch>
        </p:blipFill>
        <p:spPr>
          <a:xfrm>
            <a:off x="4494980" y="1213036"/>
            <a:ext cx="3546361" cy="3339185"/>
          </a:xfrm>
          <a:prstGeom prst="rect">
            <a:avLst/>
          </a:prstGeom>
          <a:noFill/>
          <a:ln>
            <a:noFill/>
          </a:ln>
        </p:spPr>
      </p:pic>
    </p:spTree>
    <p:extLst>
      <p:ext uri="{BB962C8B-B14F-4D97-AF65-F5344CB8AC3E}">
        <p14:creationId xmlns:p14="http://schemas.microsoft.com/office/powerpoint/2010/main" val="2154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1D71D59-4492-0003-41A4-CCA94A93BFCC}"/>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72DE51A-57CA-7746-F441-C0630FEC120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Running a simple program</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0A3350F-FC8E-DA70-A7F0-35F6CF68866B}"/>
              </a:ext>
            </a:extLst>
          </p:cNvPr>
          <p:cNvSpPr txBox="1"/>
          <p:nvPr/>
        </p:nvSpPr>
        <p:spPr>
          <a:xfrm>
            <a:off x="737827" y="1217098"/>
            <a:ext cx="8406173" cy="3647152"/>
          </a:xfrm>
          <a:prstGeom prst="rect">
            <a:avLst/>
          </a:prstGeom>
          <a:noFill/>
        </p:spPr>
        <p:txBody>
          <a:bodyPr wrap="square">
            <a:spAutoFit/>
          </a:bodyPr>
          <a:lstStyle/>
          <a:p>
            <a:r>
              <a:rPr lang="en-CA" sz="1100" b="0" dirty="0">
                <a:solidFill>
                  <a:srgbClr val="569CD6"/>
                </a:solidFill>
                <a:effectLst/>
                <a:latin typeface="Consolas" panose="020B0609020204030204" pitchFamily="49" charset="0"/>
              </a:rPr>
              <a:t>public</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class</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App</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public</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static</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void</a:t>
            </a:r>
            <a:r>
              <a:rPr lang="en-CA" sz="1100" b="0" dirty="0">
                <a:solidFill>
                  <a:srgbClr val="CCCCCC"/>
                </a:solidFill>
                <a:effectLst/>
                <a:latin typeface="Consolas" panose="020B0609020204030204" pitchFamily="49" charset="0"/>
              </a:rPr>
              <a:t> </a:t>
            </a:r>
            <a:r>
              <a:rPr lang="en-CA" sz="1100" b="0" dirty="0">
                <a:solidFill>
                  <a:srgbClr val="DCDCAA"/>
                </a:solidFill>
                <a:effectLst/>
                <a:latin typeface="Consolas" panose="020B0609020204030204" pitchFamily="49" charset="0"/>
              </a:rPr>
              <a:t>main</a:t>
            </a:r>
            <a:r>
              <a:rPr lang="en-CA" sz="1100" b="0" dirty="0">
                <a:solidFill>
                  <a:srgbClr val="CCCCCC"/>
                </a:solidFill>
                <a:effectLst/>
                <a:latin typeface="Consolas" panose="020B0609020204030204" pitchFamily="49" charset="0"/>
              </a:rPr>
              <a:t>(</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args</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throws</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Exception</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double</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//declares variables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final</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double</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3.14159265</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//declares constant</a:t>
            </a:r>
            <a:endParaRPr lang="en-CA" sz="1100" b="0" dirty="0">
              <a:solidFill>
                <a:srgbClr val="CCCCCC"/>
              </a:solidFill>
              <a:effectLst/>
              <a:latin typeface="Consolas" panose="020B0609020204030204" pitchFamily="49" charset="0"/>
            </a:endParaRPr>
          </a:p>
          <a:p>
            <a:br>
              <a:rPr lang="en-CA" sz="1100" b="0" dirty="0">
                <a:solidFill>
                  <a:srgbClr val="CCCCCC"/>
                </a:solidFill>
                <a:effectLst/>
                <a:latin typeface="Consolas" panose="020B0609020204030204" pitchFamily="49" charset="0"/>
              </a:rPr>
            </a:b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//Assign values to radius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1.2</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//Compute area and circumference</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2</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//print results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Radius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area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circumference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81783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A43A4FC-F257-FD7B-D12A-480264BE4677}"/>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A131C2C-05ED-988C-775D-065C15A8EF8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Variable Types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0E613590-5CDE-0A67-4FE0-8892AA77251D}"/>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The following diagram illustrates three types of variables: int, double and String. An int variable stores an integer (whole number); a double variable stores a real number (which includes integer as a special form of real number); a String variable stores texts</a:t>
            </a:r>
          </a:p>
        </p:txBody>
      </p:sp>
      <p:pic>
        <p:nvPicPr>
          <p:cNvPr id="3" name="Shape 93">
            <a:extLst>
              <a:ext uri="{FF2B5EF4-FFF2-40B4-BE49-F238E27FC236}">
                <a16:creationId xmlns:a16="http://schemas.microsoft.com/office/drawing/2014/main" id="{012260BC-3470-81AB-E379-C658FB0A26C1}"/>
              </a:ext>
            </a:extLst>
          </p:cNvPr>
          <p:cNvPicPr preferRelativeResize="0"/>
          <p:nvPr/>
        </p:nvPicPr>
        <p:blipFill>
          <a:blip r:embed="rId3">
            <a:alphaModFix/>
          </a:blip>
          <a:stretch>
            <a:fillRect/>
          </a:stretch>
        </p:blipFill>
        <p:spPr>
          <a:xfrm>
            <a:off x="2175642" y="2231674"/>
            <a:ext cx="4495193" cy="2527148"/>
          </a:xfrm>
          <a:prstGeom prst="rect">
            <a:avLst/>
          </a:prstGeom>
          <a:noFill/>
          <a:ln>
            <a:noFill/>
          </a:ln>
        </p:spPr>
      </p:pic>
    </p:spTree>
    <p:extLst>
      <p:ext uri="{BB962C8B-B14F-4D97-AF65-F5344CB8AC3E}">
        <p14:creationId xmlns:p14="http://schemas.microsoft.com/office/powerpoint/2010/main" val="64345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E1B3FBD3-ECD9-2B96-CAB6-0AF508BB650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7E6ACA9-1740-A36C-DBE0-3B578463B40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Declaring Variables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18778D1B-6147-2C11-7C88-B749E5BEFB26}"/>
              </a:ext>
            </a:extLst>
          </p:cNvPr>
          <p:cNvSpPr txBox="1">
            <a:spLocks noGrp="1"/>
          </p:cNvSpPr>
          <p:nvPr>
            <p:ph type="subTitle" idx="1"/>
          </p:nvPr>
        </p:nvSpPr>
        <p:spPr>
          <a:xfrm>
            <a:off x="720000" y="104784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dirty="0">
                <a:solidFill>
                  <a:srgbClr val="FF0000"/>
                </a:solidFill>
              </a:rPr>
              <a:t>Each variable declaration statement begins with a type name</a:t>
            </a:r>
          </a:p>
          <a:p>
            <a:pPr marL="0" lvl="0" indent="0" algn="l" rtl="0">
              <a:spcBef>
                <a:spcPts val="0"/>
              </a:spcBef>
              <a:spcAft>
                <a:spcPts val="0"/>
              </a:spcAft>
              <a:buClr>
                <a:schemeClr val="dk1"/>
              </a:buClr>
              <a:buSzPts val="1100"/>
              <a:buFont typeface="Arial"/>
              <a:buNone/>
            </a:pPr>
            <a:r>
              <a:rPr lang="en-US" sz="1100" dirty="0" err="1">
                <a:solidFill>
                  <a:srgbClr val="FF0000"/>
                </a:solidFill>
              </a:rPr>
              <a:t>ou</a:t>
            </a:r>
            <a:r>
              <a:rPr lang="en-US" sz="1100" dirty="0">
                <a:solidFill>
                  <a:srgbClr val="FF0000"/>
                </a:solidFill>
              </a:rPr>
              <a:t> cannot mix 2 types in one variable declaration statement.</a:t>
            </a:r>
          </a:p>
          <a:p>
            <a:pPr marL="0" lvl="0" indent="0" algn="l" rtl="0">
              <a:spcBef>
                <a:spcPts val="0"/>
              </a:spcBef>
              <a:spcAft>
                <a:spcPts val="0"/>
              </a:spcAft>
              <a:buClr>
                <a:schemeClr val="dk1"/>
              </a:buClr>
              <a:buSzPts val="1100"/>
              <a:buFont typeface="Arial"/>
              <a:buNone/>
            </a:pPr>
            <a:r>
              <a:rPr lang="en-US" sz="1100" dirty="0">
                <a:solidFill>
                  <a:srgbClr val="FF0000"/>
                </a:solidFill>
              </a:rPr>
              <a:t>Each statement is terminated with a semi-colon (;).</a:t>
            </a:r>
          </a:p>
          <a:p>
            <a:pPr marL="0" lvl="0" indent="0" algn="l" rtl="0">
              <a:spcBef>
                <a:spcPts val="0"/>
              </a:spcBef>
              <a:spcAft>
                <a:spcPts val="0"/>
              </a:spcAft>
              <a:buClr>
                <a:schemeClr val="dk1"/>
              </a:buClr>
              <a:buSzPts val="1100"/>
              <a:buFont typeface="Arial"/>
              <a:buNone/>
            </a:pPr>
            <a:r>
              <a:rPr lang="en-US" sz="1100" dirty="0">
                <a:solidFill>
                  <a:srgbClr val="FF0000"/>
                </a:solidFill>
              </a:rPr>
              <a:t>In multiple-variable declaration, the names are separated by commas (,).</a:t>
            </a:r>
          </a:p>
          <a:p>
            <a:pPr marL="0" lvl="0" indent="0" algn="l" rtl="0">
              <a:spcBef>
                <a:spcPts val="0"/>
              </a:spcBef>
              <a:spcAft>
                <a:spcPts val="0"/>
              </a:spcAft>
              <a:buClr>
                <a:schemeClr val="dk1"/>
              </a:buClr>
              <a:buSzPts val="1100"/>
              <a:buFont typeface="Arial"/>
              <a:buNone/>
            </a:pPr>
            <a:r>
              <a:rPr lang="en-US" sz="1100" dirty="0">
                <a:solidFill>
                  <a:srgbClr val="FF0000"/>
                </a:solidFill>
              </a:rPr>
              <a:t>The symbol '=', known as the assignment operator, can be used to assign an initial value to a variable</a:t>
            </a:r>
          </a:p>
        </p:txBody>
      </p:sp>
      <p:pic>
        <p:nvPicPr>
          <p:cNvPr id="4" name="Picture 3">
            <a:extLst>
              <a:ext uri="{FF2B5EF4-FFF2-40B4-BE49-F238E27FC236}">
                <a16:creationId xmlns:a16="http://schemas.microsoft.com/office/drawing/2014/main" id="{6F0E290A-1C59-F761-3AEC-46A159EF727C}"/>
              </a:ext>
            </a:extLst>
          </p:cNvPr>
          <p:cNvPicPr>
            <a:picLocks noChangeAspect="1"/>
          </p:cNvPicPr>
          <p:nvPr/>
        </p:nvPicPr>
        <p:blipFill>
          <a:blip r:embed="rId3"/>
          <a:stretch>
            <a:fillRect/>
          </a:stretch>
        </p:blipFill>
        <p:spPr>
          <a:xfrm>
            <a:off x="720000" y="2290798"/>
            <a:ext cx="7845777" cy="2604703"/>
          </a:xfrm>
          <a:prstGeom prst="rect">
            <a:avLst/>
          </a:prstGeom>
        </p:spPr>
      </p:pic>
    </p:spTree>
    <p:extLst>
      <p:ext uri="{BB962C8B-B14F-4D97-AF65-F5344CB8AC3E}">
        <p14:creationId xmlns:p14="http://schemas.microsoft.com/office/powerpoint/2010/main" val="1731486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5A3CAC3-520C-53E7-4624-4BF2024142B1}"/>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6D444FC-CA0D-A8A0-F208-2140BF90BC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Declaring Variables</a:t>
            </a:r>
            <a:endParaRPr lang="en-CA" sz="3200" dirty="0">
              <a:solidFill>
                <a:schemeClr val="dk1"/>
              </a:solidFill>
              <a:latin typeface="Anton"/>
              <a:ea typeface="Anton"/>
              <a:cs typeface="Anton"/>
              <a:sym typeface="Anton"/>
            </a:endParaRPr>
          </a:p>
        </p:txBody>
      </p:sp>
      <p:graphicFrame>
        <p:nvGraphicFramePr>
          <p:cNvPr id="2" name="Table 1">
            <a:extLst>
              <a:ext uri="{FF2B5EF4-FFF2-40B4-BE49-F238E27FC236}">
                <a16:creationId xmlns:a16="http://schemas.microsoft.com/office/drawing/2014/main" id="{4AEA0D35-07D4-0B3F-3FC3-7B1713A3D8D6}"/>
              </a:ext>
            </a:extLst>
          </p:cNvPr>
          <p:cNvGraphicFramePr>
            <a:graphicFrameLocks noGrp="1"/>
          </p:cNvGraphicFramePr>
          <p:nvPr>
            <p:extLst>
              <p:ext uri="{D42A27DB-BD31-4B8C-83A1-F6EECF244321}">
                <p14:modId xmlns:p14="http://schemas.microsoft.com/office/powerpoint/2010/main" val="922499675"/>
              </p:ext>
            </p:extLst>
          </p:nvPr>
        </p:nvGraphicFramePr>
        <p:xfrm>
          <a:off x="544606" y="1582502"/>
          <a:ext cx="8290110" cy="2886673"/>
        </p:xfrm>
        <a:graphic>
          <a:graphicData uri="http://schemas.openxmlformats.org/drawingml/2006/table">
            <a:tbl>
              <a:tblPr/>
              <a:tblGrid>
                <a:gridCol w="860612">
                  <a:extLst>
                    <a:ext uri="{9D8B030D-6E8A-4147-A177-3AD203B41FA5}">
                      <a16:colId xmlns:a16="http://schemas.microsoft.com/office/drawing/2014/main" val="2253339717"/>
                    </a:ext>
                  </a:extLst>
                </a:gridCol>
                <a:gridCol w="1479176">
                  <a:extLst>
                    <a:ext uri="{9D8B030D-6E8A-4147-A177-3AD203B41FA5}">
                      <a16:colId xmlns:a16="http://schemas.microsoft.com/office/drawing/2014/main" val="2600106941"/>
                    </a:ext>
                  </a:extLst>
                </a:gridCol>
                <a:gridCol w="1095936">
                  <a:extLst>
                    <a:ext uri="{9D8B030D-6E8A-4147-A177-3AD203B41FA5}">
                      <a16:colId xmlns:a16="http://schemas.microsoft.com/office/drawing/2014/main" val="2115279578"/>
                    </a:ext>
                  </a:extLst>
                </a:gridCol>
                <a:gridCol w="1358152">
                  <a:extLst>
                    <a:ext uri="{9D8B030D-6E8A-4147-A177-3AD203B41FA5}">
                      <a16:colId xmlns:a16="http://schemas.microsoft.com/office/drawing/2014/main" val="2506990510"/>
                    </a:ext>
                  </a:extLst>
                </a:gridCol>
                <a:gridCol w="1748118">
                  <a:extLst>
                    <a:ext uri="{9D8B030D-6E8A-4147-A177-3AD203B41FA5}">
                      <a16:colId xmlns:a16="http://schemas.microsoft.com/office/drawing/2014/main" val="2937296896"/>
                    </a:ext>
                  </a:extLst>
                </a:gridCol>
                <a:gridCol w="1748116">
                  <a:extLst>
                    <a:ext uri="{9D8B030D-6E8A-4147-A177-3AD203B41FA5}">
                      <a16:colId xmlns:a16="http://schemas.microsoft.com/office/drawing/2014/main" val="3825528630"/>
                    </a:ext>
                  </a:extLst>
                </a:gridCol>
              </a:tblGrid>
              <a:tr h="260209">
                <a:tc>
                  <a:txBody>
                    <a:bodyPr/>
                    <a:lstStyle/>
                    <a:p>
                      <a:pPr algn="ctr" rtl="0" fontAlgn="base"/>
                      <a:r>
                        <a:rPr lang="en-CA" sz="700" b="1" dirty="0">
                          <a:effectLst/>
                        </a:rPr>
                        <a:t>Type</a:t>
                      </a:r>
                    </a:p>
                  </a:txBody>
                  <a:tcPr marL="13453" marR="13453"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Description</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Default</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Size</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Example Literals</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Range of values</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611996036"/>
                  </a:ext>
                </a:extLst>
              </a:tr>
              <a:tr h="225514">
                <a:tc>
                  <a:txBody>
                    <a:bodyPr/>
                    <a:lstStyle/>
                    <a:p>
                      <a:pPr algn="ctr" fontAlgn="base"/>
                      <a:r>
                        <a:rPr lang="en-CA" sz="700" b="1">
                          <a:solidFill>
                            <a:schemeClr val="accent1"/>
                          </a:solidFill>
                          <a:effectLst/>
                        </a:rPr>
                        <a:t>boolean</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true or false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false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1 bit</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true, false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a:effectLst/>
                        </a:rPr>
                        <a:t>true, false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782225669"/>
                  </a:ext>
                </a:extLst>
              </a:tr>
              <a:tr h="258117">
                <a:tc>
                  <a:txBody>
                    <a:bodyPr/>
                    <a:lstStyle/>
                    <a:p>
                      <a:pPr algn="ctr" fontAlgn="base"/>
                      <a:r>
                        <a:rPr lang="en-CA" sz="700" b="1">
                          <a:solidFill>
                            <a:schemeClr val="accent1"/>
                          </a:solidFill>
                          <a:effectLst/>
                        </a:rPr>
                        <a:t>byte </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twos-complement integer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8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(none)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a:effectLst/>
                        </a:rPr>
                        <a:t>-128 to 127</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909621617"/>
                  </a:ext>
                </a:extLst>
              </a:tr>
              <a:tr h="389964">
                <a:tc>
                  <a:txBody>
                    <a:bodyPr/>
                    <a:lstStyle/>
                    <a:p>
                      <a:pPr algn="ctr" fontAlgn="base"/>
                      <a:r>
                        <a:rPr lang="en-CA" sz="700" b="1">
                          <a:solidFill>
                            <a:schemeClr val="accent1"/>
                          </a:solidFill>
                          <a:effectLst/>
                        </a:rPr>
                        <a:t>char </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Unicode character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\u0000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16 bits </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pl-PL" sz="700" b="0" dirty="0">
                          <a:effectLst/>
                        </a:rPr>
                        <a:t>‘a’, ‘\u0041’, ‘\101’, ‘\\’, ‘\’, ‘\n’, ‘β’</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US" sz="700" b="0" dirty="0">
                          <a:effectLst/>
                        </a:rPr>
                        <a:t>characters representation of ASCII values</a:t>
                      </a:r>
                    </a:p>
                    <a:p>
                      <a:pPr algn="ctr" rtl="0" fontAlgn="base"/>
                      <a:r>
                        <a:rPr lang="en-US" sz="700" b="0" dirty="0">
                          <a:effectLst/>
                        </a:rPr>
                        <a:t>0 to 255</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534912835"/>
                  </a:ext>
                </a:extLst>
              </a:tr>
              <a:tr h="224529">
                <a:tc>
                  <a:txBody>
                    <a:bodyPr/>
                    <a:lstStyle/>
                    <a:p>
                      <a:pPr algn="ctr" fontAlgn="base"/>
                      <a:r>
                        <a:rPr lang="en-CA" sz="700" b="1">
                          <a:solidFill>
                            <a:schemeClr val="accent1"/>
                          </a:solidFill>
                          <a:effectLst/>
                        </a:rPr>
                        <a:t>short</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twos-complement integer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16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(none)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a:effectLst/>
                        </a:rPr>
                        <a:t>-32,768 to 32,767</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624327986"/>
                  </a:ext>
                </a:extLst>
              </a:tr>
              <a:tr h="376518">
                <a:tc>
                  <a:txBody>
                    <a:bodyPr/>
                    <a:lstStyle/>
                    <a:p>
                      <a:pPr algn="ctr" fontAlgn="base"/>
                      <a:r>
                        <a:rPr lang="en-CA" sz="700" b="1">
                          <a:solidFill>
                            <a:schemeClr val="accent1"/>
                          </a:solidFill>
                          <a:effectLst/>
                        </a:rPr>
                        <a:t>int</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twos-complement intger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32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-2,-1,0,1,2</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CA" sz="700" b="0" dirty="0">
                          <a:effectLst/>
                        </a:rPr>
                        <a:t>-2,147,483,648 </a:t>
                      </a:r>
                    </a:p>
                    <a:p>
                      <a:pPr algn="ctr" rtl="0" fontAlgn="base"/>
                      <a:r>
                        <a:rPr lang="en-CA" sz="700" b="0" dirty="0">
                          <a:effectLst/>
                        </a:rPr>
                        <a:t>to </a:t>
                      </a:r>
                    </a:p>
                    <a:p>
                      <a:pPr algn="ctr" fontAlgn="base"/>
                      <a:r>
                        <a:rPr lang="en-CA" sz="700" b="0" dirty="0">
                          <a:effectLst/>
                        </a:rPr>
                        <a:t>2,147,483,647</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515998722"/>
                  </a:ext>
                </a:extLst>
              </a:tr>
              <a:tr h="432959">
                <a:tc>
                  <a:txBody>
                    <a:bodyPr/>
                    <a:lstStyle/>
                    <a:p>
                      <a:pPr algn="ctr" fontAlgn="base"/>
                      <a:r>
                        <a:rPr lang="en-CA" sz="700" b="1">
                          <a:solidFill>
                            <a:schemeClr val="accent1"/>
                          </a:solidFill>
                          <a:effectLst/>
                        </a:rPr>
                        <a:t>long</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twos-complement integer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64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-2L,-1L,0L,1L,2L</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CA" sz="700" b="0">
                          <a:effectLst/>
                        </a:rPr>
                        <a:t>-9,223,372,036,854,775,808 </a:t>
                      </a:r>
                    </a:p>
                    <a:p>
                      <a:pPr algn="ctr" rtl="0" fontAlgn="base"/>
                      <a:r>
                        <a:rPr lang="en-CA" sz="700" b="0">
                          <a:effectLst/>
                        </a:rPr>
                        <a:t>to</a:t>
                      </a:r>
                    </a:p>
                    <a:p>
                      <a:pPr algn="ctr" fontAlgn="base"/>
                      <a:r>
                        <a:rPr lang="en-CA" sz="700" b="0">
                          <a:effectLst/>
                        </a:rPr>
                        <a:t>9,223,372,036,854,775,807</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503659263"/>
                  </a:ext>
                </a:extLst>
              </a:tr>
              <a:tr h="295835">
                <a:tc>
                  <a:txBody>
                    <a:bodyPr/>
                    <a:lstStyle/>
                    <a:p>
                      <a:pPr algn="ctr" fontAlgn="base"/>
                      <a:r>
                        <a:rPr lang="en-CA" sz="700" b="1">
                          <a:solidFill>
                            <a:schemeClr val="accent1"/>
                          </a:solidFill>
                          <a:effectLst/>
                        </a:rPr>
                        <a:t>float </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IEEE 754 floating point</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32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1.23e100f , -1.23e-100f , .3f ,3.14F</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a:effectLst/>
                        </a:rPr>
                        <a:t>upto 7 decimal digits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083644714"/>
                  </a:ext>
                </a:extLst>
              </a:tr>
              <a:tr h="385340">
                <a:tc>
                  <a:txBody>
                    <a:bodyPr/>
                    <a:lstStyle/>
                    <a:p>
                      <a:pPr algn="ctr" fontAlgn="base"/>
                      <a:r>
                        <a:rPr lang="en-CA" sz="700" b="1" dirty="0">
                          <a:solidFill>
                            <a:schemeClr val="accent1"/>
                          </a:solidFill>
                          <a:effectLst/>
                        </a:rPr>
                        <a:t>double</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IEEE 754 floating point</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64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1.23456e300d , -123456e-300d , 1e1d</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dirty="0" err="1">
                          <a:effectLst/>
                        </a:rPr>
                        <a:t>upto</a:t>
                      </a:r>
                      <a:r>
                        <a:rPr lang="en-CA" sz="700" b="0" dirty="0">
                          <a:effectLst/>
                        </a:rPr>
                        <a:t> 16 decimal digits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03959558"/>
                  </a:ext>
                </a:extLst>
              </a:tr>
            </a:tbl>
          </a:graphicData>
        </a:graphic>
      </p:graphicFrame>
    </p:spTree>
    <p:extLst>
      <p:ext uri="{BB962C8B-B14F-4D97-AF65-F5344CB8AC3E}">
        <p14:creationId xmlns:p14="http://schemas.microsoft.com/office/powerpoint/2010/main" val="320423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46B12FC-9765-0010-FE7A-8EBBA603CB14}"/>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8FD5EC3-0F61-4501-9F8E-A2EDBA602B9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basic arithmetic operations </a:t>
            </a:r>
            <a:endParaRPr lang="en-CA" sz="3200" dirty="0">
              <a:solidFill>
                <a:schemeClr val="dk1"/>
              </a:solidFill>
              <a:latin typeface="Anton"/>
              <a:ea typeface="Anton"/>
              <a:cs typeface="Anton"/>
              <a:sym typeface="Anton"/>
            </a:endParaRPr>
          </a:p>
        </p:txBody>
      </p:sp>
      <p:pic>
        <p:nvPicPr>
          <p:cNvPr id="6" name="Shape 100">
            <a:extLst>
              <a:ext uri="{FF2B5EF4-FFF2-40B4-BE49-F238E27FC236}">
                <a16:creationId xmlns:a16="http://schemas.microsoft.com/office/drawing/2014/main" id="{3892EE13-2619-A858-16A0-A07D0BD319D8}"/>
              </a:ext>
            </a:extLst>
          </p:cNvPr>
          <p:cNvPicPr preferRelativeResize="0"/>
          <p:nvPr/>
        </p:nvPicPr>
        <p:blipFill>
          <a:blip r:embed="rId3">
            <a:alphaModFix/>
          </a:blip>
          <a:stretch>
            <a:fillRect/>
          </a:stretch>
        </p:blipFill>
        <p:spPr>
          <a:xfrm>
            <a:off x="434738" y="2267539"/>
            <a:ext cx="8274523" cy="2251872"/>
          </a:xfrm>
          <a:prstGeom prst="rect">
            <a:avLst/>
          </a:prstGeom>
          <a:noFill/>
          <a:ln>
            <a:noFill/>
          </a:ln>
        </p:spPr>
      </p:pic>
      <p:sp>
        <p:nvSpPr>
          <p:cNvPr id="7" name="Google Shape;878;p41">
            <a:extLst>
              <a:ext uri="{FF2B5EF4-FFF2-40B4-BE49-F238E27FC236}">
                <a16:creationId xmlns:a16="http://schemas.microsoft.com/office/drawing/2014/main" id="{25FB638A-94E9-11CD-6AB0-62AB2F6DAFFE}"/>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Addition, subtraction, multiplication, division and remainder are binary operators that take two operands (e.g., x + y); while negation (e.g., -x), increment and decrement (e.g., ++x, --x) are unary operators that take only one operand</a:t>
            </a:r>
          </a:p>
        </p:txBody>
      </p:sp>
    </p:spTree>
    <p:extLst>
      <p:ext uri="{BB962C8B-B14F-4D97-AF65-F5344CB8AC3E}">
        <p14:creationId xmlns:p14="http://schemas.microsoft.com/office/powerpoint/2010/main" val="325465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28C89D8E-4F41-B9A2-78D8-7466599EC5C4}"/>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26984F12-175E-892E-4086-25538A8B8CF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basic arithmetic operations </a:t>
            </a:r>
            <a:endParaRPr lang="en-CA" sz="3200" dirty="0">
              <a:solidFill>
                <a:schemeClr val="dk1"/>
              </a:solidFill>
              <a:latin typeface="Anton"/>
              <a:ea typeface="Anton"/>
              <a:cs typeface="Anton"/>
              <a:sym typeface="Anton"/>
            </a:endParaRPr>
          </a:p>
        </p:txBody>
      </p:sp>
      <p:pic>
        <p:nvPicPr>
          <p:cNvPr id="6" name="Shape 100">
            <a:extLst>
              <a:ext uri="{FF2B5EF4-FFF2-40B4-BE49-F238E27FC236}">
                <a16:creationId xmlns:a16="http://schemas.microsoft.com/office/drawing/2014/main" id="{58668990-CED1-5D53-CA9F-3E662E4EE423}"/>
              </a:ext>
            </a:extLst>
          </p:cNvPr>
          <p:cNvPicPr preferRelativeResize="0"/>
          <p:nvPr/>
        </p:nvPicPr>
        <p:blipFill>
          <a:blip r:embed="rId3">
            <a:alphaModFix/>
          </a:blip>
          <a:stretch>
            <a:fillRect/>
          </a:stretch>
        </p:blipFill>
        <p:spPr>
          <a:xfrm>
            <a:off x="434738" y="2267539"/>
            <a:ext cx="8274523" cy="2251872"/>
          </a:xfrm>
          <a:prstGeom prst="rect">
            <a:avLst/>
          </a:prstGeom>
          <a:noFill/>
          <a:ln>
            <a:noFill/>
          </a:ln>
        </p:spPr>
      </p:pic>
      <p:sp>
        <p:nvSpPr>
          <p:cNvPr id="7" name="Google Shape;878;p41">
            <a:extLst>
              <a:ext uri="{FF2B5EF4-FFF2-40B4-BE49-F238E27FC236}">
                <a16:creationId xmlns:a16="http://schemas.microsoft.com/office/drawing/2014/main" id="{39B85154-C5BF-0023-9368-9E10DF2CACAB}"/>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Addition, subtraction, multiplication, division and remainder are binary operators that take two operands (e.g., x + y); while negation (e.g., -x), increment and decrement (e.g., ++x, --x) are unary operators that take only one operand</a:t>
            </a:r>
          </a:p>
        </p:txBody>
      </p:sp>
    </p:spTree>
    <p:extLst>
      <p:ext uri="{BB962C8B-B14F-4D97-AF65-F5344CB8AC3E}">
        <p14:creationId xmlns:p14="http://schemas.microsoft.com/office/powerpoint/2010/main" val="214788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8D05DC55-165B-4A83-0BEC-2ABAC3436E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D36F2E-D45B-1DFC-402B-2E658D8665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FFDA23A2-BCC3-E069-0892-B9FB92808AB6}"/>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B34BA191-02D0-C274-B67B-65679CCB8806}"/>
              </a:ext>
            </a:extLst>
          </p:cNvPr>
          <p:cNvSpPr txBox="1"/>
          <p:nvPr/>
        </p:nvSpPr>
        <p:spPr>
          <a:xfrm>
            <a:off x="720000" y="2022384"/>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DF7684C-F189-B965-E8E4-B30709AB93F4}"/>
              </a:ext>
            </a:extLst>
          </p:cNvPr>
          <p:cNvSpPr txBox="1"/>
          <p:nvPr/>
        </p:nvSpPr>
        <p:spPr>
          <a:xfrm>
            <a:off x="636373" y="3667838"/>
            <a:ext cx="8056605" cy="954107"/>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 Defines the ‘access level’ – Data inside function is usable by other          	class instances</a:t>
            </a:r>
          </a:p>
          <a:p>
            <a:r>
              <a:rPr lang="en-CA" b="0" dirty="0">
                <a:solidFill>
                  <a:srgbClr val="569CD6"/>
                </a:solidFill>
                <a:effectLst/>
                <a:latin typeface="Consolas" panose="020B0609020204030204" pitchFamily="49" charset="0"/>
              </a:rPr>
              <a:t>Static: Function belongs to class</a:t>
            </a:r>
          </a:p>
          <a:p>
            <a:r>
              <a:rPr lang="en-CA" b="0" dirty="0">
                <a:solidFill>
                  <a:srgbClr val="4EC9B0"/>
                </a:solidFill>
                <a:effectLst/>
                <a:latin typeface="Consolas" panose="020B0609020204030204" pitchFamily="49" charset="0"/>
              </a:rPr>
              <a:t>Void: function does not return a value</a:t>
            </a:r>
            <a:endParaRPr lang="en-CA" dirty="0"/>
          </a:p>
        </p:txBody>
      </p:sp>
    </p:spTree>
    <p:extLst>
      <p:ext uri="{BB962C8B-B14F-4D97-AF65-F5344CB8AC3E}">
        <p14:creationId xmlns:p14="http://schemas.microsoft.com/office/powerpoint/2010/main" val="53766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328EAB8-1A4D-2CA3-925F-9C034E33D1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50AC4699-1B54-E448-2A4A-A00C8B97725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Commenting In Java</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95ED57CD-7717-E5BA-EF51-B7A570369E68}"/>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can be commented and include lines “hidden” from the compiler to help make code more readable: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graphicFrame>
        <p:nvGraphicFramePr>
          <p:cNvPr id="2" name="Table 1">
            <a:extLst>
              <a:ext uri="{FF2B5EF4-FFF2-40B4-BE49-F238E27FC236}">
                <a16:creationId xmlns:a16="http://schemas.microsoft.com/office/drawing/2014/main" id="{139292DB-2FB7-4CF5-DF8A-11F47FD9D9EA}"/>
              </a:ext>
            </a:extLst>
          </p:cNvPr>
          <p:cNvGraphicFramePr>
            <a:graphicFrameLocks noGrp="1"/>
          </p:cNvGraphicFramePr>
          <p:nvPr>
            <p:extLst>
              <p:ext uri="{D42A27DB-BD31-4B8C-83A1-F6EECF244321}">
                <p14:modId xmlns:p14="http://schemas.microsoft.com/office/powerpoint/2010/main" val="1103130076"/>
              </p:ext>
            </p:extLst>
          </p:nvPr>
        </p:nvGraphicFramePr>
        <p:xfrm>
          <a:off x="1447679" y="2508422"/>
          <a:ext cx="6096000" cy="739364"/>
        </p:xfrm>
        <a:graphic>
          <a:graphicData uri="http://schemas.openxmlformats.org/drawingml/2006/table">
            <a:tbl>
              <a:tblPr firstRow="1" bandRow="1">
                <a:tableStyleId>{9577CEE3-539C-40FE-893D-AA8995659627}</a:tableStyleId>
              </a:tblPr>
              <a:tblGrid>
                <a:gridCol w="1111623">
                  <a:extLst>
                    <a:ext uri="{9D8B030D-6E8A-4147-A177-3AD203B41FA5}">
                      <a16:colId xmlns:a16="http://schemas.microsoft.com/office/drawing/2014/main" val="3624451497"/>
                    </a:ext>
                  </a:extLst>
                </a:gridCol>
                <a:gridCol w="4984377">
                  <a:extLst>
                    <a:ext uri="{9D8B030D-6E8A-4147-A177-3AD203B41FA5}">
                      <a16:colId xmlns:a16="http://schemas.microsoft.com/office/drawing/2014/main" val="2107496989"/>
                    </a:ext>
                  </a:extLst>
                </a:gridCol>
              </a:tblGrid>
              <a:tr h="368524">
                <a:tc>
                  <a:txBody>
                    <a:bodyPr/>
                    <a:lstStyle/>
                    <a:p>
                      <a:pPr algn="r"/>
                      <a:r>
                        <a:rPr lang="en-US" sz="1100" b="0" i="0" u="none" strike="noStrike" cap="none" dirty="0">
                          <a:solidFill>
                            <a:schemeClr val="hlink"/>
                          </a:solidFill>
                          <a:uFill>
                            <a:noFill/>
                          </a:uFill>
                          <a:latin typeface="Anton"/>
                          <a:cs typeface="Arial"/>
                          <a:sym typeface="Arial"/>
                        </a:rPr>
                        <a:t>/* String */</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begins with /* and ends with */, and may span more than one lines</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1121664856"/>
                  </a:ext>
                </a:extLst>
              </a:tr>
              <a:tr h="370840">
                <a:tc>
                  <a:txBody>
                    <a:bodyPr/>
                    <a:lstStyle/>
                    <a:p>
                      <a:pPr algn="r"/>
                      <a:r>
                        <a:rPr lang="en-US" sz="1100" b="0" i="0" u="none" strike="noStrike" cap="none" dirty="0">
                          <a:solidFill>
                            <a:schemeClr val="hlink"/>
                          </a:solidFill>
                          <a:uFill>
                            <a:noFill/>
                          </a:uFill>
                          <a:latin typeface="Anton"/>
                          <a:cs typeface="Arial"/>
                          <a:sym typeface="Arial"/>
                        </a:rPr>
                        <a:t>//</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begins with // and lasts until the end of the current line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995829360"/>
                  </a:ext>
                </a:extLst>
              </a:tr>
            </a:tbl>
          </a:graphicData>
        </a:graphic>
      </p:graphicFrame>
    </p:spTree>
    <p:extLst>
      <p:ext uri="{BB962C8B-B14F-4D97-AF65-F5344CB8AC3E}">
        <p14:creationId xmlns:p14="http://schemas.microsoft.com/office/powerpoint/2010/main" val="292076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45CBBFC4-4AD4-830B-9BE8-3078981C5392}"/>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FEB71056-7C91-F07A-1AFA-23B70112322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16F10380-D3C5-13BD-D2FF-702BE1EFA1F6}"/>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413D1A0F-5A86-E792-0069-DF3C40B802BF}"/>
              </a:ext>
            </a:extLst>
          </p:cNvPr>
          <p:cNvSpPr txBox="1"/>
          <p:nvPr/>
        </p:nvSpPr>
        <p:spPr>
          <a:xfrm>
            <a:off x="720000" y="1756713"/>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12AA24D4-D167-71FA-364D-16A7C6366325}"/>
              </a:ext>
            </a:extLst>
          </p:cNvPr>
          <p:cNvSpPr txBox="1"/>
          <p:nvPr/>
        </p:nvSpPr>
        <p:spPr>
          <a:xfrm>
            <a:off x="720000" y="3338121"/>
            <a:ext cx="4572000" cy="73866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dirty="0">
                <a:solidFill>
                  <a:srgbClr val="CCCCCC"/>
                </a:solidFill>
                <a:latin typeface="Consolas" panose="020B0609020204030204" pitchFamily="49" charset="0"/>
              </a:rPr>
              <a:t>…</a:t>
            </a:r>
          </a:p>
          <a:p>
            <a:r>
              <a:rPr lang="en-CA" b="0" dirty="0">
                <a:solidFill>
                  <a:srgbClr val="CCCCCC"/>
                </a:solidFill>
                <a:effectLst/>
                <a:latin typeface="Consolas" panose="020B0609020204030204" pitchFamily="49" charset="0"/>
              </a:rPr>
              <a:t>}</a:t>
            </a:r>
          </a:p>
        </p:txBody>
      </p:sp>
      <p:sp>
        <p:nvSpPr>
          <p:cNvPr id="4" name="Google Shape;878;p41">
            <a:extLst>
              <a:ext uri="{FF2B5EF4-FFF2-40B4-BE49-F238E27FC236}">
                <a16:creationId xmlns:a16="http://schemas.microsoft.com/office/drawing/2014/main" id="{BFE05824-B7F6-46CB-F32B-8083F928726C}"/>
              </a:ext>
            </a:extLst>
          </p:cNvPr>
          <p:cNvSpPr txBox="1">
            <a:spLocks/>
          </p:cNvSpPr>
          <p:nvPr/>
        </p:nvSpPr>
        <p:spPr>
          <a:xfrm>
            <a:off x="3633909" y="2870534"/>
            <a:ext cx="5071427"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rgbClr val="FF0000"/>
                </a:solidFill>
              </a:rPr>
              <a:t>The basic unit of a Java program is a class. A class called "Hello" is defined via the keyword "class". The braces {......} encloses the body of the class.</a:t>
            </a:r>
          </a:p>
          <a:p>
            <a:pPr marL="285750" indent="-285750">
              <a:buSzPts val="1100"/>
            </a:pPr>
            <a:r>
              <a:rPr lang="en-US" dirty="0">
                <a:solidFill>
                  <a:srgbClr val="FF0000"/>
                </a:solidFill>
              </a:rPr>
              <a:t>In Java, the name of the source file must be the same as the name of the class with a mandatory file extension of ".java". Hence, this file MUST be saved as “App.java", case-sensitive.</a:t>
            </a:r>
          </a:p>
          <a:p>
            <a:pPr marL="0" indent="0">
              <a:buSzPts val="1100"/>
              <a:buFont typeface="Arial"/>
              <a:buNone/>
            </a:pPr>
            <a:endParaRPr lang="en-US" dirty="0">
              <a:solidFill>
                <a:srgbClr val="FF0000"/>
              </a:solidFill>
            </a:endParaRPr>
          </a:p>
        </p:txBody>
      </p:sp>
    </p:spTree>
    <p:extLst>
      <p:ext uri="{BB962C8B-B14F-4D97-AF65-F5344CB8AC3E}">
        <p14:creationId xmlns:p14="http://schemas.microsoft.com/office/powerpoint/2010/main" val="358030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22690A2-6A95-905C-0CE6-2BB873BF124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FF6D38-34E8-15C5-2DD8-2FB289441AB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2832EB75-CE38-A52E-BBB5-86D1AE32028C}"/>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rgbClr val="FF0000"/>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A46B75E0-E6C5-FC08-8624-9E3FC4B65C1D}"/>
              </a:ext>
            </a:extLst>
          </p:cNvPr>
          <p:cNvSpPr txBox="1"/>
          <p:nvPr/>
        </p:nvSpPr>
        <p:spPr>
          <a:xfrm>
            <a:off x="720000" y="1584426"/>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0338BE72-CEE3-EFB2-57BB-01BA80816315}"/>
              </a:ext>
            </a:extLst>
          </p:cNvPr>
          <p:cNvSpPr txBox="1"/>
          <p:nvPr/>
        </p:nvSpPr>
        <p:spPr>
          <a:xfrm>
            <a:off x="392546" y="2998772"/>
            <a:ext cx="4572000" cy="73866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a:t>
            </a:r>
          </a:p>
          <a:p>
            <a:r>
              <a:rPr lang="en-CA" dirty="0">
                <a:solidFill>
                  <a:srgbClr val="CCCCCC"/>
                </a:solidFill>
                <a:latin typeface="Consolas" panose="020B0609020204030204" pitchFamily="49" charset="0"/>
              </a:rPr>
              <a:t>…</a:t>
            </a:r>
          </a:p>
          <a:p>
            <a:r>
              <a:rPr lang="en-CA" b="0" dirty="0">
                <a:solidFill>
                  <a:srgbClr val="CCCCCC"/>
                </a:solidFill>
                <a:effectLst/>
                <a:latin typeface="Consolas" panose="020B0609020204030204" pitchFamily="49" charset="0"/>
              </a:rPr>
              <a:t>}</a:t>
            </a:r>
          </a:p>
        </p:txBody>
      </p:sp>
      <p:sp>
        <p:nvSpPr>
          <p:cNvPr id="4" name="Google Shape;878;p41">
            <a:extLst>
              <a:ext uri="{FF2B5EF4-FFF2-40B4-BE49-F238E27FC236}">
                <a16:creationId xmlns:a16="http://schemas.microsoft.com/office/drawing/2014/main" id="{1AD54AFA-1706-F768-DE03-CC52CC53AAEC}"/>
              </a:ext>
            </a:extLst>
          </p:cNvPr>
          <p:cNvSpPr txBox="1">
            <a:spLocks/>
          </p:cNvSpPr>
          <p:nvPr/>
        </p:nvSpPr>
        <p:spPr>
          <a:xfrm>
            <a:off x="4513609" y="2571750"/>
            <a:ext cx="4352364"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rgbClr val="FF0000"/>
                </a:solidFill>
              </a:rPr>
              <a:t>defines the main() method, which is the entry point for program execution. Again, the braces {......} encloses the body of the method, which contains programming statements</a:t>
            </a:r>
          </a:p>
        </p:txBody>
      </p:sp>
      <p:sp>
        <p:nvSpPr>
          <p:cNvPr id="6" name="TextBox 5">
            <a:extLst>
              <a:ext uri="{FF2B5EF4-FFF2-40B4-BE49-F238E27FC236}">
                <a16:creationId xmlns:a16="http://schemas.microsoft.com/office/drawing/2014/main" id="{4BD42441-935C-07C6-E7D9-6AB0E44725EE}"/>
              </a:ext>
            </a:extLst>
          </p:cNvPr>
          <p:cNvSpPr txBox="1"/>
          <p:nvPr/>
        </p:nvSpPr>
        <p:spPr>
          <a:xfrm>
            <a:off x="392546" y="4159600"/>
            <a:ext cx="4572000" cy="307777"/>
          </a:xfrm>
          <a:prstGeom prst="rect">
            <a:avLst/>
          </a:prstGeom>
          <a:noFill/>
        </p:spPr>
        <p:txBody>
          <a:bodyPr wrap="square">
            <a:spAutoFit/>
          </a:bodyPr>
          <a:lstStyle/>
          <a:p>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endParaRPr lang="en-CA" dirty="0"/>
          </a:p>
        </p:txBody>
      </p:sp>
      <p:sp>
        <p:nvSpPr>
          <p:cNvPr id="7" name="Google Shape;878;p41">
            <a:extLst>
              <a:ext uri="{FF2B5EF4-FFF2-40B4-BE49-F238E27FC236}">
                <a16:creationId xmlns:a16="http://schemas.microsoft.com/office/drawing/2014/main" id="{94BDA2B0-26A4-E36B-53EB-2B622390FE98}"/>
              </a:ext>
            </a:extLst>
          </p:cNvPr>
          <p:cNvSpPr txBox="1">
            <a:spLocks/>
          </p:cNvSpPr>
          <p:nvPr/>
        </p:nvSpPr>
        <p:spPr>
          <a:xfrm>
            <a:off x="4548983" y="3711093"/>
            <a:ext cx="4352364"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rgbClr val="FF0000"/>
                </a:solidFill>
              </a:rPr>
              <a:t>prints the string "Hello, world!" to the display console. A string is surrounded by a pair of double quotes and contain texts. Programming statements end with a semi-colon (;)</a:t>
            </a:r>
          </a:p>
        </p:txBody>
      </p:sp>
    </p:spTree>
    <p:extLst>
      <p:ext uri="{BB962C8B-B14F-4D97-AF65-F5344CB8AC3E}">
        <p14:creationId xmlns:p14="http://schemas.microsoft.com/office/powerpoint/2010/main" val="140400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911D2978-F947-8E2C-04BA-D6373EEA013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C0A1FD9-D37C-A4AF-B36F-E4A126F4EEB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Java Vocabulary</a:t>
            </a:r>
            <a:endParaRPr lang="en-CA" sz="3200" dirty="0">
              <a:solidFill>
                <a:schemeClr val="dk1"/>
              </a:solidFill>
              <a:latin typeface="Anton"/>
              <a:ea typeface="Anton"/>
              <a:cs typeface="Anton"/>
              <a:sym typeface="Anton"/>
            </a:endParaRPr>
          </a:p>
        </p:txBody>
      </p:sp>
      <p:graphicFrame>
        <p:nvGraphicFramePr>
          <p:cNvPr id="2" name="Table 1">
            <a:extLst>
              <a:ext uri="{FF2B5EF4-FFF2-40B4-BE49-F238E27FC236}">
                <a16:creationId xmlns:a16="http://schemas.microsoft.com/office/drawing/2014/main" id="{AF75133F-3DC5-2113-D778-ADD86E78BD57}"/>
              </a:ext>
            </a:extLst>
          </p:cNvPr>
          <p:cNvGraphicFramePr>
            <a:graphicFrameLocks noGrp="1"/>
          </p:cNvGraphicFramePr>
          <p:nvPr>
            <p:extLst>
              <p:ext uri="{D42A27DB-BD31-4B8C-83A1-F6EECF244321}">
                <p14:modId xmlns:p14="http://schemas.microsoft.com/office/powerpoint/2010/main" val="2058600249"/>
              </p:ext>
            </p:extLst>
          </p:nvPr>
        </p:nvGraphicFramePr>
        <p:xfrm>
          <a:off x="879267" y="1556952"/>
          <a:ext cx="7703999" cy="2717800"/>
        </p:xfrm>
        <a:graphic>
          <a:graphicData uri="http://schemas.openxmlformats.org/drawingml/2006/table">
            <a:tbl>
              <a:tblPr firstRow="1" bandRow="1">
                <a:tableStyleId>{9577CEE3-539C-40FE-893D-AA8995659627}</a:tableStyleId>
              </a:tblPr>
              <a:tblGrid>
                <a:gridCol w="1404846">
                  <a:extLst>
                    <a:ext uri="{9D8B030D-6E8A-4147-A177-3AD203B41FA5}">
                      <a16:colId xmlns:a16="http://schemas.microsoft.com/office/drawing/2014/main" val="3624451497"/>
                    </a:ext>
                  </a:extLst>
                </a:gridCol>
                <a:gridCol w="6299153">
                  <a:extLst>
                    <a:ext uri="{9D8B030D-6E8A-4147-A177-3AD203B41FA5}">
                      <a16:colId xmlns:a16="http://schemas.microsoft.com/office/drawing/2014/main" val="2107496989"/>
                    </a:ext>
                  </a:extLst>
                </a:gridCol>
              </a:tblGrid>
              <a:tr h="368524">
                <a:tc>
                  <a:txBody>
                    <a:bodyPr/>
                    <a:lstStyle/>
                    <a:p>
                      <a:pPr algn="r"/>
                      <a:r>
                        <a:rPr lang="en-US" sz="1100" b="0" i="0" u="none" strike="noStrike" cap="none" dirty="0">
                          <a:solidFill>
                            <a:schemeClr val="hlink"/>
                          </a:solidFill>
                          <a:uFill>
                            <a:noFill/>
                          </a:uFill>
                          <a:latin typeface="Anton"/>
                          <a:cs typeface="Arial"/>
                          <a:sym typeface="Arial"/>
                        </a:rPr>
                        <a:t>Comments</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A multi-line comment begins with /* and ends with */, and may span multiple lines. An end-of-line (single-line) comment begins with // and lasts till the end of the current line. Comments are NOT executable statements and are ignored by the compiler, but they provide useful explanation and documentation. I strongly suggest that you write comments liberally to explain your thought and logic. You will be marked on comments!!</a:t>
                      </a:r>
                    </a:p>
                  </a:txBody>
                  <a:tcPr anchor="ctr"/>
                </a:tc>
                <a:extLst>
                  <a:ext uri="{0D108BD9-81ED-4DB2-BD59-A6C34878D82A}">
                    <a16:rowId xmlns:a16="http://schemas.microsoft.com/office/drawing/2014/main" val="1121664856"/>
                  </a:ext>
                </a:extLst>
              </a:tr>
              <a:tr h="370840">
                <a:tc>
                  <a:txBody>
                    <a:bodyPr/>
                    <a:lstStyle/>
                    <a:p>
                      <a:pPr algn="r"/>
                      <a:r>
                        <a:rPr lang="en-US" sz="1100" b="0" i="0" u="none" strike="noStrike" cap="none" dirty="0">
                          <a:solidFill>
                            <a:schemeClr val="hlink"/>
                          </a:solidFill>
                          <a:uFill>
                            <a:noFill/>
                          </a:uFill>
                          <a:latin typeface="Anton"/>
                          <a:cs typeface="Arial"/>
                          <a:sym typeface="Arial"/>
                        </a:rPr>
                        <a:t>Statement</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A programming statement performs a single piece of programming action. It is terminated by a semi-colon (;), just like an English sentence is ended with a period</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995829360"/>
                  </a:ext>
                </a:extLst>
              </a:tr>
              <a:tr h="370840">
                <a:tc>
                  <a:txBody>
                    <a:bodyPr/>
                    <a:lstStyle/>
                    <a:p>
                      <a:pPr algn="r"/>
                      <a:r>
                        <a:rPr lang="en-CA" sz="1100" b="0" i="0" u="none" strike="noStrike" cap="none" dirty="0">
                          <a:solidFill>
                            <a:schemeClr val="hlink"/>
                          </a:solidFill>
                          <a:uFill>
                            <a:noFill/>
                          </a:uFill>
                          <a:latin typeface="Anton"/>
                          <a:cs typeface="Arial"/>
                          <a:sym typeface="Arial"/>
                        </a:rPr>
                        <a:t>Block</a:t>
                      </a:r>
                    </a:p>
                  </a:txBody>
                  <a:tcPr anchor="ctr"/>
                </a:tc>
                <a:tc>
                  <a:txBody>
                    <a:bodyPr/>
                    <a:lstStyle/>
                    <a:p>
                      <a:r>
                        <a:rPr lang="en-US" sz="1000" b="0" i="0" u="none" strike="noStrike" cap="none" dirty="0">
                          <a:solidFill>
                            <a:schemeClr val="dk1"/>
                          </a:solidFill>
                          <a:latin typeface="Catamaran"/>
                          <a:cs typeface="Catamaran"/>
                          <a:sym typeface="Arial"/>
                        </a:rPr>
                        <a:t>A block is a group of programming statements enclosed by a pair of braces {}. This group of statements is treated as one single unit. There are two blocks in the above program. One contains the body of the class Hello. The other contains the body of the main() method. There is no need to put a semi-colon after the closing brace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246248275"/>
                  </a:ext>
                </a:extLst>
              </a:tr>
              <a:tr h="370840">
                <a:tc>
                  <a:txBody>
                    <a:bodyPr/>
                    <a:lstStyle/>
                    <a:p>
                      <a:pPr algn="r"/>
                      <a:r>
                        <a:rPr lang="en-CA" sz="1100" b="0" i="0" u="none" strike="noStrike" cap="none" dirty="0">
                          <a:solidFill>
                            <a:schemeClr val="hlink"/>
                          </a:solidFill>
                          <a:uFill>
                            <a:noFill/>
                          </a:uFill>
                          <a:latin typeface="Anton"/>
                          <a:cs typeface="Arial"/>
                          <a:sym typeface="Arial"/>
                        </a:rPr>
                        <a:t>Whitespaces</a:t>
                      </a:r>
                    </a:p>
                  </a:txBody>
                  <a:tcPr anchor="ctr"/>
                </a:tc>
                <a:tc>
                  <a:txBody>
                    <a:bodyPr/>
                    <a:lstStyle/>
                    <a:p>
                      <a:r>
                        <a:rPr lang="en-US" sz="1000" b="0" i="0" u="none" strike="noStrike" cap="none" dirty="0">
                          <a:solidFill>
                            <a:schemeClr val="dk1"/>
                          </a:solidFill>
                          <a:latin typeface="Catamaran"/>
                          <a:cs typeface="Catamaran"/>
                          <a:sym typeface="Arial"/>
                        </a:rPr>
                        <a:t>Blank, tab, and newline are collectively called whitespace. Extra whitespaces are ignored, i.e., only one whitespace is needed to separate the tokens. Nonetheless, extra whitespaces improve the readability, and I strongly suggest you use extra spaces and newlines liberally.  Again, you will be marked on this!</a:t>
                      </a:r>
                    </a:p>
                    <a:p>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610003898"/>
                  </a:ext>
                </a:extLst>
              </a:tr>
              <a:tr h="370840">
                <a:tc>
                  <a:txBody>
                    <a:bodyPr/>
                    <a:lstStyle/>
                    <a:p>
                      <a:pPr algn="r"/>
                      <a:r>
                        <a:rPr lang="en-CA" sz="1100" b="0" i="0" u="none" strike="noStrike" cap="none" dirty="0">
                          <a:solidFill>
                            <a:schemeClr val="hlink"/>
                          </a:solidFill>
                          <a:uFill>
                            <a:noFill/>
                          </a:uFill>
                          <a:latin typeface="Anton"/>
                          <a:cs typeface="Arial"/>
                          <a:sym typeface="Arial"/>
                        </a:rPr>
                        <a:t>Case Sensitivity</a:t>
                      </a:r>
                    </a:p>
                  </a:txBody>
                  <a:tcPr anchor="ctr"/>
                </a:tc>
                <a:tc>
                  <a:txBody>
                    <a:bodyPr/>
                    <a:lstStyle/>
                    <a:p>
                      <a:r>
                        <a:rPr lang="en-US" sz="1000" b="0" i="0" u="none" strike="noStrike" cap="none" dirty="0">
                          <a:solidFill>
                            <a:schemeClr val="dk1"/>
                          </a:solidFill>
                          <a:latin typeface="Catamaran"/>
                          <a:cs typeface="Catamaran"/>
                          <a:sym typeface="Arial"/>
                        </a:rPr>
                        <a:t>Java is case sensitive - a ROSE is NOT a Rose, and is NOT a rose. The filename is also case-sensitive.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3554617652"/>
                  </a:ext>
                </a:extLst>
              </a:tr>
            </a:tbl>
          </a:graphicData>
        </a:graphic>
      </p:graphicFrame>
    </p:spTree>
    <p:extLst>
      <p:ext uri="{BB962C8B-B14F-4D97-AF65-F5344CB8AC3E}">
        <p14:creationId xmlns:p14="http://schemas.microsoft.com/office/powerpoint/2010/main" val="292284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793DD53-61DE-DB5D-7D3F-67190D39E875}"/>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CDEB34F3-E2D6-A557-DD21-D7F4FDFCF43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to The Console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3FC7F731-0918-8460-17FE-95F1B4F1AA46}"/>
              </a:ext>
            </a:extLst>
          </p:cNvPr>
          <p:cNvSpPr txBox="1"/>
          <p:nvPr/>
        </p:nvSpPr>
        <p:spPr>
          <a:xfrm>
            <a:off x="720000" y="1232576"/>
            <a:ext cx="7509600" cy="2893100"/>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//moves cursor to the next line and before printing again</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48770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860EA93-FE65-858F-0676-0F0A42812E7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107A6BFE-2AB6-DC82-4AC8-8FE91D0106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challenge</a:t>
            </a:r>
            <a:endParaRPr lang="en-CA" sz="3200" dirty="0">
              <a:solidFill>
                <a:schemeClr val="dk1"/>
              </a:solidFill>
              <a:latin typeface="Anton"/>
              <a:ea typeface="Anton"/>
              <a:cs typeface="Anton"/>
              <a:sym typeface="Anton"/>
            </a:endParaRPr>
          </a:p>
        </p:txBody>
      </p:sp>
      <p:pic>
        <p:nvPicPr>
          <p:cNvPr id="9" name="Picture 8">
            <a:extLst>
              <a:ext uri="{FF2B5EF4-FFF2-40B4-BE49-F238E27FC236}">
                <a16:creationId xmlns:a16="http://schemas.microsoft.com/office/drawing/2014/main" id="{C60DD71E-4036-F579-1414-A638A01BA9F5}"/>
              </a:ext>
            </a:extLst>
          </p:cNvPr>
          <p:cNvPicPr>
            <a:picLocks noChangeAspect="1"/>
          </p:cNvPicPr>
          <p:nvPr/>
        </p:nvPicPr>
        <p:blipFill>
          <a:blip r:embed="rId3"/>
          <a:stretch>
            <a:fillRect/>
          </a:stretch>
        </p:blipFill>
        <p:spPr>
          <a:xfrm>
            <a:off x="1254211" y="1759363"/>
            <a:ext cx="6422930" cy="2569172"/>
          </a:xfrm>
          <a:prstGeom prst="rect">
            <a:avLst/>
          </a:prstGeom>
        </p:spPr>
      </p:pic>
    </p:spTree>
    <p:extLst>
      <p:ext uri="{BB962C8B-B14F-4D97-AF65-F5344CB8AC3E}">
        <p14:creationId xmlns:p14="http://schemas.microsoft.com/office/powerpoint/2010/main" val="105307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7DC9AD7-1484-822A-1E6B-79292E97D5C3}"/>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93502459-92EA-0663-5316-3A7127FF3F0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program outputs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F6CEC615-C5DA-184B-E95E-15BFFE4FC36B}"/>
              </a:ext>
            </a:extLst>
          </p:cNvPr>
          <p:cNvSpPr txBox="1"/>
          <p:nvPr/>
        </p:nvSpPr>
        <p:spPr>
          <a:xfrm>
            <a:off x="376881" y="1210262"/>
            <a:ext cx="9403491" cy="375487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number1</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11</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//declares and assigns an int value</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number2</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22</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number3</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23</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number4</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44</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number5</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55</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//Declares a variable int without assigning a literal value</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number1</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number2</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number3</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number4</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number5</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"The Sum is: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626590947"/>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2204</Words>
  <Application>Microsoft Office PowerPoint</Application>
  <PresentationFormat>On-screen Show (16:9)</PresentationFormat>
  <Paragraphs>257</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Catamaran</vt:lpstr>
      <vt:lpstr>times new roman</vt:lpstr>
      <vt:lpstr>Anton</vt:lpstr>
      <vt:lpstr>Arial</vt:lpstr>
      <vt:lpstr>Consolas</vt:lpstr>
      <vt:lpstr>inter-regular</vt:lpstr>
      <vt:lpstr>Nunito Light</vt:lpstr>
      <vt:lpstr>Java Programming Workshop by Slidesgo</vt:lpstr>
      <vt:lpstr>Java Programming</vt:lpstr>
      <vt:lpstr>Anatomy of a Java Program</vt:lpstr>
      <vt:lpstr>Commenting In Java</vt:lpstr>
      <vt:lpstr>Anatomy of a Java Program</vt:lpstr>
      <vt:lpstr>Anatomy of a Java Program</vt:lpstr>
      <vt:lpstr>Java Vocabulary</vt:lpstr>
      <vt:lpstr>Printing to The Console</vt:lpstr>
      <vt:lpstr>Printing challenge</vt:lpstr>
      <vt:lpstr>Printing program outputs</vt:lpstr>
      <vt:lpstr>Formatting Strings</vt:lpstr>
      <vt:lpstr>Formatting Strings</vt:lpstr>
      <vt:lpstr>String Methods</vt:lpstr>
      <vt:lpstr>What is a Program?</vt:lpstr>
      <vt:lpstr>Running a simple program</vt:lpstr>
      <vt:lpstr>Variable Types</vt:lpstr>
      <vt:lpstr>Declaring Variables</vt:lpstr>
      <vt:lpstr>Declaring Variables</vt:lpstr>
      <vt:lpstr>basic arithmetic operations </vt:lpstr>
      <vt:lpstr>basic arithmetic operations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37</cp:revision>
  <dcterms:modified xsi:type="dcterms:W3CDTF">2024-02-09T04:46:07Z</dcterms:modified>
</cp:coreProperties>
</file>