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323" r:id="rId3"/>
    <p:sldId id="322" r:id="rId4"/>
    <p:sldId id="324" r:id="rId5"/>
    <p:sldId id="332" r:id="rId6"/>
    <p:sldId id="333" r:id="rId7"/>
    <p:sldId id="338" r:id="rId8"/>
    <p:sldId id="340" r:id="rId9"/>
    <p:sldId id="334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Catamaran" panose="020B0604020202020204" charset="0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0D43223A-D5C4-AEBE-713A-FC6C8BB9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6951C2AD-FB4C-BEE7-091B-73E3400CF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A88B26FC-FC6B-BC16-5FD7-61C019E98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8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BF21D38B-639C-5B9C-2BE7-7A1066AB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2F36403-18AA-09B9-E8E9-DB56C671DC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90EE017-ACF0-45A8-1664-7D97C9BB7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13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E61AD0B2-6B2C-7E6A-BCB3-F0B5317E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DB1578D2-5834-916C-A038-772B378BE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7951A67B-D6F8-54E6-6A9E-D76031AB0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5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4A1172CB-8502-ABEC-3C38-7A35CFAA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A5E6176-F60C-9072-3AFC-71389E93F7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12D6DFD-7D19-C90B-5216-1A1E9933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9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EBE3D025-8626-76FF-4B3C-FE7360AEA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CE00C9A1-7251-C0FF-18C2-031E7547E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73149A5-600C-E7AB-DB17-59558783A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6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9C3C6506-2B5C-14B3-6E05-47E6E828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4EDA5A47-2412-7072-FE08-21F11B3A13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83DE5BB-5226-8630-DE70-E85D1B6BB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91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D4C0E304-CDCA-0EE4-4057-5F7E02509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FD8DB9D-EC21-E1A5-56C8-D2A34A49A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F05AEA0-E611-14DC-ED8F-1105B342B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4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044C6EE3-57F6-83D3-3782-DE06171D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8D5D661-820C-9BE4-D71C-4F07B9B1D0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D1FFB126-4024-CCB5-F7F9-E32B896FF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D793DD53-61DE-DB5D-7D3F-67190D39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CDEB34F3-E2D6-A557-DD21-D7F4FDFCF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Printing to The Console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7F731-0918-8460-17FE-95F1B4F1AA46}"/>
              </a:ext>
            </a:extLst>
          </p:cNvPr>
          <p:cNvSpPr txBox="1"/>
          <p:nvPr/>
        </p:nvSpPr>
        <p:spPr>
          <a:xfrm>
            <a:off x="720000" y="1232576"/>
            <a:ext cx="75096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//moves cursor to the next line and before printing again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7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860EA93-FE65-858F-0676-0F0A4281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107A6BFE-2AB6-DC82-4AC8-8FE91D010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Printing challenge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DD71E-4036-F579-1414-A638A01B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11" y="1759363"/>
            <a:ext cx="6422930" cy="25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7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57DC9AD7-1484-822A-1E6B-79292E97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93502459-92EA-0663-5316-3A7127FF3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Printing program outputs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EC615-C5DA-184B-E95E-15BFFE4FC36B}"/>
              </a:ext>
            </a:extLst>
          </p:cNvPr>
          <p:cNvSpPr txBox="1"/>
          <p:nvPr/>
        </p:nvSpPr>
        <p:spPr>
          <a:xfrm>
            <a:off x="376881" y="1210262"/>
            <a:ext cx="940349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//declares and assigns an int value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number4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number5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//Declares a variable int without assigning a literal value</a:t>
            </a:r>
            <a:endParaRPr lang="en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number1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number2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number3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number4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number5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Sum is: "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5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D8C9D07-7C48-B2DA-F3F5-C343991F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F2CF8198-E08F-F93B-CE7A-7F7CD907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Formatting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" name="Google Shape;878;p41">
            <a:extLst>
              <a:ext uri="{FF2B5EF4-FFF2-40B4-BE49-F238E27FC236}">
                <a16:creationId xmlns:a16="http://schemas.microsoft.com/office/drawing/2014/main" id="{7E9DA291-1458-1CAA-7DC0-041A5798DE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22876"/>
            <a:ext cx="7845776" cy="46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/>
                </a:solidFill>
              </a:rPr>
              <a:t>There are three common ways to create larger strings using variables: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C3D57-071C-81C1-1BF6-D21304882DEF}"/>
              </a:ext>
            </a:extLst>
          </p:cNvPr>
          <p:cNvSpPr txBox="1"/>
          <p:nvPr/>
        </p:nvSpPr>
        <p:spPr>
          <a:xfrm>
            <a:off x="275664" y="1471919"/>
            <a:ext cx="8868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Example demonstrates simple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concatentation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1.02e8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"Venus"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planet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 the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un, at a distance of 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"km"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 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664F-EB94-EADA-92C7-733E4C3B4D32}"/>
              </a:ext>
            </a:extLst>
          </p:cNvPr>
          <p:cNvSpPr txBox="1"/>
          <p:nvPr/>
        </p:nvSpPr>
        <p:spPr>
          <a:xfrm>
            <a:off x="275664" y="2562685"/>
            <a:ext cx="845761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Example demonstrates format() method</a:t>
            </a:r>
            <a:endParaRPr lang="en-US" sz="9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1.02e8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"Venus"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planet %2$s is the %1$d'nd from the sun, at a distance of %3$e km"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//%2$s can be read as: Take the second variable in the list (%2) and format as a string ($s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40DF4-DB38-5F30-A145-47C5E7257AAC}"/>
              </a:ext>
            </a:extLst>
          </p:cNvPr>
          <p:cNvSpPr txBox="1"/>
          <p:nvPr/>
        </p:nvSpPr>
        <p:spPr>
          <a:xfrm>
            <a:off x="275664" y="3828868"/>
            <a:ext cx="845761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Example demonstrates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method</a:t>
            </a:r>
            <a:endParaRPr lang="en-US" sz="9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4EC9B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1.02e8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"Venus"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planet %2$s is the %1$d'nd from the sun, at a distance of %3$e km"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//%2$s can be read as: Take the second variable in the list (%2) and format as a string ($s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D7276A-385B-B3F3-F875-66F9EFC26AC0}"/>
              </a:ext>
            </a:extLst>
          </p:cNvPr>
          <p:cNvCxnSpPr/>
          <p:nvPr/>
        </p:nvCxnSpPr>
        <p:spPr>
          <a:xfrm>
            <a:off x="840441" y="2494429"/>
            <a:ext cx="7725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22615F-8552-9422-FA09-727F323600F4}"/>
              </a:ext>
            </a:extLst>
          </p:cNvPr>
          <p:cNvCxnSpPr/>
          <p:nvPr/>
        </p:nvCxnSpPr>
        <p:spPr>
          <a:xfrm>
            <a:off x="847164" y="3762935"/>
            <a:ext cx="7725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9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1B59263E-C001-E897-742A-AA12B4036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8CBE1191-C0A9-4853-EBF7-83C5C6249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Formatting Strings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3CCF14-7D60-13F9-40B5-2C54FD8A573A}"/>
              </a:ext>
            </a:extLst>
          </p:cNvPr>
          <p:cNvGraphicFramePr>
            <a:graphicFrameLocks noGrp="1"/>
          </p:cNvGraphicFramePr>
          <p:nvPr/>
        </p:nvGraphicFramePr>
        <p:xfrm>
          <a:off x="831741" y="1098739"/>
          <a:ext cx="5748468" cy="3692216"/>
        </p:xfrm>
        <a:graphic>
          <a:graphicData uri="http://schemas.openxmlformats.org/drawingml/2006/table">
            <a:tbl>
              <a:tblPr/>
              <a:tblGrid>
                <a:gridCol w="1916156">
                  <a:extLst>
                    <a:ext uri="{9D8B030D-6E8A-4147-A177-3AD203B41FA5}">
                      <a16:colId xmlns:a16="http://schemas.microsoft.com/office/drawing/2014/main" val="2811033443"/>
                    </a:ext>
                  </a:extLst>
                </a:gridCol>
                <a:gridCol w="1916156">
                  <a:extLst>
                    <a:ext uri="{9D8B030D-6E8A-4147-A177-3AD203B41FA5}">
                      <a16:colId xmlns:a16="http://schemas.microsoft.com/office/drawing/2014/main" val="1822130659"/>
                    </a:ext>
                  </a:extLst>
                </a:gridCol>
                <a:gridCol w="1916156">
                  <a:extLst>
                    <a:ext uri="{9D8B030D-6E8A-4147-A177-3AD203B41FA5}">
                      <a16:colId xmlns:a16="http://schemas.microsoft.com/office/drawing/2014/main" val="390983946"/>
                    </a:ext>
                  </a:extLst>
                </a:gridCol>
              </a:tblGrid>
              <a:tr h="250763">
                <a:tc>
                  <a:txBody>
                    <a:bodyPr/>
                    <a:lstStyle/>
                    <a:p>
                      <a:pPr algn="l" fontAlgn="t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 Specifier</a:t>
                      </a:r>
                    </a:p>
                  </a:txBody>
                  <a:tcPr marL="64853" marR="64853" marT="64853" marB="64853">
                    <a:lnL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64853" marR="64853" marT="64853" marB="64853">
                    <a:lnL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4853" marR="64853" marT="64853" marB="64853">
                    <a:lnL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96832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%a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 (except </a:t>
                      </a:r>
                      <a:r>
                        <a:rPr lang="en-CA" sz="8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BigDecimal</a:t>
                      </a:r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Hex output of floating point number.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33907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%b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Any type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"true" if non-null, "false" if null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29579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%c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character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Unicode character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4765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%d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 (incl. byte, short, int, long, bigint)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 Integer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94339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 number in scientific notation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6680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%f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 number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28791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%g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floating point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 number, possibly in scientific notation depending on the precision and value.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180599"/>
                  </a:ext>
                </a:extLst>
              </a:tr>
              <a:tr h="328585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%h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any type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Hex String of value from hashCode() method.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5725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%n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Platform-specific line separator.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43515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%o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 (incl. byte, short, int, long, bigint)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Octal number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9697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%s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any type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value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48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%t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Date/Time (incl. long, Calendar, Date and TemporalAccessor)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%t is the prefix for Date/Time conversions. More formatting flags are needed after this. See Date/Time conversion below.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113"/>
                  </a:ext>
                </a:extLst>
              </a:tr>
              <a:tr h="207527"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%x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 (incl. byte, short, int, long, bigint)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Hex string.</a:t>
                      </a:r>
                    </a:p>
                  </a:txBody>
                  <a:tcPr marL="43235" marR="43235" marT="43235" marB="4323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4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F7366ED-7D7D-E6F5-0F4D-828F20C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ED55702-5BE2-0299-0596-3F8DE9D05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Methods </a:t>
            </a:r>
            <a:b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</a:b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3E34D-F6E5-9693-48BF-C747F262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50" y="297180"/>
            <a:ext cx="4440827" cy="4549140"/>
          </a:xfrm>
          <a:prstGeom prst="rect">
            <a:avLst/>
          </a:prstGeom>
        </p:spPr>
      </p:pic>
      <p:sp>
        <p:nvSpPr>
          <p:cNvPr id="5" name="Google Shape;878;p41">
            <a:extLst>
              <a:ext uri="{FF2B5EF4-FFF2-40B4-BE49-F238E27FC236}">
                <a16:creationId xmlns:a16="http://schemas.microsoft.com/office/drawing/2014/main" id="{CB4FD672-AFB9-58A0-584E-5068100F5605}"/>
              </a:ext>
            </a:extLst>
          </p:cNvPr>
          <p:cNvSpPr txBox="1">
            <a:spLocks/>
          </p:cNvSpPr>
          <p:nvPr/>
        </p:nvSpPr>
        <p:spPr>
          <a:xfrm>
            <a:off x="720000" y="1047847"/>
            <a:ext cx="2457540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dirty="0">
                <a:solidFill>
                  <a:srgbClr val="FFC000"/>
                </a:solidFill>
              </a:rPr>
              <a:t>Syntax</a:t>
            </a:r>
            <a:r>
              <a:rPr lang="en-US" sz="1100" dirty="0">
                <a:solidFill>
                  <a:schemeClr val="accent6"/>
                </a:solidFill>
              </a:rPr>
              <a:t>:</a:t>
            </a:r>
          </a:p>
          <a:p>
            <a:pPr>
              <a:buClr>
                <a:schemeClr val="dk1"/>
              </a:buClr>
              <a:buSzPts val="1100"/>
            </a:pPr>
            <a:endParaRPr lang="en-US"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100" dirty="0" err="1">
                <a:solidFill>
                  <a:schemeClr val="accent6"/>
                </a:solidFill>
              </a:rPr>
              <a:t>string.method</a:t>
            </a:r>
            <a:r>
              <a:rPr lang="en-US" sz="1100" dirty="0">
                <a:solidFill>
                  <a:schemeClr val="accent6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24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741CDC1-AD0B-A573-D921-6132583FE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EADBD547-0ED4-93F1-A911-3DBE1F32A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Char Methods </a:t>
            </a:r>
            <a:b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</a:b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Google Shape;878;p41">
            <a:extLst>
              <a:ext uri="{FF2B5EF4-FFF2-40B4-BE49-F238E27FC236}">
                <a16:creationId xmlns:a16="http://schemas.microsoft.com/office/drawing/2014/main" id="{4048BF3F-AFBD-3A65-38FC-CB73B9672587}"/>
              </a:ext>
            </a:extLst>
          </p:cNvPr>
          <p:cNvSpPr txBox="1">
            <a:spLocks/>
          </p:cNvSpPr>
          <p:nvPr/>
        </p:nvSpPr>
        <p:spPr>
          <a:xfrm>
            <a:off x="720000" y="1047847"/>
            <a:ext cx="2457540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100" dirty="0">
                <a:solidFill>
                  <a:srgbClr val="FFC000"/>
                </a:solidFill>
              </a:rPr>
              <a:t>Syntax</a:t>
            </a:r>
            <a:r>
              <a:rPr lang="en-US" sz="1100" dirty="0">
                <a:solidFill>
                  <a:schemeClr val="accent6"/>
                </a:solidFill>
              </a:rPr>
              <a:t>:</a:t>
            </a:r>
          </a:p>
          <a:p>
            <a:pPr>
              <a:buClr>
                <a:schemeClr val="dk1"/>
              </a:buClr>
              <a:buSzPts val="1100"/>
            </a:pPr>
            <a:endParaRPr lang="en-US" sz="1100" dirty="0">
              <a:solidFill>
                <a:schemeClr val="accent6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100" dirty="0" err="1">
                <a:solidFill>
                  <a:schemeClr val="accent6"/>
                </a:solidFill>
              </a:rPr>
              <a:t>char.method</a:t>
            </a:r>
            <a:r>
              <a:rPr lang="en-US" sz="1100" dirty="0">
                <a:solidFill>
                  <a:schemeClr val="accent6"/>
                </a:solidFill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8C989-95E0-9882-7753-6D752C4F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" y="2081178"/>
            <a:ext cx="7334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7A9CE6CA-1A1C-58EC-E64E-221AD43B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5FF8190-76C1-B643-5FC1-A628E95D35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String Method - Example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1E0C1-5FF2-ADD7-89A2-77C64661A8C7}"/>
              </a:ext>
            </a:extLst>
          </p:cNvPr>
          <p:cNvSpPr txBox="1"/>
          <p:nvPr/>
        </p:nvSpPr>
        <p:spPr>
          <a:xfrm>
            <a:off x="-121024" y="1603759"/>
            <a:ext cx="95070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"LHHS-499 Cliffe Street-Fredericton"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//returns int equal to number of char in string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"Fredericton"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//returns starting position of matching string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//Slices a string according to index values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CA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Spliting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String Based on Delimiters ""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nextSegment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nextSegment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exampleString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"1: %1$s</a:t>
            </a:r>
            <a:r>
              <a:rPr lang="en-CA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2: %2$s </a:t>
            </a:r>
            <a:r>
              <a:rPr lang="en-CA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3: %3$s"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7796282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946</Words>
  <Application>Microsoft Office PowerPoint</Application>
  <PresentationFormat>On-screen Show (16:9)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Nunito Light</vt:lpstr>
      <vt:lpstr>inter-regular</vt:lpstr>
      <vt:lpstr>Catamaran</vt:lpstr>
      <vt:lpstr>times new roman</vt:lpstr>
      <vt:lpstr>Anton</vt:lpstr>
      <vt:lpstr>Java Programming Workshop by Slidesgo</vt:lpstr>
      <vt:lpstr>Java Programming</vt:lpstr>
      <vt:lpstr>Printing to The Console</vt:lpstr>
      <vt:lpstr>Printing challenge</vt:lpstr>
      <vt:lpstr>Printing program outputs</vt:lpstr>
      <vt:lpstr>Formatting Strings</vt:lpstr>
      <vt:lpstr>Formatting Strings</vt:lpstr>
      <vt:lpstr>String Methods  </vt:lpstr>
      <vt:lpstr>Char Methods  </vt:lpstr>
      <vt:lpstr>String Method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38</cp:revision>
  <dcterms:modified xsi:type="dcterms:W3CDTF">2024-02-13T14:01:17Z</dcterms:modified>
</cp:coreProperties>
</file>