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0"/>
  </p:notesMasterIdLst>
  <p:sldIdLst>
    <p:sldId id="343" r:id="rId2"/>
    <p:sldId id="336" r:id="rId3"/>
    <p:sldId id="338" r:id="rId4"/>
    <p:sldId id="337" r:id="rId5"/>
    <p:sldId id="339" r:id="rId6"/>
    <p:sldId id="341" r:id="rId7"/>
    <p:sldId id="340" r:id="rId8"/>
    <p:sldId id="342" r:id="rId9"/>
  </p:sldIdLst>
  <p:sldSz cx="9144000" cy="5143500" type="screen16x9"/>
  <p:notesSz cx="6858000" cy="9144000"/>
  <p:embeddedFontLst>
    <p:embeddedFont>
      <p:font typeface="Anton" pitchFamily="2" charset="0"/>
      <p:regular r:id="rId11"/>
    </p:embeddedFont>
    <p:embeddedFont>
      <p:font typeface="Catamaran" panose="020B0604020202020204" charset="0"/>
      <p:regular r:id="rId12"/>
      <p:bold r:id="rId13"/>
    </p:embeddedFont>
    <p:embeddedFont>
      <p:font typeface="Consolas" panose="020B0609020204030204" pitchFamily="49" charset="0"/>
      <p:regular r:id="rId14"/>
      <p:bold r:id="rId15"/>
      <p:italic r:id="rId16"/>
      <p:boldItalic r:id="rId17"/>
    </p:embeddedFont>
    <p:embeddedFont>
      <p:font typeface="Nunito Light" pitchFamily="2" charset="0"/>
      <p:regular r:id="rId18"/>
      <p: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77CEE3-539C-40FE-893D-AA8995659627}">
  <a:tblStyle styleId="{9577CEE3-539C-40FE-893D-AA899565962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DEB3D44-4C40-461C-A485-2735CCE0399F}"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416" autoAdjust="0"/>
    <p:restoredTop sz="94660"/>
  </p:normalViewPr>
  <p:slideViewPr>
    <p:cSldViewPr snapToGrid="0">
      <p:cViewPr varScale="1">
        <p:scale>
          <a:sx n="95" d="100"/>
          <a:sy n="95" d="100"/>
        </p:scale>
        <p:origin x="83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ableStyles" Target="tableStyle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1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ext 4">
  <p:cSld name="ONE_COLUMN_TEXT_2">
    <p:spTree>
      <p:nvGrpSpPr>
        <p:cNvPr id="1" name="Shape 526"/>
        <p:cNvGrpSpPr/>
        <p:nvPr/>
      </p:nvGrpSpPr>
      <p:grpSpPr>
        <a:xfrm>
          <a:off x="0" y="0"/>
          <a:ext cx="0" cy="0"/>
          <a:chOff x="0" y="0"/>
          <a:chExt cx="0" cy="0"/>
        </a:xfrm>
      </p:grpSpPr>
      <p:sp>
        <p:nvSpPr>
          <p:cNvPr id="527" name="Google Shape;527;p22"/>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2"/>
          <p:cNvSpPr txBox="1">
            <a:spLocks noGrp="1"/>
          </p:cNvSpPr>
          <p:nvPr>
            <p:ph type="subTitle" idx="1"/>
          </p:nvPr>
        </p:nvSpPr>
        <p:spPr>
          <a:xfrm>
            <a:off x="720000" y="1722125"/>
            <a:ext cx="3951000" cy="2156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sz="14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
        <p:nvSpPr>
          <p:cNvPr id="568" name="Google Shape;568;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781"/>
        <p:cNvGrpSpPr/>
        <p:nvPr/>
      </p:nvGrpSpPr>
      <p:grpSpPr>
        <a:xfrm>
          <a:off x="0" y="0"/>
          <a:ext cx="0" cy="0"/>
          <a:chOff x="0" y="0"/>
          <a:chExt cx="0" cy="0"/>
        </a:xfrm>
      </p:grpSpPr>
      <p:sp>
        <p:nvSpPr>
          <p:cNvPr id="782" name="Google Shape;782;p31"/>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803"/>
        <p:cNvGrpSpPr/>
        <p:nvPr/>
      </p:nvGrpSpPr>
      <p:grpSpPr>
        <a:xfrm>
          <a:off x="0" y="0"/>
          <a:ext cx="0" cy="0"/>
          <a:chOff x="0" y="0"/>
          <a:chExt cx="0" cy="0"/>
        </a:xfrm>
      </p:grpSpPr>
      <p:sp>
        <p:nvSpPr>
          <p:cNvPr id="804" name="Google Shape;804;p32"/>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Anton"/>
              <a:buNone/>
              <a:defRPr sz="3000">
                <a:solidFill>
                  <a:schemeClr val="dk1"/>
                </a:solidFill>
                <a:latin typeface="Anton"/>
                <a:ea typeface="Anton"/>
                <a:cs typeface="Anton"/>
                <a:sym typeface="Anton"/>
              </a:defRPr>
            </a:lvl1pPr>
            <a:lvl2pPr lvl="1"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2pPr>
            <a:lvl3pPr lvl="2"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3pPr>
            <a:lvl4pPr lvl="3"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4pPr>
            <a:lvl5pPr lvl="4"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5pPr>
            <a:lvl6pPr lvl="5"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6pPr>
            <a:lvl7pPr lvl="6"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7pPr>
            <a:lvl8pPr lvl="7"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8pPr>
            <a:lvl9pPr lvl="8"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1pPr>
            <a:lvl2pPr marL="914400" lvl="1"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2pPr>
            <a:lvl3pPr marL="1371600" lvl="2"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3pPr>
            <a:lvl4pPr marL="1828800" lvl="3"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4pPr>
            <a:lvl5pPr marL="2286000" lvl="4"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5pPr>
            <a:lvl6pPr marL="2743200" lvl="5"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6pPr>
            <a:lvl7pPr marL="3200400" lvl="6"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7pPr>
            <a:lvl8pPr marL="3657600" lvl="7"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8pPr>
            <a:lvl9pPr marL="4114800" lvl="8"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9pPr>
          </a:lstStyle>
          <a:p>
            <a:endParaRPr/>
          </a:p>
        </p:txBody>
      </p:sp>
    </p:spTree>
  </p:cSld>
  <p:clrMap bg1="lt1" tx1="dk1" bg2="dk2" tx2="lt2" accent1="accent1" accent2="accent2" accent3="accent3" accent4="accent4" accent5="accent5" accent6="accent6" hlink="hlink" folHlink="folHlink"/>
  <p:sldLayoutIdLst>
    <p:sldLayoutId id="2147483658" r:id="rId1"/>
    <p:sldLayoutId id="2147483668" r:id="rId2"/>
    <p:sldLayoutId id="2147483677" r:id="rId3"/>
    <p:sldLayoutId id="2147483678"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77;p41">
            <a:extLst>
              <a:ext uri="{FF2B5EF4-FFF2-40B4-BE49-F238E27FC236}">
                <a16:creationId xmlns:a16="http://schemas.microsoft.com/office/drawing/2014/main" id="{5ADB7ACC-A2B7-1B53-17F4-9F2778AE1924}"/>
              </a:ext>
            </a:extLst>
          </p:cNvPr>
          <p:cNvSpPr txBox="1">
            <a:spLocks noGrp="1"/>
          </p:cNvSpPr>
          <p:nvPr>
            <p:ph type="title"/>
          </p:nvPr>
        </p:nvSpPr>
        <p:spPr>
          <a:xfrm>
            <a:off x="2131541" y="166279"/>
            <a:ext cx="4955059"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2400" dirty="0">
                <a:solidFill>
                  <a:schemeClr val="hlink"/>
                </a:solidFill>
                <a:uFill>
                  <a:noFill/>
                </a:uFill>
                <a:latin typeface="Anton"/>
                <a:ea typeface="Anton"/>
                <a:cs typeface="Anton"/>
                <a:sym typeface="Anton"/>
              </a:rPr>
              <a:t>Java Warm-Up Coding Exercises</a:t>
            </a:r>
            <a:endParaRPr lang="en-CA" sz="2400" dirty="0">
              <a:solidFill>
                <a:schemeClr val="dk1"/>
              </a:solidFill>
              <a:latin typeface="Anton"/>
              <a:ea typeface="Anton"/>
              <a:cs typeface="Anton"/>
              <a:sym typeface="Anton"/>
            </a:endParaRPr>
          </a:p>
        </p:txBody>
      </p:sp>
      <p:sp>
        <p:nvSpPr>
          <p:cNvPr id="3" name="TextBox 2">
            <a:extLst>
              <a:ext uri="{FF2B5EF4-FFF2-40B4-BE49-F238E27FC236}">
                <a16:creationId xmlns:a16="http://schemas.microsoft.com/office/drawing/2014/main" id="{CE5790DA-742D-961A-C38F-E6DA2F4E3CD8}"/>
              </a:ext>
            </a:extLst>
          </p:cNvPr>
          <p:cNvSpPr txBox="1"/>
          <p:nvPr/>
        </p:nvSpPr>
        <p:spPr>
          <a:xfrm>
            <a:off x="256622" y="657359"/>
            <a:ext cx="8297562" cy="2893100"/>
          </a:xfrm>
          <a:prstGeom prst="rect">
            <a:avLst/>
          </a:prstGeom>
          <a:noFill/>
        </p:spPr>
        <p:txBody>
          <a:bodyPr wrap="square">
            <a:spAutoFit/>
          </a:bodyPr>
          <a:lstStyle/>
          <a:p>
            <a:r>
              <a:rPr lang="en-US" b="0" dirty="0">
                <a:solidFill>
                  <a:schemeClr val="accent6"/>
                </a:solidFill>
                <a:effectLst/>
                <a:latin typeface="Consolas" panose="020B0609020204030204" pitchFamily="49" charset="0"/>
              </a:rPr>
              <a:t>/* Its important to practice coding regularly, like any language, repetition re</a:t>
            </a:r>
            <a:r>
              <a:rPr lang="en-US" dirty="0">
                <a:solidFill>
                  <a:schemeClr val="accent6"/>
                </a:solidFill>
                <a:latin typeface="Consolas" panose="020B0609020204030204" pitchFamily="49" charset="0"/>
              </a:rPr>
              <a:t>e</a:t>
            </a:r>
            <a:r>
              <a:rPr lang="en-US" b="0" dirty="0">
                <a:solidFill>
                  <a:schemeClr val="accent6"/>
                </a:solidFill>
                <a:effectLst/>
                <a:latin typeface="Consolas" panose="020B0609020204030204" pitchFamily="49" charset="0"/>
              </a:rPr>
              <a:t>nforces newly learned concepts and builds muscle memory that make you an efficient coder:</a:t>
            </a:r>
          </a:p>
          <a:p>
            <a:endParaRPr lang="en-US" dirty="0">
              <a:solidFill>
                <a:schemeClr val="accent6"/>
              </a:solidFill>
              <a:latin typeface="Consolas" panose="020B0609020204030204" pitchFamily="49" charset="0"/>
            </a:endParaRPr>
          </a:p>
          <a:p>
            <a:r>
              <a:rPr lang="en-US" b="0" dirty="0">
                <a:solidFill>
                  <a:schemeClr val="accent6"/>
                </a:solidFill>
                <a:effectLst/>
                <a:latin typeface="Consolas" panose="020B0609020204030204" pitchFamily="49" charset="0"/>
              </a:rPr>
              <a:t>After each major concept introduced in class, we’ll have a chanc</a:t>
            </a:r>
            <a:r>
              <a:rPr lang="en-US" dirty="0">
                <a:solidFill>
                  <a:schemeClr val="accent6"/>
                </a:solidFill>
                <a:latin typeface="Consolas" panose="020B0609020204030204" pitchFamily="49" charset="0"/>
              </a:rPr>
              <a:t>e to practice with the following warmup exercise questions. Collect them all in one place to be marked periodically throughout the course…if you’re listening in class, the solutions are normally reviewed and this should be an easy way to build up a good grade in the course. */</a:t>
            </a:r>
          </a:p>
          <a:p>
            <a:endParaRPr lang="en-US" b="0" dirty="0">
              <a:solidFill>
                <a:schemeClr val="accent6"/>
              </a:solidFill>
              <a:effectLst/>
              <a:latin typeface="Consolas" panose="020B0609020204030204" pitchFamily="49" charset="0"/>
            </a:endParaRPr>
          </a:p>
          <a:p>
            <a:r>
              <a:rPr lang="en-US" dirty="0">
                <a:solidFill>
                  <a:schemeClr val="accent6"/>
                </a:solidFill>
                <a:latin typeface="Consolas" panose="020B0609020204030204" pitchFamily="49" charset="0"/>
              </a:rPr>
              <a:t>Useful References when completing these exercises include:</a:t>
            </a:r>
            <a:endParaRPr lang="en-US" b="0" dirty="0">
              <a:solidFill>
                <a:schemeClr val="accent6"/>
              </a:solidFill>
              <a:effectLst/>
              <a:latin typeface="Consolas" panose="020B0609020204030204" pitchFamily="49" charset="0"/>
            </a:endParaRPr>
          </a:p>
          <a:p>
            <a:br>
              <a:rPr lang="en-US" b="0" dirty="0">
                <a:solidFill>
                  <a:schemeClr val="accent6"/>
                </a:solidFill>
                <a:effectLst/>
                <a:latin typeface="Consolas" panose="020B0609020204030204" pitchFamily="49" charset="0"/>
              </a:rPr>
            </a:br>
            <a:endParaRPr lang="en-US" b="0" dirty="0">
              <a:solidFill>
                <a:schemeClr val="accent6"/>
              </a:solidFill>
              <a:effectLst/>
              <a:latin typeface="Consolas" panose="020B0609020204030204" pitchFamily="49" charset="0"/>
            </a:endParaRPr>
          </a:p>
        </p:txBody>
      </p:sp>
      <p:pic>
        <p:nvPicPr>
          <p:cNvPr id="1026" name="Picture 2">
            <a:extLst>
              <a:ext uri="{FF2B5EF4-FFF2-40B4-BE49-F238E27FC236}">
                <a16:creationId xmlns:a16="http://schemas.microsoft.com/office/drawing/2014/main" id="{FA79EDF4-D2A3-74B0-9E15-9EAB80783B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8065" y="3168386"/>
            <a:ext cx="1222032" cy="12220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5E27B3A-18CB-0959-8BA7-0FFE5263CD0A}"/>
              </a:ext>
            </a:extLst>
          </p:cNvPr>
          <p:cNvSpPr txBox="1"/>
          <p:nvPr/>
        </p:nvSpPr>
        <p:spPr>
          <a:xfrm>
            <a:off x="4288065" y="4476072"/>
            <a:ext cx="1378904" cy="307777"/>
          </a:xfrm>
          <a:prstGeom prst="rect">
            <a:avLst/>
          </a:prstGeom>
          <a:noFill/>
        </p:spPr>
        <p:txBody>
          <a:bodyPr wrap="none" rtlCol="0">
            <a:spAutoFit/>
          </a:bodyPr>
          <a:lstStyle/>
          <a:p>
            <a:r>
              <a:rPr lang="en-US" dirty="0">
                <a:solidFill>
                  <a:schemeClr val="accent6"/>
                </a:solidFill>
              </a:rPr>
              <a:t>Cheatsheet.zip</a:t>
            </a:r>
            <a:endParaRPr lang="en-CA" dirty="0">
              <a:solidFill>
                <a:schemeClr val="accent6"/>
              </a:solidFill>
            </a:endParaRPr>
          </a:p>
        </p:txBody>
      </p:sp>
      <p:pic>
        <p:nvPicPr>
          <p:cNvPr id="1028" name="Picture 4">
            <a:extLst>
              <a:ext uri="{FF2B5EF4-FFF2-40B4-BE49-F238E27FC236}">
                <a16:creationId xmlns:a16="http://schemas.microsoft.com/office/drawing/2014/main" id="{A032B715-34CA-5F08-CB14-E893E11429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4725" y="3379573"/>
            <a:ext cx="1028157" cy="97148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E3BE9E7-F202-8DC5-7900-417D24ED7AF5}"/>
              </a:ext>
            </a:extLst>
          </p:cNvPr>
          <p:cNvSpPr txBox="1"/>
          <p:nvPr/>
        </p:nvSpPr>
        <p:spPr>
          <a:xfrm>
            <a:off x="256622" y="4476072"/>
            <a:ext cx="4572000" cy="307777"/>
          </a:xfrm>
          <a:prstGeom prst="rect">
            <a:avLst/>
          </a:prstGeom>
          <a:noFill/>
        </p:spPr>
        <p:txBody>
          <a:bodyPr wrap="square">
            <a:spAutoFit/>
          </a:bodyPr>
          <a:lstStyle/>
          <a:p>
            <a:r>
              <a:rPr lang="en-CA" dirty="0">
                <a:solidFill>
                  <a:schemeClr val="accent6"/>
                </a:solidFill>
              </a:rPr>
              <a:t>https://www.w3schools.com/java/default.asp</a:t>
            </a:r>
          </a:p>
        </p:txBody>
      </p:sp>
      <p:pic>
        <p:nvPicPr>
          <p:cNvPr id="1032" name="Picture 8" descr="Learn to Code - for Free | Codecademy">
            <a:extLst>
              <a:ext uri="{FF2B5EF4-FFF2-40B4-BE49-F238E27FC236}">
                <a16:creationId xmlns:a16="http://schemas.microsoft.com/office/drawing/2014/main" id="{365B7153-84A0-9B21-F1A9-6B85544EA515}"/>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39127" b="61429" l="28458" r="70292">
                        <a14:foregroundMark x1="28500" y1="41667" x2="28500" y2="41667"/>
                        <a14:foregroundMark x1="31625" y1="49365" x2="31625" y2="49365"/>
                        <a14:foregroundMark x1="34875" y1="48810" x2="34875" y2="48810"/>
                        <a14:foregroundMark x1="38250" y1="48333" x2="38250" y2="48333"/>
                        <a14:foregroundMark x1="42833" y1="48571" x2="42833" y2="48571"/>
                        <a14:foregroundMark x1="48375" y1="57619" x2="48375" y2="57619"/>
                        <a14:foregroundMark x1="47583" y1="52698" x2="47583" y2="52698"/>
                        <a14:foregroundMark x1="52417" y1="48095" x2="52417" y2="48095"/>
                        <a14:foregroundMark x1="55542" y1="49365" x2="55542" y2="49365"/>
                        <a14:foregroundMark x1="61208" y1="51190" x2="61208" y2="51190"/>
                        <a14:foregroundMark x1="63125" y1="49603" x2="63125" y2="49603"/>
                        <a14:foregroundMark x1="70292" y1="52937" x2="70292" y2="52937"/>
                        <a14:backgroundMark x1="25250" y1="16905" x2="25250" y2="16905"/>
                      </a14:backgroundRemoval>
                    </a14:imgEffect>
                  </a14:imgLayer>
                </a14:imgProps>
              </a:ext>
              <a:ext uri="{28A0092B-C50C-407E-A947-70E740481C1C}">
                <a14:useLocalDpi xmlns:a14="http://schemas.microsoft.com/office/drawing/2010/main" val="0"/>
              </a:ext>
            </a:extLst>
          </a:blip>
          <a:srcRect l="26081" t="36486" r="26621" b="35714"/>
          <a:stretch/>
        </p:blipFill>
        <p:spPr bwMode="auto">
          <a:xfrm>
            <a:off x="6246339" y="3531683"/>
            <a:ext cx="2162433" cy="667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8484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77;p41">
            <a:extLst>
              <a:ext uri="{FF2B5EF4-FFF2-40B4-BE49-F238E27FC236}">
                <a16:creationId xmlns:a16="http://schemas.microsoft.com/office/drawing/2014/main" id="{5ADB7ACC-A2B7-1B53-17F4-9F2778AE1924}"/>
              </a:ext>
            </a:extLst>
          </p:cNvPr>
          <p:cNvSpPr txBox="1">
            <a:spLocks noGrp="1"/>
          </p:cNvSpPr>
          <p:nvPr>
            <p:ph type="title"/>
          </p:nvPr>
        </p:nvSpPr>
        <p:spPr>
          <a:xfrm>
            <a:off x="281335" y="383241"/>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#1 Coding Warm-Up: Loops &amp; Logic</a:t>
            </a:r>
            <a:endParaRPr lang="en-CA" sz="3200" dirty="0">
              <a:solidFill>
                <a:schemeClr val="dk1"/>
              </a:solidFill>
              <a:latin typeface="Anton"/>
              <a:ea typeface="Anton"/>
              <a:cs typeface="Anton"/>
              <a:sym typeface="Anton"/>
            </a:endParaRPr>
          </a:p>
        </p:txBody>
      </p:sp>
      <p:sp>
        <p:nvSpPr>
          <p:cNvPr id="3" name="TextBox 2">
            <a:extLst>
              <a:ext uri="{FF2B5EF4-FFF2-40B4-BE49-F238E27FC236}">
                <a16:creationId xmlns:a16="http://schemas.microsoft.com/office/drawing/2014/main" id="{CE5790DA-742D-961A-C38F-E6DA2F4E3CD8}"/>
              </a:ext>
            </a:extLst>
          </p:cNvPr>
          <p:cNvSpPr txBox="1"/>
          <p:nvPr/>
        </p:nvSpPr>
        <p:spPr>
          <a:xfrm>
            <a:off x="281335" y="1186755"/>
            <a:ext cx="8297562" cy="2031325"/>
          </a:xfrm>
          <a:prstGeom prst="rect">
            <a:avLst/>
          </a:prstGeom>
          <a:noFill/>
        </p:spPr>
        <p:txBody>
          <a:bodyPr wrap="square">
            <a:spAutoFit/>
          </a:bodyPr>
          <a:lstStyle/>
          <a:p>
            <a:r>
              <a:rPr lang="en-US" b="0" dirty="0">
                <a:solidFill>
                  <a:srgbClr val="6A9955"/>
                </a:solidFill>
                <a:effectLst/>
                <a:latin typeface="Consolas" panose="020B0609020204030204" pitchFamily="49" charset="0"/>
              </a:rPr>
              <a:t>//Write a </a:t>
            </a:r>
            <a:r>
              <a:rPr lang="en-US" dirty="0">
                <a:solidFill>
                  <a:srgbClr val="6A9955"/>
                </a:solidFill>
                <a:latin typeface="Consolas" panose="020B0609020204030204" pitchFamily="49" charset="0"/>
              </a:rPr>
              <a:t>java</a:t>
            </a:r>
            <a:r>
              <a:rPr lang="en-US" b="0" dirty="0">
                <a:solidFill>
                  <a:srgbClr val="6A9955"/>
                </a:solidFill>
                <a:effectLst/>
                <a:latin typeface="Consolas" panose="020B0609020204030204" pitchFamily="49" charset="0"/>
              </a:rPr>
              <a:t> program that calculates if a given number is PRIME or not:</a:t>
            </a:r>
          </a:p>
          <a:p>
            <a:endParaRPr lang="en-US" b="0" dirty="0">
              <a:solidFill>
                <a:srgbClr val="6A9955"/>
              </a:solidFill>
              <a:effectLst/>
              <a:latin typeface="Consolas" panose="020B0609020204030204" pitchFamily="49" charset="0"/>
            </a:endParaRPr>
          </a:p>
          <a:p>
            <a:r>
              <a:rPr lang="en-US" dirty="0">
                <a:solidFill>
                  <a:srgbClr val="6A9955"/>
                </a:solidFill>
                <a:latin typeface="Consolas" panose="020B0609020204030204" pitchFamily="49" charset="0"/>
              </a:rPr>
              <a:t>//HINT: A Prime number is divisible by only one and itself. Ex: 3, 5, 7 </a:t>
            </a:r>
            <a:r>
              <a:rPr lang="en-US" dirty="0" err="1">
                <a:solidFill>
                  <a:srgbClr val="6A9955"/>
                </a:solidFill>
                <a:latin typeface="Consolas" panose="020B0609020204030204" pitchFamily="49" charset="0"/>
              </a:rPr>
              <a:t>etc</a:t>
            </a:r>
            <a:r>
              <a:rPr lang="en-US" dirty="0">
                <a:solidFill>
                  <a:srgbClr val="6A9955"/>
                </a:solidFill>
                <a:latin typeface="Consolas" panose="020B0609020204030204" pitchFamily="49" charset="0"/>
              </a:rPr>
              <a:t>…</a:t>
            </a:r>
          </a:p>
          <a:p>
            <a:r>
              <a:rPr lang="en-US" b="0" dirty="0">
                <a:solidFill>
                  <a:srgbClr val="6A9955"/>
                </a:solidFill>
                <a:effectLst/>
                <a:latin typeface="Consolas" panose="020B0609020204030204" pitchFamily="49" charset="0"/>
              </a:rPr>
              <a:t>//HINT: Use the modulo operator (%) to test if n % </a:t>
            </a:r>
            <a:r>
              <a:rPr lang="en-US" b="0" dirty="0" err="1">
                <a:solidFill>
                  <a:srgbClr val="6A9955"/>
                </a:solidFill>
                <a:effectLst/>
                <a:latin typeface="Consolas" panose="020B0609020204030204" pitchFamily="49" charset="0"/>
              </a:rPr>
              <a:t>i</a:t>
            </a:r>
            <a:r>
              <a:rPr lang="en-US" b="0" dirty="0">
                <a:solidFill>
                  <a:srgbClr val="6A9955"/>
                </a:solidFill>
                <a:effectLst/>
                <a:latin typeface="Consolas" panose="020B0609020204030204" pitchFamily="49" charset="0"/>
              </a:rPr>
              <a:t> == 0 (Where </a:t>
            </a:r>
            <a:r>
              <a:rPr lang="en-US" b="0" dirty="0" err="1">
                <a:solidFill>
                  <a:srgbClr val="6A9955"/>
                </a:solidFill>
                <a:effectLst/>
                <a:latin typeface="Consolas" panose="020B0609020204030204" pitchFamily="49" charset="0"/>
              </a:rPr>
              <a:t>i</a:t>
            </a:r>
            <a:r>
              <a:rPr lang="en-US" b="0" dirty="0">
                <a:solidFill>
                  <a:srgbClr val="6A9955"/>
                </a:solidFill>
                <a:effectLst/>
                <a:latin typeface="Consolas" panose="020B0609020204030204" pitchFamily="49" charset="0"/>
              </a:rPr>
              <a:t> is in the range</a:t>
            </a:r>
          </a:p>
          <a:p>
            <a:r>
              <a:rPr lang="en-US" dirty="0">
                <a:solidFill>
                  <a:srgbClr val="6A9955"/>
                </a:solidFill>
                <a:latin typeface="Consolas" panose="020B0609020204030204" pitchFamily="49" charset="0"/>
              </a:rPr>
              <a:t>						1 to n)</a:t>
            </a:r>
          </a:p>
          <a:p>
            <a:r>
              <a:rPr lang="en-US" b="0" dirty="0">
                <a:solidFill>
                  <a:srgbClr val="6A9955"/>
                </a:solidFill>
                <a:effectLst/>
                <a:latin typeface="Consolas" panose="020B0609020204030204" pitchFamily="49" charset="0"/>
              </a:rPr>
              <a:t>//HINT</a:t>
            </a:r>
            <a:r>
              <a:rPr lang="en-US" dirty="0">
                <a:solidFill>
                  <a:srgbClr val="6A9955"/>
                </a:solidFill>
                <a:latin typeface="Consolas" panose="020B0609020204030204" pitchFamily="49" charset="0"/>
              </a:rPr>
              <a:t>: Think ‘for loop’ and how to loop over a range of numbers, what would we //test on each loop cycle?</a:t>
            </a:r>
            <a:endParaRPr lang="en-US" b="0" dirty="0">
              <a:solidFill>
                <a:srgbClr val="CCCCCC"/>
              </a:solidFill>
              <a:effectLst/>
              <a:latin typeface="Consolas" panose="020B0609020204030204" pitchFamily="49" charset="0"/>
            </a:endParaRPr>
          </a:p>
          <a:p>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3849931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47FF23-E813-9B43-6178-1F2F1D0B13D6}"/>
            </a:ext>
          </a:extLst>
        </p:cNvPr>
        <p:cNvGrpSpPr/>
        <p:nvPr/>
      </p:nvGrpSpPr>
      <p:grpSpPr>
        <a:xfrm>
          <a:off x="0" y="0"/>
          <a:ext cx="0" cy="0"/>
          <a:chOff x="0" y="0"/>
          <a:chExt cx="0" cy="0"/>
        </a:xfrm>
      </p:grpSpPr>
      <p:sp>
        <p:nvSpPr>
          <p:cNvPr id="2" name="Google Shape;877;p41">
            <a:extLst>
              <a:ext uri="{FF2B5EF4-FFF2-40B4-BE49-F238E27FC236}">
                <a16:creationId xmlns:a16="http://schemas.microsoft.com/office/drawing/2014/main" id="{532FF87A-ADEF-5484-D476-D359C4C93FDA}"/>
              </a:ext>
            </a:extLst>
          </p:cNvPr>
          <p:cNvSpPr txBox="1">
            <a:spLocks noGrp="1"/>
          </p:cNvSpPr>
          <p:nvPr>
            <p:ph type="title"/>
          </p:nvPr>
        </p:nvSpPr>
        <p:spPr>
          <a:xfrm>
            <a:off x="281335" y="383241"/>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#2 Coding Warm-Up: Looping Through Arrays</a:t>
            </a:r>
            <a:endParaRPr lang="en-CA" sz="3200" dirty="0">
              <a:solidFill>
                <a:schemeClr val="dk1"/>
              </a:solidFill>
              <a:latin typeface="Anton"/>
              <a:ea typeface="Anton"/>
              <a:cs typeface="Anton"/>
              <a:sym typeface="Anton"/>
            </a:endParaRPr>
          </a:p>
        </p:txBody>
      </p:sp>
      <p:sp>
        <p:nvSpPr>
          <p:cNvPr id="3" name="TextBox 2">
            <a:extLst>
              <a:ext uri="{FF2B5EF4-FFF2-40B4-BE49-F238E27FC236}">
                <a16:creationId xmlns:a16="http://schemas.microsoft.com/office/drawing/2014/main" id="{FE3CD87F-0E49-52B9-482D-9A3A8AFC996F}"/>
              </a:ext>
            </a:extLst>
          </p:cNvPr>
          <p:cNvSpPr txBox="1"/>
          <p:nvPr/>
        </p:nvSpPr>
        <p:spPr>
          <a:xfrm>
            <a:off x="281335" y="1186755"/>
            <a:ext cx="8297562" cy="2893100"/>
          </a:xfrm>
          <a:prstGeom prst="rect">
            <a:avLst/>
          </a:prstGeom>
          <a:noFill/>
        </p:spPr>
        <p:txBody>
          <a:bodyPr wrap="square">
            <a:spAutoFit/>
          </a:bodyPr>
          <a:lstStyle/>
          <a:p>
            <a:r>
              <a:rPr lang="en-US" dirty="0">
                <a:solidFill>
                  <a:srgbClr val="6A9955"/>
                </a:solidFill>
                <a:latin typeface="Consolas" panose="020B0609020204030204" pitchFamily="49" charset="0"/>
              </a:rPr>
              <a:t>/* </a:t>
            </a:r>
            <a:r>
              <a:rPr lang="en-US" b="0" dirty="0">
                <a:solidFill>
                  <a:srgbClr val="6A9955"/>
                </a:solidFill>
                <a:effectLst/>
                <a:latin typeface="Consolas" panose="020B0609020204030204" pitchFamily="49" charset="0"/>
              </a:rPr>
              <a:t>Define an array of Booleans with the following values: True, True, False, True</a:t>
            </a:r>
          </a:p>
          <a:p>
            <a:endParaRPr lang="en-US" dirty="0">
              <a:solidFill>
                <a:srgbClr val="6A9955"/>
              </a:solidFill>
              <a:latin typeface="Consolas" panose="020B0609020204030204" pitchFamily="49" charset="0"/>
            </a:endParaRPr>
          </a:p>
          <a:p>
            <a:r>
              <a:rPr lang="en-US" dirty="0">
                <a:solidFill>
                  <a:srgbClr val="6A9955"/>
                </a:solidFill>
                <a:latin typeface="Consolas" panose="020B0609020204030204" pitchFamily="49" charset="0"/>
              </a:rPr>
              <a:t>Loop through this array. If a false condition is met, print a ‘dialog warning’ that an alarm has been triggered. Reset the ‘false’ value to true problem has been corrected (theoretically) */</a:t>
            </a:r>
          </a:p>
          <a:p>
            <a:endParaRPr lang="en-US" b="0" dirty="0">
              <a:solidFill>
                <a:srgbClr val="6A9955"/>
              </a:solidFill>
              <a:effectLst/>
              <a:latin typeface="Consolas" panose="020B0609020204030204" pitchFamily="49" charset="0"/>
            </a:endParaRPr>
          </a:p>
          <a:p>
            <a:r>
              <a:rPr lang="en-US" dirty="0">
                <a:solidFill>
                  <a:srgbClr val="CCCCCC"/>
                </a:solidFill>
                <a:latin typeface="Consolas" panose="020B0609020204030204" pitchFamily="49" charset="0"/>
              </a:rPr>
              <a:t>Hint0: </a:t>
            </a:r>
            <a:r>
              <a:rPr lang="en-US" dirty="0">
                <a:solidFill>
                  <a:srgbClr val="6A9955"/>
                </a:solidFill>
                <a:latin typeface="Consolas" panose="020B0609020204030204" pitchFamily="49" charset="0"/>
              </a:rPr>
              <a:t>Review the ‘Swing Dialog’ Example</a:t>
            </a:r>
            <a:endParaRPr lang="en-US" b="0" dirty="0">
              <a:solidFill>
                <a:srgbClr val="6A9955"/>
              </a:solidFill>
              <a:effectLst/>
              <a:latin typeface="Consolas" panose="020B0609020204030204" pitchFamily="49" charset="0"/>
            </a:endParaRPr>
          </a:p>
          <a:p>
            <a:r>
              <a:rPr lang="en-US" dirty="0">
                <a:solidFill>
                  <a:srgbClr val="CCCCCC"/>
                </a:solidFill>
                <a:latin typeface="Consolas" panose="020B0609020204030204" pitchFamily="49" charset="0"/>
              </a:rPr>
              <a:t>Hint1: </a:t>
            </a:r>
            <a:r>
              <a:rPr lang="en-CA" b="0" dirty="0">
                <a:solidFill>
                  <a:srgbClr val="569CD6"/>
                </a:solidFill>
                <a:effectLst/>
                <a:latin typeface="Consolas" panose="020B0609020204030204" pitchFamily="49" charset="0"/>
              </a:rPr>
              <a:t>import</a:t>
            </a:r>
            <a:r>
              <a:rPr lang="en-CA" b="0" dirty="0">
                <a:solidFill>
                  <a:srgbClr val="CCCCCC"/>
                </a:solidFill>
                <a:effectLst/>
                <a:latin typeface="Consolas" panose="020B0609020204030204" pitchFamily="49" charset="0"/>
              </a:rPr>
              <a:t> </a:t>
            </a:r>
            <a:r>
              <a:rPr lang="en-CA" b="0" dirty="0" err="1">
                <a:solidFill>
                  <a:srgbClr val="4EC9B0"/>
                </a:solidFill>
                <a:effectLst/>
                <a:latin typeface="Consolas" panose="020B0609020204030204" pitchFamily="49" charset="0"/>
              </a:rPr>
              <a:t>javax</a:t>
            </a:r>
            <a:r>
              <a:rPr lang="en-CA" b="0" dirty="0" err="1">
                <a:solidFill>
                  <a:srgbClr val="D4D4D4"/>
                </a:solidFill>
                <a:effectLst/>
                <a:latin typeface="Consolas" panose="020B0609020204030204" pitchFamily="49" charset="0"/>
              </a:rPr>
              <a:t>.</a:t>
            </a:r>
            <a:r>
              <a:rPr lang="en-CA" b="0" dirty="0" err="1">
                <a:solidFill>
                  <a:srgbClr val="4EC9B0"/>
                </a:solidFill>
                <a:effectLst/>
                <a:latin typeface="Consolas" panose="020B0609020204030204" pitchFamily="49" charset="0"/>
              </a:rPr>
              <a:t>swing</a:t>
            </a:r>
            <a:r>
              <a:rPr lang="en-CA" b="0" dirty="0" err="1">
                <a:solidFill>
                  <a:srgbClr val="D4D4D4"/>
                </a:solidFill>
                <a:effectLst/>
                <a:latin typeface="Consolas" panose="020B0609020204030204" pitchFamily="49" charset="0"/>
              </a:rPr>
              <a:t>.</a:t>
            </a:r>
            <a:r>
              <a:rPr lang="en-CA" b="0" dirty="0" err="1">
                <a:solidFill>
                  <a:srgbClr val="4EC9B0"/>
                </a:solidFill>
                <a:effectLst/>
                <a:latin typeface="Consolas" panose="020B0609020204030204" pitchFamily="49" charset="0"/>
              </a:rPr>
              <a:t>JOptionPane</a:t>
            </a:r>
            <a:r>
              <a:rPr lang="en-CA" b="0" dirty="0">
                <a:solidFill>
                  <a:srgbClr val="CCCCCC"/>
                </a:solidFill>
                <a:effectLst/>
                <a:latin typeface="Consolas" panose="020B0609020204030204" pitchFamily="49" charset="0"/>
              </a:rPr>
              <a:t>;</a:t>
            </a:r>
          </a:p>
          <a:p>
            <a:r>
              <a:rPr lang="en-CA" dirty="0">
                <a:solidFill>
                  <a:srgbClr val="CCCCCC"/>
                </a:solidFill>
                <a:latin typeface="Consolas" panose="020B0609020204030204" pitchFamily="49" charset="0"/>
              </a:rPr>
              <a:t>Hint2: </a:t>
            </a:r>
            <a:r>
              <a:rPr lang="en-US" b="0" dirty="0" err="1">
                <a:solidFill>
                  <a:srgbClr val="9CDCFE"/>
                </a:solidFill>
                <a:effectLst/>
                <a:latin typeface="Consolas" panose="020B0609020204030204" pitchFamily="49" charset="0"/>
              </a:rPr>
              <a:t>statusInput</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err="1">
                <a:solidFill>
                  <a:srgbClr val="4EC9B0"/>
                </a:solidFill>
                <a:effectLst/>
                <a:latin typeface="Consolas" panose="020B0609020204030204" pitchFamily="49" charset="0"/>
              </a:rPr>
              <a:t>JOptionPane</a:t>
            </a:r>
            <a:r>
              <a:rPr lang="en-US" b="0" dirty="0" err="1">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showInputDialog</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"Has The Problem Been Resolved (Y/N): "</a:t>
            </a:r>
            <a:r>
              <a:rPr lang="en-US" b="0" dirty="0">
                <a:solidFill>
                  <a:srgbClr val="CCCCCC"/>
                </a:solidFill>
                <a:effectLst/>
                <a:latin typeface="Consolas" panose="020B0609020204030204" pitchFamily="49" charset="0"/>
              </a:rPr>
              <a:t>);</a:t>
            </a:r>
          </a:p>
          <a:p>
            <a:endParaRPr lang="en-CA" b="0" dirty="0">
              <a:solidFill>
                <a:srgbClr val="CCCCCC"/>
              </a:solidFill>
              <a:effectLst/>
              <a:latin typeface="Consolas" panose="020B0609020204030204" pitchFamily="49" charset="0"/>
            </a:endParaRPr>
          </a:p>
          <a:p>
            <a:r>
              <a:rPr lang="en-US" b="0" dirty="0">
                <a:solidFill>
                  <a:srgbClr val="6A9955"/>
                </a:solidFill>
                <a:effectLst/>
                <a:latin typeface="Consolas" panose="020B0609020204030204" pitchFamily="49" charset="0"/>
              </a:rPr>
              <a:t> </a:t>
            </a:r>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555685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25EB18-59FF-E182-992A-53EA9BA3E871}"/>
            </a:ext>
          </a:extLst>
        </p:cNvPr>
        <p:cNvGrpSpPr/>
        <p:nvPr/>
      </p:nvGrpSpPr>
      <p:grpSpPr>
        <a:xfrm>
          <a:off x="0" y="0"/>
          <a:ext cx="0" cy="0"/>
          <a:chOff x="0" y="0"/>
          <a:chExt cx="0" cy="0"/>
        </a:xfrm>
      </p:grpSpPr>
      <p:sp>
        <p:nvSpPr>
          <p:cNvPr id="2" name="Google Shape;877;p41">
            <a:extLst>
              <a:ext uri="{FF2B5EF4-FFF2-40B4-BE49-F238E27FC236}">
                <a16:creationId xmlns:a16="http://schemas.microsoft.com/office/drawing/2014/main" id="{48B2E5F6-52AE-30EC-125E-8523EE8291B1}"/>
              </a:ext>
            </a:extLst>
          </p:cNvPr>
          <p:cNvSpPr txBox="1">
            <a:spLocks noGrp="1"/>
          </p:cNvSpPr>
          <p:nvPr>
            <p:ph type="title"/>
          </p:nvPr>
        </p:nvSpPr>
        <p:spPr>
          <a:xfrm>
            <a:off x="281334" y="383241"/>
            <a:ext cx="8607171"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#3 Coding Warm-Up: </a:t>
            </a:r>
            <a:r>
              <a:rPr lang="en-CA" sz="3200" dirty="0">
                <a:solidFill>
                  <a:schemeClr val="hlink"/>
                </a:solidFill>
                <a:uFill>
                  <a:noFill/>
                </a:uFill>
              </a:rPr>
              <a:t>a</a:t>
            </a:r>
            <a:r>
              <a:rPr lang="en-CA" sz="3200" dirty="0">
                <a:solidFill>
                  <a:schemeClr val="hlink"/>
                </a:solidFill>
                <a:uFill>
                  <a:noFill/>
                </a:uFill>
                <a:latin typeface="Anton"/>
                <a:ea typeface="Anton"/>
                <a:cs typeface="Anton"/>
                <a:sym typeface="Anton"/>
              </a:rPr>
              <a:t>dd() and clear() </a:t>
            </a:r>
            <a:r>
              <a:rPr lang="en-CA" sz="3200" dirty="0" err="1">
                <a:solidFill>
                  <a:schemeClr val="hlink"/>
                </a:solidFill>
                <a:uFill>
                  <a:noFill/>
                </a:uFill>
              </a:rPr>
              <a:t>ArrayList</a:t>
            </a:r>
            <a:endParaRPr lang="en-CA" sz="3200" dirty="0">
              <a:solidFill>
                <a:schemeClr val="dk1"/>
              </a:solidFill>
              <a:latin typeface="Anton"/>
              <a:ea typeface="Anton"/>
              <a:cs typeface="Anton"/>
              <a:sym typeface="Anton"/>
            </a:endParaRPr>
          </a:p>
        </p:txBody>
      </p:sp>
      <p:sp>
        <p:nvSpPr>
          <p:cNvPr id="3" name="TextBox 2">
            <a:extLst>
              <a:ext uri="{FF2B5EF4-FFF2-40B4-BE49-F238E27FC236}">
                <a16:creationId xmlns:a16="http://schemas.microsoft.com/office/drawing/2014/main" id="{3AE511B1-C05A-A14B-97A6-AB2B555FCF65}"/>
              </a:ext>
            </a:extLst>
          </p:cNvPr>
          <p:cNvSpPr txBox="1"/>
          <p:nvPr/>
        </p:nvSpPr>
        <p:spPr>
          <a:xfrm>
            <a:off x="281335" y="1186755"/>
            <a:ext cx="8297562" cy="1600438"/>
          </a:xfrm>
          <a:prstGeom prst="rect">
            <a:avLst/>
          </a:prstGeom>
          <a:noFill/>
        </p:spPr>
        <p:txBody>
          <a:bodyPr wrap="square">
            <a:spAutoFit/>
          </a:bodyPr>
          <a:lstStyle/>
          <a:p>
            <a:r>
              <a:rPr lang="en-US" dirty="0">
                <a:solidFill>
                  <a:srgbClr val="6A9955"/>
                </a:solidFill>
                <a:latin typeface="Consolas" panose="020B0609020204030204" pitchFamily="49" charset="0"/>
              </a:rPr>
              <a:t>/* Start A New Java Project And…</a:t>
            </a:r>
          </a:p>
          <a:p>
            <a:endParaRPr lang="en-US" b="0" dirty="0">
              <a:solidFill>
                <a:srgbClr val="6A9955"/>
              </a:solidFill>
              <a:effectLst/>
              <a:latin typeface="Consolas" panose="020B0609020204030204" pitchFamily="49" charset="0"/>
            </a:endParaRPr>
          </a:p>
          <a:p>
            <a:r>
              <a:rPr lang="en-US" b="0" dirty="0">
                <a:solidFill>
                  <a:srgbClr val="6A9955"/>
                </a:solidFill>
                <a:effectLst/>
                <a:latin typeface="Consolas" panose="020B0609020204030204" pitchFamily="49" charset="0"/>
              </a:rPr>
              <a:t>Write a java program that allows a list of players to be stored in a </a:t>
            </a:r>
            <a:r>
              <a:rPr lang="en-US" b="0" dirty="0" err="1">
                <a:solidFill>
                  <a:srgbClr val="6A9955"/>
                </a:solidFill>
                <a:effectLst/>
                <a:latin typeface="Consolas" panose="020B0609020204030204" pitchFamily="49" charset="0"/>
              </a:rPr>
              <a:t>ArrayList</a:t>
            </a:r>
            <a:r>
              <a:rPr lang="en-US" b="0" dirty="0">
                <a:solidFill>
                  <a:srgbClr val="6A9955"/>
                </a:solidFill>
                <a:effectLst/>
                <a:latin typeface="Consolas" panose="020B0609020204030204" pitchFamily="49" charset="0"/>
              </a:rPr>
              <a:t>. Once a min of 5 players is added, the program will 'launch the game' and clear the </a:t>
            </a:r>
            <a:r>
              <a:rPr lang="en-US" b="0" dirty="0" err="1">
                <a:solidFill>
                  <a:srgbClr val="6A9955"/>
                </a:solidFill>
                <a:effectLst/>
                <a:latin typeface="Consolas" panose="020B0609020204030204" pitchFamily="49" charset="0"/>
              </a:rPr>
              <a:t>ArrayList</a:t>
            </a:r>
            <a:r>
              <a:rPr lang="en-US" b="0" dirty="0">
                <a:solidFill>
                  <a:srgbClr val="6A9955"/>
                </a:solidFill>
                <a:effectLst/>
                <a:latin typeface="Consolas" panose="020B0609020204030204" pitchFamily="49" charset="0"/>
              </a:rPr>
              <a:t> */</a:t>
            </a:r>
            <a:endParaRPr lang="en-US" b="0" dirty="0">
              <a:solidFill>
                <a:srgbClr val="CCCCCC"/>
              </a:solidFill>
              <a:effectLst/>
              <a:latin typeface="Consolas" panose="020B0609020204030204" pitchFamily="49" charset="0"/>
            </a:endParaRPr>
          </a:p>
          <a:p>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1948646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C4F288-83AD-0D31-A821-90A8774C717C}"/>
            </a:ext>
          </a:extLst>
        </p:cNvPr>
        <p:cNvGrpSpPr/>
        <p:nvPr/>
      </p:nvGrpSpPr>
      <p:grpSpPr>
        <a:xfrm>
          <a:off x="0" y="0"/>
          <a:ext cx="0" cy="0"/>
          <a:chOff x="0" y="0"/>
          <a:chExt cx="0" cy="0"/>
        </a:xfrm>
      </p:grpSpPr>
      <p:sp>
        <p:nvSpPr>
          <p:cNvPr id="2" name="Google Shape;877;p41">
            <a:extLst>
              <a:ext uri="{FF2B5EF4-FFF2-40B4-BE49-F238E27FC236}">
                <a16:creationId xmlns:a16="http://schemas.microsoft.com/office/drawing/2014/main" id="{A5EAC2C4-B54C-99F1-0D3A-896E01EADD6F}"/>
              </a:ext>
            </a:extLst>
          </p:cNvPr>
          <p:cNvSpPr txBox="1">
            <a:spLocks noGrp="1"/>
          </p:cNvSpPr>
          <p:nvPr>
            <p:ph type="title"/>
          </p:nvPr>
        </p:nvSpPr>
        <p:spPr>
          <a:xfrm>
            <a:off x="281335" y="383241"/>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#4 Coding Warm-Up: </a:t>
            </a:r>
            <a:r>
              <a:rPr lang="en-CA" sz="3200" dirty="0">
                <a:solidFill>
                  <a:schemeClr val="hlink"/>
                </a:solidFill>
                <a:uFill>
                  <a:noFill/>
                </a:uFill>
              </a:rPr>
              <a:t>Methods</a:t>
            </a:r>
            <a:endParaRPr lang="en-CA" sz="3200" dirty="0">
              <a:solidFill>
                <a:schemeClr val="dk1"/>
              </a:solidFill>
              <a:latin typeface="Anton"/>
              <a:ea typeface="Anton"/>
              <a:cs typeface="Anton"/>
              <a:sym typeface="Anton"/>
            </a:endParaRPr>
          </a:p>
        </p:txBody>
      </p:sp>
      <p:sp>
        <p:nvSpPr>
          <p:cNvPr id="3" name="TextBox 2">
            <a:extLst>
              <a:ext uri="{FF2B5EF4-FFF2-40B4-BE49-F238E27FC236}">
                <a16:creationId xmlns:a16="http://schemas.microsoft.com/office/drawing/2014/main" id="{5B10B59A-12F2-A80B-6F60-01FDCAEAAEF7}"/>
              </a:ext>
            </a:extLst>
          </p:cNvPr>
          <p:cNvSpPr txBox="1"/>
          <p:nvPr/>
        </p:nvSpPr>
        <p:spPr>
          <a:xfrm>
            <a:off x="281335" y="1186755"/>
            <a:ext cx="8297562" cy="738664"/>
          </a:xfrm>
          <a:prstGeom prst="rect">
            <a:avLst/>
          </a:prstGeom>
          <a:noFill/>
        </p:spPr>
        <p:txBody>
          <a:bodyPr wrap="square">
            <a:spAutoFit/>
          </a:bodyPr>
          <a:lstStyle/>
          <a:p>
            <a:r>
              <a:rPr lang="en-US" b="0" dirty="0">
                <a:solidFill>
                  <a:srgbClr val="6A9955"/>
                </a:solidFill>
                <a:effectLst/>
                <a:latin typeface="Consolas" panose="020B0609020204030204" pitchFamily="49" charset="0"/>
              </a:rPr>
              <a:t>#Write a </a:t>
            </a:r>
            <a:r>
              <a:rPr lang="en-US" dirty="0">
                <a:solidFill>
                  <a:srgbClr val="6A9955"/>
                </a:solidFill>
                <a:latin typeface="Consolas" panose="020B0609020204030204" pitchFamily="49" charset="0"/>
              </a:rPr>
              <a:t>java</a:t>
            </a:r>
            <a:r>
              <a:rPr lang="en-US" b="0" dirty="0">
                <a:solidFill>
                  <a:srgbClr val="6A9955"/>
                </a:solidFill>
                <a:effectLst/>
                <a:latin typeface="Consolas" panose="020B0609020204030204" pitchFamily="49" charset="0"/>
              </a:rPr>
              <a:t> program that includes a method that applies a raise amount of 5% to an employee’s salary when ever it is called: </a:t>
            </a:r>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3439433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C4F288-83AD-0D31-A821-90A8774C717C}"/>
            </a:ext>
          </a:extLst>
        </p:cNvPr>
        <p:cNvGrpSpPr/>
        <p:nvPr/>
      </p:nvGrpSpPr>
      <p:grpSpPr>
        <a:xfrm>
          <a:off x="0" y="0"/>
          <a:ext cx="0" cy="0"/>
          <a:chOff x="0" y="0"/>
          <a:chExt cx="0" cy="0"/>
        </a:xfrm>
      </p:grpSpPr>
      <p:sp>
        <p:nvSpPr>
          <p:cNvPr id="2" name="Google Shape;877;p41">
            <a:extLst>
              <a:ext uri="{FF2B5EF4-FFF2-40B4-BE49-F238E27FC236}">
                <a16:creationId xmlns:a16="http://schemas.microsoft.com/office/drawing/2014/main" id="{A5EAC2C4-B54C-99F1-0D3A-896E01EADD6F}"/>
              </a:ext>
            </a:extLst>
          </p:cNvPr>
          <p:cNvSpPr txBox="1">
            <a:spLocks noGrp="1"/>
          </p:cNvSpPr>
          <p:nvPr>
            <p:ph type="title"/>
          </p:nvPr>
        </p:nvSpPr>
        <p:spPr>
          <a:xfrm>
            <a:off x="281335" y="383241"/>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#5 Coding Warm-Up: </a:t>
            </a:r>
            <a:r>
              <a:rPr lang="en-CA" sz="3200" dirty="0">
                <a:solidFill>
                  <a:schemeClr val="hlink"/>
                </a:solidFill>
                <a:uFill>
                  <a:noFill/>
                </a:uFill>
              </a:rPr>
              <a:t>Defining a Class</a:t>
            </a:r>
            <a:endParaRPr lang="en-CA" sz="3200" dirty="0">
              <a:solidFill>
                <a:schemeClr val="dk1"/>
              </a:solidFill>
              <a:latin typeface="Anton"/>
              <a:ea typeface="Anton"/>
              <a:cs typeface="Anton"/>
              <a:sym typeface="Anton"/>
            </a:endParaRPr>
          </a:p>
        </p:txBody>
      </p:sp>
      <p:sp>
        <p:nvSpPr>
          <p:cNvPr id="3" name="TextBox 2">
            <a:extLst>
              <a:ext uri="{FF2B5EF4-FFF2-40B4-BE49-F238E27FC236}">
                <a16:creationId xmlns:a16="http://schemas.microsoft.com/office/drawing/2014/main" id="{5B10B59A-12F2-A80B-6F60-01FDCAEAAEF7}"/>
              </a:ext>
            </a:extLst>
          </p:cNvPr>
          <p:cNvSpPr txBox="1"/>
          <p:nvPr/>
        </p:nvSpPr>
        <p:spPr>
          <a:xfrm>
            <a:off x="281335" y="1186755"/>
            <a:ext cx="8297562" cy="2893100"/>
          </a:xfrm>
          <a:prstGeom prst="rect">
            <a:avLst/>
          </a:prstGeom>
          <a:noFill/>
        </p:spPr>
        <p:txBody>
          <a:bodyPr wrap="square">
            <a:spAutoFit/>
          </a:bodyPr>
          <a:lstStyle/>
          <a:p>
            <a:r>
              <a:rPr lang="en-US" dirty="0">
                <a:solidFill>
                  <a:srgbClr val="6A9955"/>
                </a:solidFill>
                <a:latin typeface="Consolas" panose="020B0609020204030204" pitchFamily="49" charset="0"/>
              </a:rPr>
              <a:t>//Create a Rectangle class, with attributes height, width, and color.</a:t>
            </a:r>
          </a:p>
          <a:p>
            <a:endParaRPr lang="en-US" dirty="0">
              <a:solidFill>
                <a:srgbClr val="6A9955"/>
              </a:solidFill>
              <a:latin typeface="Consolas" panose="020B0609020204030204" pitchFamily="49" charset="0"/>
            </a:endParaRPr>
          </a:p>
          <a:p>
            <a:r>
              <a:rPr lang="en-US" dirty="0">
                <a:solidFill>
                  <a:srgbClr val="6A9955"/>
                </a:solidFill>
                <a:latin typeface="Consolas" panose="020B0609020204030204" pitchFamily="49" charset="0"/>
              </a:rPr>
              <a:t>/* It has 3 constructors: </a:t>
            </a:r>
          </a:p>
          <a:p>
            <a:r>
              <a:rPr lang="en-US" dirty="0">
                <a:solidFill>
                  <a:srgbClr val="6A9955"/>
                </a:solidFill>
                <a:latin typeface="Consolas" panose="020B0609020204030204" pitchFamily="49" charset="0"/>
              </a:rPr>
              <a:t>1) one that takes in no information and sets the height, width, and color to 1.0,         </a:t>
            </a:r>
          </a:p>
          <a:p>
            <a:r>
              <a:rPr lang="en-US" dirty="0">
                <a:solidFill>
                  <a:srgbClr val="6A9955"/>
                </a:solidFill>
                <a:latin typeface="Consolas" panose="020B0609020204030204" pitchFamily="49" charset="0"/>
              </a:rPr>
              <a:t>   2.0, and “red”</a:t>
            </a:r>
          </a:p>
          <a:p>
            <a:r>
              <a:rPr lang="en-US" dirty="0">
                <a:solidFill>
                  <a:srgbClr val="6A9955"/>
                </a:solidFill>
                <a:latin typeface="Consolas" panose="020B0609020204030204" pitchFamily="49" charset="0"/>
              </a:rPr>
              <a:t>2) a second that takes in two doubles, and sets the height equal to the first  </a:t>
            </a:r>
          </a:p>
          <a:p>
            <a:r>
              <a:rPr lang="en-US" dirty="0">
                <a:solidFill>
                  <a:srgbClr val="6A9955"/>
                </a:solidFill>
                <a:latin typeface="Consolas" panose="020B0609020204030204" pitchFamily="49" charset="0"/>
              </a:rPr>
              <a:t>   double, the width equal to the second double, and the color equal to “none”</a:t>
            </a:r>
          </a:p>
          <a:p>
            <a:endParaRPr lang="en-US" dirty="0">
              <a:solidFill>
                <a:srgbClr val="6A9955"/>
              </a:solidFill>
              <a:latin typeface="Consolas" panose="020B0609020204030204" pitchFamily="49" charset="0"/>
            </a:endParaRPr>
          </a:p>
          <a:p>
            <a:r>
              <a:rPr lang="en-US" dirty="0">
                <a:solidFill>
                  <a:srgbClr val="6A9955"/>
                </a:solidFill>
                <a:latin typeface="Consolas" panose="020B0609020204030204" pitchFamily="49" charset="0"/>
              </a:rPr>
              <a:t>3) a third that takes in two doubles and a String and sets the height and width  </a:t>
            </a:r>
          </a:p>
          <a:p>
            <a:r>
              <a:rPr lang="en-US" dirty="0">
                <a:solidFill>
                  <a:srgbClr val="6A9955"/>
                </a:solidFill>
                <a:latin typeface="Consolas" panose="020B0609020204030204" pitchFamily="49" charset="0"/>
              </a:rPr>
              <a:t>   equal to the doubles, and the color equal to the String. */</a:t>
            </a:r>
          </a:p>
          <a:p>
            <a:endParaRPr lang="en-US" dirty="0">
              <a:solidFill>
                <a:srgbClr val="6A9955"/>
              </a:solidFill>
              <a:latin typeface="Consolas" panose="020B0609020204030204" pitchFamily="49" charset="0"/>
            </a:endParaRPr>
          </a:p>
          <a:p>
            <a:r>
              <a:rPr lang="en-US" dirty="0">
                <a:solidFill>
                  <a:srgbClr val="6A9955"/>
                </a:solidFill>
                <a:latin typeface="Consolas" panose="020B0609020204030204" pitchFamily="49" charset="0"/>
              </a:rPr>
              <a:t>//It also has 4 methods, </a:t>
            </a:r>
            <a:r>
              <a:rPr lang="en-US" dirty="0" err="1">
                <a:solidFill>
                  <a:srgbClr val="6A9955"/>
                </a:solidFill>
                <a:latin typeface="Consolas" panose="020B0609020204030204" pitchFamily="49" charset="0"/>
              </a:rPr>
              <a:t>getHeight</a:t>
            </a:r>
            <a:r>
              <a:rPr lang="en-US" dirty="0">
                <a:solidFill>
                  <a:srgbClr val="6A9955"/>
                </a:solidFill>
                <a:latin typeface="Consolas" panose="020B0609020204030204" pitchFamily="49" charset="0"/>
              </a:rPr>
              <a:t>(), </a:t>
            </a:r>
            <a:r>
              <a:rPr lang="en-US" dirty="0" err="1">
                <a:solidFill>
                  <a:srgbClr val="6A9955"/>
                </a:solidFill>
                <a:latin typeface="Consolas" panose="020B0609020204030204" pitchFamily="49" charset="0"/>
              </a:rPr>
              <a:t>getWidth</a:t>
            </a:r>
            <a:r>
              <a:rPr lang="en-US" dirty="0">
                <a:solidFill>
                  <a:srgbClr val="6A9955"/>
                </a:solidFill>
                <a:latin typeface="Consolas" panose="020B0609020204030204" pitchFamily="49" charset="0"/>
              </a:rPr>
              <a:t>(), </a:t>
            </a:r>
            <a:r>
              <a:rPr lang="en-US" dirty="0" err="1">
                <a:solidFill>
                  <a:srgbClr val="6A9955"/>
                </a:solidFill>
                <a:latin typeface="Consolas" panose="020B0609020204030204" pitchFamily="49" charset="0"/>
              </a:rPr>
              <a:t>getColor</a:t>
            </a:r>
            <a:r>
              <a:rPr lang="en-US" dirty="0">
                <a:solidFill>
                  <a:srgbClr val="6A9955"/>
                </a:solidFill>
                <a:latin typeface="Consolas" panose="020B0609020204030204" pitchFamily="49" charset="0"/>
              </a:rPr>
              <a:t>(), </a:t>
            </a:r>
            <a:r>
              <a:rPr lang="en-US" dirty="0" err="1">
                <a:solidFill>
                  <a:srgbClr val="6A9955"/>
                </a:solidFill>
                <a:latin typeface="Consolas" panose="020B0609020204030204" pitchFamily="49" charset="0"/>
              </a:rPr>
              <a:t>calculateArea</a:t>
            </a:r>
            <a:r>
              <a:rPr lang="en-US" dirty="0">
                <a:solidFill>
                  <a:srgbClr val="6A9955"/>
                </a:solidFill>
                <a:latin typeface="Consolas" panose="020B0609020204030204" pitchFamily="49" charset="0"/>
              </a:rPr>
              <a:t>()</a:t>
            </a:r>
            <a:r>
              <a:rPr lang="en-US" b="0" dirty="0">
                <a:solidFill>
                  <a:srgbClr val="6A9955"/>
                </a:solidFill>
                <a:effectLst/>
                <a:latin typeface="Consolas" panose="020B0609020204030204" pitchFamily="49" charset="0"/>
              </a:rPr>
              <a:t> </a:t>
            </a:r>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3889025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C4F288-83AD-0D31-A821-90A8774C717C}"/>
            </a:ext>
          </a:extLst>
        </p:cNvPr>
        <p:cNvGrpSpPr/>
        <p:nvPr/>
      </p:nvGrpSpPr>
      <p:grpSpPr>
        <a:xfrm>
          <a:off x="0" y="0"/>
          <a:ext cx="0" cy="0"/>
          <a:chOff x="0" y="0"/>
          <a:chExt cx="0" cy="0"/>
        </a:xfrm>
      </p:grpSpPr>
      <p:sp>
        <p:nvSpPr>
          <p:cNvPr id="2" name="Google Shape;877;p41">
            <a:extLst>
              <a:ext uri="{FF2B5EF4-FFF2-40B4-BE49-F238E27FC236}">
                <a16:creationId xmlns:a16="http://schemas.microsoft.com/office/drawing/2014/main" id="{A5EAC2C4-B54C-99F1-0D3A-896E01EADD6F}"/>
              </a:ext>
            </a:extLst>
          </p:cNvPr>
          <p:cNvSpPr txBox="1">
            <a:spLocks noGrp="1"/>
          </p:cNvSpPr>
          <p:nvPr>
            <p:ph type="title"/>
          </p:nvPr>
        </p:nvSpPr>
        <p:spPr>
          <a:xfrm>
            <a:off x="281335" y="383241"/>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#6 Coding Warm-Up: </a:t>
            </a:r>
            <a:r>
              <a:rPr lang="en-CA" sz="3200" dirty="0">
                <a:solidFill>
                  <a:schemeClr val="hlink"/>
                </a:solidFill>
                <a:uFill>
                  <a:noFill/>
                </a:uFill>
              </a:rPr>
              <a:t>Class Inheritance</a:t>
            </a:r>
            <a:endParaRPr lang="en-CA" sz="3200" dirty="0">
              <a:solidFill>
                <a:schemeClr val="dk1"/>
              </a:solidFill>
              <a:latin typeface="Anton"/>
              <a:ea typeface="Anton"/>
              <a:cs typeface="Anton"/>
              <a:sym typeface="Anton"/>
            </a:endParaRPr>
          </a:p>
        </p:txBody>
      </p:sp>
      <p:sp>
        <p:nvSpPr>
          <p:cNvPr id="3" name="TextBox 2">
            <a:extLst>
              <a:ext uri="{FF2B5EF4-FFF2-40B4-BE49-F238E27FC236}">
                <a16:creationId xmlns:a16="http://schemas.microsoft.com/office/drawing/2014/main" id="{5B10B59A-12F2-A80B-6F60-01FDCAEAAEF7}"/>
              </a:ext>
            </a:extLst>
          </p:cNvPr>
          <p:cNvSpPr txBox="1"/>
          <p:nvPr/>
        </p:nvSpPr>
        <p:spPr>
          <a:xfrm>
            <a:off x="281335" y="1186755"/>
            <a:ext cx="3376265" cy="2893100"/>
          </a:xfrm>
          <a:prstGeom prst="rect">
            <a:avLst/>
          </a:prstGeom>
          <a:noFill/>
        </p:spPr>
        <p:txBody>
          <a:bodyPr wrap="square">
            <a:spAutoFit/>
          </a:bodyPr>
          <a:lstStyle/>
          <a:p>
            <a:r>
              <a:rPr lang="en-US" dirty="0">
                <a:solidFill>
                  <a:srgbClr val="6A9955"/>
                </a:solidFill>
                <a:latin typeface="Consolas" panose="020B0609020204030204" pitchFamily="49" charset="0"/>
              </a:rPr>
              <a:t>//Download 02.2_Class_Inheritance from the Course Code Git Repo</a:t>
            </a:r>
          </a:p>
          <a:p>
            <a:endParaRPr lang="en-US" b="0" dirty="0">
              <a:solidFill>
                <a:srgbClr val="6A9955"/>
              </a:solidFill>
              <a:effectLst/>
              <a:latin typeface="Consolas" panose="020B0609020204030204" pitchFamily="49" charset="0"/>
            </a:endParaRPr>
          </a:p>
          <a:p>
            <a:r>
              <a:rPr lang="en-US" dirty="0">
                <a:solidFill>
                  <a:srgbClr val="6A9955"/>
                </a:solidFill>
                <a:latin typeface="Consolas" panose="020B0609020204030204" pitchFamily="49" charset="0"/>
              </a:rPr>
              <a:t>//Complete the missing code for the subclasses: X = </a:t>
            </a:r>
            <a:r>
              <a:rPr lang="en-US" dirty="0" err="1">
                <a:solidFill>
                  <a:srgbClr val="6A9955"/>
                </a:solidFill>
                <a:latin typeface="Consolas" panose="020B0609020204030204" pitchFamily="49" charset="0"/>
              </a:rPr>
              <a:t>WildAnimal</a:t>
            </a:r>
            <a:r>
              <a:rPr lang="en-US" dirty="0">
                <a:solidFill>
                  <a:srgbClr val="6A9955"/>
                </a:solidFill>
                <a:latin typeface="Consolas" panose="020B0609020204030204" pitchFamily="49" charset="0"/>
              </a:rPr>
              <a:t>, Cat, Monkey</a:t>
            </a:r>
          </a:p>
          <a:p>
            <a:endParaRPr lang="en-US" b="0" dirty="0">
              <a:solidFill>
                <a:srgbClr val="6A9955"/>
              </a:solidFill>
              <a:effectLst/>
              <a:latin typeface="Consolas" panose="020B0609020204030204" pitchFamily="49" charset="0"/>
            </a:endParaRPr>
          </a:p>
          <a:p>
            <a:r>
              <a:rPr lang="en-US" dirty="0">
                <a:solidFill>
                  <a:srgbClr val="6A9955"/>
                </a:solidFill>
                <a:latin typeface="Consolas" panose="020B0609020204030204" pitchFamily="49" charset="0"/>
              </a:rPr>
              <a:t>//HINT: Refer to the diagram for subclass specific variables and methods to add to each incomplete class</a:t>
            </a:r>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p:txBody>
      </p:sp>
      <p:pic>
        <p:nvPicPr>
          <p:cNvPr id="4" name="Picture 3">
            <a:extLst>
              <a:ext uri="{FF2B5EF4-FFF2-40B4-BE49-F238E27FC236}">
                <a16:creationId xmlns:a16="http://schemas.microsoft.com/office/drawing/2014/main" id="{7C73B4E0-39B9-FE89-2E8B-810ACA3A0B1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074459" y="1234305"/>
            <a:ext cx="4421095" cy="3360032"/>
          </a:xfrm>
          <a:prstGeom prst="rect">
            <a:avLst/>
          </a:prstGeom>
          <a:noFill/>
          <a:extLst>
            <a:ext uri="{909E8E84-426E-40DD-AFC4-6F175D3DCCD1}">
              <a14:hiddenFill xmlns:a14="http://schemas.microsoft.com/office/drawing/2010/main">
                <a:solidFill>
                  <a:srgbClr val="FFFFFF"/>
                </a:solidFill>
              </a14:hiddenFill>
            </a:ext>
          </a:extLst>
        </p:spPr>
      </p:pic>
      <p:sp>
        <p:nvSpPr>
          <p:cNvPr id="5" name="Multiplication Sign 4">
            <a:extLst>
              <a:ext uri="{FF2B5EF4-FFF2-40B4-BE49-F238E27FC236}">
                <a16:creationId xmlns:a16="http://schemas.microsoft.com/office/drawing/2014/main" id="{580F8FA5-4408-E871-CB30-CB90D5A01932}"/>
              </a:ext>
            </a:extLst>
          </p:cNvPr>
          <p:cNvSpPr/>
          <p:nvPr/>
        </p:nvSpPr>
        <p:spPr>
          <a:xfrm>
            <a:off x="8236323" y="1440035"/>
            <a:ext cx="410135" cy="435830"/>
          </a:xfrm>
          <a:prstGeom prst="mathMultiply">
            <a:avLst/>
          </a:prstGeom>
          <a:solidFill>
            <a:srgbClr val="FF0000"/>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Multiplication Sign 5">
            <a:extLst>
              <a:ext uri="{FF2B5EF4-FFF2-40B4-BE49-F238E27FC236}">
                <a16:creationId xmlns:a16="http://schemas.microsoft.com/office/drawing/2014/main" id="{4DFE2995-8CCB-9578-D613-8C35D98CFE4F}"/>
              </a:ext>
            </a:extLst>
          </p:cNvPr>
          <p:cNvSpPr/>
          <p:nvPr/>
        </p:nvSpPr>
        <p:spPr>
          <a:xfrm>
            <a:off x="8290486" y="2696406"/>
            <a:ext cx="410135" cy="435830"/>
          </a:xfrm>
          <a:prstGeom prst="mathMultiply">
            <a:avLst/>
          </a:prstGeom>
          <a:solidFill>
            <a:srgbClr val="FF0000"/>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Multiplication Sign 6">
            <a:extLst>
              <a:ext uri="{FF2B5EF4-FFF2-40B4-BE49-F238E27FC236}">
                <a16:creationId xmlns:a16="http://schemas.microsoft.com/office/drawing/2014/main" id="{34EC7640-DADF-1278-B6DB-E1C75E9CF9D3}"/>
              </a:ext>
            </a:extLst>
          </p:cNvPr>
          <p:cNvSpPr/>
          <p:nvPr/>
        </p:nvSpPr>
        <p:spPr>
          <a:xfrm>
            <a:off x="5450915" y="2754677"/>
            <a:ext cx="410135" cy="435830"/>
          </a:xfrm>
          <a:prstGeom prst="mathMultiply">
            <a:avLst/>
          </a:prstGeom>
          <a:solidFill>
            <a:srgbClr val="FF0000"/>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Smiley Face 7">
            <a:extLst>
              <a:ext uri="{FF2B5EF4-FFF2-40B4-BE49-F238E27FC236}">
                <a16:creationId xmlns:a16="http://schemas.microsoft.com/office/drawing/2014/main" id="{2A82398A-C569-4D2A-55F2-E02CF80AA8DF}"/>
              </a:ext>
            </a:extLst>
          </p:cNvPr>
          <p:cNvSpPr/>
          <p:nvPr/>
        </p:nvSpPr>
        <p:spPr>
          <a:xfrm>
            <a:off x="3928248" y="1088094"/>
            <a:ext cx="292422" cy="292422"/>
          </a:xfrm>
          <a:prstGeom prst="smileyFace">
            <a:avLst/>
          </a:prstGeom>
          <a:solidFill>
            <a:srgbClr val="00B050"/>
          </a:solidFill>
          <a:ln w="127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Smiley Face 8">
            <a:extLst>
              <a:ext uri="{FF2B5EF4-FFF2-40B4-BE49-F238E27FC236}">
                <a16:creationId xmlns:a16="http://schemas.microsoft.com/office/drawing/2014/main" id="{3FCFB736-B59D-D1EC-B25F-90FF48C6E67D}"/>
              </a:ext>
            </a:extLst>
          </p:cNvPr>
          <p:cNvSpPr/>
          <p:nvPr/>
        </p:nvSpPr>
        <p:spPr>
          <a:xfrm>
            <a:off x="5509771" y="1511739"/>
            <a:ext cx="292422" cy="292422"/>
          </a:xfrm>
          <a:prstGeom prst="smileyFace">
            <a:avLst/>
          </a:prstGeom>
          <a:solidFill>
            <a:srgbClr val="00B050"/>
          </a:solidFill>
          <a:ln w="127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Smiley Face 9">
            <a:extLst>
              <a:ext uri="{FF2B5EF4-FFF2-40B4-BE49-F238E27FC236}">
                <a16:creationId xmlns:a16="http://schemas.microsoft.com/office/drawing/2014/main" id="{E791B630-B44F-604D-BD00-FB65D2F06B4C}"/>
              </a:ext>
            </a:extLst>
          </p:cNvPr>
          <p:cNvSpPr/>
          <p:nvPr/>
        </p:nvSpPr>
        <p:spPr>
          <a:xfrm>
            <a:off x="5506358" y="3746211"/>
            <a:ext cx="292422" cy="292422"/>
          </a:xfrm>
          <a:prstGeom prst="smileyFace">
            <a:avLst/>
          </a:prstGeom>
          <a:solidFill>
            <a:srgbClr val="00B050"/>
          </a:solidFill>
          <a:ln w="127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982145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C4F288-83AD-0D31-A821-90A8774C717C}"/>
            </a:ext>
          </a:extLst>
        </p:cNvPr>
        <p:cNvGrpSpPr/>
        <p:nvPr/>
      </p:nvGrpSpPr>
      <p:grpSpPr>
        <a:xfrm>
          <a:off x="0" y="0"/>
          <a:ext cx="0" cy="0"/>
          <a:chOff x="0" y="0"/>
          <a:chExt cx="0" cy="0"/>
        </a:xfrm>
      </p:grpSpPr>
      <p:sp>
        <p:nvSpPr>
          <p:cNvPr id="2" name="Google Shape;877;p41">
            <a:extLst>
              <a:ext uri="{FF2B5EF4-FFF2-40B4-BE49-F238E27FC236}">
                <a16:creationId xmlns:a16="http://schemas.microsoft.com/office/drawing/2014/main" id="{A5EAC2C4-B54C-99F1-0D3A-896E01EADD6F}"/>
              </a:ext>
            </a:extLst>
          </p:cNvPr>
          <p:cNvSpPr txBox="1">
            <a:spLocks noGrp="1"/>
          </p:cNvSpPr>
          <p:nvPr>
            <p:ph type="title"/>
          </p:nvPr>
        </p:nvSpPr>
        <p:spPr>
          <a:xfrm>
            <a:off x="281334" y="383241"/>
            <a:ext cx="8587001"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#7 Coding Warm-Up: </a:t>
            </a:r>
            <a:r>
              <a:rPr lang="en-CA" sz="3200" dirty="0">
                <a:solidFill>
                  <a:schemeClr val="hlink"/>
                </a:solidFill>
                <a:uFill>
                  <a:noFill/>
                </a:uFill>
              </a:rPr>
              <a:t>Class Inheritance Advanced</a:t>
            </a:r>
            <a:endParaRPr lang="en-CA" sz="3200" dirty="0">
              <a:solidFill>
                <a:schemeClr val="dk1"/>
              </a:solidFill>
              <a:latin typeface="Anton"/>
              <a:ea typeface="Anton"/>
              <a:cs typeface="Anton"/>
              <a:sym typeface="Anton"/>
            </a:endParaRPr>
          </a:p>
        </p:txBody>
      </p:sp>
      <p:sp>
        <p:nvSpPr>
          <p:cNvPr id="11" name="TextBox 10">
            <a:extLst>
              <a:ext uri="{FF2B5EF4-FFF2-40B4-BE49-F238E27FC236}">
                <a16:creationId xmlns:a16="http://schemas.microsoft.com/office/drawing/2014/main" id="{8AE19CF1-ECA5-6669-0AF7-C58DD5F4A795}"/>
              </a:ext>
            </a:extLst>
          </p:cNvPr>
          <p:cNvSpPr txBox="1"/>
          <p:nvPr/>
        </p:nvSpPr>
        <p:spPr>
          <a:xfrm>
            <a:off x="570773" y="1186755"/>
            <a:ext cx="8297562" cy="1384995"/>
          </a:xfrm>
          <a:prstGeom prst="rect">
            <a:avLst/>
          </a:prstGeom>
          <a:noFill/>
        </p:spPr>
        <p:txBody>
          <a:bodyPr wrap="square">
            <a:spAutoFit/>
          </a:bodyPr>
          <a:lstStyle/>
          <a:p>
            <a:r>
              <a:rPr lang="en-US" dirty="0">
                <a:solidFill>
                  <a:srgbClr val="6A9955"/>
                </a:solidFill>
                <a:latin typeface="Consolas" panose="020B0609020204030204" pitchFamily="49" charset="0"/>
              </a:rPr>
              <a:t>/* Download the 02_OOP_Class_Intro zip From the Course Code Repo</a:t>
            </a:r>
          </a:p>
          <a:p>
            <a:r>
              <a:rPr lang="en-US" dirty="0">
                <a:solidFill>
                  <a:srgbClr val="6A9955"/>
                </a:solidFill>
                <a:latin typeface="Consolas" panose="020B0609020204030204" pitchFamily="49" charset="0"/>
              </a:rPr>
              <a:t>Find the empty ‘Teacher’ package</a:t>
            </a:r>
          </a:p>
          <a:p>
            <a:r>
              <a:rPr lang="en-US" b="0" dirty="0">
                <a:solidFill>
                  <a:srgbClr val="6A9955"/>
                </a:solidFill>
                <a:effectLst/>
                <a:latin typeface="Consolas" panose="020B0609020204030204" pitchFamily="49" charset="0"/>
              </a:rPr>
              <a:t>Add two new </a:t>
            </a:r>
            <a:r>
              <a:rPr lang="en-US" dirty="0">
                <a:solidFill>
                  <a:srgbClr val="6A9955"/>
                </a:solidFill>
                <a:latin typeface="Consolas" panose="020B0609020204030204" pitchFamily="49" charset="0"/>
              </a:rPr>
              <a:t>classes to this package according to the tables below:</a:t>
            </a:r>
          </a:p>
          <a:p>
            <a:r>
              <a:rPr lang="en-US" b="0" dirty="0">
                <a:solidFill>
                  <a:srgbClr val="6A9955"/>
                </a:solidFill>
                <a:effectLst/>
                <a:latin typeface="Consolas" panose="020B0609020204030204" pitchFamily="49" charset="0"/>
              </a:rPr>
              <a:t>1) </a:t>
            </a:r>
            <a:r>
              <a:rPr lang="en-US" dirty="0">
                <a:solidFill>
                  <a:srgbClr val="6A9955"/>
                </a:solidFill>
                <a:latin typeface="Consolas" panose="020B0609020204030204" pitchFamily="49" charset="0"/>
              </a:rPr>
              <a:t>A General ‘Teacher’ Class</a:t>
            </a:r>
          </a:p>
          <a:p>
            <a:r>
              <a:rPr lang="en-US" dirty="0">
                <a:solidFill>
                  <a:srgbClr val="6A9955"/>
                </a:solidFill>
                <a:latin typeface="Consolas" panose="020B0609020204030204" pitchFamily="49" charset="0"/>
              </a:rPr>
              <a:t>2) A more specific subclass like ‘</a:t>
            </a:r>
            <a:r>
              <a:rPr lang="en-US" dirty="0" err="1">
                <a:solidFill>
                  <a:srgbClr val="6A9955"/>
                </a:solidFill>
                <a:latin typeface="Consolas" panose="020B0609020204030204" pitchFamily="49" charset="0"/>
              </a:rPr>
              <a:t>CSteacher</a:t>
            </a:r>
            <a:r>
              <a:rPr lang="en-US" dirty="0">
                <a:solidFill>
                  <a:srgbClr val="6A9955"/>
                </a:solidFill>
                <a:latin typeface="Consolas" panose="020B0609020204030204" pitchFamily="49" charset="0"/>
              </a:rPr>
              <a:t>’ that inherits from Teacher */</a:t>
            </a:r>
            <a:br>
              <a:rPr lang="en-US" dirty="0">
                <a:solidFill>
                  <a:srgbClr val="6A9955"/>
                </a:solidFill>
                <a:latin typeface="Consolas" panose="020B0609020204030204" pitchFamily="49" charset="0"/>
              </a:rPr>
            </a:br>
            <a:endParaRPr lang="en-US" dirty="0">
              <a:solidFill>
                <a:srgbClr val="6A9955"/>
              </a:solidFill>
              <a:latin typeface="Consolas" panose="020B0609020204030204" pitchFamily="49" charset="0"/>
            </a:endParaRPr>
          </a:p>
        </p:txBody>
      </p:sp>
      <p:graphicFrame>
        <p:nvGraphicFramePr>
          <p:cNvPr id="12" name="Table 11">
            <a:extLst>
              <a:ext uri="{FF2B5EF4-FFF2-40B4-BE49-F238E27FC236}">
                <a16:creationId xmlns:a16="http://schemas.microsoft.com/office/drawing/2014/main" id="{6DAB5237-7F67-C783-C553-CCA0C3702ACF}"/>
              </a:ext>
            </a:extLst>
          </p:cNvPr>
          <p:cNvGraphicFramePr>
            <a:graphicFrameLocks noGrp="1"/>
          </p:cNvGraphicFramePr>
          <p:nvPr>
            <p:extLst>
              <p:ext uri="{D42A27DB-BD31-4B8C-83A1-F6EECF244321}">
                <p14:modId xmlns:p14="http://schemas.microsoft.com/office/powerpoint/2010/main" val="1729911032"/>
              </p:ext>
            </p:extLst>
          </p:nvPr>
        </p:nvGraphicFramePr>
        <p:xfrm>
          <a:off x="1252288" y="2504252"/>
          <a:ext cx="2649176" cy="2397927"/>
        </p:xfrm>
        <a:graphic>
          <a:graphicData uri="http://schemas.openxmlformats.org/drawingml/2006/table">
            <a:tbl>
              <a:tblPr firstRow="1" bandRow="1">
                <a:tableStyleId>{2D5ABB26-0587-4C30-8999-92F81FD0307C}</a:tableStyleId>
              </a:tblPr>
              <a:tblGrid>
                <a:gridCol w="2649176">
                  <a:extLst>
                    <a:ext uri="{9D8B030D-6E8A-4147-A177-3AD203B41FA5}">
                      <a16:colId xmlns:a16="http://schemas.microsoft.com/office/drawing/2014/main" val="3365999621"/>
                    </a:ext>
                  </a:extLst>
                </a:gridCol>
              </a:tblGrid>
              <a:tr h="326085">
                <a:tc>
                  <a:txBody>
                    <a:bodyPr/>
                    <a:lstStyle/>
                    <a:p>
                      <a:pPr algn="ctr"/>
                      <a:r>
                        <a:rPr lang="en-US" sz="1100" b="1" i="0" dirty="0">
                          <a:effectLst>
                            <a:outerShdw blurRad="38100" dist="38100" dir="2700000" algn="tl">
                              <a:srgbClr val="000000">
                                <a:alpha val="43137"/>
                              </a:srgbClr>
                            </a:outerShdw>
                          </a:effectLst>
                          <a:latin typeface="Consolas" panose="020B0609020204030204" pitchFamily="49" charset="0"/>
                        </a:rPr>
                        <a:t>Teacher</a:t>
                      </a:r>
                    </a:p>
                  </a:txBody>
                  <a:tcPr marL="102624" marR="102624" marT="51312" marB="513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2043071"/>
                  </a:ext>
                </a:extLst>
              </a:tr>
              <a:tr h="546937">
                <a:tc>
                  <a:txBody>
                    <a:bodyPr/>
                    <a:lstStyle/>
                    <a:p>
                      <a:pPr marL="0" indent="0" algn="ctr">
                        <a:buFontTx/>
                        <a:buNone/>
                      </a:pPr>
                      <a:r>
                        <a:rPr lang="en-US" sz="1100" i="0" dirty="0">
                          <a:latin typeface="Consolas" panose="020B0609020204030204" pitchFamily="49" charset="0"/>
                        </a:rPr>
                        <a:t>- </a:t>
                      </a:r>
                      <a:r>
                        <a:rPr lang="en-US" sz="1100" i="0" dirty="0" err="1">
                          <a:latin typeface="Consolas" panose="020B0609020204030204" pitchFamily="49" charset="0"/>
                        </a:rPr>
                        <a:t>first_name:String</a:t>
                      </a:r>
                      <a:endParaRPr lang="en-US" sz="1100" i="0" dirty="0">
                        <a:latin typeface="Consolas" panose="020B0609020204030204" pitchFamily="49" charset="0"/>
                      </a:endParaRPr>
                    </a:p>
                    <a:p>
                      <a:pPr marL="0" indent="0" algn="ctr">
                        <a:buFontTx/>
                        <a:buNone/>
                      </a:pPr>
                      <a:r>
                        <a:rPr lang="en-US" sz="1100" i="0" dirty="0">
                          <a:latin typeface="Consolas" panose="020B0609020204030204" pitchFamily="49" charset="0"/>
                        </a:rPr>
                        <a:t>- </a:t>
                      </a:r>
                      <a:r>
                        <a:rPr lang="en-US" sz="1100" i="0" dirty="0" err="1">
                          <a:latin typeface="Consolas" panose="020B0609020204030204" pitchFamily="49" charset="0"/>
                        </a:rPr>
                        <a:t>last_name:String</a:t>
                      </a:r>
                      <a:endParaRPr lang="en-US" sz="1100" i="0" dirty="0">
                        <a:latin typeface="Consolas" panose="020B0609020204030204" pitchFamily="49" charset="0"/>
                      </a:endParaRPr>
                    </a:p>
                    <a:p>
                      <a:pPr marL="0" indent="0" algn="ctr">
                        <a:buFontTx/>
                        <a:buNone/>
                      </a:pPr>
                      <a:r>
                        <a:rPr lang="en-US" sz="1100" i="0" dirty="0">
                          <a:latin typeface="Consolas" panose="020B0609020204030204" pitchFamily="49" charset="0"/>
                        </a:rPr>
                        <a:t>-</a:t>
                      </a:r>
                      <a:r>
                        <a:rPr lang="en-US" sz="1100" i="0" dirty="0" err="1">
                          <a:latin typeface="Consolas" panose="020B0609020204030204" pitchFamily="49" charset="0"/>
                        </a:rPr>
                        <a:t>school:String</a:t>
                      </a:r>
                      <a:r>
                        <a:rPr lang="en-US" sz="1100" i="0" dirty="0">
                          <a:latin typeface="Consolas" panose="020B0609020204030204" pitchFamily="49" charset="0"/>
                        </a:rPr>
                        <a:t> = “LHHS”</a:t>
                      </a:r>
                    </a:p>
                    <a:p>
                      <a:pPr marL="0" indent="0" algn="ctr">
                        <a:buFontTx/>
                        <a:buNone/>
                      </a:pPr>
                      <a:r>
                        <a:rPr lang="en-US" sz="1100" i="0" dirty="0">
                          <a:latin typeface="Consolas" panose="020B0609020204030204" pitchFamily="49" charset="0"/>
                        </a:rPr>
                        <a:t>- </a:t>
                      </a:r>
                      <a:r>
                        <a:rPr lang="en-US" sz="1100" i="0" dirty="0" err="1">
                          <a:latin typeface="Consolas" panose="020B0609020204030204" pitchFamily="49" charset="0"/>
                        </a:rPr>
                        <a:t>salary:double</a:t>
                      </a:r>
                      <a:r>
                        <a:rPr lang="en-US" sz="1100" i="0" dirty="0">
                          <a:latin typeface="Consolas" panose="020B0609020204030204" pitchFamily="49" charset="0"/>
                        </a:rPr>
                        <a:t> = 50000.00</a:t>
                      </a:r>
                    </a:p>
                    <a:p>
                      <a:pPr marL="0" indent="0" algn="ctr">
                        <a:buFontTx/>
                        <a:buNone/>
                      </a:pPr>
                      <a:r>
                        <a:rPr lang="en-US" sz="1100" i="0" dirty="0">
                          <a:latin typeface="Consolas" panose="020B0609020204030204" pitchFamily="49" charset="0"/>
                        </a:rPr>
                        <a:t>- </a:t>
                      </a:r>
                      <a:r>
                        <a:rPr lang="en-US" sz="1100" i="0" dirty="0" err="1">
                          <a:latin typeface="Consolas" panose="020B0609020204030204" pitchFamily="49" charset="0"/>
                        </a:rPr>
                        <a:t>raiseAmount:double</a:t>
                      </a:r>
                      <a:r>
                        <a:rPr lang="en-US" sz="1100" i="0" dirty="0">
                          <a:latin typeface="Consolas" panose="020B0609020204030204" pitchFamily="49" charset="0"/>
                        </a:rPr>
                        <a:t> = 1.05 </a:t>
                      </a:r>
                    </a:p>
                  </a:txBody>
                  <a:tcPr marL="102624" marR="102624" marT="51312" marB="513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49811559"/>
                  </a:ext>
                </a:extLst>
              </a:tr>
              <a:tr h="1131018">
                <a:tc>
                  <a:txBody>
                    <a:bodyPr/>
                    <a:lstStyle/>
                    <a:p>
                      <a:pPr algn="ctr"/>
                      <a:r>
                        <a:rPr lang="en-US" sz="1100" b="0" i="0" kern="1200" dirty="0">
                          <a:solidFill>
                            <a:schemeClr val="tx1"/>
                          </a:solidFill>
                          <a:effectLst/>
                          <a:latin typeface="Consolas" panose="020B0609020204030204" pitchFamily="49" charset="0"/>
                          <a:ea typeface="+mn-ea"/>
                          <a:cs typeface="+mn-cs"/>
                        </a:rPr>
                        <a:t>+ </a:t>
                      </a:r>
                      <a:r>
                        <a:rPr lang="en-US" sz="1100" b="0" i="0" kern="1200" dirty="0" err="1">
                          <a:solidFill>
                            <a:schemeClr val="tx1"/>
                          </a:solidFill>
                          <a:effectLst/>
                          <a:latin typeface="Consolas" panose="020B0609020204030204" pitchFamily="49" charset="0"/>
                          <a:ea typeface="+mn-ea"/>
                          <a:cs typeface="+mn-cs"/>
                        </a:rPr>
                        <a:t>applyRaise</a:t>
                      </a:r>
                      <a:r>
                        <a:rPr lang="en-US" sz="1100" b="0" i="0" kern="1200" dirty="0">
                          <a:solidFill>
                            <a:schemeClr val="tx1"/>
                          </a:solidFill>
                          <a:effectLst/>
                          <a:latin typeface="Consolas" panose="020B0609020204030204" pitchFamily="49" charset="0"/>
                          <a:ea typeface="+mn-ea"/>
                          <a:cs typeface="+mn-cs"/>
                        </a:rPr>
                        <a:t>()</a:t>
                      </a:r>
                    </a:p>
                    <a:p>
                      <a:pPr algn="ctr"/>
                      <a:r>
                        <a:rPr lang="en-US" sz="1100" b="0" i="0" kern="1200" dirty="0">
                          <a:solidFill>
                            <a:schemeClr val="tx1"/>
                          </a:solidFill>
                          <a:effectLst/>
                          <a:latin typeface="Consolas" panose="020B0609020204030204" pitchFamily="49" charset="0"/>
                          <a:ea typeface="+mn-ea"/>
                          <a:cs typeface="+mn-cs"/>
                        </a:rPr>
                        <a:t>+ </a:t>
                      </a:r>
                      <a:r>
                        <a:rPr lang="en-US" sz="1100" b="0" i="0" kern="1200" dirty="0" err="1">
                          <a:solidFill>
                            <a:schemeClr val="tx1"/>
                          </a:solidFill>
                          <a:effectLst/>
                          <a:latin typeface="Consolas" panose="020B0609020204030204" pitchFamily="49" charset="0"/>
                          <a:ea typeface="+mn-ea"/>
                          <a:cs typeface="+mn-cs"/>
                        </a:rPr>
                        <a:t>setRaise</a:t>
                      </a:r>
                      <a:r>
                        <a:rPr lang="en-US" sz="1100" b="0" i="0" kern="1200" dirty="0">
                          <a:solidFill>
                            <a:schemeClr val="tx1"/>
                          </a:solidFill>
                          <a:effectLst/>
                          <a:latin typeface="Consolas" panose="020B0609020204030204" pitchFamily="49" charset="0"/>
                          <a:ea typeface="+mn-ea"/>
                          <a:cs typeface="+mn-cs"/>
                        </a:rPr>
                        <a:t>(</a:t>
                      </a:r>
                      <a:r>
                        <a:rPr lang="en-US" sz="1100" b="0" i="0" kern="1200" dirty="0" err="1">
                          <a:solidFill>
                            <a:schemeClr val="tx1"/>
                          </a:solidFill>
                          <a:effectLst/>
                          <a:latin typeface="Consolas" panose="020B0609020204030204" pitchFamily="49" charset="0"/>
                          <a:ea typeface="+mn-ea"/>
                          <a:cs typeface="+mn-cs"/>
                        </a:rPr>
                        <a:t>raiseAmount:double</a:t>
                      </a:r>
                      <a:r>
                        <a:rPr lang="en-US" sz="1100" b="0" i="0" kern="1200" dirty="0">
                          <a:solidFill>
                            <a:schemeClr val="tx1"/>
                          </a:solidFill>
                          <a:effectLst/>
                          <a:latin typeface="Consolas" panose="020B0609020204030204" pitchFamily="49" charset="0"/>
                          <a:ea typeface="+mn-ea"/>
                          <a:cs typeface="+mn-cs"/>
                        </a:rPr>
                        <a:t>)</a:t>
                      </a:r>
                    </a:p>
                  </a:txBody>
                  <a:tcPr marL="102624" marR="102624" marT="51312" marB="513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8383702"/>
                  </a:ext>
                </a:extLst>
              </a:tr>
            </a:tbl>
          </a:graphicData>
        </a:graphic>
      </p:graphicFrame>
      <p:graphicFrame>
        <p:nvGraphicFramePr>
          <p:cNvPr id="13" name="Table 12">
            <a:extLst>
              <a:ext uri="{FF2B5EF4-FFF2-40B4-BE49-F238E27FC236}">
                <a16:creationId xmlns:a16="http://schemas.microsoft.com/office/drawing/2014/main" id="{6959C30C-990B-11EC-5572-1C2481A3F9BB}"/>
              </a:ext>
            </a:extLst>
          </p:cNvPr>
          <p:cNvGraphicFramePr>
            <a:graphicFrameLocks noGrp="1"/>
          </p:cNvGraphicFramePr>
          <p:nvPr>
            <p:extLst>
              <p:ext uri="{D42A27DB-BD31-4B8C-83A1-F6EECF244321}">
                <p14:modId xmlns:p14="http://schemas.microsoft.com/office/powerpoint/2010/main" val="4175791540"/>
              </p:ext>
            </p:extLst>
          </p:nvPr>
        </p:nvGraphicFramePr>
        <p:xfrm>
          <a:off x="5207641" y="2504252"/>
          <a:ext cx="2963992" cy="2062647"/>
        </p:xfrm>
        <a:graphic>
          <a:graphicData uri="http://schemas.openxmlformats.org/drawingml/2006/table">
            <a:tbl>
              <a:tblPr firstRow="1" bandRow="1">
                <a:tableStyleId>{2D5ABB26-0587-4C30-8999-92F81FD0307C}</a:tableStyleId>
              </a:tblPr>
              <a:tblGrid>
                <a:gridCol w="2963992">
                  <a:extLst>
                    <a:ext uri="{9D8B030D-6E8A-4147-A177-3AD203B41FA5}">
                      <a16:colId xmlns:a16="http://schemas.microsoft.com/office/drawing/2014/main" val="3365999621"/>
                    </a:ext>
                  </a:extLst>
                </a:gridCol>
              </a:tblGrid>
              <a:tr h="326085">
                <a:tc>
                  <a:txBody>
                    <a:bodyPr/>
                    <a:lstStyle/>
                    <a:p>
                      <a:pPr algn="ctr"/>
                      <a:r>
                        <a:rPr lang="en-US" sz="1100" b="1" i="0" dirty="0" err="1">
                          <a:effectLst>
                            <a:outerShdw blurRad="38100" dist="38100" dir="2700000" algn="tl">
                              <a:srgbClr val="000000">
                                <a:alpha val="43137"/>
                              </a:srgbClr>
                            </a:outerShdw>
                          </a:effectLst>
                          <a:latin typeface="Consolas" panose="020B0609020204030204" pitchFamily="49" charset="0"/>
                        </a:rPr>
                        <a:t>CSTeacher</a:t>
                      </a:r>
                      <a:endParaRPr lang="en-US" sz="1100" b="1" i="0" dirty="0">
                        <a:effectLst>
                          <a:outerShdw blurRad="38100" dist="38100" dir="2700000" algn="tl">
                            <a:srgbClr val="000000">
                              <a:alpha val="43137"/>
                            </a:srgbClr>
                          </a:outerShdw>
                        </a:effectLst>
                        <a:latin typeface="Consolas" panose="020B0609020204030204" pitchFamily="49" charset="0"/>
                      </a:endParaRPr>
                    </a:p>
                  </a:txBody>
                  <a:tcPr marL="102624" marR="102624" marT="51312" marB="513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2043071"/>
                  </a:ext>
                </a:extLst>
              </a:tr>
              <a:tr h="546937">
                <a:tc>
                  <a:txBody>
                    <a:bodyPr/>
                    <a:lstStyle/>
                    <a:p>
                      <a:pPr marL="0" indent="0" algn="ctr">
                        <a:buFontTx/>
                        <a:buNone/>
                      </a:pPr>
                      <a:r>
                        <a:rPr lang="en-US" sz="1100" i="0" dirty="0">
                          <a:latin typeface="Consolas" panose="020B0609020204030204" pitchFamily="49" charset="0"/>
                        </a:rPr>
                        <a:t>- </a:t>
                      </a:r>
                      <a:r>
                        <a:rPr lang="en-US" sz="1100" i="0" dirty="0" err="1">
                          <a:latin typeface="Consolas" panose="020B0609020204030204" pitchFamily="49" charset="0"/>
                        </a:rPr>
                        <a:t>subject:String</a:t>
                      </a:r>
                      <a:r>
                        <a:rPr lang="en-US" sz="1100" i="0" dirty="0">
                          <a:latin typeface="Consolas" panose="020B0609020204030204" pitchFamily="49" charset="0"/>
                        </a:rPr>
                        <a:t> = “programming”</a:t>
                      </a:r>
                    </a:p>
                    <a:p>
                      <a:pPr marL="0" indent="0" algn="ctr">
                        <a:buFontTx/>
                        <a:buNone/>
                      </a:pPr>
                      <a:r>
                        <a:rPr lang="en-US" sz="1100" i="0" dirty="0">
                          <a:latin typeface="Consolas" panose="020B0609020204030204" pitchFamily="49" charset="0"/>
                        </a:rPr>
                        <a:t>- </a:t>
                      </a:r>
                      <a:r>
                        <a:rPr lang="en-US" sz="1100" i="0" dirty="0" err="1">
                          <a:latin typeface="Consolas" panose="020B0609020204030204" pitchFamily="49" charset="0"/>
                        </a:rPr>
                        <a:t>Language:String</a:t>
                      </a:r>
                      <a:r>
                        <a:rPr lang="en-US" sz="1100" i="0" dirty="0">
                          <a:latin typeface="Consolas" panose="020B0609020204030204" pitchFamily="49" charset="0"/>
                        </a:rPr>
                        <a:t> = “java”</a:t>
                      </a:r>
                    </a:p>
                    <a:p>
                      <a:pPr marL="0" indent="0" algn="ctr">
                        <a:buFontTx/>
                        <a:buNone/>
                      </a:pPr>
                      <a:r>
                        <a:rPr lang="en-US" sz="1100" i="0" dirty="0">
                          <a:latin typeface="Consolas" panose="020B0609020204030204" pitchFamily="49" charset="0"/>
                        </a:rPr>
                        <a:t>- </a:t>
                      </a:r>
                      <a:r>
                        <a:rPr lang="en-US" sz="1100" i="0" dirty="0" err="1">
                          <a:latin typeface="Consolas" panose="020B0609020204030204" pitchFamily="49" charset="0"/>
                        </a:rPr>
                        <a:t>raiseAmount:double</a:t>
                      </a:r>
                      <a:r>
                        <a:rPr lang="en-US" sz="1100" i="0" dirty="0">
                          <a:latin typeface="Consolas" panose="020B0609020204030204" pitchFamily="49" charset="0"/>
                        </a:rPr>
                        <a:t> = 1.10</a:t>
                      </a:r>
                    </a:p>
                  </a:txBody>
                  <a:tcPr marL="102624" marR="102624" marT="51312" marB="513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49811559"/>
                  </a:ext>
                </a:extLst>
              </a:tr>
              <a:tr h="1131018">
                <a:tc>
                  <a:txBody>
                    <a:bodyPr/>
                    <a:lstStyle/>
                    <a:p>
                      <a:pPr algn="ctr"/>
                      <a:r>
                        <a:rPr lang="en-US" sz="1100" b="0" i="0" kern="1200" dirty="0">
                          <a:solidFill>
                            <a:schemeClr val="tx1"/>
                          </a:solidFill>
                          <a:effectLst/>
                          <a:latin typeface="Consolas" panose="020B0609020204030204" pitchFamily="49" charset="0"/>
                          <a:ea typeface="+mn-ea"/>
                          <a:cs typeface="+mn-cs"/>
                        </a:rPr>
                        <a:t>+ </a:t>
                      </a:r>
                      <a:r>
                        <a:rPr lang="en-US" sz="1100" b="0" i="0" kern="1200" dirty="0" err="1">
                          <a:solidFill>
                            <a:schemeClr val="tx1"/>
                          </a:solidFill>
                          <a:effectLst/>
                          <a:latin typeface="Consolas" panose="020B0609020204030204" pitchFamily="49" charset="0"/>
                          <a:ea typeface="+mn-ea"/>
                          <a:cs typeface="+mn-cs"/>
                        </a:rPr>
                        <a:t>writeCode</a:t>
                      </a:r>
                      <a:r>
                        <a:rPr lang="en-US" sz="1100" b="0" i="0" kern="1200" dirty="0">
                          <a:solidFill>
                            <a:schemeClr val="tx1"/>
                          </a:solidFill>
                          <a:effectLst/>
                          <a:latin typeface="Consolas" panose="020B0609020204030204" pitchFamily="49" charset="0"/>
                          <a:ea typeface="+mn-ea"/>
                          <a:cs typeface="+mn-cs"/>
                        </a:rPr>
                        <a:t>()</a:t>
                      </a:r>
                    </a:p>
                    <a:p>
                      <a:pPr algn="ctr"/>
                      <a:r>
                        <a:rPr lang="en-US" sz="1100" b="0" i="0" kern="1200" dirty="0">
                          <a:solidFill>
                            <a:schemeClr val="tx1"/>
                          </a:solidFill>
                          <a:effectLst/>
                          <a:latin typeface="Consolas" panose="020B0609020204030204" pitchFamily="49" charset="0"/>
                          <a:ea typeface="+mn-ea"/>
                          <a:cs typeface="+mn-cs"/>
                        </a:rPr>
                        <a:t>+ </a:t>
                      </a:r>
                      <a:r>
                        <a:rPr lang="en-US" sz="1100" b="0" i="0" kern="1200" dirty="0" err="1">
                          <a:solidFill>
                            <a:schemeClr val="tx1"/>
                          </a:solidFill>
                          <a:effectLst/>
                          <a:latin typeface="Consolas" panose="020B0609020204030204" pitchFamily="49" charset="0"/>
                          <a:ea typeface="+mn-ea"/>
                          <a:cs typeface="+mn-cs"/>
                        </a:rPr>
                        <a:t>drinkCoffee</a:t>
                      </a:r>
                      <a:r>
                        <a:rPr lang="en-US" sz="1100" b="0" i="0" kern="1200" dirty="0">
                          <a:solidFill>
                            <a:schemeClr val="tx1"/>
                          </a:solidFill>
                          <a:effectLst/>
                          <a:latin typeface="Consolas" panose="020B0609020204030204" pitchFamily="49" charset="0"/>
                          <a:ea typeface="+mn-ea"/>
                          <a:cs typeface="+mn-cs"/>
                        </a:rPr>
                        <a:t>()</a:t>
                      </a:r>
                    </a:p>
                    <a:p>
                      <a:pPr algn="ctr"/>
                      <a:endParaRPr lang="en-US" sz="1100" i="1" dirty="0">
                        <a:latin typeface="Consolas" panose="020B0609020204030204" pitchFamily="49" charset="0"/>
                      </a:endParaRPr>
                    </a:p>
                  </a:txBody>
                  <a:tcPr marL="102624" marR="102624" marT="51312" marB="513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8383702"/>
                  </a:ext>
                </a:extLst>
              </a:tr>
            </a:tbl>
          </a:graphicData>
        </a:graphic>
      </p:graphicFrame>
      <p:cxnSp>
        <p:nvCxnSpPr>
          <p:cNvPr id="15" name="Straight Arrow Connector 14">
            <a:extLst>
              <a:ext uri="{FF2B5EF4-FFF2-40B4-BE49-F238E27FC236}">
                <a16:creationId xmlns:a16="http://schemas.microsoft.com/office/drawing/2014/main" id="{AA76FC2C-F4EE-0201-67CF-B3C6A423100B}"/>
              </a:ext>
            </a:extLst>
          </p:cNvPr>
          <p:cNvCxnSpPr>
            <a:cxnSpLocks/>
          </p:cNvCxnSpPr>
          <p:nvPr/>
        </p:nvCxnSpPr>
        <p:spPr>
          <a:xfrm flipH="1">
            <a:off x="4084813" y="2729753"/>
            <a:ext cx="939478" cy="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6EDAF65-91DF-D97F-870D-35976CA7E842}"/>
              </a:ext>
            </a:extLst>
          </p:cNvPr>
          <p:cNvSpPr txBox="1"/>
          <p:nvPr/>
        </p:nvSpPr>
        <p:spPr>
          <a:xfrm>
            <a:off x="4043564" y="2372333"/>
            <a:ext cx="1021976" cy="307777"/>
          </a:xfrm>
          <a:prstGeom prst="rect">
            <a:avLst/>
          </a:prstGeom>
          <a:noFill/>
        </p:spPr>
        <p:txBody>
          <a:bodyPr wrap="square">
            <a:spAutoFit/>
          </a:bodyPr>
          <a:lstStyle/>
          <a:p>
            <a:pPr algn="ctr"/>
            <a:r>
              <a:rPr lang="en-US" sz="1400" b="1" i="0" dirty="0">
                <a:solidFill>
                  <a:srgbClr val="FFC000"/>
                </a:solidFill>
                <a:effectLst>
                  <a:outerShdw blurRad="38100" dist="38100" dir="2700000" algn="tl">
                    <a:srgbClr val="000000">
                      <a:alpha val="43137"/>
                    </a:srgbClr>
                  </a:outerShdw>
                </a:effectLst>
                <a:latin typeface="Consolas" panose="020B0609020204030204" pitchFamily="49" charset="0"/>
              </a:rPr>
              <a:t>extends</a:t>
            </a:r>
          </a:p>
        </p:txBody>
      </p:sp>
    </p:spTree>
    <p:extLst>
      <p:ext uri="{BB962C8B-B14F-4D97-AF65-F5344CB8AC3E}">
        <p14:creationId xmlns:p14="http://schemas.microsoft.com/office/powerpoint/2010/main" val="264529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50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Java Programming Workshop by Slidesgo">
  <a:themeElements>
    <a:clrScheme name="Simple Light">
      <a:dk1>
        <a:srgbClr val="FAFAFA"/>
      </a:dk1>
      <a:lt1>
        <a:srgbClr val="0E0E0E"/>
      </a:lt1>
      <a:dk2>
        <a:srgbClr val="2E2E2E"/>
      </a:dk2>
      <a:lt2>
        <a:srgbClr val="0F0F0F"/>
      </a:lt2>
      <a:accent1>
        <a:srgbClr val="00C3DA"/>
      </a:accent1>
      <a:accent2>
        <a:srgbClr val="0B8EDA"/>
      </a:accent2>
      <a:accent3>
        <a:srgbClr val="7800DA"/>
      </a:accent3>
      <a:accent4>
        <a:srgbClr val="DA0078"/>
      </a:accent4>
      <a:accent5>
        <a:srgbClr val="FFFFFF"/>
      </a:accent5>
      <a:accent6>
        <a:srgbClr val="FFFFFF"/>
      </a:accent6>
      <a:hlink>
        <a:srgbClr val="FAFAF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2050</TotalTime>
  <Words>767</Words>
  <Application>Microsoft Office PowerPoint</Application>
  <PresentationFormat>On-screen Show (16:9)</PresentationFormat>
  <Paragraphs>74</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Catamaran</vt:lpstr>
      <vt:lpstr>Nunito Light</vt:lpstr>
      <vt:lpstr>Consolas</vt:lpstr>
      <vt:lpstr>Arial</vt:lpstr>
      <vt:lpstr>Anton</vt:lpstr>
      <vt:lpstr>Java Programming Workshop by Slidesgo</vt:lpstr>
      <vt:lpstr>Java Warm-Up Coding Exercises</vt:lpstr>
      <vt:lpstr>#1 Coding Warm-Up: Loops &amp; Logic</vt:lpstr>
      <vt:lpstr>#2 Coding Warm-Up: Looping Through Arrays</vt:lpstr>
      <vt:lpstr>#3 Coding Warm-Up: add() and clear() ArrayList</vt:lpstr>
      <vt:lpstr>#4 Coding Warm-Up: Methods</vt:lpstr>
      <vt:lpstr>#5 Coding Warm-Up: Defining a Class</vt:lpstr>
      <vt:lpstr>#6 Coding Warm-Up: Class Inheritance</vt:lpstr>
      <vt:lpstr>#7 Coding Warm-Up: Class Inheritance Advanced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Programming Workshop</dc:title>
  <dc:creator>Jeffrey McDowell</dc:creator>
  <cp:lastModifiedBy>Jeffrey McDowell</cp:lastModifiedBy>
  <cp:revision>49</cp:revision>
  <dcterms:modified xsi:type="dcterms:W3CDTF">2024-03-12T13:33:27Z</dcterms:modified>
</cp:coreProperties>
</file>