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56"/>
  </p:notesMasterIdLst>
  <p:sldIdLst>
    <p:sldId id="256" r:id="rId2"/>
    <p:sldId id="257" r:id="rId3"/>
    <p:sldId id="316" r:id="rId4"/>
    <p:sldId id="317" r:id="rId5"/>
    <p:sldId id="319" r:id="rId6"/>
    <p:sldId id="320" r:id="rId7"/>
    <p:sldId id="321" r:id="rId8"/>
    <p:sldId id="325" r:id="rId9"/>
    <p:sldId id="326" r:id="rId10"/>
    <p:sldId id="327" r:id="rId11"/>
    <p:sldId id="328" r:id="rId12"/>
    <p:sldId id="330" r:id="rId13"/>
    <p:sldId id="329" r:id="rId14"/>
    <p:sldId id="339" r:id="rId15"/>
    <p:sldId id="259" r:id="rId16"/>
    <p:sldId id="323" r:id="rId17"/>
    <p:sldId id="322" r:id="rId18"/>
    <p:sldId id="324" r:id="rId19"/>
    <p:sldId id="332" r:id="rId20"/>
    <p:sldId id="333" r:id="rId21"/>
    <p:sldId id="338" r:id="rId22"/>
    <p:sldId id="340" r:id="rId23"/>
    <p:sldId id="334" r:id="rId24"/>
    <p:sldId id="341" r:id="rId25"/>
    <p:sldId id="313" r:id="rId26"/>
    <p:sldId id="337" r:id="rId27"/>
    <p:sldId id="314" r:id="rId28"/>
    <p:sldId id="315" r:id="rId29"/>
    <p:sldId id="335" r:id="rId30"/>
    <p:sldId id="342" r:id="rId31"/>
    <p:sldId id="347" r:id="rId32"/>
    <p:sldId id="348" r:id="rId33"/>
    <p:sldId id="349" r:id="rId34"/>
    <p:sldId id="343" r:id="rId35"/>
    <p:sldId id="351" r:id="rId36"/>
    <p:sldId id="352" r:id="rId37"/>
    <p:sldId id="355" r:id="rId38"/>
    <p:sldId id="356" r:id="rId39"/>
    <p:sldId id="344" r:id="rId40"/>
    <p:sldId id="350" r:id="rId41"/>
    <p:sldId id="367" r:id="rId42"/>
    <p:sldId id="345" r:id="rId43"/>
    <p:sldId id="353" r:id="rId44"/>
    <p:sldId id="354" r:id="rId45"/>
    <p:sldId id="357" r:id="rId46"/>
    <p:sldId id="358" r:id="rId47"/>
    <p:sldId id="359" r:id="rId48"/>
    <p:sldId id="363" r:id="rId49"/>
    <p:sldId id="360" r:id="rId50"/>
    <p:sldId id="364" r:id="rId51"/>
    <p:sldId id="365" r:id="rId52"/>
    <p:sldId id="366" r:id="rId53"/>
    <p:sldId id="361" r:id="rId54"/>
    <p:sldId id="368" r:id="rId55"/>
  </p:sldIdLst>
  <p:sldSz cx="9144000" cy="5143500" type="screen16x9"/>
  <p:notesSz cx="6858000" cy="9144000"/>
  <p:embeddedFontLst>
    <p:embeddedFont>
      <p:font typeface="Anton" pitchFamily="2" charset="0"/>
      <p:regular r:id="rId57"/>
    </p:embeddedFont>
    <p:embeddedFont>
      <p:font typeface="Catamaran" panose="020B0604020202020204" charset="0"/>
      <p:regular r:id="rId58"/>
      <p:bold r:id="rId59"/>
    </p:embeddedFont>
    <p:embeddedFont>
      <p:font typeface="Consolas" panose="020B0609020204030204" pitchFamily="49" charset="0"/>
      <p:regular r:id="rId60"/>
      <p:bold r:id="rId61"/>
      <p:italic r:id="rId62"/>
      <p:boldItalic r:id="rId63"/>
    </p:embeddedFont>
    <p:embeddedFont>
      <p:font typeface="Nunito Light" pitchFamily="2" charset="0"/>
      <p:regular r:id="rId64"/>
      <p: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77CEE3-539C-40FE-893D-AA8995659627}">
  <a:tblStyle styleId="{9577CEE3-539C-40FE-893D-AA89956596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EB3D44-4C40-461C-A485-2735CCE0399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48C84C90-2ABD-7653-B0F8-B2DBB371C44C}"/>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EC5AABFE-5383-EA54-40B6-FE4A259F16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57ACA36D-B8A6-B959-B741-D71D982613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914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601C3E1E-9BF8-BD65-4D3F-40D61D0CC55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C77F7E21-926D-6D41-65E8-13D1A7A36F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8BD1CD1B-FCE0-D2FE-395D-78E2C88DCD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015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E65C8B0F-86BE-3213-80AC-3DFD310AC8DC}"/>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73BFD2E0-8746-A062-9EF1-CD33BCEF5F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570763FF-AB69-4328-20E9-83EC8ED467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5223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66392D6D-E980-79C1-6766-B4C114478272}"/>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6C948B73-F081-686A-CAD8-3E2E76FC35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7EE84551-A255-6B41-F8C1-0970BBDF73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888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0D43223A-D5C4-AEBE-713A-FC6C8BB954A6}"/>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6951C2AD-FB4C-BEE7-091B-73E3400CF6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A88B26FC-FC6B-BC16-5FD7-61C019E989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687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BF21D38B-639C-5B9C-2BE7-7A1066AB7C92}"/>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D2F36403-18AA-09B9-E8E9-DB56C671DC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C90EE017-ACF0-45A8-1664-7D97C9BB76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137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E61AD0B2-6B2C-7E6A-BCB3-F0B5317EEE00}"/>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DB1578D2-5834-916C-A038-772B378BEE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7951A67B-D6F8-54E6-6A9E-D76031AB0F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352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4A1172CB-8502-ABEC-3C38-7A35CFAA2FFE}"/>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FA5E6176-F60C-9072-3AFC-71389E93F7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C12D6DFD-7D19-C90B-5216-1A1E99335C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598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EBE3D025-8626-76FF-4B3C-FE7360AEAD71}"/>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CE00C9A1-7251-C0FF-18C2-031E7547E3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C73149A5-600C-E7AB-DB17-59558783A7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867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9C3C6506-2B5C-14B3-6E05-47E6E8283903}"/>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4EDA5A47-2412-7072-FE08-21F11B3A13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083DE5BB-5226-8630-DE70-E85D1B6BBC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919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D4C0E304-CDCA-0EE4-4057-5F7E02509CCF}"/>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FD8DB9D-EC21-E1A5-56C8-D2A34A49A9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FF05AEA0-E611-14DC-ED8F-1105B342B1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484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044C6EE3-57F6-83D3-3782-DE06171D4317}"/>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18D5D661-820C-9BE4-D71C-4F07B9B1D0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1FFB126-4024-CCB5-F7F9-E32B896FF7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657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9E0A916C-1FA1-325B-B6BF-906338407DF5}"/>
            </a:ext>
          </a:extLst>
        </p:cNvPr>
        <p:cNvGrpSpPr/>
        <p:nvPr/>
      </p:nvGrpSpPr>
      <p:grpSpPr>
        <a:xfrm>
          <a:off x="0" y="0"/>
          <a:ext cx="0" cy="0"/>
          <a:chOff x="0" y="0"/>
          <a:chExt cx="0" cy="0"/>
        </a:xfrm>
      </p:grpSpPr>
      <p:sp>
        <p:nvSpPr>
          <p:cNvPr id="860" name="Google Shape;860;g20f41e19245_0_0:notes">
            <a:extLst>
              <a:ext uri="{FF2B5EF4-FFF2-40B4-BE49-F238E27FC236}">
                <a16:creationId xmlns:a16="http://schemas.microsoft.com/office/drawing/2014/main" id="{7501BCCC-B304-5BB0-FE87-265252FDAC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a:extLst>
              <a:ext uri="{FF2B5EF4-FFF2-40B4-BE49-F238E27FC236}">
                <a16:creationId xmlns:a16="http://schemas.microsoft.com/office/drawing/2014/main" id="{D6063268-76C6-B490-08E0-776FBD0004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385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5B10F39C-AA85-D20A-4317-26C78C38397F}"/>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F8556DB7-A611-3878-75FE-43B0BD5A4F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FDE605DD-06E6-A98C-004D-0C9F21D7DA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926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D404E186-031E-B70C-9583-0118CF12AA60}"/>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50322EF-90DE-5158-C8DB-7D5EB39095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400E583A-0460-B38B-6A0F-4B363EAE79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320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6F0F6491-0F26-FBC1-A46F-AF285AF681C6}"/>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35883D03-C2AB-FCCE-80E1-2AEA36360B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54B007D4-9CA3-ED24-6A19-4DD0901F2B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37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91B46319-518F-855A-7674-FDDA1DC95C99}"/>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3929B8E-B716-A09E-F5AB-3CCE711B28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06FE2458-12BC-C2EC-95E3-13A26F0C36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1963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F7FE68E4-ED51-C406-5E32-CCA3A253FF88}"/>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C4CE4588-B090-B5B9-5300-B569E7042F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0B0E6A3-7C37-DE23-5C6B-BF3392A805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012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4FEEBEF8-586D-57B2-E026-40A055FC882C}"/>
            </a:ext>
          </a:extLst>
        </p:cNvPr>
        <p:cNvGrpSpPr/>
        <p:nvPr/>
      </p:nvGrpSpPr>
      <p:grpSpPr>
        <a:xfrm>
          <a:off x="0" y="0"/>
          <a:ext cx="0" cy="0"/>
          <a:chOff x="0" y="0"/>
          <a:chExt cx="0" cy="0"/>
        </a:xfrm>
      </p:grpSpPr>
      <p:sp>
        <p:nvSpPr>
          <p:cNvPr id="860" name="Google Shape;860;g20f41e19245_0_0:notes">
            <a:extLst>
              <a:ext uri="{FF2B5EF4-FFF2-40B4-BE49-F238E27FC236}">
                <a16:creationId xmlns:a16="http://schemas.microsoft.com/office/drawing/2014/main" id="{08037727-0454-B4EC-8995-D6782C7272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a:extLst>
              <a:ext uri="{FF2B5EF4-FFF2-40B4-BE49-F238E27FC236}">
                <a16:creationId xmlns:a16="http://schemas.microsoft.com/office/drawing/2014/main" id="{DF99E97B-0DEB-92B0-500D-853DB452B9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281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5B10F39C-AA85-D20A-4317-26C78C38397F}"/>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F8556DB7-A611-3878-75FE-43B0BD5A4F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FDE605DD-06E6-A98C-004D-0C9F21D7DA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926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BF28A844-D0E0-6E6E-A01A-82AB350D7C58}"/>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498CB9D4-ADB4-68FA-A4CB-91FB33F33A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E95BA256-E30C-F889-545B-FC5F5F6513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391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CAA44F8D-B9F2-091A-5C98-FBB2F0CE4C95}"/>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78177549-6F37-E800-06D8-2D4A0DCC79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86F210E8-6E7C-B529-C74A-218CB49EEB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6095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AB92F2EA-BF34-13BE-593C-A5A9C21C0FC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B32AF59C-F6AB-773E-822C-FA69B820B9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8BA92DA3-C6E7-F1E2-0E49-3DF00168BA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8094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0DF35EAC-BD41-294E-7E04-0623EAC769D4}"/>
            </a:ext>
          </a:extLst>
        </p:cNvPr>
        <p:cNvGrpSpPr/>
        <p:nvPr/>
      </p:nvGrpSpPr>
      <p:grpSpPr>
        <a:xfrm>
          <a:off x="0" y="0"/>
          <a:ext cx="0" cy="0"/>
          <a:chOff x="0" y="0"/>
          <a:chExt cx="0" cy="0"/>
        </a:xfrm>
      </p:grpSpPr>
      <p:sp>
        <p:nvSpPr>
          <p:cNvPr id="860" name="Google Shape;860;g20f41e19245_0_0:notes">
            <a:extLst>
              <a:ext uri="{FF2B5EF4-FFF2-40B4-BE49-F238E27FC236}">
                <a16:creationId xmlns:a16="http://schemas.microsoft.com/office/drawing/2014/main" id="{CBEE5DC0-9AC3-F5FB-31E2-BE60467CFD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a:extLst>
              <a:ext uri="{FF2B5EF4-FFF2-40B4-BE49-F238E27FC236}">
                <a16:creationId xmlns:a16="http://schemas.microsoft.com/office/drawing/2014/main" id="{1D2545B2-73BB-7994-5808-4EA7898FE9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972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57CA0A57-EB5A-94A7-9E80-F840A92A75EF}"/>
            </a:ext>
          </a:extLst>
        </p:cNvPr>
        <p:cNvGrpSpPr/>
        <p:nvPr/>
      </p:nvGrpSpPr>
      <p:grpSpPr>
        <a:xfrm>
          <a:off x="0" y="0"/>
          <a:ext cx="0" cy="0"/>
          <a:chOff x="0" y="0"/>
          <a:chExt cx="0" cy="0"/>
        </a:xfrm>
      </p:grpSpPr>
      <p:sp>
        <p:nvSpPr>
          <p:cNvPr id="860" name="Google Shape;860;g20f41e19245_0_0:notes">
            <a:extLst>
              <a:ext uri="{FF2B5EF4-FFF2-40B4-BE49-F238E27FC236}">
                <a16:creationId xmlns:a16="http://schemas.microsoft.com/office/drawing/2014/main" id="{E248F429-94D6-353E-11A8-6825442A28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a:extLst>
              <a:ext uri="{FF2B5EF4-FFF2-40B4-BE49-F238E27FC236}">
                <a16:creationId xmlns:a16="http://schemas.microsoft.com/office/drawing/2014/main" id="{F4E17C52-E680-F327-9789-71E91EB75B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229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0FD0FF33-D56F-832C-92AD-E9FF11DBFA72}"/>
            </a:ext>
          </a:extLst>
        </p:cNvPr>
        <p:cNvGrpSpPr/>
        <p:nvPr/>
      </p:nvGrpSpPr>
      <p:grpSpPr>
        <a:xfrm>
          <a:off x="0" y="0"/>
          <a:ext cx="0" cy="0"/>
          <a:chOff x="0" y="0"/>
          <a:chExt cx="0" cy="0"/>
        </a:xfrm>
      </p:grpSpPr>
      <p:sp>
        <p:nvSpPr>
          <p:cNvPr id="860" name="Google Shape;860;g20f41e19245_0_0:notes">
            <a:extLst>
              <a:ext uri="{FF2B5EF4-FFF2-40B4-BE49-F238E27FC236}">
                <a16:creationId xmlns:a16="http://schemas.microsoft.com/office/drawing/2014/main" id="{3380BB30-383E-77C9-EE94-AA325769FA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a:extLst>
              <a:ext uri="{FF2B5EF4-FFF2-40B4-BE49-F238E27FC236}">
                <a16:creationId xmlns:a16="http://schemas.microsoft.com/office/drawing/2014/main" id="{243B9643-F626-4AAC-2119-E47402E51F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10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1EFF2639-19B2-AA8B-3670-1DF3FB3B92D0}"/>
            </a:ext>
          </a:extLst>
        </p:cNvPr>
        <p:cNvGrpSpPr/>
        <p:nvPr/>
      </p:nvGrpSpPr>
      <p:grpSpPr>
        <a:xfrm>
          <a:off x="0" y="0"/>
          <a:ext cx="0" cy="0"/>
          <a:chOff x="0" y="0"/>
          <a:chExt cx="0" cy="0"/>
        </a:xfrm>
      </p:grpSpPr>
      <p:sp>
        <p:nvSpPr>
          <p:cNvPr id="860" name="Google Shape;860;g20f41e19245_0_0:notes">
            <a:extLst>
              <a:ext uri="{FF2B5EF4-FFF2-40B4-BE49-F238E27FC236}">
                <a16:creationId xmlns:a16="http://schemas.microsoft.com/office/drawing/2014/main" id="{1A87F6F0-94F9-AFB2-AFDF-2C910B9854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a:extLst>
              <a:ext uri="{FF2B5EF4-FFF2-40B4-BE49-F238E27FC236}">
                <a16:creationId xmlns:a16="http://schemas.microsoft.com/office/drawing/2014/main" id="{15C0BAAE-052D-3C05-3A2D-FA63AACCE8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3657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E65F433F-5E46-D6AB-5ECE-19FFCA813542}"/>
            </a:ext>
          </a:extLst>
        </p:cNvPr>
        <p:cNvGrpSpPr/>
        <p:nvPr/>
      </p:nvGrpSpPr>
      <p:grpSpPr>
        <a:xfrm>
          <a:off x="0" y="0"/>
          <a:ext cx="0" cy="0"/>
          <a:chOff x="0" y="0"/>
          <a:chExt cx="0" cy="0"/>
        </a:xfrm>
      </p:grpSpPr>
      <p:sp>
        <p:nvSpPr>
          <p:cNvPr id="860" name="Google Shape;860;g20f41e19245_0_0:notes">
            <a:extLst>
              <a:ext uri="{FF2B5EF4-FFF2-40B4-BE49-F238E27FC236}">
                <a16:creationId xmlns:a16="http://schemas.microsoft.com/office/drawing/2014/main" id="{39BADD5F-662F-52A9-1A98-71F9D16072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a:extLst>
              <a:ext uri="{FF2B5EF4-FFF2-40B4-BE49-F238E27FC236}">
                <a16:creationId xmlns:a16="http://schemas.microsoft.com/office/drawing/2014/main" id="{ADFCFD07-83A2-948F-8C62-BE9F68C562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6206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75D54E19-59FC-6FB0-69BF-E1D5D71B995B}"/>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7BBBA9CD-97F3-C0C1-037E-4698BF7FBB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3041D3A8-952B-338C-241F-33C23BB66A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67273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878BE36D-0D88-701C-D049-852B47F2ED0B}"/>
            </a:ext>
          </a:extLst>
        </p:cNvPr>
        <p:cNvGrpSpPr/>
        <p:nvPr/>
      </p:nvGrpSpPr>
      <p:grpSpPr>
        <a:xfrm>
          <a:off x="0" y="0"/>
          <a:ext cx="0" cy="0"/>
          <a:chOff x="0" y="0"/>
          <a:chExt cx="0" cy="0"/>
        </a:xfrm>
      </p:grpSpPr>
      <p:sp>
        <p:nvSpPr>
          <p:cNvPr id="860" name="Google Shape;860;g20f41e19245_0_0:notes">
            <a:extLst>
              <a:ext uri="{FF2B5EF4-FFF2-40B4-BE49-F238E27FC236}">
                <a16:creationId xmlns:a16="http://schemas.microsoft.com/office/drawing/2014/main" id="{24B1026F-63C4-08FB-309E-635CA2003C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a:extLst>
              <a:ext uri="{FF2B5EF4-FFF2-40B4-BE49-F238E27FC236}">
                <a16:creationId xmlns:a16="http://schemas.microsoft.com/office/drawing/2014/main" id="{32247A00-E24C-1E61-65F8-2F63FE7143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213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3FD11FE4-A82F-3642-2A22-76DEF58AE17B}"/>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898F5587-8A93-944D-6CBA-120CF2FA13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63EAFDC4-5D97-22C4-D24B-4A6F3E75F5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12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01BD2CF5-C0BB-32CB-AB9C-57ADE683A682}"/>
            </a:ext>
          </a:extLst>
        </p:cNvPr>
        <p:cNvGrpSpPr/>
        <p:nvPr/>
      </p:nvGrpSpPr>
      <p:grpSpPr>
        <a:xfrm>
          <a:off x="0" y="0"/>
          <a:ext cx="0" cy="0"/>
          <a:chOff x="0" y="0"/>
          <a:chExt cx="0" cy="0"/>
        </a:xfrm>
      </p:grpSpPr>
      <p:sp>
        <p:nvSpPr>
          <p:cNvPr id="860" name="Google Shape;860;g20f41e19245_0_0:notes">
            <a:extLst>
              <a:ext uri="{FF2B5EF4-FFF2-40B4-BE49-F238E27FC236}">
                <a16:creationId xmlns:a16="http://schemas.microsoft.com/office/drawing/2014/main" id="{5F4C88B6-83F1-FBBE-F511-53801264F2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a:extLst>
              <a:ext uri="{FF2B5EF4-FFF2-40B4-BE49-F238E27FC236}">
                <a16:creationId xmlns:a16="http://schemas.microsoft.com/office/drawing/2014/main" id="{A2A43179-A1E6-217A-8AE6-B83171917F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119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440BA6E2-564D-CAAE-5C5D-0D9AAE3C3D94}"/>
            </a:ext>
          </a:extLst>
        </p:cNvPr>
        <p:cNvGrpSpPr/>
        <p:nvPr/>
      </p:nvGrpSpPr>
      <p:grpSpPr>
        <a:xfrm>
          <a:off x="0" y="0"/>
          <a:ext cx="0" cy="0"/>
          <a:chOff x="0" y="0"/>
          <a:chExt cx="0" cy="0"/>
        </a:xfrm>
      </p:grpSpPr>
      <p:sp>
        <p:nvSpPr>
          <p:cNvPr id="860" name="Google Shape;860;g20f41e19245_0_0:notes">
            <a:extLst>
              <a:ext uri="{FF2B5EF4-FFF2-40B4-BE49-F238E27FC236}">
                <a16:creationId xmlns:a16="http://schemas.microsoft.com/office/drawing/2014/main" id="{988A8D8D-E584-EC0F-3EA1-2E34E9A4A3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a:extLst>
              <a:ext uri="{FF2B5EF4-FFF2-40B4-BE49-F238E27FC236}">
                <a16:creationId xmlns:a16="http://schemas.microsoft.com/office/drawing/2014/main" id="{4A5544D8-530E-3B43-D961-2B554027BA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9989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3EAEE7DE-7270-7D35-C873-47BD2D2B076B}"/>
            </a:ext>
          </a:extLst>
        </p:cNvPr>
        <p:cNvGrpSpPr/>
        <p:nvPr/>
      </p:nvGrpSpPr>
      <p:grpSpPr>
        <a:xfrm>
          <a:off x="0" y="0"/>
          <a:ext cx="0" cy="0"/>
          <a:chOff x="0" y="0"/>
          <a:chExt cx="0" cy="0"/>
        </a:xfrm>
      </p:grpSpPr>
      <p:sp>
        <p:nvSpPr>
          <p:cNvPr id="860" name="Google Shape;860;g20f41e19245_0_0:notes">
            <a:extLst>
              <a:ext uri="{FF2B5EF4-FFF2-40B4-BE49-F238E27FC236}">
                <a16:creationId xmlns:a16="http://schemas.microsoft.com/office/drawing/2014/main" id="{50090CFD-86A3-A44B-A33F-327F72946D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a:extLst>
              <a:ext uri="{FF2B5EF4-FFF2-40B4-BE49-F238E27FC236}">
                <a16:creationId xmlns:a16="http://schemas.microsoft.com/office/drawing/2014/main" id="{BE0E831A-AE06-835B-9661-C1B793DC8A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6493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A5660A6E-EE28-8462-162A-07552E0BD12B}"/>
            </a:ext>
          </a:extLst>
        </p:cNvPr>
        <p:cNvGrpSpPr/>
        <p:nvPr/>
      </p:nvGrpSpPr>
      <p:grpSpPr>
        <a:xfrm>
          <a:off x="0" y="0"/>
          <a:ext cx="0" cy="0"/>
          <a:chOff x="0" y="0"/>
          <a:chExt cx="0" cy="0"/>
        </a:xfrm>
      </p:grpSpPr>
      <p:sp>
        <p:nvSpPr>
          <p:cNvPr id="860" name="Google Shape;860;g20f41e19245_0_0:notes">
            <a:extLst>
              <a:ext uri="{FF2B5EF4-FFF2-40B4-BE49-F238E27FC236}">
                <a16:creationId xmlns:a16="http://schemas.microsoft.com/office/drawing/2014/main" id="{971CF97A-520D-A64F-C495-5C65A82159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a:extLst>
              <a:ext uri="{FF2B5EF4-FFF2-40B4-BE49-F238E27FC236}">
                <a16:creationId xmlns:a16="http://schemas.microsoft.com/office/drawing/2014/main" id="{3DF67556-3174-5AA2-4274-A7454D8274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057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B24BD478-D15B-646D-295E-2537AA919D1B}"/>
            </a:ext>
          </a:extLst>
        </p:cNvPr>
        <p:cNvGrpSpPr/>
        <p:nvPr/>
      </p:nvGrpSpPr>
      <p:grpSpPr>
        <a:xfrm>
          <a:off x="0" y="0"/>
          <a:ext cx="0" cy="0"/>
          <a:chOff x="0" y="0"/>
          <a:chExt cx="0" cy="0"/>
        </a:xfrm>
      </p:grpSpPr>
      <p:sp>
        <p:nvSpPr>
          <p:cNvPr id="860" name="Google Shape;860;g20f41e19245_0_0:notes">
            <a:extLst>
              <a:ext uri="{FF2B5EF4-FFF2-40B4-BE49-F238E27FC236}">
                <a16:creationId xmlns:a16="http://schemas.microsoft.com/office/drawing/2014/main" id="{7E2A4C52-B143-3F96-F02C-6CCCF0F540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a:extLst>
              <a:ext uri="{FF2B5EF4-FFF2-40B4-BE49-F238E27FC236}">
                <a16:creationId xmlns:a16="http://schemas.microsoft.com/office/drawing/2014/main" id="{0C414E5C-D690-C981-4CBC-4BCE0AFD6C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2736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59412669-ECC1-A606-D902-89CDE224145B}"/>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867F6BAD-83EB-2F53-86ED-06641D544D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B946ECA8-FA10-0766-DCDC-DB4A60ECB0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537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14BFEE9F-B8D2-3C20-7551-DF51F1916D0A}"/>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484786C-D4A0-5A0E-AE98-D447217886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37B67525-DB2B-6F2C-9705-D0DCA8F6DD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669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A09C685F-88F0-B677-1E86-8AC8E29198C9}"/>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6BDC2841-1787-9364-026C-B905096211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712EB830-06D2-C6D6-87E9-3198C9625C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244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7035F4A3-FEAA-894C-3DAA-ACF0B3E22B7C}"/>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8021C119-1319-C3B2-4942-D69EF40614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4B075A9-766A-3EE5-F365-C41C010701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1475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4A02CA7E-988C-B10D-CC17-822D7C40F56C}"/>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C6E80DEB-E885-9881-13B3-F42EC0F585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F6FCDD21-57FE-90E2-836E-17743CA8AB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0908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rot="10800000" flipH="1">
            <a:off x="945475" y="3635250"/>
            <a:ext cx="2699775" cy="2633450"/>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a:off x="6915345" y="-12"/>
            <a:ext cx="1548637" cy="3324212"/>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5400000">
            <a:off x="7189310" y="2653816"/>
            <a:ext cx="298168" cy="3611350"/>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0" name="Google Shape;60;p2"/>
          <p:cNvSpPr txBox="1">
            <a:spLocks noGrp="1"/>
          </p:cNvSpPr>
          <p:nvPr>
            <p:ph type="subTitle" idx="1"/>
          </p:nvPr>
        </p:nvSpPr>
        <p:spPr>
          <a:xfrm>
            <a:off x="713225" y="2554100"/>
            <a:ext cx="5243700" cy="3696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98"/>
        <p:cNvGrpSpPr/>
        <p:nvPr/>
      </p:nvGrpSpPr>
      <p:grpSpPr>
        <a:xfrm>
          <a:off x="0" y="0"/>
          <a:ext cx="0" cy="0"/>
          <a:chOff x="0" y="0"/>
          <a:chExt cx="0" cy="0"/>
        </a:xfrm>
      </p:grpSpPr>
      <p:sp>
        <p:nvSpPr>
          <p:cNvPr id="199" name="Google Shape;199;p6"/>
          <p:cNvSpPr/>
          <p:nvPr userDrawn="1"/>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167883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1"/>
        <p:cNvGrpSpPr/>
        <p:nvPr/>
      </p:nvGrpSpPr>
      <p:grpSpPr>
        <a:xfrm>
          <a:off x="0" y="0"/>
          <a:ext cx="0" cy="0"/>
          <a:chOff x="0" y="0"/>
          <a:chExt cx="0" cy="0"/>
        </a:xfrm>
      </p:grpSpPr>
      <p:sp>
        <p:nvSpPr>
          <p:cNvPr id="62" name="Google Shape;62;p3"/>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txBox="1">
            <a:spLocks noGrp="1"/>
          </p:cNvSpPr>
          <p:nvPr>
            <p:ph type="title"/>
          </p:nvPr>
        </p:nvSpPr>
        <p:spPr>
          <a:xfrm>
            <a:off x="713225" y="2109175"/>
            <a:ext cx="4121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0" name="Google Shape;120;p3"/>
          <p:cNvSpPr txBox="1">
            <a:spLocks noGrp="1"/>
          </p:cNvSpPr>
          <p:nvPr>
            <p:ph type="title" idx="2" hasCustomPrompt="1"/>
          </p:nvPr>
        </p:nvSpPr>
        <p:spPr>
          <a:xfrm>
            <a:off x="713225" y="1155439"/>
            <a:ext cx="11358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1" name="Google Shape;121;p3"/>
          <p:cNvSpPr txBox="1">
            <a:spLocks noGrp="1"/>
          </p:cNvSpPr>
          <p:nvPr>
            <p:ph type="subTitle" idx="1"/>
          </p:nvPr>
        </p:nvSpPr>
        <p:spPr>
          <a:xfrm>
            <a:off x="713225" y="2966593"/>
            <a:ext cx="4121700" cy="3696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54762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8" r:id="rId3"/>
    <p:sldLayoutId id="2147483677" r:id="rId4"/>
    <p:sldLayoutId id="2147483678" r:id="rId5"/>
    <p:sldLayoutId id="2147483682" r:id="rId6"/>
    <p:sldLayoutId id="214748368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830"/>
        <p:cNvGrpSpPr/>
        <p:nvPr/>
      </p:nvGrpSpPr>
      <p:grpSpPr>
        <a:xfrm>
          <a:off x="0" y="0"/>
          <a:ext cx="0" cy="0"/>
          <a:chOff x="0" y="0"/>
          <a:chExt cx="0" cy="0"/>
        </a:xfrm>
      </p:grpSpPr>
      <p:sp>
        <p:nvSpPr>
          <p:cNvPr id="831" name="Google Shape;831;p36"/>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Java</a:t>
            </a:r>
            <a:br>
              <a:rPr lang="en" dirty="0"/>
            </a:br>
            <a:r>
              <a:rPr lang="en" dirty="0"/>
              <a:t>Programming</a:t>
            </a:r>
            <a:endParaRPr dirty="0"/>
          </a:p>
        </p:txBody>
      </p:sp>
      <p:sp>
        <p:nvSpPr>
          <p:cNvPr id="832" name="Google Shape;832;p36"/>
          <p:cNvSpPr txBox="1">
            <a:spLocks noGrp="1"/>
          </p:cNvSpPr>
          <p:nvPr>
            <p:ph type="subTitle" idx="1"/>
          </p:nvPr>
        </p:nvSpPr>
        <p:spPr>
          <a:xfrm>
            <a:off x="713225" y="2554100"/>
            <a:ext cx="5243700" cy="36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Project Based Approach to Learning Java</a:t>
            </a:r>
            <a:endParaRPr dirty="0"/>
          </a:p>
        </p:txBody>
      </p:sp>
      <p:pic>
        <p:nvPicPr>
          <p:cNvPr id="2050" name="Picture 2" descr="Java original wordmark logo - Social media &amp; Logos Icons">
            <a:extLst>
              <a:ext uri="{FF2B5EF4-FFF2-40B4-BE49-F238E27FC236}">
                <a16:creationId xmlns:a16="http://schemas.microsoft.com/office/drawing/2014/main" id="{96FB7E72-C8B9-BCFB-B2D0-1E1964E14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754241"/>
            <a:ext cx="2169459" cy="21694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FB37951A-AB20-D886-10AF-C848569FAE77}"/>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F53257DE-8B8D-A3BC-7518-3F055D3958E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Variable Types</a:t>
            </a:r>
            <a:endParaRPr lang="en-CA" sz="3200" dirty="0">
              <a:solidFill>
                <a:schemeClr val="dk1"/>
              </a:solidFill>
              <a:latin typeface="Anton"/>
              <a:ea typeface="Anton"/>
              <a:cs typeface="Anton"/>
              <a:sym typeface="Anton"/>
            </a:endParaRPr>
          </a:p>
        </p:txBody>
      </p:sp>
      <p:sp>
        <p:nvSpPr>
          <p:cNvPr id="2" name="Google Shape;878;p41">
            <a:extLst>
              <a:ext uri="{FF2B5EF4-FFF2-40B4-BE49-F238E27FC236}">
                <a16:creationId xmlns:a16="http://schemas.microsoft.com/office/drawing/2014/main" id="{416CE014-C70F-CCD1-B1E5-8E8A1F3A68AC}"/>
              </a:ext>
            </a:extLst>
          </p:cNvPr>
          <p:cNvSpPr txBox="1">
            <a:spLocks noGrp="1"/>
          </p:cNvSpPr>
          <p:nvPr>
            <p:ph type="subTitle" idx="1"/>
          </p:nvPr>
        </p:nvSpPr>
        <p:spPr>
          <a:xfrm>
            <a:off x="649112" y="1127905"/>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6"/>
                </a:solidFill>
              </a:rPr>
              <a:t>The following diagram illustrates three types of variables: int, double and String. An int variable stores an integer (whole number); a double variable stores a real number (which includes integer as a special form of real number); a String variable stores texts</a:t>
            </a:r>
          </a:p>
        </p:txBody>
      </p:sp>
      <p:pic>
        <p:nvPicPr>
          <p:cNvPr id="3" name="Shape 93">
            <a:extLst>
              <a:ext uri="{FF2B5EF4-FFF2-40B4-BE49-F238E27FC236}">
                <a16:creationId xmlns:a16="http://schemas.microsoft.com/office/drawing/2014/main" id="{A616CFC8-35F5-95CF-E149-4BC1D5AD7316}"/>
              </a:ext>
            </a:extLst>
          </p:cNvPr>
          <p:cNvPicPr preferRelativeResize="0"/>
          <p:nvPr/>
        </p:nvPicPr>
        <p:blipFill>
          <a:blip r:embed="rId3">
            <a:alphaModFix/>
          </a:blip>
          <a:stretch>
            <a:fillRect/>
          </a:stretch>
        </p:blipFill>
        <p:spPr>
          <a:xfrm>
            <a:off x="2175642" y="2231674"/>
            <a:ext cx="4495193" cy="2527148"/>
          </a:xfrm>
          <a:prstGeom prst="rect">
            <a:avLst/>
          </a:prstGeom>
          <a:noFill/>
          <a:ln>
            <a:noFill/>
          </a:ln>
        </p:spPr>
      </p:pic>
    </p:spTree>
    <p:extLst>
      <p:ext uri="{BB962C8B-B14F-4D97-AF65-F5344CB8AC3E}">
        <p14:creationId xmlns:p14="http://schemas.microsoft.com/office/powerpoint/2010/main" val="1938547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B4BD69D5-0C0C-7005-A0BD-DEDCEDEB4450}"/>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DACC17AB-23CA-6142-314D-166AE5F6652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Declaring Variables</a:t>
            </a:r>
            <a:endParaRPr lang="en-CA" sz="3200" dirty="0">
              <a:solidFill>
                <a:schemeClr val="dk1"/>
              </a:solidFill>
              <a:latin typeface="Anton"/>
              <a:ea typeface="Anton"/>
              <a:cs typeface="Anton"/>
              <a:sym typeface="Anton"/>
            </a:endParaRPr>
          </a:p>
        </p:txBody>
      </p:sp>
      <p:sp>
        <p:nvSpPr>
          <p:cNvPr id="2" name="Google Shape;878;p41">
            <a:extLst>
              <a:ext uri="{FF2B5EF4-FFF2-40B4-BE49-F238E27FC236}">
                <a16:creationId xmlns:a16="http://schemas.microsoft.com/office/drawing/2014/main" id="{5F64B3FC-EBB9-3815-1072-93ADB02B3C86}"/>
              </a:ext>
            </a:extLst>
          </p:cNvPr>
          <p:cNvSpPr txBox="1">
            <a:spLocks noGrp="1"/>
          </p:cNvSpPr>
          <p:nvPr>
            <p:ph type="subTitle" idx="1"/>
          </p:nvPr>
        </p:nvSpPr>
        <p:spPr>
          <a:xfrm>
            <a:off x="720000" y="104784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100" dirty="0">
                <a:solidFill>
                  <a:schemeClr val="accent6"/>
                </a:solidFill>
              </a:rPr>
              <a:t>Each variable declaration statement begins with a type name</a:t>
            </a:r>
          </a:p>
          <a:p>
            <a:pPr marL="0" lvl="0" indent="0" algn="l" rtl="0">
              <a:spcBef>
                <a:spcPts val="0"/>
              </a:spcBef>
              <a:spcAft>
                <a:spcPts val="0"/>
              </a:spcAft>
              <a:buClr>
                <a:schemeClr val="dk1"/>
              </a:buClr>
              <a:buSzPts val="1100"/>
              <a:buFont typeface="Arial"/>
              <a:buNone/>
            </a:pPr>
            <a:r>
              <a:rPr lang="en-US" sz="1100" dirty="0">
                <a:solidFill>
                  <a:schemeClr val="accent6"/>
                </a:solidFill>
              </a:rPr>
              <a:t>you cannot mix 2 types in one variable declaration statement.</a:t>
            </a:r>
          </a:p>
          <a:p>
            <a:pPr marL="0" lvl="0" indent="0" algn="l" rtl="0">
              <a:spcBef>
                <a:spcPts val="0"/>
              </a:spcBef>
              <a:spcAft>
                <a:spcPts val="0"/>
              </a:spcAft>
              <a:buClr>
                <a:schemeClr val="dk1"/>
              </a:buClr>
              <a:buSzPts val="1100"/>
              <a:buFont typeface="Arial"/>
              <a:buNone/>
            </a:pPr>
            <a:r>
              <a:rPr lang="en-US" sz="1100" dirty="0">
                <a:solidFill>
                  <a:schemeClr val="accent6"/>
                </a:solidFill>
              </a:rPr>
              <a:t>Each statement is terminated with a semi-colon (;).</a:t>
            </a:r>
          </a:p>
          <a:p>
            <a:pPr marL="0" lvl="0" indent="0" algn="l" rtl="0">
              <a:spcBef>
                <a:spcPts val="0"/>
              </a:spcBef>
              <a:spcAft>
                <a:spcPts val="0"/>
              </a:spcAft>
              <a:buClr>
                <a:schemeClr val="dk1"/>
              </a:buClr>
              <a:buSzPts val="1100"/>
              <a:buFont typeface="Arial"/>
              <a:buNone/>
            </a:pPr>
            <a:r>
              <a:rPr lang="en-US" sz="1100" dirty="0">
                <a:solidFill>
                  <a:schemeClr val="accent6"/>
                </a:solidFill>
              </a:rPr>
              <a:t>In multiple-variable declaration, the names are separated by commas (,).</a:t>
            </a:r>
          </a:p>
          <a:p>
            <a:pPr marL="0" lvl="0" indent="0" algn="l" rtl="0">
              <a:spcBef>
                <a:spcPts val="0"/>
              </a:spcBef>
              <a:spcAft>
                <a:spcPts val="0"/>
              </a:spcAft>
              <a:buClr>
                <a:schemeClr val="dk1"/>
              </a:buClr>
              <a:buSzPts val="1100"/>
              <a:buFont typeface="Arial"/>
              <a:buNone/>
            </a:pPr>
            <a:r>
              <a:rPr lang="en-US" sz="1100" dirty="0">
                <a:solidFill>
                  <a:schemeClr val="accent6"/>
                </a:solidFill>
              </a:rPr>
              <a:t>The symbol '=', known as the assignment operator, can be used to assign an initial value to a variable</a:t>
            </a:r>
          </a:p>
        </p:txBody>
      </p:sp>
      <p:pic>
        <p:nvPicPr>
          <p:cNvPr id="4" name="Picture 3">
            <a:extLst>
              <a:ext uri="{FF2B5EF4-FFF2-40B4-BE49-F238E27FC236}">
                <a16:creationId xmlns:a16="http://schemas.microsoft.com/office/drawing/2014/main" id="{B3CD61C7-1EC1-4020-2E46-208AE634A1B5}"/>
              </a:ext>
            </a:extLst>
          </p:cNvPr>
          <p:cNvPicPr>
            <a:picLocks noChangeAspect="1"/>
          </p:cNvPicPr>
          <p:nvPr/>
        </p:nvPicPr>
        <p:blipFill>
          <a:blip r:embed="rId3"/>
          <a:stretch>
            <a:fillRect/>
          </a:stretch>
        </p:blipFill>
        <p:spPr>
          <a:xfrm>
            <a:off x="720000" y="2290798"/>
            <a:ext cx="7845777" cy="2604703"/>
          </a:xfrm>
          <a:prstGeom prst="rect">
            <a:avLst/>
          </a:prstGeom>
        </p:spPr>
      </p:pic>
    </p:spTree>
    <p:extLst>
      <p:ext uri="{BB962C8B-B14F-4D97-AF65-F5344CB8AC3E}">
        <p14:creationId xmlns:p14="http://schemas.microsoft.com/office/powerpoint/2010/main" val="356261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683DAB14-E18B-EA21-79F7-97FB465A090F}"/>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3D49C417-5F7F-6619-5C59-5110B399021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Primitive Data Types</a:t>
            </a:r>
            <a:endParaRPr lang="en-CA" sz="3200" dirty="0">
              <a:solidFill>
                <a:schemeClr val="dk1"/>
              </a:solidFill>
              <a:latin typeface="Anton"/>
              <a:ea typeface="Anton"/>
              <a:cs typeface="Anton"/>
              <a:sym typeface="Anton"/>
            </a:endParaRPr>
          </a:p>
        </p:txBody>
      </p:sp>
      <p:graphicFrame>
        <p:nvGraphicFramePr>
          <p:cNvPr id="2" name="Table 1">
            <a:extLst>
              <a:ext uri="{FF2B5EF4-FFF2-40B4-BE49-F238E27FC236}">
                <a16:creationId xmlns:a16="http://schemas.microsoft.com/office/drawing/2014/main" id="{F31B6EFB-F88F-6E19-DEF5-7FE01EBD3592}"/>
              </a:ext>
            </a:extLst>
          </p:cNvPr>
          <p:cNvGraphicFramePr>
            <a:graphicFrameLocks noGrp="1"/>
          </p:cNvGraphicFramePr>
          <p:nvPr/>
        </p:nvGraphicFramePr>
        <p:xfrm>
          <a:off x="544606" y="1582502"/>
          <a:ext cx="8290110" cy="2886673"/>
        </p:xfrm>
        <a:graphic>
          <a:graphicData uri="http://schemas.openxmlformats.org/drawingml/2006/table">
            <a:tbl>
              <a:tblPr/>
              <a:tblGrid>
                <a:gridCol w="860612">
                  <a:extLst>
                    <a:ext uri="{9D8B030D-6E8A-4147-A177-3AD203B41FA5}">
                      <a16:colId xmlns:a16="http://schemas.microsoft.com/office/drawing/2014/main" val="2253339717"/>
                    </a:ext>
                  </a:extLst>
                </a:gridCol>
                <a:gridCol w="1479176">
                  <a:extLst>
                    <a:ext uri="{9D8B030D-6E8A-4147-A177-3AD203B41FA5}">
                      <a16:colId xmlns:a16="http://schemas.microsoft.com/office/drawing/2014/main" val="2600106941"/>
                    </a:ext>
                  </a:extLst>
                </a:gridCol>
                <a:gridCol w="1095936">
                  <a:extLst>
                    <a:ext uri="{9D8B030D-6E8A-4147-A177-3AD203B41FA5}">
                      <a16:colId xmlns:a16="http://schemas.microsoft.com/office/drawing/2014/main" val="2115279578"/>
                    </a:ext>
                  </a:extLst>
                </a:gridCol>
                <a:gridCol w="1358152">
                  <a:extLst>
                    <a:ext uri="{9D8B030D-6E8A-4147-A177-3AD203B41FA5}">
                      <a16:colId xmlns:a16="http://schemas.microsoft.com/office/drawing/2014/main" val="2506990510"/>
                    </a:ext>
                  </a:extLst>
                </a:gridCol>
                <a:gridCol w="1748118">
                  <a:extLst>
                    <a:ext uri="{9D8B030D-6E8A-4147-A177-3AD203B41FA5}">
                      <a16:colId xmlns:a16="http://schemas.microsoft.com/office/drawing/2014/main" val="2937296896"/>
                    </a:ext>
                  </a:extLst>
                </a:gridCol>
                <a:gridCol w="1748116">
                  <a:extLst>
                    <a:ext uri="{9D8B030D-6E8A-4147-A177-3AD203B41FA5}">
                      <a16:colId xmlns:a16="http://schemas.microsoft.com/office/drawing/2014/main" val="3825528630"/>
                    </a:ext>
                  </a:extLst>
                </a:gridCol>
              </a:tblGrid>
              <a:tr h="260209">
                <a:tc>
                  <a:txBody>
                    <a:bodyPr/>
                    <a:lstStyle/>
                    <a:p>
                      <a:pPr algn="ctr" rtl="0" fontAlgn="base"/>
                      <a:r>
                        <a:rPr lang="en-CA" sz="700" b="1" dirty="0">
                          <a:effectLst/>
                        </a:rPr>
                        <a:t>Type</a:t>
                      </a:r>
                    </a:p>
                  </a:txBody>
                  <a:tcPr marL="13453" marR="13453" marT="33632" marB="3363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5">
                        <a:lumMod val="50000"/>
                      </a:schemeClr>
                    </a:solidFill>
                  </a:tcPr>
                </a:tc>
                <a:tc>
                  <a:txBody>
                    <a:bodyPr/>
                    <a:lstStyle/>
                    <a:p>
                      <a:pPr algn="ctr" rtl="0" fontAlgn="base"/>
                      <a:r>
                        <a:rPr lang="en-CA" sz="700" b="1" dirty="0">
                          <a:effectLst/>
                        </a:rPr>
                        <a:t>Description</a:t>
                      </a:r>
                    </a:p>
                  </a:txBody>
                  <a:tcPr marL="33632" marR="33632" marT="33632" marB="3363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5">
                        <a:lumMod val="50000"/>
                      </a:schemeClr>
                    </a:solidFill>
                  </a:tcPr>
                </a:tc>
                <a:tc>
                  <a:txBody>
                    <a:bodyPr/>
                    <a:lstStyle/>
                    <a:p>
                      <a:pPr algn="ctr" rtl="0" fontAlgn="base"/>
                      <a:r>
                        <a:rPr lang="en-CA" sz="700" b="1" dirty="0">
                          <a:effectLst/>
                        </a:rPr>
                        <a:t>Default</a:t>
                      </a:r>
                    </a:p>
                  </a:txBody>
                  <a:tcPr marL="33632" marR="33632" marT="33632" marB="3363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5">
                        <a:lumMod val="50000"/>
                      </a:schemeClr>
                    </a:solidFill>
                  </a:tcPr>
                </a:tc>
                <a:tc>
                  <a:txBody>
                    <a:bodyPr/>
                    <a:lstStyle/>
                    <a:p>
                      <a:pPr algn="ctr" rtl="0" fontAlgn="base"/>
                      <a:r>
                        <a:rPr lang="en-CA" sz="700" b="1" dirty="0">
                          <a:effectLst/>
                        </a:rPr>
                        <a:t>Size</a:t>
                      </a:r>
                    </a:p>
                  </a:txBody>
                  <a:tcPr marL="33632" marR="33632" marT="33632" marB="3363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5">
                        <a:lumMod val="50000"/>
                      </a:schemeClr>
                    </a:solidFill>
                  </a:tcPr>
                </a:tc>
                <a:tc>
                  <a:txBody>
                    <a:bodyPr/>
                    <a:lstStyle/>
                    <a:p>
                      <a:pPr algn="ctr" rtl="0" fontAlgn="base"/>
                      <a:r>
                        <a:rPr lang="en-CA" sz="700" b="1" dirty="0">
                          <a:effectLst/>
                        </a:rPr>
                        <a:t>Example Literals</a:t>
                      </a:r>
                    </a:p>
                  </a:txBody>
                  <a:tcPr marL="33632" marR="33632" marT="33632" marB="3363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5">
                        <a:lumMod val="50000"/>
                      </a:schemeClr>
                    </a:solidFill>
                  </a:tcPr>
                </a:tc>
                <a:tc>
                  <a:txBody>
                    <a:bodyPr/>
                    <a:lstStyle/>
                    <a:p>
                      <a:pPr algn="ctr" rtl="0" fontAlgn="base"/>
                      <a:r>
                        <a:rPr lang="en-CA" sz="700" b="1" dirty="0">
                          <a:effectLst/>
                        </a:rPr>
                        <a:t>Range of values</a:t>
                      </a:r>
                    </a:p>
                  </a:txBody>
                  <a:tcPr marL="33632" marR="33632" marT="33632" marB="3363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611996036"/>
                  </a:ext>
                </a:extLst>
              </a:tr>
              <a:tr h="225514">
                <a:tc>
                  <a:txBody>
                    <a:bodyPr/>
                    <a:lstStyle/>
                    <a:p>
                      <a:pPr algn="ctr" fontAlgn="base"/>
                      <a:r>
                        <a:rPr lang="en-CA" sz="700" b="1">
                          <a:solidFill>
                            <a:schemeClr val="accent1"/>
                          </a:solidFill>
                          <a:effectLst/>
                        </a:rPr>
                        <a:t>boolean</a:t>
                      </a:r>
                    </a:p>
                  </a:txBody>
                  <a:tcPr marL="13453" marR="13453" marT="29161" marB="291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true or false</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false</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dirty="0">
                          <a:effectLst/>
                        </a:rPr>
                        <a:t>1 bit</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true, false</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CA" sz="700" b="0">
                          <a:effectLst/>
                        </a:rPr>
                        <a:t>true, false</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782225669"/>
                  </a:ext>
                </a:extLst>
              </a:tr>
              <a:tr h="258117">
                <a:tc>
                  <a:txBody>
                    <a:bodyPr/>
                    <a:lstStyle/>
                    <a:p>
                      <a:pPr algn="ctr" fontAlgn="base"/>
                      <a:r>
                        <a:rPr lang="en-CA" sz="700" b="1">
                          <a:solidFill>
                            <a:schemeClr val="accent1"/>
                          </a:solidFill>
                          <a:effectLst/>
                        </a:rPr>
                        <a:t>byte </a:t>
                      </a:r>
                    </a:p>
                  </a:txBody>
                  <a:tcPr marL="13453" marR="13453" marT="29161" marB="291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twos-complement integer</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0</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8 bits</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(none)</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CA" sz="700" b="0">
                          <a:effectLst/>
                        </a:rPr>
                        <a:t>-128 to 127</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909621617"/>
                  </a:ext>
                </a:extLst>
              </a:tr>
              <a:tr h="389964">
                <a:tc>
                  <a:txBody>
                    <a:bodyPr/>
                    <a:lstStyle/>
                    <a:p>
                      <a:pPr algn="ctr" fontAlgn="base"/>
                      <a:r>
                        <a:rPr lang="en-CA" sz="700" b="1">
                          <a:solidFill>
                            <a:schemeClr val="accent1"/>
                          </a:solidFill>
                          <a:effectLst/>
                        </a:rPr>
                        <a:t>char </a:t>
                      </a:r>
                    </a:p>
                  </a:txBody>
                  <a:tcPr marL="13453" marR="13453" marT="29161" marB="291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dirty="0">
                          <a:effectLst/>
                        </a:rPr>
                        <a:t>Unicode character</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\u0000</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16 bits </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pl-PL" sz="700" b="0" dirty="0">
                          <a:effectLst/>
                        </a:rPr>
                        <a:t>‘a’, ‘\u0041’, ‘\101’, ‘\\’, ‘\’, ‘\n’, ‘β’</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US" sz="700" b="0" dirty="0">
                          <a:effectLst/>
                        </a:rPr>
                        <a:t>characters representation of ASCII values</a:t>
                      </a:r>
                    </a:p>
                    <a:p>
                      <a:pPr algn="ctr" rtl="0" fontAlgn="base"/>
                      <a:r>
                        <a:rPr lang="en-US" sz="700" b="0" dirty="0">
                          <a:effectLst/>
                        </a:rPr>
                        <a:t>0 to 255</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1534912835"/>
                  </a:ext>
                </a:extLst>
              </a:tr>
              <a:tr h="224529">
                <a:tc>
                  <a:txBody>
                    <a:bodyPr/>
                    <a:lstStyle/>
                    <a:p>
                      <a:pPr algn="ctr" fontAlgn="base"/>
                      <a:r>
                        <a:rPr lang="en-CA" sz="700" b="1">
                          <a:solidFill>
                            <a:schemeClr val="accent1"/>
                          </a:solidFill>
                          <a:effectLst/>
                        </a:rPr>
                        <a:t>short</a:t>
                      </a:r>
                    </a:p>
                  </a:txBody>
                  <a:tcPr marL="13453" marR="13453" marT="29161" marB="291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twos-complement integer</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0</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16 bits</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(none)</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CA" sz="700" b="0">
                          <a:effectLst/>
                        </a:rPr>
                        <a:t>-32,768 to 32,767</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624327986"/>
                  </a:ext>
                </a:extLst>
              </a:tr>
              <a:tr h="376518">
                <a:tc>
                  <a:txBody>
                    <a:bodyPr/>
                    <a:lstStyle/>
                    <a:p>
                      <a:pPr algn="ctr" fontAlgn="base"/>
                      <a:r>
                        <a:rPr lang="en-CA" sz="700" b="1">
                          <a:solidFill>
                            <a:schemeClr val="accent1"/>
                          </a:solidFill>
                          <a:effectLst/>
                        </a:rPr>
                        <a:t>int</a:t>
                      </a:r>
                    </a:p>
                  </a:txBody>
                  <a:tcPr marL="13453" marR="13453" marT="29161" marB="291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twos-complement intger</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dirty="0">
                          <a:effectLst/>
                        </a:rPr>
                        <a:t>0</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dirty="0">
                          <a:effectLst/>
                        </a:rPr>
                        <a:t>32 bits</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dirty="0">
                          <a:effectLst/>
                        </a:rPr>
                        <a:t>-2,-1,0,1,2</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CA" sz="700" b="0" dirty="0">
                          <a:effectLst/>
                        </a:rPr>
                        <a:t>-2,147,483,648 </a:t>
                      </a:r>
                    </a:p>
                    <a:p>
                      <a:pPr algn="ctr" rtl="0" fontAlgn="base"/>
                      <a:r>
                        <a:rPr lang="en-CA" sz="700" b="0" dirty="0">
                          <a:effectLst/>
                        </a:rPr>
                        <a:t>to </a:t>
                      </a:r>
                    </a:p>
                    <a:p>
                      <a:pPr algn="ctr" fontAlgn="base"/>
                      <a:r>
                        <a:rPr lang="en-CA" sz="700" b="0" dirty="0">
                          <a:effectLst/>
                        </a:rPr>
                        <a:t>2,147,483,647</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515998722"/>
                  </a:ext>
                </a:extLst>
              </a:tr>
              <a:tr h="432959">
                <a:tc>
                  <a:txBody>
                    <a:bodyPr/>
                    <a:lstStyle/>
                    <a:p>
                      <a:pPr algn="ctr" fontAlgn="base"/>
                      <a:r>
                        <a:rPr lang="en-CA" sz="700" b="1">
                          <a:solidFill>
                            <a:schemeClr val="accent1"/>
                          </a:solidFill>
                          <a:effectLst/>
                        </a:rPr>
                        <a:t>long</a:t>
                      </a:r>
                    </a:p>
                  </a:txBody>
                  <a:tcPr marL="13453" marR="13453" marT="29161" marB="291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twos-complement integer</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0</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64 bits</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-2L,-1L,0L,1L,2L</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CA" sz="700" b="0">
                          <a:effectLst/>
                        </a:rPr>
                        <a:t>-9,223,372,036,854,775,808 </a:t>
                      </a:r>
                    </a:p>
                    <a:p>
                      <a:pPr algn="ctr" rtl="0" fontAlgn="base"/>
                      <a:r>
                        <a:rPr lang="en-CA" sz="700" b="0">
                          <a:effectLst/>
                        </a:rPr>
                        <a:t>to</a:t>
                      </a:r>
                    </a:p>
                    <a:p>
                      <a:pPr algn="ctr" fontAlgn="base"/>
                      <a:r>
                        <a:rPr lang="en-CA" sz="700" b="0">
                          <a:effectLst/>
                        </a:rPr>
                        <a:t>9,223,372,036,854,775,807</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503659263"/>
                  </a:ext>
                </a:extLst>
              </a:tr>
              <a:tr h="295835">
                <a:tc>
                  <a:txBody>
                    <a:bodyPr/>
                    <a:lstStyle/>
                    <a:p>
                      <a:pPr algn="ctr" fontAlgn="base"/>
                      <a:r>
                        <a:rPr lang="en-CA" sz="700" b="1">
                          <a:solidFill>
                            <a:schemeClr val="accent1"/>
                          </a:solidFill>
                          <a:effectLst/>
                        </a:rPr>
                        <a:t>float </a:t>
                      </a:r>
                    </a:p>
                  </a:txBody>
                  <a:tcPr marL="13453" marR="13453" marT="29161" marB="291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IEEE 754 floating point</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0.0</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32 bits</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1.23e100f , -1.23e-100f , .3f ,3.14F</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CA" sz="700" b="0">
                          <a:effectLst/>
                        </a:rPr>
                        <a:t>upto 7 decimal digits</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3083644714"/>
                  </a:ext>
                </a:extLst>
              </a:tr>
              <a:tr h="385340">
                <a:tc>
                  <a:txBody>
                    <a:bodyPr/>
                    <a:lstStyle/>
                    <a:p>
                      <a:pPr algn="ctr" fontAlgn="base"/>
                      <a:r>
                        <a:rPr lang="en-CA" sz="700" b="1" dirty="0">
                          <a:solidFill>
                            <a:schemeClr val="accent1"/>
                          </a:solidFill>
                          <a:effectLst/>
                        </a:rPr>
                        <a:t>double</a:t>
                      </a:r>
                    </a:p>
                  </a:txBody>
                  <a:tcPr marL="13453" marR="13453" marT="29161" marB="2916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IEEE 754 floating point</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0.0</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64 bits</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CA" sz="700" b="0">
                          <a:effectLst/>
                        </a:rPr>
                        <a:t>1.23456e300d , -123456e-300d , 1e1d</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CA" sz="700" b="0" dirty="0" err="1">
                          <a:effectLst/>
                        </a:rPr>
                        <a:t>upto</a:t>
                      </a:r>
                      <a:r>
                        <a:rPr lang="en-CA" sz="700" b="0" dirty="0">
                          <a:effectLst/>
                        </a:rPr>
                        <a:t> 16 decimal digits</a:t>
                      </a:r>
                    </a:p>
                  </a:txBody>
                  <a:tcPr marL="33632" marR="33632" marT="47083" marB="4708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403959558"/>
                  </a:ext>
                </a:extLst>
              </a:tr>
            </a:tbl>
          </a:graphicData>
        </a:graphic>
      </p:graphicFrame>
    </p:spTree>
    <p:extLst>
      <p:ext uri="{BB962C8B-B14F-4D97-AF65-F5344CB8AC3E}">
        <p14:creationId xmlns:p14="http://schemas.microsoft.com/office/powerpoint/2010/main" val="1336893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9BD36626-C95E-EEC9-E825-4137F80BAE12}"/>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AA15F9EC-8A29-EE60-3540-4BD129E7F9A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basic arithmetic operations </a:t>
            </a:r>
            <a:endParaRPr lang="en-CA" sz="3200" dirty="0">
              <a:solidFill>
                <a:schemeClr val="dk1"/>
              </a:solidFill>
              <a:latin typeface="Anton"/>
              <a:ea typeface="Anton"/>
              <a:cs typeface="Anton"/>
              <a:sym typeface="Anton"/>
            </a:endParaRPr>
          </a:p>
        </p:txBody>
      </p:sp>
      <p:pic>
        <p:nvPicPr>
          <p:cNvPr id="6" name="Shape 100">
            <a:extLst>
              <a:ext uri="{FF2B5EF4-FFF2-40B4-BE49-F238E27FC236}">
                <a16:creationId xmlns:a16="http://schemas.microsoft.com/office/drawing/2014/main" id="{BF1D5FAE-A52B-5AAD-AB00-1ABF1EFEE877}"/>
              </a:ext>
            </a:extLst>
          </p:cNvPr>
          <p:cNvPicPr preferRelativeResize="0"/>
          <p:nvPr/>
        </p:nvPicPr>
        <p:blipFill>
          <a:blip r:embed="rId3">
            <a:alphaModFix/>
          </a:blip>
          <a:stretch>
            <a:fillRect/>
          </a:stretch>
        </p:blipFill>
        <p:spPr>
          <a:xfrm>
            <a:off x="434738" y="2267539"/>
            <a:ext cx="8274523" cy="2251872"/>
          </a:xfrm>
          <a:prstGeom prst="rect">
            <a:avLst/>
          </a:prstGeom>
          <a:noFill/>
          <a:ln>
            <a:noFill/>
          </a:ln>
        </p:spPr>
      </p:pic>
      <p:sp>
        <p:nvSpPr>
          <p:cNvPr id="7" name="Google Shape;878;p41">
            <a:extLst>
              <a:ext uri="{FF2B5EF4-FFF2-40B4-BE49-F238E27FC236}">
                <a16:creationId xmlns:a16="http://schemas.microsoft.com/office/drawing/2014/main" id="{2B0CF86C-2E72-E3EE-112D-765A1C8FA5B9}"/>
              </a:ext>
            </a:extLst>
          </p:cNvPr>
          <p:cNvSpPr txBox="1">
            <a:spLocks noGrp="1"/>
          </p:cNvSpPr>
          <p:nvPr>
            <p:ph type="subTitle" idx="1"/>
          </p:nvPr>
        </p:nvSpPr>
        <p:spPr>
          <a:xfrm>
            <a:off x="649112" y="1127905"/>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6"/>
                </a:solidFill>
              </a:rPr>
              <a:t>Addition, subtraction, multiplication, division and remainder are binary operators that take two operands (e.g., x + y); while negation (e.g., -x), increment and decrement (e.g., ++x, --x) are unary operators that take only one operand</a:t>
            </a:r>
          </a:p>
        </p:txBody>
      </p:sp>
    </p:spTree>
    <p:extLst>
      <p:ext uri="{BB962C8B-B14F-4D97-AF65-F5344CB8AC3E}">
        <p14:creationId xmlns:p14="http://schemas.microsoft.com/office/powerpoint/2010/main" val="49478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513872-1A11-8E6C-0BDE-962A5FD2173B}"/>
              </a:ext>
            </a:extLst>
          </p:cNvPr>
          <p:cNvPicPr>
            <a:picLocks noChangeAspect="1"/>
          </p:cNvPicPr>
          <p:nvPr/>
        </p:nvPicPr>
        <p:blipFill>
          <a:blip r:embed="rId2"/>
          <a:stretch>
            <a:fillRect/>
          </a:stretch>
        </p:blipFill>
        <p:spPr>
          <a:xfrm>
            <a:off x="3498525" y="445025"/>
            <a:ext cx="5300250" cy="4366260"/>
          </a:xfrm>
          <a:prstGeom prst="rect">
            <a:avLst/>
          </a:prstGeom>
        </p:spPr>
      </p:pic>
      <p:sp>
        <p:nvSpPr>
          <p:cNvPr id="8" name="Google Shape;877;p41">
            <a:extLst>
              <a:ext uri="{FF2B5EF4-FFF2-40B4-BE49-F238E27FC236}">
                <a16:creationId xmlns:a16="http://schemas.microsoft.com/office/drawing/2014/main" id="{DC2BB563-A9CE-358E-4E54-4E3B90D5FFC6}"/>
              </a:ext>
            </a:extLst>
          </p:cNvPr>
          <p:cNvSpPr txBox="1">
            <a:spLocks/>
          </p:cNvSpPr>
          <p:nvPr/>
        </p:nvSpPr>
        <p:spPr>
          <a:xfrm>
            <a:off x="720000" y="445025"/>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CA" sz="3200" dirty="0">
                <a:solidFill>
                  <a:schemeClr val="hlink"/>
                </a:solidFill>
                <a:uFill>
                  <a:noFill/>
                </a:uFill>
                <a:latin typeface="Anton"/>
                <a:ea typeface="Anton"/>
                <a:cs typeface="Anton"/>
                <a:sym typeface="Anton"/>
              </a:rPr>
              <a:t>MATH Methods </a:t>
            </a:r>
            <a:endParaRPr lang="en-CA" sz="3200" dirty="0">
              <a:solidFill>
                <a:schemeClr val="dk1"/>
              </a:solidFill>
              <a:latin typeface="Anton"/>
              <a:ea typeface="Anton"/>
              <a:cs typeface="Anton"/>
              <a:sym typeface="Anton"/>
            </a:endParaRPr>
          </a:p>
        </p:txBody>
      </p:sp>
      <p:sp>
        <p:nvSpPr>
          <p:cNvPr id="9" name="Google Shape;878;p41">
            <a:extLst>
              <a:ext uri="{FF2B5EF4-FFF2-40B4-BE49-F238E27FC236}">
                <a16:creationId xmlns:a16="http://schemas.microsoft.com/office/drawing/2014/main" id="{4EFE9D9C-6DA0-503F-307C-ABB2155E0185}"/>
              </a:ext>
            </a:extLst>
          </p:cNvPr>
          <p:cNvSpPr txBox="1">
            <a:spLocks/>
          </p:cNvSpPr>
          <p:nvPr/>
        </p:nvSpPr>
        <p:spPr>
          <a:xfrm>
            <a:off x="720000" y="1047847"/>
            <a:ext cx="2457540" cy="12429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100" dirty="0">
                <a:solidFill>
                  <a:srgbClr val="FFC000"/>
                </a:solidFill>
              </a:rPr>
              <a:t>Syntax</a:t>
            </a:r>
            <a:r>
              <a:rPr lang="en-US" sz="1100" dirty="0">
                <a:solidFill>
                  <a:schemeClr val="accent6"/>
                </a:solidFill>
              </a:rPr>
              <a:t>:</a:t>
            </a:r>
          </a:p>
          <a:p>
            <a:pPr>
              <a:buClr>
                <a:schemeClr val="dk1"/>
              </a:buClr>
              <a:buSzPts val="1100"/>
            </a:pPr>
            <a:endParaRPr lang="en-US" sz="1100" dirty="0">
              <a:solidFill>
                <a:schemeClr val="accent6"/>
              </a:solidFill>
            </a:endParaRPr>
          </a:p>
          <a:p>
            <a:pPr>
              <a:buClr>
                <a:schemeClr val="dk1"/>
              </a:buClr>
              <a:buSzPts val="1100"/>
            </a:pPr>
            <a:r>
              <a:rPr lang="en-US" sz="1100" dirty="0" err="1">
                <a:solidFill>
                  <a:schemeClr val="accent6"/>
                </a:solidFill>
              </a:rPr>
              <a:t>MATH.method</a:t>
            </a:r>
            <a:r>
              <a:rPr lang="en-US" sz="1100" dirty="0">
                <a:solidFill>
                  <a:schemeClr val="accent6"/>
                </a:solidFill>
              </a:rPr>
              <a:t>()</a:t>
            </a:r>
          </a:p>
        </p:txBody>
      </p:sp>
    </p:spTree>
    <p:extLst>
      <p:ext uri="{BB962C8B-B14F-4D97-AF65-F5344CB8AC3E}">
        <p14:creationId xmlns:p14="http://schemas.microsoft.com/office/powerpoint/2010/main" val="2535736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9"/>
          <p:cNvSpPr txBox="1">
            <a:spLocks noGrp="1"/>
          </p:cNvSpPr>
          <p:nvPr>
            <p:ph type="title"/>
          </p:nvPr>
        </p:nvSpPr>
        <p:spPr>
          <a:xfrm>
            <a:off x="713224" y="2109175"/>
            <a:ext cx="5436115"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Strings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D793DD53-61DE-DB5D-7D3F-67190D39E875}"/>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CDEB34F3-E2D6-A557-DD21-D7F4FDFCF43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Printing to The Console</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3FC7F731-0918-8460-17FE-95F1B4F1AA46}"/>
              </a:ext>
            </a:extLst>
          </p:cNvPr>
          <p:cNvSpPr txBox="1"/>
          <p:nvPr/>
        </p:nvSpPr>
        <p:spPr>
          <a:xfrm>
            <a:off x="720000" y="1232576"/>
            <a:ext cx="7509600" cy="2893100"/>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 </a:t>
            </a:r>
            <a:r>
              <a:rPr lang="en-CA" b="0" dirty="0">
                <a:solidFill>
                  <a:srgbClr val="6A9955"/>
                </a:solidFill>
                <a:effectLst/>
                <a:latin typeface="Consolas" panose="020B0609020204030204" pitchFamily="49" charset="0"/>
              </a:rPr>
              <a:t>//moves cursor to the next line and before printing again</a:t>
            </a:r>
            <a:endParaRPr lang="en-CA" b="0" dirty="0">
              <a:solidFill>
                <a:srgbClr val="CCCCCC"/>
              </a:solidFill>
              <a:effectLst/>
              <a:latin typeface="Consolas" panose="020B0609020204030204" pitchFamily="49" charset="0"/>
            </a:endParaRP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 "</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487709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3860EA93-FE65-858F-0676-0F0A42812E7E}"/>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107A6BFE-2AB6-DC82-4AC8-8FE91D01064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Printing challenge</a:t>
            </a:r>
            <a:endParaRPr lang="en-CA" sz="3200" dirty="0">
              <a:solidFill>
                <a:schemeClr val="dk1"/>
              </a:solidFill>
              <a:latin typeface="Anton"/>
              <a:ea typeface="Anton"/>
              <a:cs typeface="Anton"/>
              <a:sym typeface="Anton"/>
            </a:endParaRPr>
          </a:p>
        </p:txBody>
      </p:sp>
      <p:pic>
        <p:nvPicPr>
          <p:cNvPr id="9" name="Picture 8">
            <a:extLst>
              <a:ext uri="{FF2B5EF4-FFF2-40B4-BE49-F238E27FC236}">
                <a16:creationId xmlns:a16="http://schemas.microsoft.com/office/drawing/2014/main" id="{C60DD71E-4036-F579-1414-A638A01BA9F5}"/>
              </a:ext>
            </a:extLst>
          </p:cNvPr>
          <p:cNvPicPr>
            <a:picLocks noChangeAspect="1"/>
          </p:cNvPicPr>
          <p:nvPr/>
        </p:nvPicPr>
        <p:blipFill>
          <a:blip r:embed="rId3"/>
          <a:stretch>
            <a:fillRect/>
          </a:stretch>
        </p:blipFill>
        <p:spPr>
          <a:xfrm>
            <a:off x="1254211" y="1759363"/>
            <a:ext cx="6422930" cy="2569172"/>
          </a:xfrm>
          <a:prstGeom prst="rect">
            <a:avLst/>
          </a:prstGeom>
        </p:spPr>
      </p:pic>
    </p:spTree>
    <p:extLst>
      <p:ext uri="{BB962C8B-B14F-4D97-AF65-F5344CB8AC3E}">
        <p14:creationId xmlns:p14="http://schemas.microsoft.com/office/powerpoint/2010/main" val="1053070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7DC9AD7-1484-822A-1E6B-79292E97D5C3}"/>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93502459-92EA-0663-5316-3A7127FF3F0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Printing program outputs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F6CEC615-C5DA-184B-E95E-15BFFE4FC36B}"/>
              </a:ext>
            </a:extLst>
          </p:cNvPr>
          <p:cNvSpPr txBox="1"/>
          <p:nvPr/>
        </p:nvSpPr>
        <p:spPr>
          <a:xfrm>
            <a:off x="376881" y="1210262"/>
            <a:ext cx="9403491" cy="3754874"/>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number1</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11</a:t>
            </a:r>
            <a:r>
              <a:rPr lang="en-CA" b="0" dirty="0">
                <a:solidFill>
                  <a:srgbClr val="CCCCCC"/>
                </a:solidFill>
                <a:effectLst/>
                <a:latin typeface="Consolas" panose="020B0609020204030204" pitchFamily="49" charset="0"/>
              </a:rPr>
              <a:t>;  </a:t>
            </a:r>
            <a:r>
              <a:rPr lang="en-CA" b="0" dirty="0">
                <a:solidFill>
                  <a:srgbClr val="6A9955"/>
                </a:solidFill>
                <a:effectLst/>
                <a:latin typeface="Consolas" panose="020B0609020204030204" pitchFamily="49" charset="0"/>
              </a:rPr>
              <a:t>//declares and assigns an int value</a:t>
            </a:r>
            <a:endParaRPr lang="en-CA" b="0" dirty="0">
              <a:solidFill>
                <a:srgbClr val="CCCCCC"/>
              </a:solidFill>
              <a:effectLst/>
              <a:latin typeface="Consolas" panose="020B0609020204030204" pitchFamily="49" charset="0"/>
            </a:endParaRP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number2</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22</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number3</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23</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number4</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44</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number5</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B5CEA8"/>
                </a:solidFill>
                <a:effectLst/>
                <a:latin typeface="Consolas" panose="020B0609020204030204" pitchFamily="49" charset="0"/>
              </a:rPr>
              <a:t>55</a:t>
            </a:r>
            <a:r>
              <a:rPr lang="en-CA" b="0" dirty="0">
                <a:solidFill>
                  <a:srgbClr val="CCCCCC"/>
                </a:solidFill>
                <a:effectLst/>
                <a:latin typeface="Consolas" panose="020B0609020204030204" pitchFamily="49" charset="0"/>
              </a:rPr>
              <a:t>;</a:t>
            </a:r>
          </a:p>
          <a:p>
            <a:br>
              <a:rPr lang="en-CA" b="0" dirty="0">
                <a:solidFill>
                  <a:srgbClr val="CCCCCC"/>
                </a:solidFill>
                <a:effectLst/>
                <a:latin typeface="Consolas" panose="020B0609020204030204" pitchFamily="49" charset="0"/>
              </a:rPr>
            </a:b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sum</a:t>
            </a:r>
            <a:r>
              <a:rPr lang="en-CA" b="0" dirty="0">
                <a:solidFill>
                  <a:srgbClr val="CCCCCC"/>
                </a:solidFill>
                <a:effectLst/>
                <a:latin typeface="Consolas" panose="020B0609020204030204" pitchFamily="49" charset="0"/>
              </a:rPr>
              <a:t>; </a:t>
            </a:r>
            <a:r>
              <a:rPr lang="en-CA" b="0" dirty="0">
                <a:solidFill>
                  <a:srgbClr val="6A9955"/>
                </a:solidFill>
                <a:effectLst/>
                <a:latin typeface="Consolas" panose="020B0609020204030204" pitchFamily="49" charset="0"/>
              </a:rPr>
              <a:t>//Declares a variable int without assigning a literal value</a:t>
            </a:r>
            <a:endParaRPr lang="en-CA" b="0" dirty="0">
              <a:solidFill>
                <a:srgbClr val="CCCCCC"/>
              </a:solidFill>
              <a:effectLst/>
              <a:latin typeface="Consolas" panose="020B0609020204030204" pitchFamily="49" charset="0"/>
            </a:endParaRPr>
          </a:p>
          <a:p>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sum</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number1</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number2</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number3</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number4</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number5</a:t>
            </a:r>
            <a:r>
              <a:rPr lang="en-CA" b="0" dirty="0">
                <a:solidFill>
                  <a:srgbClr val="CCCCCC"/>
                </a:solidFill>
                <a:effectLst/>
                <a:latin typeface="Consolas" panose="020B0609020204030204" pitchFamily="49" charset="0"/>
              </a:rPr>
              <a:t>;</a:t>
            </a:r>
          </a:p>
          <a:p>
            <a:br>
              <a:rPr lang="en-CA" b="0" dirty="0">
                <a:solidFill>
                  <a:srgbClr val="CCCCCC"/>
                </a:solidFill>
                <a:effectLst/>
                <a:latin typeface="Consolas" panose="020B0609020204030204" pitchFamily="49" charset="0"/>
              </a:rPr>
            </a:br>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"The Sum is: "</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9CDCFE"/>
                </a:solidFill>
                <a:effectLst/>
                <a:latin typeface="Consolas" panose="020B0609020204030204" pitchFamily="49" charset="0"/>
              </a:rPr>
              <a:t>sum</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626590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BD8C9D07-7C48-B2DA-F3F5-C343991FFE3E}"/>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F2CF8198-E08F-F93B-CE7A-7F7CD907CCC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Formatting Strings</a:t>
            </a:r>
            <a:endParaRPr lang="en-CA" sz="3200" dirty="0">
              <a:solidFill>
                <a:schemeClr val="dk1"/>
              </a:solidFill>
              <a:latin typeface="Anton"/>
              <a:ea typeface="Anton"/>
              <a:cs typeface="Anton"/>
              <a:sym typeface="Anton"/>
            </a:endParaRPr>
          </a:p>
        </p:txBody>
      </p:sp>
      <p:sp>
        <p:nvSpPr>
          <p:cNvPr id="2" name="Google Shape;878;p41">
            <a:extLst>
              <a:ext uri="{FF2B5EF4-FFF2-40B4-BE49-F238E27FC236}">
                <a16:creationId xmlns:a16="http://schemas.microsoft.com/office/drawing/2014/main" id="{7E9DA291-1458-1CAA-7DC0-041A5798DEEA}"/>
              </a:ext>
            </a:extLst>
          </p:cNvPr>
          <p:cNvSpPr txBox="1">
            <a:spLocks noGrp="1"/>
          </p:cNvSpPr>
          <p:nvPr>
            <p:ph type="subTitle" idx="1"/>
          </p:nvPr>
        </p:nvSpPr>
        <p:spPr>
          <a:xfrm>
            <a:off x="720000" y="1022876"/>
            <a:ext cx="7845776" cy="4697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6"/>
                </a:solidFill>
              </a:rPr>
              <a:t>There are three common ways to create larger strings using variables: </a:t>
            </a:r>
          </a:p>
          <a:p>
            <a:pPr marL="0" lvl="0" indent="0" algn="l" rtl="0">
              <a:spcBef>
                <a:spcPts val="0"/>
              </a:spcBef>
              <a:spcAft>
                <a:spcPts val="0"/>
              </a:spcAft>
              <a:buClr>
                <a:schemeClr val="dk1"/>
              </a:buClr>
              <a:buSzPts val="1100"/>
              <a:buFont typeface="Arial"/>
              <a:buNone/>
            </a:pPr>
            <a:endParaRPr lang="en-US" dirty="0">
              <a:solidFill>
                <a:srgbClr val="FF0000"/>
              </a:solidFill>
            </a:endParaRPr>
          </a:p>
        </p:txBody>
      </p:sp>
      <p:sp>
        <p:nvSpPr>
          <p:cNvPr id="5" name="TextBox 4">
            <a:extLst>
              <a:ext uri="{FF2B5EF4-FFF2-40B4-BE49-F238E27FC236}">
                <a16:creationId xmlns:a16="http://schemas.microsoft.com/office/drawing/2014/main" id="{C72C3D57-071C-81C1-1BF6-D21304882DEF}"/>
              </a:ext>
            </a:extLst>
          </p:cNvPr>
          <p:cNvSpPr txBox="1"/>
          <p:nvPr/>
        </p:nvSpPr>
        <p:spPr>
          <a:xfrm>
            <a:off x="275664" y="1471919"/>
            <a:ext cx="8868336" cy="923330"/>
          </a:xfrm>
          <a:prstGeom prst="rect">
            <a:avLst/>
          </a:prstGeom>
          <a:noFill/>
        </p:spPr>
        <p:txBody>
          <a:bodyPr wrap="square">
            <a:spAutoFit/>
          </a:bodyPr>
          <a:lstStyle/>
          <a:p>
            <a:r>
              <a:rPr lang="en-US" sz="900" dirty="0">
                <a:solidFill>
                  <a:srgbClr val="6A9955"/>
                </a:solidFill>
                <a:latin typeface="Consolas" panose="020B0609020204030204" pitchFamily="49" charset="0"/>
              </a:rPr>
              <a:t>        </a:t>
            </a:r>
            <a:r>
              <a:rPr lang="en-US" sz="900" b="0" dirty="0">
                <a:solidFill>
                  <a:srgbClr val="6A9955"/>
                </a:solidFill>
                <a:effectLst/>
                <a:latin typeface="Consolas" panose="020B0609020204030204" pitchFamily="49" charset="0"/>
              </a:rPr>
              <a:t>//This Example demonstrates simple </a:t>
            </a:r>
            <a:r>
              <a:rPr lang="en-US" sz="900" b="0" dirty="0" err="1">
                <a:solidFill>
                  <a:srgbClr val="6A9955"/>
                </a:solidFill>
                <a:effectLst/>
                <a:latin typeface="Consolas" panose="020B0609020204030204" pitchFamily="49" charset="0"/>
              </a:rPr>
              <a:t>concatentation</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int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num1</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2</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double</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num2</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1.02e8</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String</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"Venus"</a:t>
            </a:r>
            <a:r>
              <a:rPr lang="en-US" sz="900" b="0" dirty="0">
                <a:solidFill>
                  <a:srgbClr val="CCCCCC"/>
                </a:solidFill>
                <a:effectLst/>
                <a:latin typeface="Consolas" panose="020B0609020204030204" pitchFamily="49" charset="0"/>
              </a:rPr>
              <a:t>;</a:t>
            </a:r>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String</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phrase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"The planet "</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 is the "</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num1</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nd</a:t>
            </a:r>
            <a:r>
              <a:rPr lang="en-US" sz="900" b="0" dirty="0">
                <a:solidFill>
                  <a:srgbClr val="CE9178"/>
                </a:solidFill>
                <a:effectLst/>
                <a:latin typeface="Consolas" panose="020B0609020204030204" pitchFamily="49" charset="0"/>
              </a:rPr>
              <a:t> from </a:t>
            </a:r>
            <a:r>
              <a:rPr lang="en-US" sz="900" b="0" dirty="0" err="1">
                <a:solidFill>
                  <a:srgbClr val="CE9178"/>
                </a:solidFill>
                <a:effectLst/>
                <a:latin typeface="Consolas" panose="020B0609020204030204" pitchFamily="49" charset="0"/>
              </a:rPr>
              <a:t>thes</a:t>
            </a:r>
            <a:r>
              <a:rPr lang="en-US" sz="900" b="0" dirty="0">
                <a:solidFill>
                  <a:srgbClr val="CE9178"/>
                </a:solidFill>
                <a:effectLst/>
                <a:latin typeface="Consolas" panose="020B0609020204030204" pitchFamily="49" charset="0"/>
              </a:rPr>
              <a:t> un, at a distance of "</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num2</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 </a:t>
            </a:r>
            <a:r>
              <a:rPr lang="en-US" sz="900" b="0" dirty="0">
                <a:solidFill>
                  <a:srgbClr val="CE9178"/>
                </a:solidFill>
                <a:effectLst/>
                <a:latin typeface="Consolas" panose="020B0609020204030204" pitchFamily="49" charset="0"/>
              </a:rPr>
              <a:t>"km"</a:t>
            </a:r>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err="1">
                <a:solidFill>
                  <a:srgbClr val="4EC9B0"/>
                </a:solidFill>
                <a:effectLst/>
                <a:latin typeface="Consolas" panose="020B0609020204030204" pitchFamily="49" charset="0"/>
              </a:rPr>
              <a:t>System</a:t>
            </a:r>
            <a:r>
              <a:rPr lang="en-US" sz="900" b="0" dirty="0" err="1">
                <a:solidFill>
                  <a:srgbClr val="CCCCCC"/>
                </a:solidFill>
                <a:effectLst/>
                <a:latin typeface="Consolas" panose="020B0609020204030204" pitchFamily="49" charset="0"/>
              </a:rPr>
              <a:t>.</a:t>
            </a:r>
            <a:r>
              <a:rPr lang="en-US" sz="900" b="0" dirty="0" err="1">
                <a:solidFill>
                  <a:srgbClr val="4FC1FF"/>
                </a:solidFill>
                <a:effectLst/>
                <a:latin typeface="Consolas" panose="020B0609020204030204" pitchFamily="49" charset="0"/>
              </a:rPr>
              <a:t>out</a:t>
            </a:r>
            <a:r>
              <a:rPr lang="en-US" sz="900" b="0" dirty="0" err="1">
                <a:solidFill>
                  <a:srgbClr val="CCCCCC"/>
                </a:solidFill>
                <a:effectLst/>
                <a:latin typeface="Consolas" panose="020B0609020204030204" pitchFamily="49" charset="0"/>
              </a:rPr>
              <a:t>.</a:t>
            </a:r>
            <a:r>
              <a:rPr lang="en-US" sz="900" b="0" dirty="0" err="1">
                <a:solidFill>
                  <a:srgbClr val="DCDCAA"/>
                </a:solidFill>
                <a:effectLst/>
                <a:latin typeface="Consolas" panose="020B0609020204030204" pitchFamily="49" charset="0"/>
              </a:rPr>
              <a:t>print</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phrase</a:t>
            </a:r>
            <a:r>
              <a:rPr lang="en-US" sz="900" b="0" dirty="0">
                <a:solidFill>
                  <a:srgbClr val="CCCCCC"/>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4366664F-EB94-EADA-92C7-733E4C3B4D32}"/>
              </a:ext>
            </a:extLst>
          </p:cNvPr>
          <p:cNvSpPr txBox="1"/>
          <p:nvPr/>
        </p:nvSpPr>
        <p:spPr>
          <a:xfrm>
            <a:off x="275664" y="2562685"/>
            <a:ext cx="8457618" cy="1061829"/>
          </a:xfrm>
          <a:prstGeom prst="rect">
            <a:avLst/>
          </a:prstGeom>
          <a:noFill/>
        </p:spPr>
        <p:txBody>
          <a:bodyPr wrap="square">
            <a:spAutoFit/>
          </a:bodyPr>
          <a:lstStyle/>
          <a:p>
            <a:r>
              <a:rPr lang="en-US" sz="900" dirty="0">
                <a:solidFill>
                  <a:srgbClr val="4EC9B0"/>
                </a:solidFill>
                <a:latin typeface="Consolas" panose="020B0609020204030204" pitchFamily="49" charset="0"/>
              </a:rPr>
              <a:t>        </a:t>
            </a:r>
            <a:r>
              <a:rPr lang="en-US" sz="900" b="0" dirty="0">
                <a:solidFill>
                  <a:srgbClr val="6A9955"/>
                </a:solidFill>
                <a:effectLst/>
                <a:latin typeface="Consolas" panose="020B0609020204030204" pitchFamily="49" charset="0"/>
              </a:rPr>
              <a:t>//This Example demonstrates format() method</a:t>
            </a:r>
            <a:endParaRPr lang="en-US" sz="900" dirty="0">
              <a:solidFill>
                <a:srgbClr val="4EC9B0"/>
              </a:solidFill>
              <a:latin typeface="Consolas" panose="020B0609020204030204" pitchFamily="49" charset="0"/>
            </a:endParaRPr>
          </a:p>
          <a:p>
            <a:r>
              <a:rPr lang="en-US" sz="900" dirty="0">
                <a:solidFill>
                  <a:srgbClr val="4EC9B0"/>
                </a:solidFill>
                <a:latin typeface="Consolas" panose="020B0609020204030204" pitchFamily="49" charset="0"/>
              </a:rPr>
              <a:t>        </a:t>
            </a:r>
            <a:r>
              <a:rPr lang="en-US" sz="900" b="0" dirty="0">
                <a:solidFill>
                  <a:srgbClr val="4EC9B0"/>
                </a:solidFill>
                <a:effectLst/>
                <a:latin typeface="Consolas" panose="020B0609020204030204" pitchFamily="49" charset="0"/>
              </a:rPr>
              <a:t>int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num1</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2</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double</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num2</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1.02e8</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String</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"Venus"</a:t>
            </a:r>
            <a:r>
              <a:rPr lang="en-US" sz="900" b="0" dirty="0">
                <a:solidFill>
                  <a:srgbClr val="CCCCCC"/>
                </a:solidFill>
                <a:effectLst/>
                <a:latin typeface="Consolas" panose="020B0609020204030204" pitchFamily="49" charset="0"/>
              </a:rPr>
              <a:t>;</a:t>
            </a:r>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String</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phrase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4EC9B0"/>
                </a:solidFill>
                <a:effectLst/>
                <a:latin typeface="Consolas" panose="020B0609020204030204" pitchFamily="49" charset="0"/>
              </a:rPr>
              <a:t>String</a:t>
            </a:r>
            <a:r>
              <a:rPr lang="en-US" sz="900" b="0" dirty="0" err="1">
                <a:solidFill>
                  <a:srgbClr val="CCCCCC"/>
                </a:solidFill>
                <a:effectLst/>
                <a:latin typeface="Consolas" panose="020B0609020204030204" pitchFamily="49" charset="0"/>
              </a:rPr>
              <a:t>.</a:t>
            </a:r>
            <a:r>
              <a:rPr lang="en-US" sz="900" b="0" dirty="0" err="1">
                <a:solidFill>
                  <a:srgbClr val="DCDCAA"/>
                </a:solidFill>
                <a:effectLst/>
                <a:latin typeface="Consolas" panose="020B0609020204030204" pitchFamily="49" charset="0"/>
              </a:rPr>
              <a:t>format</a:t>
            </a:r>
            <a:r>
              <a:rPr lang="en-US" sz="900" b="0" dirty="0">
                <a:solidFill>
                  <a:srgbClr val="CCCCCC"/>
                </a:solidFill>
                <a:effectLst/>
                <a:latin typeface="Consolas" panose="020B0609020204030204" pitchFamily="49" charset="0"/>
              </a:rPr>
              <a:t>(</a:t>
            </a:r>
            <a:r>
              <a:rPr lang="en-US" sz="900" b="0" dirty="0">
                <a:solidFill>
                  <a:srgbClr val="CE9178"/>
                </a:solidFill>
                <a:effectLst/>
                <a:latin typeface="Consolas" panose="020B0609020204030204" pitchFamily="49" charset="0"/>
              </a:rPr>
              <a:t>"The planet %2$s is the %1$d'nd from the sun, at a distance of %3$e km"</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num1</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name</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num2</a:t>
            </a:r>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//%2$s can be read as: Take the second variable in the list (%2) and format as a string ($s</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4EC9B0"/>
                </a:solidFill>
                <a:effectLst/>
                <a:latin typeface="Consolas" panose="020B0609020204030204" pitchFamily="49" charset="0"/>
              </a:rPr>
              <a:t>System</a:t>
            </a:r>
            <a:r>
              <a:rPr lang="en-US" sz="900" b="0" dirty="0" err="1">
                <a:solidFill>
                  <a:srgbClr val="CCCCCC"/>
                </a:solidFill>
                <a:effectLst/>
                <a:latin typeface="Consolas" panose="020B0609020204030204" pitchFamily="49" charset="0"/>
              </a:rPr>
              <a:t>.</a:t>
            </a:r>
            <a:r>
              <a:rPr lang="en-US" sz="900" b="0" dirty="0" err="1">
                <a:solidFill>
                  <a:srgbClr val="4FC1FF"/>
                </a:solidFill>
                <a:effectLst/>
                <a:latin typeface="Consolas" panose="020B0609020204030204" pitchFamily="49" charset="0"/>
              </a:rPr>
              <a:t>out</a:t>
            </a:r>
            <a:r>
              <a:rPr lang="en-US" sz="900" b="0" dirty="0" err="1">
                <a:solidFill>
                  <a:srgbClr val="CCCCCC"/>
                </a:solidFill>
                <a:effectLst/>
                <a:latin typeface="Consolas" panose="020B0609020204030204" pitchFamily="49" charset="0"/>
              </a:rPr>
              <a:t>.</a:t>
            </a:r>
            <a:r>
              <a:rPr lang="en-US" sz="900" b="0" dirty="0" err="1">
                <a:solidFill>
                  <a:srgbClr val="DCDCAA"/>
                </a:solidFill>
                <a:effectLst/>
                <a:latin typeface="Consolas" panose="020B0609020204030204" pitchFamily="49" charset="0"/>
              </a:rPr>
              <a:t>println</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phrase</a:t>
            </a:r>
            <a:r>
              <a:rPr lang="en-US" sz="900" b="0" dirty="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24240DF4-DB38-5F30-A145-47C5E7257AAC}"/>
              </a:ext>
            </a:extLst>
          </p:cNvPr>
          <p:cNvSpPr txBox="1"/>
          <p:nvPr/>
        </p:nvSpPr>
        <p:spPr>
          <a:xfrm>
            <a:off x="275664" y="3828868"/>
            <a:ext cx="8457618" cy="1061829"/>
          </a:xfrm>
          <a:prstGeom prst="rect">
            <a:avLst/>
          </a:prstGeom>
          <a:noFill/>
        </p:spPr>
        <p:txBody>
          <a:bodyPr wrap="square">
            <a:spAutoFit/>
          </a:bodyPr>
          <a:lstStyle/>
          <a:p>
            <a:r>
              <a:rPr lang="en-US" sz="900" b="0" dirty="0">
                <a:solidFill>
                  <a:srgbClr val="4EC9B0"/>
                </a:solidFill>
                <a:effectLst/>
                <a:latin typeface="Consolas" panose="020B0609020204030204" pitchFamily="49" charset="0"/>
              </a:rPr>
              <a:t>        </a:t>
            </a:r>
            <a:r>
              <a:rPr lang="en-US" sz="900" b="0" dirty="0">
                <a:solidFill>
                  <a:srgbClr val="6A9955"/>
                </a:solidFill>
                <a:effectLst/>
                <a:latin typeface="Consolas" panose="020B0609020204030204" pitchFamily="49" charset="0"/>
              </a:rPr>
              <a:t>//This Example demonstrates </a:t>
            </a:r>
            <a:r>
              <a:rPr lang="en-US" sz="900" b="0" dirty="0" err="1">
                <a:solidFill>
                  <a:srgbClr val="6A9955"/>
                </a:solidFill>
                <a:effectLst/>
                <a:latin typeface="Consolas" panose="020B0609020204030204" pitchFamily="49" charset="0"/>
              </a:rPr>
              <a:t>printf</a:t>
            </a:r>
            <a:r>
              <a:rPr lang="en-US" sz="900" b="0" dirty="0">
                <a:solidFill>
                  <a:srgbClr val="6A9955"/>
                </a:solidFill>
                <a:effectLst/>
                <a:latin typeface="Consolas" panose="020B0609020204030204" pitchFamily="49" charset="0"/>
              </a:rPr>
              <a:t>() method</a:t>
            </a:r>
            <a:endParaRPr lang="en-US" sz="900" b="0" dirty="0">
              <a:solidFill>
                <a:srgbClr val="4EC9B0"/>
              </a:solidFill>
              <a:effectLst/>
              <a:latin typeface="Consolas" panose="020B0609020204030204" pitchFamily="49" charset="0"/>
            </a:endParaRPr>
          </a:p>
          <a:p>
            <a:r>
              <a:rPr lang="en-US" sz="900" dirty="0">
                <a:solidFill>
                  <a:srgbClr val="4EC9B0"/>
                </a:solidFill>
                <a:latin typeface="Consolas" panose="020B0609020204030204" pitchFamily="49" charset="0"/>
              </a:rPr>
              <a:t>        </a:t>
            </a:r>
            <a:r>
              <a:rPr lang="en-US" sz="900" b="0" dirty="0">
                <a:solidFill>
                  <a:srgbClr val="4EC9B0"/>
                </a:solidFill>
                <a:effectLst/>
                <a:latin typeface="Consolas" panose="020B0609020204030204" pitchFamily="49" charset="0"/>
              </a:rPr>
              <a:t>int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num1</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2</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double</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num2</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1.02e8</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String</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"Venus"</a:t>
            </a:r>
            <a:r>
              <a:rPr lang="en-US" sz="900" b="0" dirty="0">
                <a:solidFill>
                  <a:srgbClr val="CCCCCC"/>
                </a:solidFill>
                <a:effectLst/>
                <a:latin typeface="Consolas" panose="020B0609020204030204" pitchFamily="49" charset="0"/>
              </a:rPr>
              <a:t>;</a:t>
            </a:r>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String</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phrase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"The planet %2$s is the %1$d'nd from the sun, at a distance of %3$e km"</a:t>
            </a:r>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//%2$s can be read as: Take the second variable in the list (%2) and format as a string ($s</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4EC9B0"/>
                </a:solidFill>
                <a:effectLst/>
                <a:latin typeface="Consolas" panose="020B0609020204030204" pitchFamily="49" charset="0"/>
              </a:rPr>
              <a:t>System</a:t>
            </a:r>
            <a:r>
              <a:rPr lang="en-US" sz="900" b="0" dirty="0" err="1">
                <a:solidFill>
                  <a:srgbClr val="CCCCCC"/>
                </a:solidFill>
                <a:effectLst/>
                <a:latin typeface="Consolas" panose="020B0609020204030204" pitchFamily="49" charset="0"/>
              </a:rPr>
              <a:t>.</a:t>
            </a:r>
            <a:r>
              <a:rPr lang="en-US" sz="900" b="0" dirty="0" err="1">
                <a:solidFill>
                  <a:srgbClr val="4FC1FF"/>
                </a:solidFill>
                <a:effectLst/>
                <a:latin typeface="Consolas" panose="020B0609020204030204" pitchFamily="49" charset="0"/>
              </a:rPr>
              <a:t>out</a:t>
            </a:r>
            <a:r>
              <a:rPr lang="en-US" sz="900" b="0" dirty="0" err="1">
                <a:solidFill>
                  <a:srgbClr val="CCCCCC"/>
                </a:solidFill>
                <a:effectLst/>
                <a:latin typeface="Consolas" panose="020B0609020204030204" pitchFamily="49" charset="0"/>
              </a:rPr>
              <a:t>.</a:t>
            </a:r>
            <a:r>
              <a:rPr lang="en-US" sz="900" b="0" dirty="0" err="1">
                <a:solidFill>
                  <a:srgbClr val="DCDCAA"/>
                </a:solidFill>
                <a:effectLst/>
                <a:latin typeface="Consolas" panose="020B0609020204030204" pitchFamily="49" charset="0"/>
              </a:rPr>
              <a:t>printf</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phrase</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num1</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name</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num2</a:t>
            </a:r>
            <a:r>
              <a:rPr lang="en-US" sz="900" b="0" dirty="0">
                <a:solidFill>
                  <a:srgbClr val="CCCCCC"/>
                </a:solidFill>
                <a:effectLst/>
                <a:latin typeface="Consolas" panose="020B0609020204030204" pitchFamily="49" charset="0"/>
              </a:rPr>
              <a:t>);</a:t>
            </a:r>
          </a:p>
        </p:txBody>
      </p:sp>
      <p:cxnSp>
        <p:nvCxnSpPr>
          <p:cNvPr id="10" name="Straight Connector 9">
            <a:extLst>
              <a:ext uri="{FF2B5EF4-FFF2-40B4-BE49-F238E27FC236}">
                <a16:creationId xmlns:a16="http://schemas.microsoft.com/office/drawing/2014/main" id="{9BD7276A-385B-B3F3-F875-66F9EFC26AC0}"/>
              </a:ext>
            </a:extLst>
          </p:cNvPr>
          <p:cNvCxnSpPr/>
          <p:nvPr/>
        </p:nvCxnSpPr>
        <p:spPr>
          <a:xfrm>
            <a:off x="840441" y="2494429"/>
            <a:ext cx="7725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022615F-8552-9422-FA09-727F323600F4}"/>
              </a:ext>
            </a:extLst>
          </p:cNvPr>
          <p:cNvCxnSpPr/>
          <p:nvPr/>
        </p:nvCxnSpPr>
        <p:spPr>
          <a:xfrm>
            <a:off x="847164" y="3762935"/>
            <a:ext cx="7725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94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720000" y="11556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UNIT 1 : Manipulating Data, Logic and Looping</a:t>
            </a:r>
            <a:endParaRPr dirty="0"/>
          </a:p>
        </p:txBody>
      </p:sp>
      <p:graphicFrame>
        <p:nvGraphicFramePr>
          <p:cNvPr id="838" name="Google Shape;838;p37"/>
          <p:cNvGraphicFramePr/>
          <p:nvPr>
            <p:extLst>
              <p:ext uri="{D42A27DB-BD31-4B8C-83A1-F6EECF244321}">
                <p14:modId xmlns:p14="http://schemas.microsoft.com/office/powerpoint/2010/main" val="1035051028"/>
              </p:ext>
            </p:extLst>
          </p:nvPr>
        </p:nvGraphicFramePr>
        <p:xfrm>
          <a:off x="392781" y="694991"/>
          <a:ext cx="8358437" cy="4205880"/>
        </p:xfrm>
        <a:graphic>
          <a:graphicData uri="http://schemas.openxmlformats.org/drawingml/2006/table">
            <a:tbl>
              <a:tblPr>
                <a:noFill/>
                <a:tableStyleId>{9577CEE3-539C-40FE-893D-AA8995659627}</a:tableStyleId>
              </a:tblPr>
              <a:tblGrid>
                <a:gridCol w="2918938">
                  <a:extLst>
                    <a:ext uri="{9D8B030D-6E8A-4147-A177-3AD203B41FA5}">
                      <a16:colId xmlns:a16="http://schemas.microsoft.com/office/drawing/2014/main" val="20000"/>
                    </a:ext>
                  </a:extLst>
                </a:gridCol>
                <a:gridCol w="5439499">
                  <a:extLst>
                    <a:ext uri="{9D8B030D-6E8A-4147-A177-3AD203B41FA5}">
                      <a16:colId xmlns:a16="http://schemas.microsoft.com/office/drawing/2014/main" val="20001"/>
                    </a:ext>
                  </a:extLst>
                </a:gridCol>
              </a:tblGrid>
              <a:tr h="344375">
                <a:tc>
                  <a:txBody>
                    <a:bodyPr/>
                    <a:lstStyle/>
                    <a:p>
                      <a:pPr marL="0" lvl="0" indent="0" algn="r" rtl="0">
                        <a:spcBef>
                          <a:spcPts val="0"/>
                        </a:spcBef>
                        <a:spcAft>
                          <a:spcPts val="0"/>
                        </a:spcAft>
                        <a:buNone/>
                      </a:pPr>
                      <a:r>
                        <a:rPr lang="en" sz="1100" dirty="0">
                          <a:solidFill>
                            <a:schemeClr val="hlink"/>
                          </a:solidFill>
                          <a:uFill>
                            <a:noFill/>
                          </a:uFill>
                          <a:latin typeface="Anton"/>
                          <a:ea typeface="Anton"/>
                          <a:cs typeface="Anton"/>
                          <a:sym typeface="Anton"/>
                        </a:rPr>
                        <a:t>Getting Started In The Programming Environment</a:t>
                      </a:r>
                      <a:endParaRPr sz="1100" dirty="0">
                        <a:solidFill>
                          <a:schemeClr val="dk1"/>
                        </a:solidFill>
                        <a:latin typeface="Anton"/>
                        <a:ea typeface="Anton"/>
                        <a:cs typeface="Anton"/>
                        <a:sym typeface="Anto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r" rtl="0">
                        <a:spcBef>
                          <a:spcPts val="0"/>
                        </a:spcBef>
                        <a:spcAft>
                          <a:spcPts val="1600"/>
                        </a:spcAft>
                        <a:buNone/>
                      </a:pPr>
                      <a:r>
                        <a:rPr lang="en" sz="1000" dirty="0">
                          <a:solidFill>
                            <a:schemeClr val="dk1"/>
                          </a:solidFill>
                          <a:latin typeface="Catamaran"/>
                          <a:ea typeface="Catamaran"/>
                          <a:cs typeface="Catamaran"/>
                          <a:sym typeface="Catamaran"/>
                        </a:rPr>
                        <a:t>Learn how to install the JDK, explore the Java API documentation and install VSCode For Java</a:t>
                      </a:r>
                      <a:endParaRPr sz="1000" dirty="0">
                        <a:solidFill>
                          <a:schemeClr val="dk1"/>
                        </a:solidFill>
                        <a:latin typeface="Catamaran"/>
                        <a:ea typeface="Catamaran"/>
                        <a:cs typeface="Catamaran"/>
                        <a:sym typeface="Catamara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44375">
                <a:tc>
                  <a:txBody>
                    <a:bodyPr/>
                    <a:lstStyle/>
                    <a:p>
                      <a:pPr marL="0" lvl="0" indent="0" algn="r" rtl="0">
                        <a:spcBef>
                          <a:spcPts val="0"/>
                        </a:spcBef>
                        <a:spcAft>
                          <a:spcPts val="0"/>
                        </a:spcAft>
                        <a:buNone/>
                      </a:pPr>
                      <a:r>
                        <a:rPr lang="en" sz="1100" dirty="0">
                          <a:solidFill>
                            <a:schemeClr val="hlink"/>
                          </a:solidFill>
                          <a:uFill>
                            <a:noFill/>
                          </a:uFill>
                          <a:latin typeface="Anton"/>
                          <a:ea typeface="Anton"/>
                          <a:cs typeface="Anton"/>
                          <a:sym typeface="Anton"/>
                        </a:rPr>
                        <a:t>Java Syntax and Commenting</a:t>
                      </a:r>
                      <a:endParaRPr sz="1100" dirty="0">
                        <a:solidFill>
                          <a:schemeClr val="dk1"/>
                        </a:solidFill>
                        <a:latin typeface="Anton"/>
                        <a:ea typeface="Anton"/>
                        <a:cs typeface="Anton"/>
                        <a:sym typeface="Anto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r" rtl="0">
                        <a:lnSpc>
                          <a:spcPct val="100000"/>
                        </a:lnSpc>
                        <a:spcBef>
                          <a:spcPts val="0"/>
                        </a:spcBef>
                        <a:spcAft>
                          <a:spcPts val="1600"/>
                        </a:spcAft>
                        <a:buNone/>
                      </a:pPr>
                      <a:r>
                        <a:rPr lang="en-US" sz="1000" dirty="0">
                          <a:solidFill>
                            <a:schemeClr val="dk1"/>
                          </a:solidFill>
                          <a:latin typeface="Catamaran"/>
                          <a:ea typeface="Catamaran"/>
                          <a:cs typeface="Catamaran"/>
                          <a:sym typeface="Catamaran"/>
                        </a:rPr>
                        <a:t>Learn how java code is structured within class and the role of the main() method</a:t>
                      </a:r>
                      <a:endParaRPr sz="1000" dirty="0">
                        <a:solidFill>
                          <a:schemeClr val="dk1"/>
                        </a:solidFill>
                        <a:latin typeface="Catamaran"/>
                        <a:ea typeface="Catamaran"/>
                        <a:cs typeface="Catamaran"/>
                        <a:sym typeface="Catamara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44375">
                <a:tc>
                  <a:txBody>
                    <a:bodyPr/>
                    <a:lstStyle/>
                    <a:p>
                      <a:pPr marL="0" lvl="0" indent="0" algn="r" rtl="0">
                        <a:spcBef>
                          <a:spcPts val="0"/>
                        </a:spcBef>
                        <a:spcAft>
                          <a:spcPts val="0"/>
                        </a:spcAft>
                        <a:buNone/>
                      </a:pPr>
                      <a:r>
                        <a:rPr lang="en" sz="1100" dirty="0">
                          <a:solidFill>
                            <a:schemeClr val="hlink"/>
                          </a:solidFill>
                          <a:uFill>
                            <a:noFill/>
                          </a:uFill>
                          <a:latin typeface="Anton"/>
                          <a:ea typeface="Anton"/>
                          <a:cs typeface="Anton"/>
                          <a:sym typeface="Anton"/>
                        </a:rPr>
                        <a:t>Data Types in Java</a:t>
                      </a:r>
                      <a:endParaRPr sz="1100" dirty="0">
                        <a:solidFill>
                          <a:schemeClr val="dk1"/>
                        </a:solidFill>
                        <a:latin typeface="Anton"/>
                        <a:ea typeface="Anton"/>
                        <a:cs typeface="Anton"/>
                        <a:sym typeface="Anto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r" rtl="0">
                        <a:spcBef>
                          <a:spcPts val="0"/>
                        </a:spcBef>
                        <a:spcAft>
                          <a:spcPts val="1600"/>
                        </a:spcAft>
                        <a:buNone/>
                      </a:pPr>
                      <a:r>
                        <a:rPr lang="en-US" sz="1000" dirty="0">
                          <a:solidFill>
                            <a:schemeClr val="dk1"/>
                          </a:solidFill>
                          <a:latin typeface="Catamaran"/>
                          <a:ea typeface="Catamaran"/>
                          <a:cs typeface="Catamaran"/>
                          <a:sym typeface="Catamaran"/>
                        </a:rPr>
                        <a:t>Learn how different forms of data are represented in Java </a:t>
                      </a:r>
                      <a:endParaRPr sz="1000" dirty="0">
                        <a:solidFill>
                          <a:schemeClr val="dk1"/>
                        </a:solidFill>
                        <a:latin typeface="Catamaran"/>
                        <a:ea typeface="Catamaran"/>
                        <a:cs typeface="Catamaran"/>
                        <a:sym typeface="Catamara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344375">
                <a:tc>
                  <a:txBody>
                    <a:bodyPr/>
                    <a:lstStyle/>
                    <a:p>
                      <a:pPr marL="0" lvl="0" indent="0" algn="r" rtl="0">
                        <a:spcBef>
                          <a:spcPts val="0"/>
                        </a:spcBef>
                        <a:spcAft>
                          <a:spcPts val="0"/>
                        </a:spcAft>
                        <a:buNone/>
                      </a:pPr>
                      <a:r>
                        <a:rPr lang="en-US" sz="1100" dirty="0">
                          <a:solidFill>
                            <a:schemeClr val="dk1"/>
                          </a:solidFill>
                          <a:latin typeface="Anton"/>
                          <a:ea typeface="Anton"/>
                          <a:cs typeface="Anton"/>
                          <a:sym typeface="Anton"/>
                        </a:rPr>
                        <a:t>Numbers &amp; Casting</a:t>
                      </a:r>
                      <a:endParaRPr sz="1100" dirty="0">
                        <a:solidFill>
                          <a:schemeClr val="dk1"/>
                        </a:solidFill>
                        <a:latin typeface="Anton"/>
                        <a:ea typeface="Anton"/>
                        <a:cs typeface="Anton"/>
                        <a:sym typeface="Anto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r" rtl="0">
                        <a:spcBef>
                          <a:spcPts val="0"/>
                        </a:spcBef>
                        <a:spcAft>
                          <a:spcPts val="1600"/>
                        </a:spcAft>
                        <a:buNone/>
                      </a:pPr>
                      <a:r>
                        <a:rPr lang="en" sz="1000" dirty="0">
                          <a:solidFill>
                            <a:schemeClr val="dk1"/>
                          </a:solidFill>
                          <a:latin typeface="Catamaran"/>
                          <a:ea typeface="Catamaran"/>
                          <a:cs typeface="Catamaran"/>
                          <a:sym typeface="Catamaran"/>
                        </a:rPr>
                        <a:t>The first of the Primitive Data Types: Int, doubles, chars and booleans</a:t>
                      </a:r>
                      <a:endParaRPr sz="1000" dirty="0">
                        <a:solidFill>
                          <a:schemeClr val="dk1"/>
                        </a:solidFill>
                        <a:latin typeface="Catamaran"/>
                        <a:ea typeface="Catamaran"/>
                        <a:cs typeface="Catamaran"/>
                        <a:sym typeface="Catamara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344375">
                <a:tc>
                  <a:txBody>
                    <a:bodyPr/>
                    <a:lstStyle/>
                    <a:p>
                      <a:pPr marL="0" lvl="0" indent="0" algn="r" rtl="0">
                        <a:spcBef>
                          <a:spcPts val="0"/>
                        </a:spcBef>
                        <a:spcAft>
                          <a:spcPts val="0"/>
                        </a:spcAft>
                        <a:buNone/>
                      </a:pPr>
                      <a:r>
                        <a:rPr lang="en-US" sz="1100" dirty="0">
                          <a:solidFill>
                            <a:schemeClr val="dk1"/>
                          </a:solidFill>
                          <a:latin typeface="Anton"/>
                          <a:ea typeface="Anton"/>
                          <a:cs typeface="Anton"/>
                          <a:sym typeface="Anton"/>
                        </a:rPr>
                        <a:t>Operators</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r" rtl="0">
                        <a:spcBef>
                          <a:spcPts val="0"/>
                        </a:spcBef>
                        <a:spcAft>
                          <a:spcPts val="1600"/>
                        </a:spcAft>
                        <a:buNone/>
                      </a:pPr>
                      <a:r>
                        <a:rPr lang="en-US" sz="1000" dirty="0">
                          <a:solidFill>
                            <a:schemeClr val="dk1"/>
                          </a:solidFill>
                          <a:latin typeface="Catamaran"/>
                          <a:ea typeface="Catamaran"/>
                          <a:cs typeface="Catamaran"/>
                          <a:sym typeface="Catamaran"/>
                        </a:rPr>
                        <a:t>Operations, as arithmetic, to manipulate variables and values</a:t>
                      </a:r>
                      <a:endParaRPr sz="1000" dirty="0">
                        <a:solidFill>
                          <a:schemeClr val="dk1"/>
                        </a:solidFill>
                        <a:latin typeface="Catamaran"/>
                        <a:ea typeface="Catamaran"/>
                        <a:cs typeface="Catamaran"/>
                        <a:sym typeface="Catamaran"/>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3386446111"/>
                  </a:ext>
                </a:extLst>
              </a:tr>
              <a:tr h="344375">
                <a:tc>
                  <a:txBody>
                    <a:bodyPr/>
                    <a:lstStyle/>
                    <a:p>
                      <a:pPr marL="0" lvl="0" indent="0" algn="r" rtl="0">
                        <a:spcBef>
                          <a:spcPts val="0"/>
                        </a:spcBef>
                        <a:spcAft>
                          <a:spcPts val="0"/>
                        </a:spcAft>
                        <a:buNone/>
                      </a:pPr>
                      <a:r>
                        <a:rPr lang="en" sz="1100" dirty="0">
                          <a:solidFill>
                            <a:schemeClr val="hlink"/>
                          </a:solidFill>
                          <a:uFill>
                            <a:noFill/>
                          </a:uFill>
                          <a:latin typeface="Anton"/>
                          <a:ea typeface="Anton"/>
                          <a:cs typeface="Anton"/>
                          <a:sym typeface="Anton"/>
                        </a:rPr>
                        <a:t>Strings </a:t>
                      </a:r>
                      <a:endParaRPr sz="1100" dirty="0">
                        <a:solidFill>
                          <a:schemeClr val="dk1"/>
                        </a:solidFill>
                        <a:latin typeface="Anton"/>
                        <a:ea typeface="Anton"/>
                        <a:cs typeface="Anton"/>
                        <a:sym typeface="Anton"/>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r" rtl="0">
                        <a:spcBef>
                          <a:spcPts val="0"/>
                        </a:spcBef>
                        <a:spcAft>
                          <a:spcPts val="0"/>
                        </a:spcAft>
                        <a:buNone/>
                      </a:pPr>
                      <a:r>
                        <a:rPr lang="en" sz="1000" dirty="0">
                          <a:solidFill>
                            <a:schemeClr val="dk1"/>
                          </a:solidFill>
                          <a:latin typeface="Catamaran"/>
                          <a:ea typeface="Catamaran"/>
                          <a:cs typeface="Catamaran"/>
                          <a:sym typeface="Catamaran"/>
                        </a:rPr>
                        <a:t>Declaring and assigning strings of characters, formatting strings and string methods</a:t>
                      </a:r>
                      <a:endParaRPr sz="1000" dirty="0">
                        <a:solidFill>
                          <a:schemeClr val="dk1"/>
                        </a:solidFill>
                        <a:latin typeface="Catamaran"/>
                        <a:ea typeface="Catamaran"/>
                        <a:cs typeface="Catamaran"/>
                        <a:sym typeface="Catamaran"/>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3535039326"/>
                  </a:ext>
                </a:extLst>
              </a:tr>
              <a:tr h="344375">
                <a:tc>
                  <a:txBody>
                    <a:bodyPr/>
                    <a:lstStyle/>
                    <a:p>
                      <a:pPr marL="0" lvl="0" indent="0" algn="r" rtl="0">
                        <a:spcBef>
                          <a:spcPts val="0"/>
                        </a:spcBef>
                        <a:spcAft>
                          <a:spcPts val="0"/>
                        </a:spcAft>
                        <a:buNone/>
                      </a:pPr>
                      <a:r>
                        <a:rPr lang="en" sz="1100" dirty="0">
                          <a:solidFill>
                            <a:schemeClr val="dk1"/>
                          </a:solidFill>
                          <a:latin typeface="Anton"/>
                          <a:ea typeface="Anton"/>
                          <a:cs typeface="Anton"/>
                          <a:sym typeface="Anton"/>
                        </a:rPr>
                        <a:t>Booleans</a:t>
                      </a:r>
                      <a:endParaRPr sz="1100" dirty="0">
                        <a:solidFill>
                          <a:schemeClr val="dk1"/>
                        </a:solidFill>
                        <a:latin typeface="Anton"/>
                        <a:ea typeface="Anton"/>
                        <a:cs typeface="Anton"/>
                        <a:sym typeface="Anton"/>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r" rtl="0">
                        <a:spcBef>
                          <a:spcPts val="0"/>
                        </a:spcBef>
                        <a:spcAft>
                          <a:spcPts val="1600"/>
                        </a:spcAft>
                        <a:buNone/>
                      </a:pPr>
                      <a:r>
                        <a:rPr lang="en" sz="1000" dirty="0">
                          <a:solidFill>
                            <a:schemeClr val="dk1"/>
                          </a:solidFill>
                          <a:latin typeface="Catamaran"/>
                          <a:ea typeface="Catamaran"/>
                          <a:cs typeface="Catamaran"/>
                          <a:sym typeface="Catamaran"/>
                        </a:rPr>
                        <a:t>TRUE and FALSE, basic elements of programming logic</a:t>
                      </a:r>
                      <a:endParaRPr sz="1000" dirty="0">
                        <a:solidFill>
                          <a:schemeClr val="dk1"/>
                        </a:solidFill>
                        <a:latin typeface="Catamaran"/>
                        <a:ea typeface="Catamaran"/>
                        <a:cs typeface="Catamaran"/>
                        <a:sym typeface="Catamaran"/>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2433164742"/>
                  </a:ext>
                </a:extLst>
              </a:tr>
              <a:tr h="344375">
                <a:tc>
                  <a:txBody>
                    <a:bodyPr/>
                    <a:lstStyle/>
                    <a:p>
                      <a:pPr marL="0" lvl="0" indent="0" algn="r" rtl="0">
                        <a:spcBef>
                          <a:spcPts val="0"/>
                        </a:spcBef>
                        <a:spcAft>
                          <a:spcPts val="0"/>
                        </a:spcAft>
                        <a:buNone/>
                      </a:pPr>
                      <a:r>
                        <a:rPr lang="en-US" sz="1100" dirty="0">
                          <a:solidFill>
                            <a:schemeClr val="dk1"/>
                          </a:solidFill>
                          <a:latin typeface="Anton"/>
                          <a:ea typeface="Anton"/>
                          <a:cs typeface="Anton"/>
                          <a:sym typeface="Anton"/>
                        </a:rPr>
                        <a:t>if…else if…else</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r" rtl="0">
                        <a:spcBef>
                          <a:spcPts val="0"/>
                        </a:spcBef>
                        <a:spcAft>
                          <a:spcPts val="1600"/>
                        </a:spcAft>
                        <a:buNone/>
                      </a:pPr>
                      <a:r>
                        <a:rPr lang="en-US" sz="1000" dirty="0">
                          <a:solidFill>
                            <a:schemeClr val="dk1"/>
                          </a:solidFill>
                          <a:latin typeface="Catamaran"/>
                          <a:ea typeface="Catamaran"/>
                          <a:cs typeface="Catamaran"/>
                          <a:sym typeface="Catamaran"/>
                        </a:rPr>
                        <a:t>Operations, as arithmetic, to manipulate variables and values</a:t>
                      </a:r>
                      <a:endParaRPr sz="1000" dirty="0">
                        <a:solidFill>
                          <a:schemeClr val="dk1"/>
                        </a:solidFill>
                        <a:latin typeface="Catamaran"/>
                        <a:ea typeface="Catamaran"/>
                        <a:cs typeface="Catamaran"/>
                        <a:sym typeface="Catamaran"/>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48759966"/>
                  </a:ext>
                </a:extLst>
              </a:tr>
              <a:tr h="344375">
                <a:tc>
                  <a:txBody>
                    <a:bodyPr/>
                    <a:lstStyle/>
                    <a:p>
                      <a:pPr marL="0" lvl="0" indent="0" algn="r" rtl="0">
                        <a:spcBef>
                          <a:spcPts val="0"/>
                        </a:spcBef>
                        <a:spcAft>
                          <a:spcPts val="0"/>
                        </a:spcAft>
                        <a:buNone/>
                      </a:pPr>
                      <a:r>
                        <a:rPr lang="en-US" sz="1100" dirty="0">
                          <a:solidFill>
                            <a:schemeClr val="dk1"/>
                          </a:solidFill>
                          <a:latin typeface="Anton"/>
                          <a:ea typeface="Anton"/>
                          <a:cs typeface="Anton"/>
                          <a:sym typeface="Anton"/>
                        </a:rPr>
                        <a:t>Exceptions Handling</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r" rtl="0">
                        <a:spcBef>
                          <a:spcPts val="0"/>
                        </a:spcBef>
                        <a:spcAft>
                          <a:spcPts val="1600"/>
                        </a:spcAft>
                        <a:buNone/>
                      </a:pPr>
                      <a:r>
                        <a:rPr lang="en-US" sz="1000" dirty="0">
                          <a:solidFill>
                            <a:schemeClr val="dk1"/>
                          </a:solidFill>
                          <a:latin typeface="Catamaran"/>
                          <a:ea typeface="Catamaran"/>
                          <a:cs typeface="Catamaran"/>
                          <a:sym typeface="Catamaran"/>
                        </a:rPr>
                        <a:t>Try, Catch Finally blocks help handle unexpected conditions that would otherwise crash a program </a:t>
                      </a:r>
                      <a:endParaRPr sz="1000" dirty="0">
                        <a:solidFill>
                          <a:schemeClr val="dk1"/>
                        </a:solidFill>
                        <a:latin typeface="Catamaran"/>
                        <a:ea typeface="Catamaran"/>
                        <a:cs typeface="Catamaran"/>
                        <a:sym typeface="Catamaran"/>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490067611"/>
                  </a:ext>
                </a:extLst>
              </a:tr>
              <a:tr h="344375">
                <a:tc>
                  <a:txBody>
                    <a:bodyPr/>
                    <a:lstStyle/>
                    <a:p>
                      <a:pPr marL="0" lvl="0" indent="0" algn="r" rtl="0">
                        <a:spcBef>
                          <a:spcPts val="0"/>
                        </a:spcBef>
                        <a:spcAft>
                          <a:spcPts val="0"/>
                        </a:spcAft>
                        <a:buNone/>
                      </a:pPr>
                      <a:r>
                        <a:rPr lang="en-US" sz="1100" dirty="0">
                          <a:solidFill>
                            <a:schemeClr val="dk1"/>
                          </a:solidFill>
                          <a:latin typeface="Anton"/>
                          <a:ea typeface="Anton"/>
                          <a:cs typeface="Anton"/>
                          <a:sym typeface="Anton"/>
                        </a:rPr>
                        <a:t>Switch Statements and Enums</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r" rtl="0">
                        <a:spcBef>
                          <a:spcPts val="0"/>
                        </a:spcBef>
                        <a:spcAft>
                          <a:spcPts val="1600"/>
                        </a:spcAft>
                        <a:buNone/>
                      </a:pPr>
                      <a:r>
                        <a:rPr lang="en-US" sz="1000" dirty="0">
                          <a:solidFill>
                            <a:schemeClr val="dk1"/>
                          </a:solidFill>
                          <a:latin typeface="Catamaran"/>
                          <a:ea typeface="Catamaran"/>
                          <a:cs typeface="Catamaran"/>
                          <a:sym typeface="Catamaran"/>
                        </a:rPr>
                        <a:t>Manage branching use switches instead of large combinations of …else if… blocks</a:t>
                      </a:r>
                      <a:endParaRPr sz="1000" dirty="0">
                        <a:solidFill>
                          <a:schemeClr val="dk1"/>
                        </a:solidFill>
                        <a:latin typeface="Catamaran"/>
                        <a:ea typeface="Catamaran"/>
                        <a:cs typeface="Catamaran"/>
                        <a:sym typeface="Catamaran"/>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3707076830"/>
                  </a:ext>
                </a:extLst>
              </a:tr>
              <a:tr h="344375">
                <a:tc>
                  <a:txBody>
                    <a:bodyPr/>
                    <a:lstStyle/>
                    <a:p>
                      <a:pPr marL="0" lvl="0" indent="0" algn="r" rtl="0">
                        <a:spcBef>
                          <a:spcPts val="0"/>
                        </a:spcBef>
                        <a:spcAft>
                          <a:spcPts val="0"/>
                        </a:spcAft>
                        <a:buNone/>
                      </a:pPr>
                      <a:r>
                        <a:rPr lang="en-US" sz="1100" dirty="0">
                          <a:solidFill>
                            <a:schemeClr val="dk1"/>
                          </a:solidFill>
                          <a:latin typeface="Anton"/>
                          <a:ea typeface="Anton"/>
                          <a:cs typeface="Anton"/>
                          <a:sym typeface="Anton"/>
                        </a:rPr>
                        <a:t>Loops </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r" rtl="0">
                        <a:spcBef>
                          <a:spcPts val="0"/>
                        </a:spcBef>
                        <a:spcAft>
                          <a:spcPts val="1600"/>
                        </a:spcAft>
                        <a:buNone/>
                      </a:pPr>
                      <a:r>
                        <a:rPr lang="en-US" sz="1000" dirty="0">
                          <a:solidFill>
                            <a:schemeClr val="dk1"/>
                          </a:solidFill>
                          <a:latin typeface="Catamaran"/>
                          <a:ea typeface="Catamaran"/>
                          <a:cs typeface="Catamaran"/>
                          <a:sym typeface="Catamaran"/>
                        </a:rPr>
                        <a:t>For and while loops repeat a defined section of code until their conditions evaluate as “false”</a:t>
                      </a:r>
                      <a:endParaRPr sz="1000" dirty="0">
                        <a:solidFill>
                          <a:schemeClr val="dk1"/>
                        </a:solidFill>
                        <a:latin typeface="Catamaran"/>
                        <a:ea typeface="Catamaran"/>
                        <a:cs typeface="Catamaran"/>
                        <a:sym typeface="Catamaran"/>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364830707"/>
                  </a:ext>
                </a:extLst>
              </a:tr>
              <a:tr h="344375">
                <a:tc>
                  <a:txBody>
                    <a:bodyPr/>
                    <a:lstStyle/>
                    <a:p>
                      <a:pPr marL="0" lvl="0" indent="0" algn="r" rtl="0">
                        <a:spcBef>
                          <a:spcPts val="0"/>
                        </a:spcBef>
                        <a:spcAft>
                          <a:spcPts val="0"/>
                        </a:spcAft>
                        <a:buNone/>
                      </a:pPr>
                      <a:r>
                        <a:rPr lang="en-US" sz="1100" dirty="0">
                          <a:solidFill>
                            <a:schemeClr val="dk1"/>
                          </a:solidFill>
                          <a:latin typeface="Anton"/>
                          <a:ea typeface="Anton"/>
                          <a:cs typeface="Anton"/>
                          <a:sym typeface="Anton"/>
                        </a:rPr>
                        <a:t>Arrays, </a:t>
                      </a:r>
                      <a:r>
                        <a:rPr lang="en-US" sz="1100" dirty="0" err="1">
                          <a:solidFill>
                            <a:schemeClr val="dk1"/>
                          </a:solidFill>
                          <a:latin typeface="Anton"/>
                          <a:ea typeface="Anton"/>
                          <a:cs typeface="Anton"/>
                          <a:sym typeface="Anton"/>
                        </a:rPr>
                        <a:t>ArrayList</a:t>
                      </a:r>
                      <a:r>
                        <a:rPr lang="en-US" sz="1100" dirty="0">
                          <a:solidFill>
                            <a:schemeClr val="dk1"/>
                          </a:solidFill>
                          <a:latin typeface="Anton"/>
                          <a:ea typeface="Anton"/>
                          <a:cs typeface="Anton"/>
                          <a:sym typeface="Anton"/>
                        </a:rPr>
                        <a:t> and </a:t>
                      </a:r>
                      <a:r>
                        <a:rPr lang="en-US" sz="1100" dirty="0" err="1">
                          <a:solidFill>
                            <a:schemeClr val="dk1"/>
                          </a:solidFill>
                          <a:latin typeface="Anton"/>
                          <a:ea typeface="Anton"/>
                          <a:cs typeface="Anton"/>
                          <a:sym typeface="Anton"/>
                        </a:rPr>
                        <a:t>HashMaps</a:t>
                      </a:r>
                      <a:endParaRPr sz="1100" dirty="0">
                        <a:solidFill>
                          <a:schemeClr val="dk1"/>
                        </a:solidFill>
                        <a:latin typeface="Anton"/>
                        <a:ea typeface="Anton"/>
                        <a:cs typeface="Anton"/>
                        <a:sym typeface="Anton"/>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tc>
                  <a:txBody>
                    <a:bodyPr/>
                    <a:lstStyle/>
                    <a:p>
                      <a:pPr marL="0" lvl="0" indent="0" algn="r" rtl="0">
                        <a:spcBef>
                          <a:spcPts val="0"/>
                        </a:spcBef>
                        <a:spcAft>
                          <a:spcPts val="1600"/>
                        </a:spcAft>
                        <a:buNone/>
                      </a:pPr>
                      <a:r>
                        <a:rPr lang="en-US" sz="1000" dirty="0">
                          <a:solidFill>
                            <a:schemeClr val="dk1"/>
                          </a:solidFill>
                          <a:latin typeface="Catamaran"/>
                          <a:ea typeface="Catamaran"/>
                          <a:cs typeface="Catamaran"/>
                          <a:sym typeface="Catamaran"/>
                        </a:rPr>
                        <a:t>Group data and perform operations on java objects</a:t>
                      </a:r>
                      <a:endParaRPr sz="1000" dirty="0">
                        <a:solidFill>
                          <a:schemeClr val="dk1"/>
                        </a:solidFill>
                        <a:latin typeface="Catamaran"/>
                        <a:ea typeface="Catamaran"/>
                        <a:cs typeface="Catamaran"/>
                        <a:sym typeface="Catamaran"/>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290486617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1B59263E-C001-E897-742A-AA12B4036C86}"/>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8CBE1191-C0A9-4853-EBF7-83C5C6249B3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Formatting Strings</a:t>
            </a:r>
            <a:endParaRPr lang="en-CA" sz="3200" dirty="0">
              <a:solidFill>
                <a:schemeClr val="dk1"/>
              </a:solidFill>
              <a:latin typeface="Anton"/>
              <a:ea typeface="Anton"/>
              <a:cs typeface="Anton"/>
              <a:sym typeface="Anton"/>
            </a:endParaRPr>
          </a:p>
        </p:txBody>
      </p:sp>
      <p:graphicFrame>
        <p:nvGraphicFramePr>
          <p:cNvPr id="7" name="Table 6">
            <a:extLst>
              <a:ext uri="{FF2B5EF4-FFF2-40B4-BE49-F238E27FC236}">
                <a16:creationId xmlns:a16="http://schemas.microsoft.com/office/drawing/2014/main" id="{0A3CCF14-7D60-13F9-40B5-2C54FD8A573A}"/>
              </a:ext>
            </a:extLst>
          </p:cNvPr>
          <p:cNvGraphicFramePr>
            <a:graphicFrameLocks noGrp="1"/>
          </p:cNvGraphicFramePr>
          <p:nvPr/>
        </p:nvGraphicFramePr>
        <p:xfrm>
          <a:off x="831741" y="1098739"/>
          <a:ext cx="5748468" cy="3692216"/>
        </p:xfrm>
        <a:graphic>
          <a:graphicData uri="http://schemas.openxmlformats.org/drawingml/2006/table">
            <a:tbl>
              <a:tblPr/>
              <a:tblGrid>
                <a:gridCol w="1916156">
                  <a:extLst>
                    <a:ext uri="{9D8B030D-6E8A-4147-A177-3AD203B41FA5}">
                      <a16:colId xmlns:a16="http://schemas.microsoft.com/office/drawing/2014/main" val="2811033443"/>
                    </a:ext>
                  </a:extLst>
                </a:gridCol>
                <a:gridCol w="1916156">
                  <a:extLst>
                    <a:ext uri="{9D8B030D-6E8A-4147-A177-3AD203B41FA5}">
                      <a16:colId xmlns:a16="http://schemas.microsoft.com/office/drawing/2014/main" val="1822130659"/>
                    </a:ext>
                  </a:extLst>
                </a:gridCol>
                <a:gridCol w="1916156">
                  <a:extLst>
                    <a:ext uri="{9D8B030D-6E8A-4147-A177-3AD203B41FA5}">
                      <a16:colId xmlns:a16="http://schemas.microsoft.com/office/drawing/2014/main" val="390983946"/>
                    </a:ext>
                  </a:extLst>
                </a:gridCol>
              </a:tblGrid>
              <a:tr h="250763">
                <a:tc>
                  <a:txBody>
                    <a:bodyPr/>
                    <a:lstStyle/>
                    <a:p>
                      <a:pPr algn="l" fontAlgn="t"/>
                      <a:r>
                        <a:rPr lang="en-CA" sz="800">
                          <a:solidFill>
                            <a:srgbClr val="000000"/>
                          </a:solidFill>
                          <a:effectLst/>
                          <a:latin typeface="times new roman" panose="02020603050405020304" pitchFamily="18" charset="0"/>
                        </a:rPr>
                        <a:t>Format Specifier</a:t>
                      </a:r>
                    </a:p>
                  </a:txBody>
                  <a:tcPr marL="64853" marR="64853" marT="64853" marB="64853">
                    <a:lnL w="9525" cap="flat" cmpd="sng" algn="ctr">
                      <a:solidFill>
                        <a:srgbClr val="70B961"/>
                      </a:solidFill>
                      <a:prstDash val="solid"/>
                      <a:round/>
                      <a:headEnd type="none" w="med" len="med"/>
                      <a:tailEnd type="none" w="med" len="med"/>
                    </a:lnL>
                    <a:lnR w="9525" cap="flat" cmpd="sng" algn="ctr">
                      <a:solidFill>
                        <a:srgbClr val="70B961"/>
                      </a:solidFill>
                      <a:prstDash val="solid"/>
                      <a:round/>
                      <a:headEnd type="none" w="med" len="med"/>
                      <a:tailEnd type="none" w="med" len="med"/>
                    </a:lnR>
                    <a:lnT w="9525" cap="flat" cmpd="sng" algn="ctr">
                      <a:solidFill>
                        <a:srgbClr val="70B96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CA" sz="800">
                          <a:solidFill>
                            <a:srgbClr val="000000"/>
                          </a:solidFill>
                          <a:effectLst/>
                          <a:latin typeface="times new roman" panose="02020603050405020304" pitchFamily="18" charset="0"/>
                        </a:rPr>
                        <a:t>Data Type</a:t>
                      </a:r>
                    </a:p>
                  </a:txBody>
                  <a:tcPr marL="64853" marR="64853" marT="64853" marB="64853">
                    <a:lnL w="9525" cap="flat" cmpd="sng" algn="ctr">
                      <a:solidFill>
                        <a:srgbClr val="70B961"/>
                      </a:solidFill>
                      <a:prstDash val="solid"/>
                      <a:round/>
                      <a:headEnd type="none" w="med" len="med"/>
                      <a:tailEnd type="none" w="med" len="med"/>
                    </a:lnL>
                    <a:lnR w="9525" cap="flat" cmpd="sng" algn="ctr">
                      <a:solidFill>
                        <a:srgbClr val="70B961"/>
                      </a:solidFill>
                      <a:prstDash val="solid"/>
                      <a:round/>
                      <a:headEnd type="none" w="med" len="med"/>
                      <a:tailEnd type="none" w="med" len="med"/>
                    </a:lnR>
                    <a:lnT w="9525" cap="flat" cmpd="sng" algn="ctr">
                      <a:solidFill>
                        <a:srgbClr val="70B96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CA" sz="800">
                          <a:solidFill>
                            <a:srgbClr val="000000"/>
                          </a:solidFill>
                          <a:effectLst/>
                          <a:latin typeface="times new roman" panose="02020603050405020304" pitchFamily="18" charset="0"/>
                        </a:rPr>
                        <a:t>Output</a:t>
                      </a:r>
                    </a:p>
                  </a:txBody>
                  <a:tcPr marL="64853" marR="64853" marT="64853" marB="64853">
                    <a:lnL w="9525" cap="flat" cmpd="sng" algn="ctr">
                      <a:solidFill>
                        <a:srgbClr val="70B961"/>
                      </a:solidFill>
                      <a:prstDash val="solid"/>
                      <a:round/>
                      <a:headEnd type="none" w="med" len="med"/>
                      <a:tailEnd type="none" w="med" len="med"/>
                    </a:lnL>
                    <a:lnR w="9525" cap="flat" cmpd="sng" algn="ctr">
                      <a:solidFill>
                        <a:srgbClr val="70B961"/>
                      </a:solidFill>
                      <a:prstDash val="solid"/>
                      <a:round/>
                      <a:headEnd type="none" w="med" len="med"/>
                      <a:tailEnd type="none" w="med" len="med"/>
                    </a:lnR>
                    <a:lnT w="9525" cap="flat" cmpd="sng" algn="ctr">
                      <a:solidFill>
                        <a:srgbClr val="70B96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383296832"/>
                  </a:ext>
                </a:extLst>
              </a:tr>
              <a:tr h="328585">
                <a:tc>
                  <a:txBody>
                    <a:bodyPr/>
                    <a:lstStyle/>
                    <a:p>
                      <a:pPr algn="just" fontAlgn="t"/>
                      <a:r>
                        <a:rPr lang="en-CA" sz="800">
                          <a:solidFill>
                            <a:srgbClr val="333333"/>
                          </a:solidFill>
                          <a:effectLst/>
                          <a:latin typeface="inter-regular"/>
                        </a:rPr>
                        <a:t>%a</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floating point (except </a:t>
                      </a:r>
                      <a:r>
                        <a:rPr lang="en-CA" sz="800" i="1">
                          <a:solidFill>
                            <a:srgbClr val="333333"/>
                          </a:solidFill>
                          <a:effectLst/>
                          <a:latin typeface="inter-regular"/>
                        </a:rPr>
                        <a:t>BigDecimal</a:t>
                      </a:r>
                      <a:r>
                        <a:rPr lang="en-CA" sz="800">
                          <a:solidFill>
                            <a:srgbClr val="333333"/>
                          </a:solidFill>
                          <a:effectLst/>
                          <a:latin typeface="inter-regular"/>
                        </a:rPr>
                        <a:t>)</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inter-regular"/>
                        </a:rPr>
                        <a:t>Returns Hex output of floating point number.</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93633907"/>
                  </a:ext>
                </a:extLst>
              </a:tr>
              <a:tr h="207527">
                <a:tc>
                  <a:txBody>
                    <a:bodyPr/>
                    <a:lstStyle/>
                    <a:p>
                      <a:pPr algn="just" fontAlgn="t"/>
                      <a:r>
                        <a:rPr lang="en-CA" sz="800">
                          <a:solidFill>
                            <a:srgbClr val="333333"/>
                          </a:solidFill>
                          <a:effectLst/>
                          <a:latin typeface="inter-regular"/>
                        </a:rPr>
                        <a:t>%b</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CA" sz="800">
                          <a:solidFill>
                            <a:srgbClr val="333333"/>
                          </a:solidFill>
                          <a:effectLst/>
                          <a:latin typeface="inter-regular"/>
                        </a:rPr>
                        <a:t>Any type</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inter-regular"/>
                        </a:rPr>
                        <a:t>"true" if non-null, "false" if null</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45329579"/>
                  </a:ext>
                </a:extLst>
              </a:tr>
              <a:tr h="207527">
                <a:tc>
                  <a:txBody>
                    <a:bodyPr/>
                    <a:lstStyle/>
                    <a:p>
                      <a:pPr algn="just" fontAlgn="t"/>
                      <a:r>
                        <a:rPr lang="en-CA" sz="800">
                          <a:solidFill>
                            <a:srgbClr val="333333"/>
                          </a:solidFill>
                          <a:effectLst/>
                          <a:latin typeface="inter-regular"/>
                        </a:rPr>
                        <a:t>%c</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character</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Unicode character</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28604765"/>
                  </a:ext>
                </a:extLst>
              </a:tr>
              <a:tr h="207527">
                <a:tc>
                  <a:txBody>
                    <a:bodyPr/>
                    <a:lstStyle/>
                    <a:p>
                      <a:pPr algn="just" fontAlgn="t"/>
                      <a:r>
                        <a:rPr lang="en-CA" sz="800">
                          <a:solidFill>
                            <a:srgbClr val="333333"/>
                          </a:solidFill>
                          <a:effectLst/>
                          <a:latin typeface="inter-regular"/>
                        </a:rPr>
                        <a:t>%d</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inter-regular"/>
                        </a:rPr>
                        <a:t>integer (incl. byte, short, int, long, bigint)</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CA" sz="800">
                          <a:solidFill>
                            <a:srgbClr val="333333"/>
                          </a:solidFill>
                          <a:effectLst/>
                          <a:latin typeface="inter-regular"/>
                        </a:rPr>
                        <a:t>Decimal Integer</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88994339"/>
                  </a:ext>
                </a:extLst>
              </a:tr>
              <a:tr h="207527">
                <a:tc>
                  <a:txBody>
                    <a:bodyPr/>
                    <a:lstStyle/>
                    <a:p>
                      <a:pPr algn="just" fontAlgn="t"/>
                      <a:r>
                        <a:rPr lang="en-CA" sz="800">
                          <a:solidFill>
                            <a:srgbClr val="333333"/>
                          </a:solidFill>
                          <a:effectLst/>
                          <a:latin typeface="inter-regular"/>
                        </a:rPr>
                        <a:t>%e</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floating point</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inter-regular"/>
                        </a:rPr>
                        <a:t>decimal number in scientific notation</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72866680"/>
                  </a:ext>
                </a:extLst>
              </a:tr>
              <a:tr h="207527">
                <a:tc>
                  <a:txBody>
                    <a:bodyPr/>
                    <a:lstStyle/>
                    <a:p>
                      <a:pPr algn="just" fontAlgn="t"/>
                      <a:r>
                        <a:rPr lang="en-CA" sz="800">
                          <a:solidFill>
                            <a:srgbClr val="333333"/>
                          </a:solidFill>
                          <a:effectLst/>
                          <a:latin typeface="inter-regular"/>
                        </a:rPr>
                        <a:t>%f</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CA" sz="800">
                          <a:solidFill>
                            <a:srgbClr val="333333"/>
                          </a:solidFill>
                          <a:effectLst/>
                          <a:latin typeface="inter-regular"/>
                        </a:rPr>
                        <a:t>floating point</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CA" sz="800">
                          <a:solidFill>
                            <a:srgbClr val="333333"/>
                          </a:solidFill>
                          <a:effectLst/>
                          <a:latin typeface="inter-regular"/>
                        </a:rPr>
                        <a:t>decimal number</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11628791"/>
                  </a:ext>
                </a:extLst>
              </a:tr>
              <a:tr h="449643">
                <a:tc>
                  <a:txBody>
                    <a:bodyPr/>
                    <a:lstStyle/>
                    <a:p>
                      <a:pPr algn="just" fontAlgn="t"/>
                      <a:r>
                        <a:rPr lang="en-CA" sz="800" dirty="0">
                          <a:solidFill>
                            <a:srgbClr val="333333"/>
                          </a:solidFill>
                          <a:effectLst/>
                          <a:latin typeface="inter-regular"/>
                        </a:rPr>
                        <a:t>%g</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floating point</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inter-regular"/>
                        </a:rPr>
                        <a:t>decimal number, possibly in scientific notation depending on the precision and value.</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23180599"/>
                  </a:ext>
                </a:extLst>
              </a:tr>
              <a:tr h="328585">
                <a:tc>
                  <a:txBody>
                    <a:bodyPr/>
                    <a:lstStyle/>
                    <a:p>
                      <a:pPr algn="just" fontAlgn="t"/>
                      <a:r>
                        <a:rPr lang="en-CA" sz="800">
                          <a:solidFill>
                            <a:srgbClr val="333333"/>
                          </a:solidFill>
                          <a:effectLst/>
                          <a:latin typeface="inter-regular"/>
                        </a:rPr>
                        <a:t>%h</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CA" sz="800">
                          <a:solidFill>
                            <a:srgbClr val="333333"/>
                          </a:solidFill>
                          <a:effectLst/>
                          <a:latin typeface="inter-regular"/>
                        </a:rPr>
                        <a:t>any type</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inter-regular"/>
                        </a:rPr>
                        <a:t>Hex String of value from hashCode() method.</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34265725"/>
                  </a:ext>
                </a:extLst>
              </a:tr>
              <a:tr h="207527">
                <a:tc>
                  <a:txBody>
                    <a:bodyPr/>
                    <a:lstStyle/>
                    <a:p>
                      <a:pPr algn="just" fontAlgn="t"/>
                      <a:r>
                        <a:rPr lang="en-CA" sz="800">
                          <a:solidFill>
                            <a:srgbClr val="333333"/>
                          </a:solidFill>
                          <a:effectLst/>
                          <a:latin typeface="inter-regular"/>
                        </a:rPr>
                        <a:t>%n</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none</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Platform-specific line separator.</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91843515"/>
                  </a:ext>
                </a:extLst>
              </a:tr>
              <a:tr h="207527">
                <a:tc>
                  <a:txBody>
                    <a:bodyPr/>
                    <a:lstStyle/>
                    <a:p>
                      <a:pPr algn="just" fontAlgn="t"/>
                      <a:r>
                        <a:rPr lang="en-CA" sz="800">
                          <a:solidFill>
                            <a:srgbClr val="333333"/>
                          </a:solidFill>
                          <a:effectLst/>
                          <a:latin typeface="inter-regular"/>
                        </a:rPr>
                        <a:t>%o</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inter-regular"/>
                        </a:rPr>
                        <a:t>integer (incl. byte, short, int, long, bigint)</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CA" sz="800">
                          <a:solidFill>
                            <a:srgbClr val="333333"/>
                          </a:solidFill>
                          <a:effectLst/>
                          <a:latin typeface="inter-regular"/>
                        </a:rPr>
                        <a:t>Octal number</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75079697"/>
                  </a:ext>
                </a:extLst>
              </a:tr>
              <a:tr h="207527">
                <a:tc>
                  <a:txBody>
                    <a:bodyPr/>
                    <a:lstStyle/>
                    <a:p>
                      <a:pPr algn="just" fontAlgn="t"/>
                      <a:r>
                        <a:rPr lang="en-CA" sz="800">
                          <a:solidFill>
                            <a:srgbClr val="333333"/>
                          </a:solidFill>
                          <a:effectLst/>
                          <a:latin typeface="inter-regular"/>
                        </a:rPr>
                        <a:t>%s</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any type</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a:solidFill>
                            <a:srgbClr val="333333"/>
                          </a:solidFill>
                          <a:effectLst/>
                          <a:latin typeface="inter-regular"/>
                        </a:rPr>
                        <a:t>String value</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017248"/>
                  </a:ext>
                </a:extLst>
              </a:tr>
              <a:tr h="449643">
                <a:tc>
                  <a:txBody>
                    <a:bodyPr/>
                    <a:lstStyle/>
                    <a:p>
                      <a:pPr algn="just" fontAlgn="t"/>
                      <a:r>
                        <a:rPr lang="en-CA" sz="800">
                          <a:solidFill>
                            <a:srgbClr val="333333"/>
                          </a:solidFill>
                          <a:effectLst/>
                          <a:latin typeface="inter-regular"/>
                        </a:rPr>
                        <a:t>%t</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inter-regular"/>
                        </a:rPr>
                        <a:t>Date/Time (incl. long, Calendar, Date and TemporalAccessor)</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inter-regular"/>
                        </a:rPr>
                        <a:t>%t is the prefix for Date/Time conversions. More formatting flags are needed after this. See Date/Time conversion below.</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2469113"/>
                  </a:ext>
                </a:extLst>
              </a:tr>
              <a:tr h="207527">
                <a:tc>
                  <a:txBody>
                    <a:bodyPr/>
                    <a:lstStyle/>
                    <a:p>
                      <a:pPr algn="just" fontAlgn="t"/>
                      <a:r>
                        <a:rPr lang="en-CA" sz="800">
                          <a:solidFill>
                            <a:srgbClr val="333333"/>
                          </a:solidFill>
                          <a:effectLst/>
                          <a:latin typeface="inter-regular"/>
                        </a:rPr>
                        <a:t>%x</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inter-regular"/>
                        </a:rPr>
                        <a:t>integer (incl. byte, short, int, long, bigint)</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CA" sz="800" dirty="0">
                          <a:solidFill>
                            <a:srgbClr val="333333"/>
                          </a:solidFill>
                          <a:effectLst/>
                          <a:latin typeface="inter-regular"/>
                        </a:rPr>
                        <a:t>Hex string.</a:t>
                      </a:r>
                    </a:p>
                  </a:txBody>
                  <a:tcPr marL="43235" marR="43235" marT="43235" marB="4323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08140680"/>
                  </a:ext>
                </a:extLst>
              </a:tr>
            </a:tbl>
          </a:graphicData>
        </a:graphic>
      </p:graphicFrame>
    </p:spTree>
    <p:extLst>
      <p:ext uri="{BB962C8B-B14F-4D97-AF65-F5344CB8AC3E}">
        <p14:creationId xmlns:p14="http://schemas.microsoft.com/office/powerpoint/2010/main" val="1570001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AF7366ED-7D7D-E6F5-0F4D-828F20C1385D}"/>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2ED55702-5BE2-0299-0596-3F8DE9D0569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String Methods </a:t>
            </a:r>
            <a:br>
              <a:rPr lang="en-CA" sz="3200" dirty="0">
                <a:solidFill>
                  <a:schemeClr val="hlink"/>
                </a:solidFill>
                <a:uFill>
                  <a:noFill/>
                </a:uFill>
                <a:latin typeface="Anton"/>
                <a:ea typeface="Anton"/>
                <a:cs typeface="Anton"/>
                <a:sym typeface="Anton"/>
              </a:rPr>
            </a:br>
            <a:endParaRPr lang="en-CA" sz="3200" dirty="0">
              <a:solidFill>
                <a:schemeClr val="dk1"/>
              </a:solidFill>
              <a:latin typeface="Anton"/>
              <a:ea typeface="Anton"/>
              <a:cs typeface="Anton"/>
              <a:sym typeface="Anton"/>
            </a:endParaRPr>
          </a:p>
        </p:txBody>
      </p:sp>
      <p:pic>
        <p:nvPicPr>
          <p:cNvPr id="4" name="Picture 3">
            <a:extLst>
              <a:ext uri="{FF2B5EF4-FFF2-40B4-BE49-F238E27FC236}">
                <a16:creationId xmlns:a16="http://schemas.microsoft.com/office/drawing/2014/main" id="{BED3E34D-F6E5-9693-48BF-C747F262A836}"/>
              </a:ext>
            </a:extLst>
          </p:cNvPr>
          <p:cNvPicPr>
            <a:picLocks noChangeAspect="1"/>
          </p:cNvPicPr>
          <p:nvPr/>
        </p:nvPicPr>
        <p:blipFill>
          <a:blip r:embed="rId3"/>
          <a:stretch>
            <a:fillRect/>
          </a:stretch>
        </p:blipFill>
        <p:spPr>
          <a:xfrm>
            <a:off x="3883750" y="297180"/>
            <a:ext cx="4440827" cy="4549140"/>
          </a:xfrm>
          <a:prstGeom prst="rect">
            <a:avLst/>
          </a:prstGeom>
        </p:spPr>
      </p:pic>
      <p:sp>
        <p:nvSpPr>
          <p:cNvPr id="5" name="Google Shape;878;p41">
            <a:extLst>
              <a:ext uri="{FF2B5EF4-FFF2-40B4-BE49-F238E27FC236}">
                <a16:creationId xmlns:a16="http://schemas.microsoft.com/office/drawing/2014/main" id="{CB4FD672-AFB9-58A0-584E-5068100F5605}"/>
              </a:ext>
            </a:extLst>
          </p:cNvPr>
          <p:cNvSpPr txBox="1">
            <a:spLocks/>
          </p:cNvSpPr>
          <p:nvPr/>
        </p:nvSpPr>
        <p:spPr>
          <a:xfrm>
            <a:off x="720000" y="1047847"/>
            <a:ext cx="2457540" cy="12429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100" dirty="0">
                <a:solidFill>
                  <a:srgbClr val="FFC000"/>
                </a:solidFill>
              </a:rPr>
              <a:t>Syntax</a:t>
            </a:r>
            <a:r>
              <a:rPr lang="en-US" sz="1100" dirty="0">
                <a:solidFill>
                  <a:schemeClr val="accent6"/>
                </a:solidFill>
              </a:rPr>
              <a:t>:</a:t>
            </a:r>
          </a:p>
          <a:p>
            <a:pPr>
              <a:buClr>
                <a:schemeClr val="dk1"/>
              </a:buClr>
              <a:buSzPts val="1100"/>
            </a:pPr>
            <a:endParaRPr lang="en-US" sz="1100" dirty="0">
              <a:solidFill>
                <a:schemeClr val="accent6"/>
              </a:solidFill>
            </a:endParaRPr>
          </a:p>
          <a:p>
            <a:pPr>
              <a:buClr>
                <a:schemeClr val="dk1"/>
              </a:buClr>
              <a:buSzPts val="1100"/>
            </a:pPr>
            <a:r>
              <a:rPr lang="en-US" sz="1100" dirty="0" err="1">
                <a:solidFill>
                  <a:schemeClr val="accent6"/>
                </a:solidFill>
              </a:rPr>
              <a:t>string.method</a:t>
            </a:r>
            <a:r>
              <a:rPr lang="en-US" sz="1100" dirty="0">
                <a:solidFill>
                  <a:schemeClr val="accent6"/>
                </a:solidFill>
              </a:rPr>
              <a:t>()</a:t>
            </a:r>
          </a:p>
        </p:txBody>
      </p:sp>
    </p:spTree>
    <p:extLst>
      <p:ext uri="{BB962C8B-B14F-4D97-AF65-F5344CB8AC3E}">
        <p14:creationId xmlns:p14="http://schemas.microsoft.com/office/powerpoint/2010/main" val="48249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7741CDC1-AD0B-A573-D921-6132583FEAB2}"/>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EADBD547-0ED4-93F1-A911-3DBE1F32AAE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Char Methods </a:t>
            </a:r>
            <a:br>
              <a:rPr lang="en-CA" sz="3200" dirty="0">
                <a:solidFill>
                  <a:schemeClr val="hlink"/>
                </a:solidFill>
                <a:uFill>
                  <a:noFill/>
                </a:uFill>
                <a:latin typeface="Anton"/>
                <a:ea typeface="Anton"/>
                <a:cs typeface="Anton"/>
                <a:sym typeface="Anton"/>
              </a:rPr>
            </a:br>
            <a:endParaRPr lang="en-CA" sz="3200" dirty="0">
              <a:solidFill>
                <a:schemeClr val="dk1"/>
              </a:solidFill>
              <a:latin typeface="Anton"/>
              <a:ea typeface="Anton"/>
              <a:cs typeface="Anton"/>
              <a:sym typeface="Anton"/>
            </a:endParaRPr>
          </a:p>
        </p:txBody>
      </p:sp>
      <p:sp>
        <p:nvSpPr>
          <p:cNvPr id="5" name="Google Shape;878;p41">
            <a:extLst>
              <a:ext uri="{FF2B5EF4-FFF2-40B4-BE49-F238E27FC236}">
                <a16:creationId xmlns:a16="http://schemas.microsoft.com/office/drawing/2014/main" id="{4048BF3F-AFBD-3A65-38FC-CB73B9672587}"/>
              </a:ext>
            </a:extLst>
          </p:cNvPr>
          <p:cNvSpPr txBox="1">
            <a:spLocks/>
          </p:cNvSpPr>
          <p:nvPr/>
        </p:nvSpPr>
        <p:spPr>
          <a:xfrm>
            <a:off x="720000" y="1047847"/>
            <a:ext cx="2457540" cy="12429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100" dirty="0">
                <a:solidFill>
                  <a:srgbClr val="FFC000"/>
                </a:solidFill>
              </a:rPr>
              <a:t>Syntax</a:t>
            </a:r>
            <a:r>
              <a:rPr lang="en-US" sz="1100" dirty="0">
                <a:solidFill>
                  <a:schemeClr val="accent6"/>
                </a:solidFill>
              </a:rPr>
              <a:t>:</a:t>
            </a:r>
          </a:p>
          <a:p>
            <a:pPr>
              <a:buClr>
                <a:schemeClr val="dk1"/>
              </a:buClr>
              <a:buSzPts val="1100"/>
            </a:pPr>
            <a:endParaRPr lang="en-US" sz="1100" dirty="0">
              <a:solidFill>
                <a:schemeClr val="accent6"/>
              </a:solidFill>
            </a:endParaRPr>
          </a:p>
          <a:p>
            <a:pPr>
              <a:buClr>
                <a:schemeClr val="dk1"/>
              </a:buClr>
              <a:buSzPts val="1100"/>
            </a:pPr>
            <a:r>
              <a:rPr lang="en-US" sz="1100" dirty="0" err="1">
                <a:solidFill>
                  <a:schemeClr val="accent6"/>
                </a:solidFill>
              </a:rPr>
              <a:t>char.method</a:t>
            </a:r>
            <a:r>
              <a:rPr lang="en-US" sz="1100" dirty="0">
                <a:solidFill>
                  <a:schemeClr val="accent6"/>
                </a:solidFill>
              </a:rPr>
              <a:t>()</a:t>
            </a:r>
          </a:p>
        </p:txBody>
      </p:sp>
      <p:pic>
        <p:nvPicPr>
          <p:cNvPr id="2" name="Picture 1">
            <a:extLst>
              <a:ext uri="{FF2B5EF4-FFF2-40B4-BE49-F238E27FC236}">
                <a16:creationId xmlns:a16="http://schemas.microsoft.com/office/drawing/2014/main" id="{1168C989-95E0-9882-7753-6D752C4FEE23}"/>
              </a:ext>
            </a:extLst>
          </p:cNvPr>
          <p:cNvPicPr>
            <a:picLocks noChangeAspect="1"/>
          </p:cNvPicPr>
          <p:nvPr/>
        </p:nvPicPr>
        <p:blipFill>
          <a:blip r:embed="rId3"/>
          <a:stretch>
            <a:fillRect/>
          </a:stretch>
        </p:blipFill>
        <p:spPr>
          <a:xfrm>
            <a:off x="973455" y="2081178"/>
            <a:ext cx="7334250" cy="1543050"/>
          </a:xfrm>
          <a:prstGeom prst="rect">
            <a:avLst/>
          </a:prstGeom>
        </p:spPr>
      </p:pic>
    </p:spTree>
    <p:extLst>
      <p:ext uri="{BB962C8B-B14F-4D97-AF65-F5344CB8AC3E}">
        <p14:creationId xmlns:p14="http://schemas.microsoft.com/office/powerpoint/2010/main" val="298613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7A9CE6CA-1A1C-58EC-E64E-221AD43B7C9A}"/>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D5FF8190-76C1-B643-5FC1-A628E95D356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String Method - Example</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42E1E0C1-5FF2-ADD7-89A2-77C64661A8C7}"/>
              </a:ext>
            </a:extLst>
          </p:cNvPr>
          <p:cNvSpPr txBox="1"/>
          <p:nvPr/>
        </p:nvSpPr>
        <p:spPr>
          <a:xfrm>
            <a:off x="-121024" y="1603759"/>
            <a:ext cx="9507070" cy="2800767"/>
          </a:xfrm>
          <a:prstGeom prst="rect">
            <a:avLst/>
          </a:prstGeom>
          <a:noFill/>
        </p:spPr>
        <p:txBody>
          <a:bodyPr wrap="square">
            <a:spAutoFit/>
          </a:bodyPr>
          <a:lstStyle/>
          <a:p>
            <a:r>
              <a:rPr lang="en-CA" sz="1100" b="0" dirty="0">
                <a:solidFill>
                  <a:srgbClr val="4EC9B0"/>
                </a:solidFill>
                <a:effectLst/>
                <a:latin typeface="Consolas" panose="020B0609020204030204" pitchFamily="49" charset="0"/>
              </a:rPr>
              <a:t>        String</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exampleString</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CE9178"/>
                </a:solidFill>
                <a:effectLst/>
                <a:latin typeface="Consolas" panose="020B0609020204030204" pitchFamily="49" charset="0"/>
              </a:rPr>
              <a:t>"LHHS-499 Cliffe Street-Fredericton"</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length</a:t>
            </a: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//returns int equal to number of char in string</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toLowerCase</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toUpperCase</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indexOf</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"Fredericton"</a:t>
            </a: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//returns starting position of matching string</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substring</a:t>
            </a:r>
            <a:r>
              <a:rPr lang="en-CA" sz="1100" b="0" dirty="0">
                <a:solidFill>
                  <a:srgbClr val="CCCCCC"/>
                </a:solidFill>
                <a:effectLst/>
                <a:latin typeface="Consolas" panose="020B0609020204030204" pitchFamily="49" charset="0"/>
              </a:rPr>
              <a:t>(</a:t>
            </a:r>
            <a:r>
              <a:rPr lang="en-CA" sz="1100" b="0" dirty="0">
                <a:solidFill>
                  <a:srgbClr val="B5CEA8"/>
                </a:solidFill>
                <a:effectLst/>
                <a:latin typeface="Consolas" panose="020B0609020204030204" pitchFamily="49" charset="0"/>
              </a:rPr>
              <a:t>0</a:t>
            </a:r>
            <a:r>
              <a:rPr lang="en-CA" sz="1100" b="0" dirty="0">
                <a:solidFill>
                  <a:srgbClr val="CCCCCC"/>
                </a:solidFill>
                <a:effectLst/>
                <a:latin typeface="Consolas" panose="020B0609020204030204" pitchFamily="49" charset="0"/>
              </a:rPr>
              <a:t>,</a:t>
            </a:r>
            <a:r>
              <a:rPr lang="en-CA" sz="1100" b="0" dirty="0">
                <a:solidFill>
                  <a:srgbClr val="B5CEA8"/>
                </a:solidFill>
                <a:effectLst/>
                <a:latin typeface="Consolas" panose="020B0609020204030204" pitchFamily="49" charset="0"/>
              </a:rPr>
              <a:t>4</a:t>
            </a: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//Slices a string according to index values</a:t>
            </a:r>
            <a:endParaRPr lang="en-CA" sz="1100" b="0" dirty="0">
              <a:solidFill>
                <a:srgbClr val="CCCCCC"/>
              </a:solidFill>
              <a:effectLst/>
              <a:latin typeface="Consolas" panose="020B0609020204030204" pitchFamily="49" charset="0"/>
            </a:endParaRPr>
          </a:p>
          <a:p>
            <a:br>
              <a:rPr lang="en-CA" sz="1100" b="0" dirty="0">
                <a:solidFill>
                  <a:srgbClr val="CCCCCC"/>
                </a:solidFill>
                <a:effectLst/>
                <a:latin typeface="Consolas" panose="020B0609020204030204" pitchFamily="49" charset="0"/>
              </a:rPr>
            </a:b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a:t>
            </a:r>
            <a:r>
              <a:rPr lang="en-CA" sz="1100" b="0" dirty="0" err="1">
                <a:solidFill>
                  <a:srgbClr val="6A9955"/>
                </a:solidFill>
                <a:effectLst/>
                <a:latin typeface="Consolas" panose="020B0609020204030204" pitchFamily="49" charset="0"/>
              </a:rPr>
              <a:t>Spliting</a:t>
            </a:r>
            <a:r>
              <a:rPr lang="en-CA" sz="1100" b="0" dirty="0">
                <a:solidFill>
                  <a:srgbClr val="6A9955"/>
                </a:solidFill>
                <a:effectLst/>
                <a:latin typeface="Consolas" panose="020B0609020204030204" pitchFamily="49" charset="0"/>
              </a:rPr>
              <a:t> String Based on Delimiters ""</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int</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start</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indexOf</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String</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nextSegment</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substring</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start</a:t>
            </a:r>
            <a:r>
              <a:rPr lang="en-CA" sz="1100" b="0" dirty="0">
                <a:solidFill>
                  <a:srgbClr val="D4D4D4"/>
                </a:solidFill>
                <a:effectLst/>
                <a:latin typeface="Consolas" panose="020B0609020204030204" pitchFamily="49" charset="0"/>
              </a:rPr>
              <a:t>+</a:t>
            </a:r>
            <a:r>
              <a:rPr lang="en-CA" sz="1100" b="0" dirty="0">
                <a:solidFill>
                  <a:srgbClr val="B5CEA8"/>
                </a:solidFill>
                <a:effectLst/>
                <a:latin typeface="Consolas" panose="020B0609020204030204" pitchFamily="49" charset="0"/>
              </a:rPr>
              <a:t>1</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int</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next</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nextSegment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indexOf</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String</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school</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substring</a:t>
            </a:r>
            <a:r>
              <a:rPr lang="en-CA" sz="1100" b="0" dirty="0">
                <a:solidFill>
                  <a:srgbClr val="CCCCCC"/>
                </a:solidFill>
                <a:effectLst/>
                <a:latin typeface="Consolas" panose="020B0609020204030204" pitchFamily="49" charset="0"/>
              </a:rPr>
              <a:t>(</a:t>
            </a:r>
            <a:r>
              <a:rPr lang="en-CA" sz="1100" b="0" dirty="0">
                <a:solidFill>
                  <a:srgbClr val="B5CEA8"/>
                </a:solidFill>
                <a:effectLst/>
                <a:latin typeface="Consolas" panose="020B0609020204030204" pitchFamily="49" charset="0"/>
              </a:rPr>
              <a:t>0</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start</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String</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address</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substring</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start</a:t>
            </a:r>
            <a:r>
              <a:rPr lang="en-CA" sz="1100" b="0" dirty="0">
                <a:solidFill>
                  <a:srgbClr val="D4D4D4"/>
                </a:solidFill>
                <a:effectLst/>
                <a:latin typeface="Consolas" panose="020B0609020204030204" pitchFamily="49" charset="0"/>
              </a:rPr>
              <a:t>+</a:t>
            </a:r>
            <a:r>
              <a:rPr lang="en-CA" sz="1100" b="0" dirty="0">
                <a:solidFill>
                  <a:srgbClr val="B5CEA8"/>
                </a:solidFill>
                <a:effectLst/>
                <a:latin typeface="Consolas" panose="020B0609020204030204" pitchFamily="49" charset="0"/>
              </a:rPr>
              <a:t>1</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next</a:t>
            </a:r>
            <a:r>
              <a:rPr lang="en-CA" sz="1100" b="0" dirty="0">
                <a:solidFill>
                  <a:srgbClr val="D4D4D4"/>
                </a:solidFill>
                <a:effectLst/>
                <a:latin typeface="Consolas" panose="020B0609020204030204" pitchFamily="49" charset="0"/>
              </a:rPr>
              <a:t>+</a:t>
            </a:r>
            <a:r>
              <a:rPr lang="en-CA" sz="1100" b="0" dirty="0">
                <a:solidFill>
                  <a:srgbClr val="9CDCFE"/>
                </a:solidFill>
                <a:effectLst/>
                <a:latin typeface="Consolas" panose="020B0609020204030204" pitchFamily="49" charset="0"/>
              </a:rPr>
              <a:t>start</a:t>
            </a:r>
            <a:r>
              <a:rPr lang="en-CA" sz="1100" b="0" dirty="0">
                <a:solidFill>
                  <a:srgbClr val="D4D4D4"/>
                </a:solidFill>
                <a:effectLst/>
                <a:latin typeface="Consolas" panose="020B0609020204030204" pitchFamily="49" charset="0"/>
              </a:rPr>
              <a:t>+</a:t>
            </a:r>
            <a:r>
              <a:rPr lang="en-CA" sz="1100" b="0" dirty="0">
                <a:solidFill>
                  <a:srgbClr val="B5CEA8"/>
                </a:solidFill>
                <a:effectLst/>
                <a:latin typeface="Consolas" panose="020B0609020204030204" pitchFamily="49" charset="0"/>
              </a:rPr>
              <a:t>1</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String</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city</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exampleString</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substring</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next</a:t>
            </a:r>
            <a:r>
              <a:rPr lang="en-CA" sz="1100" b="0" dirty="0">
                <a:solidFill>
                  <a:srgbClr val="D4D4D4"/>
                </a:solidFill>
                <a:effectLst/>
                <a:latin typeface="Consolas" panose="020B0609020204030204" pitchFamily="49" charset="0"/>
              </a:rPr>
              <a:t>+</a:t>
            </a:r>
            <a:r>
              <a:rPr lang="en-CA" sz="1100" b="0" dirty="0">
                <a:solidFill>
                  <a:srgbClr val="9CDCFE"/>
                </a:solidFill>
                <a:effectLst/>
                <a:latin typeface="Consolas" panose="020B0609020204030204" pitchFamily="49" charset="0"/>
              </a:rPr>
              <a:t>start</a:t>
            </a:r>
            <a:r>
              <a:rPr lang="en-CA" sz="1100" b="0" dirty="0">
                <a:solidFill>
                  <a:srgbClr val="D4D4D4"/>
                </a:solidFill>
                <a:effectLst/>
                <a:latin typeface="Consolas" panose="020B0609020204030204" pitchFamily="49" charset="0"/>
              </a:rPr>
              <a:t>+</a:t>
            </a:r>
            <a:r>
              <a:rPr lang="en-CA" sz="1100" b="0" dirty="0">
                <a:solidFill>
                  <a:srgbClr val="B5CEA8"/>
                </a:solidFill>
                <a:effectLst/>
                <a:latin typeface="Consolas" panose="020B0609020204030204" pitchFamily="49" charset="0"/>
              </a:rPr>
              <a:t>2</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printf</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"1: %1$s</a:t>
            </a:r>
            <a:r>
              <a:rPr lang="en-CA" sz="1100" b="0" dirty="0">
                <a:solidFill>
                  <a:srgbClr val="D7BA7D"/>
                </a:solidFill>
                <a:effectLst/>
                <a:latin typeface="Consolas" panose="020B0609020204030204" pitchFamily="49" charset="0"/>
              </a:rPr>
              <a:t>\n</a:t>
            </a:r>
            <a:r>
              <a:rPr lang="en-CA" sz="1100" b="0" dirty="0">
                <a:solidFill>
                  <a:srgbClr val="CE9178"/>
                </a:solidFill>
                <a:effectLst/>
                <a:latin typeface="Consolas" panose="020B0609020204030204" pitchFamily="49" charset="0"/>
              </a:rPr>
              <a:t>2: %2$s </a:t>
            </a:r>
            <a:r>
              <a:rPr lang="en-CA" sz="1100" b="0" dirty="0">
                <a:solidFill>
                  <a:srgbClr val="D7BA7D"/>
                </a:solidFill>
                <a:effectLst/>
                <a:latin typeface="Consolas" panose="020B0609020204030204" pitchFamily="49" charset="0"/>
              </a:rPr>
              <a:t>\n</a:t>
            </a:r>
            <a:r>
              <a:rPr lang="en-CA" sz="1100" b="0" dirty="0">
                <a:solidFill>
                  <a:srgbClr val="CE9178"/>
                </a:solidFill>
                <a:effectLst/>
                <a:latin typeface="Consolas" panose="020B0609020204030204" pitchFamily="49" charset="0"/>
              </a:rPr>
              <a:t>3: %3$s"</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school</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address</a:t>
            </a:r>
            <a:r>
              <a:rPr lang="en-CA" sz="1100" b="0" dirty="0" err="1">
                <a:solidFill>
                  <a:srgbClr val="CCCCCC"/>
                </a:solidFill>
                <a:effectLst/>
                <a:latin typeface="Consolas" panose="020B0609020204030204" pitchFamily="49" charset="0"/>
              </a:rPr>
              <a:t>,</a:t>
            </a:r>
            <a:r>
              <a:rPr lang="en-CA" sz="1100" b="0" dirty="0" err="1">
                <a:solidFill>
                  <a:srgbClr val="9CDCFE"/>
                </a:solidFill>
                <a:effectLst/>
                <a:latin typeface="Consolas" panose="020B0609020204030204" pitchFamily="49" charset="0"/>
              </a:rPr>
              <a:t>city</a:t>
            </a:r>
            <a:r>
              <a:rPr lang="en-CA" sz="11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117796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FBFE1292-C22D-3127-0830-1A4CAC3E5C2B}"/>
            </a:ext>
          </a:extLst>
        </p:cNvPr>
        <p:cNvGrpSpPr/>
        <p:nvPr/>
      </p:nvGrpSpPr>
      <p:grpSpPr>
        <a:xfrm>
          <a:off x="0" y="0"/>
          <a:ext cx="0" cy="0"/>
          <a:chOff x="0" y="0"/>
          <a:chExt cx="0" cy="0"/>
        </a:xfrm>
      </p:grpSpPr>
      <p:sp>
        <p:nvSpPr>
          <p:cNvPr id="863" name="Google Shape;863;p39">
            <a:extLst>
              <a:ext uri="{FF2B5EF4-FFF2-40B4-BE49-F238E27FC236}">
                <a16:creationId xmlns:a16="http://schemas.microsoft.com/office/drawing/2014/main" id="{6E5B9027-1F34-160E-684A-4A6AF9AC6E4E}"/>
              </a:ext>
            </a:extLst>
          </p:cNvPr>
          <p:cNvSpPr txBox="1">
            <a:spLocks noGrp="1"/>
          </p:cNvSpPr>
          <p:nvPr>
            <p:ph type="title"/>
          </p:nvPr>
        </p:nvSpPr>
        <p:spPr>
          <a:xfrm>
            <a:off x="713224" y="2109175"/>
            <a:ext cx="884987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Input/Output – Scanner &amp; </a:t>
            </a:r>
            <a:br>
              <a:rPr lang="en-US" dirty="0"/>
            </a:br>
            <a:r>
              <a:rPr lang="en-US" dirty="0"/>
              <a:t>                         Formatter </a:t>
            </a:r>
            <a:endParaRPr dirty="0"/>
          </a:p>
        </p:txBody>
      </p:sp>
    </p:spTree>
    <p:extLst>
      <p:ext uri="{BB962C8B-B14F-4D97-AF65-F5344CB8AC3E}">
        <p14:creationId xmlns:p14="http://schemas.microsoft.com/office/powerpoint/2010/main" val="1088923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8D05DC55-165B-4A83-0BEC-2ABAC3436E1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ACD3D8C-711A-E396-C33A-2417A564EABA}"/>
              </a:ext>
            </a:extLst>
          </p:cNvPr>
          <p:cNvSpPr txBox="1"/>
          <p:nvPr/>
        </p:nvSpPr>
        <p:spPr>
          <a:xfrm>
            <a:off x="496712" y="970400"/>
            <a:ext cx="10172700" cy="4031873"/>
          </a:xfrm>
          <a:prstGeom prst="rect">
            <a:avLst/>
          </a:prstGeom>
          <a:noFill/>
        </p:spPr>
        <p:txBody>
          <a:bodyPr wrap="square">
            <a:spAutoFit/>
          </a:bodyPr>
          <a:lstStyle/>
          <a:p>
            <a:r>
              <a:rPr lang="en-CA" sz="800" b="0" dirty="0">
                <a:solidFill>
                  <a:srgbClr val="569CD6"/>
                </a:solidFill>
                <a:effectLst/>
                <a:latin typeface="Consolas" panose="020B0609020204030204" pitchFamily="49" charset="0"/>
              </a:rPr>
              <a:t>import</a:t>
            </a:r>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java</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util</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Scanner</a:t>
            </a: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//imports the package from java API</a:t>
            </a:r>
          </a:p>
          <a:p>
            <a:br>
              <a:rPr lang="en-CA" sz="800" b="0" dirty="0">
                <a:solidFill>
                  <a:srgbClr val="CCCCCC"/>
                </a:solidFill>
                <a:effectLst/>
                <a:latin typeface="Consolas" panose="020B0609020204030204" pitchFamily="49" charset="0"/>
              </a:rPr>
            </a:br>
            <a:r>
              <a:rPr lang="en-CA" sz="800" b="0" dirty="0">
                <a:solidFill>
                  <a:srgbClr val="569CD6"/>
                </a:solidFill>
                <a:effectLst/>
                <a:latin typeface="Consolas" panose="020B0609020204030204" pitchFamily="49" charset="0"/>
              </a:rPr>
              <a:t>public</a:t>
            </a:r>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class</a:t>
            </a:r>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ScannerInput</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public</a:t>
            </a:r>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static</a:t>
            </a:r>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void</a:t>
            </a:r>
            <a:r>
              <a:rPr lang="en-CA" sz="800" b="0" dirty="0">
                <a:solidFill>
                  <a:srgbClr val="CCCCCC"/>
                </a:solidFill>
                <a:effectLst/>
                <a:latin typeface="Consolas" panose="020B0609020204030204" pitchFamily="49" charset="0"/>
              </a:rPr>
              <a:t> </a:t>
            </a:r>
            <a:r>
              <a:rPr lang="en-CA" sz="800" b="0" dirty="0">
                <a:solidFill>
                  <a:srgbClr val="DCDCAA"/>
                </a:solidFill>
                <a:effectLst/>
                <a:latin typeface="Consolas" panose="020B0609020204030204" pitchFamily="49" charset="0"/>
              </a:rPr>
              <a:t>main</a:t>
            </a:r>
            <a:r>
              <a:rPr lang="en-CA" sz="800" b="0" dirty="0">
                <a:solidFill>
                  <a:srgbClr val="CCCCCC"/>
                </a:solidFill>
                <a:effectLst/>
                <a:latin typeface="Consolas" panose="020B0609020204030204" pitchFamily="49" charset="0"/>
              </a:rPr>
              <a:t>(</a:t>
            </a:r>
            <a:r>
              <a:rPr lang="en-CA" sz="800" b="0" dirty="0">
                <a:solidFill>
                  <a:srgbClr val="4EC9B0"/>
                </a:solidFill>
                <a:effectLst/>
                <a:latin typeface="Consolas" panose="020B0609020204030204" pitchFamily="49" charset="0"/>
              </a:rPr>
              <a:t>String</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args</a:t>
            </a:r>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throws</a:t>
            </a:r>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Exception</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//Declare variables used in the program</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int</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num1</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double</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num2</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double</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sum</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double</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product</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double</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div</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String</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name</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//Initialize a scanner object</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Scanner</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scan</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new</a:t>
            </a:r>
            <a:r>
              <a:rPr lang="en-CA" sz="800" b="0" dirty="0">
                <a:solidFill>
                  <a:srgbClr val="CCCCCC"/>
                </a:solidFill>
                <a:effectLst/>
                <a:latin typeface="Consolas" panose="020B0609020204030204" pitchFamily="49" charset="0"/>
              </a:rPr>
              <a:t> </a:t>
            </a:r>
            <a:r>
              <a:rPr lang="en-CA" sz="800" b="0" dirty="0">
                <a:solidFill>
                  <a:srgbClr val="DCDCAA"/>
                </a:solidFill>
                <a:effectLst/>
                <a:latin typeface="Consolas" panose="020B0609020204030204" pitchFamily="49" charset="0"/>
              </a:rPr>
              <a:t>Scanner</a:t>
            </a:r>
            <a:r>
              <a:rPr lang="en-CA" sz="800" b="0" dirty="0">
                <a:solidFill>
                  <a:srgbClr val="CCCCCC"/>
                </a:solidFill>
                <a:effectLst/>
                <a:latin typeface="Consolas" panose="020B0609020204030204" pitchFamily="49" charset="0"/>
              </a:rPr>
              <a:t>(</a:t>
            </a:r>
            <a:r>
              <a:rPr lang="en-CA" sz="800" b="0" dirty="0">
                <a:solidFill>
                  <a:srgbClr val="4EC9B0"/>
                </a:solidFill>
                <a:effectLst/>
                <a:latin typeface="Consolas" panose="020B0609020204030204" pitchFamily="49" charset="0"/>
              </a:rPr>
              <a:t>System</a:t>
            </a:r>
            <a:r>
              <a:rPr lang="en-CA" sz="800" b="0" dirty="0">
                <a:solidFill>
                  <a:srgbClr val="CCCCCC"/>
                </a:solidFill>
                <a:effectLst/>
                <a:latin typeface="Consolas" panose="020B0609020204030204" pitchFamily="49" charset="0"/>
              </a:rPr>
              <a:t>.</a:t>
            </a:r>
            <a:r>
              <a:rPr lang="en-CA" sz="800" b="0" dirty="0">
                <a:solidFill>
                  <a:srgbClr val="4FC1FF"/>
                </a:solidFill>
                <a:effectLst/>
                <a:latin typeface="Consolas" panose="020B0609020204030204" pitchFamily="49" charset="0"/>
              </a:rPr>
              <a:t>in</a:t>
            </a:r>
            <a:r>
              <a:rPr lang="en-CA" sz="800" b="0" dirty="0">
                <a:solidFill>
                  <a:srgbClr val="CCCCCC"/>
                </a:solidFill>
                <a:effectLst/>
                <a:latin typeface="Consolas" panose="020B0609020204030204" pitchFamily="49" charset="0"/>
              </a:rPr>
              <a:t>);</a:t>
            </a:r>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//Read Input From keyboard</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"Hello User, Please Enter An Integer: "</a:t>
            </a: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//this will show a prompt in your terminal</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num1</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scan</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nextInt</a:t>
            </a: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//This reads the value from the prompt after pressing 'enter'</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"Enter a float: "</a:t>
            </a: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//this will show a prompt in your terminal</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num2</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scan</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nextDouble</a:t>
            </a: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//This reads the value from the prompt after pressing 'enter'</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"Enter your name: "</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name</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scan</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next</a:t>
            </a:r>
            <a:r>
              <a:rPr lang="en-CA" sz="800" b="0" dirty="0">
                <a:solidFill>
                  <a:srgbClr val="CCCCCC"/>
                </a:solidFill>
                <a:effectLst/>
                <a:latin typeface="Consolas" panose="020B0609020204030204" pitchFamily="49" charset="0"/>
              </a:rPr>
              <a:t>(); </a:t>
            </a:r>
          </a:p>
          <a:p>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//Working with the stored input</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sum</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num1</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num2</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product</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num1</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num2</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div</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num1</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num2</a:t>
            </a:r>
            <a:r>
              <a:rPr lang="en-CA" sz="800" b="0" dirty="0">
                <a:solidFill>
                  <a:srgbClr val="CCCCCC"/>
                </a:solidFill>
                <a:effectLst/>
                <a:latin typeface="Consolas" panose="020B0609020204030204" pitchFamily="49" charset="0"/>
              </a:rPr>
              <a:t>;</a:t>
            </a:r>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"Thank you "</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name</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"Sum of "</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num1</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 and "</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num2</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 is: "</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sum</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"Product of "</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num1</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 and "</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num2</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 is: "</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product</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"Division of "</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num1</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 and "</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num2</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 is: "</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div</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scan</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close</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a:t>
            </a:r>
          </a:p>
        </p:txBody>
      </p:sp>
      <p:sp>
        <p:nvSpPr>
          <p:cNvPr id="877" name="Google Shape;877;p41">
            <a:extLst>
              <a:ext uri="{FF2B5EF4-FFF2-40B4-BE49-F238E27FC236}">
                <a16:creationId xmlns:a16="http://schemas.microsoft.com/office/drawing/2014/main" id="{46D36F2E-D45B-1DFC-402B-2E658D8665D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The Scanner Class</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FFDA23A2-BCC3-E069-0892-B9FB92808AB6}"/>
              </a:ext>
            </a:extLst>
          </p:cNvPr>
          <p:cNvSpPr txBox="1">
            <a:spLocks noGrp="1"/>
          </p:cNvSpPr>
          <p:nvPr>
            <p:ph type="subTitle" idx="1"/>
          </p:nvPr>
        </p:nvSpPr>
        <p:spPr>
          <a:xfrm>
            <a:off x="4949100" y="176704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6"/>
                </a:solidFill>
              </a:rPr>
              <a:t>Using input from the user’s keyboard: </a:t>
            </a:r>
          </a:p>
          <a:p>
            <a:pPr marL="0" lvl="0" indent="0" algn="l" rtl="0">
              <a:spcBef>
                <a:spcPts val="0"/>
              </a:spcBef>
              <a:spcAft>
                <a:spcPts val="0"/>
              </a:spcAft>
              <a:buClr>
                <a:schemeClr val="dk1"/>
              </a:buClr>
              <a:buSzPts val="1100"/>
              <a:buFont typeface="Arial"/>
              <a:buNone/>
            </a:pPr>
            <a:endParaRPr lang="en-US" dirty="0">
              <a:solidFill>
                <a:schemeClr val="accent6"/>
              </a:solidFill>
            </a:endParaRPr>
          </a:p>
        </p:txBody>
      </p:sp>
      <p:pic>
        <p:nvPicPr>
          <p:cNvPr id="1028" name="Picture 4" descr="Computer keyboard - Free computer icons">
            <a:extLst>
              <a:ext uri="{FF2B5EF4-FFF2-40B4-BE49-F238E27FC236}">
                <a16:creationId xmlns:a16="http://schemas.microsoft.com/office/drawing/2014/main" id="{B87C7EBE-F55F-4483-6430-5C9785405576}"/>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6750" y="-160563"/>
            <a:ext cx="2356575" cy="235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660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33C0D466-4D3E-EBD7-858D-0E73A57C68A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7EC36B6-7D06-8440-2877-17E01C47B83A}"/>
              </a:ext>
            </a:extLst>
          </p:cNvPr>
          <p:cNvSpPr txBox="1"/>
          <p:nvPr/>
        </p:nvSpPr>
        <p:spPr>
          <a:xfrm>
            <a:off x="671873" y="1826150"/>
            <a:ext cx="10172700" cy="2092881"/>
          </a:xfrm>
          <a:prstGeom prst="rect">
            <a:avLst/>
          </a:prstGeom>
          <a:noFill/>
        </p:spPr>
        <p:txBody>
          <a:bodyPr wrap="square">
            <a:spAutoFit/>
          </a:bodyPr>
          <a:lstStyle/>
          <a:p>
            <a:r>
              <a:rPr lang="en-CA" sz="1000" b="0" dirty="0">
                <a:solidFill>
                  <a:srgbClr val="569CD6"/>
                </a:solidFill>
                <a:effectLst/>
                <a:latin typeface="Consolas" panose="020B0609020204030204" pitchFamily="49" charset="0"/>
              </a:rPr>
              <a:t>import</a:t>
            </a:r>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javax</a:t>
            </a:r>
            <a:r>
              <a:rPr lang="en-CA" sz="1000" b="0" dirty="0" err="1">
                <a:solidFill>
                  <a:srgbClr val="D4D4D4"/>
                </a:solidFill>
                <a:effectLst/>
                <a:latin typeface="Consolas" panose="020B0609020204030204" pitchFamily="49" charset="0"/>
              </a:rPr>
              <a:t>.</a:t>
            </a:r>
            <a:r>
              <a:rPr lang="en-CA" sz="1000" b="0" dirty="0" err="1">
                <a:solidFill>
                  <a:srgbClr val="4EC9B0"/>
                </a:solidFill>
                <a:effectLst/>
                <a:latin typeface="Consolas" panose="020B0609020204030204" pitchFamily="49" charset="0"/>
              </a:rPr>
              <a:t>swing</a:t>
            </a:r>
            <a:r>
              <a:rPr lang="en-CA" sz="1000" b="0" dirty="0" err="1">
                <a:solidFill>
                  <a:srgbClr val="D4D4D4"/>
                </a:solidFill>
                <a:effectLst/>
                <a:latin typeface="Consolas" panose="020B0609020204030204" pitchFamily="49" charset="0"/>
              </a:rPr>
              <a:t>.</a:t>
            </a:r>
            <a:r>
              <a:rPr lang="en-CA" sz="1000" b="0" dirty="0" err="1">
                <a:solidFill>
                  <a:srgbClr val="4EC9B0"/>
                </a:solidFill>
                <a:effectLst/>
                <a:latin typeface="Consolas" panose="020B0609020204030204" pitchFamily="49" charset="0"/>
              </a:rPr>
              <a:t>JOptionPane</a:t>
            </a:r>
            <a:r>
              <a:rPr lang="en-CA" sz="1000" b="0" dirty="0">
                <a:solidFill>
                  <a:srgbClr val="CCCCCC"/>
                </a:solidFill>
                <a:effectLst/>
                <a:latin typeface="Consolas" panose="020B0609020204030204" pitchFamily="49" charset="0"/>
              </a:rPr>
              <a:t>;</a:t>
            </a:r>
          </a:p>
          <a:p>
            <a:br>
              <a:rPr lang="en-CA" sz="1000" b="0" dirty="0">
                <a:solidFill>
                  <a:srgbClr val="CCCCCC"/>
                </a:solidFill>
                <a:effectLst/>
                <a:latin typeface="Consolas" panose="020B0609020204030204" pitchFamily="49" charset="0"/>
              </a:rPr>
            </a:br>
            <a:r>
              <a:rPr lang="en-CA" sz="1000" b="0" dirty="0">
                <a:solidFill>
                  <a:srgbClr val="569CD6"/>
                </a:solidFill>
                <a:effectLst/>
                <a:latin typeface="Consolas" panose="020B0609020204030204" pitchFamily="49" charset="0"/>
              </a:rPr>
              <a:t>public</a:t>
            </a:r>
            <a:r>
              <a:rPr lang="en-CA" sz="1000" b="0" dirty="0">
                <a:solidFill>
                  <a:srgbClr val="CCCCCC"/>
                </a:solidFill>
                <a:effectLst/>
                <a:latin typeface="Consolas" panose="020B0609020204030204" pitchFamily="49" charset="0"/>
              </a:rPr>
              <a:t> </a:t>
            </a:r>
            <a:r>
              <a:rPr lang="en-CA" sz="1000" b="0" dirty="0">
                <a:solidFill>
                  <a:srgbClr val="569CD6"/>
                </a:solidFill>
                <a:effectLst/>
                <a:latin typeface="Consolas" panose="020B0609020204030204" pitchFamily="49" charset="0"/>
              </a:rPr>
              <a:t>class</a:t>
            </a:r>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SwingDialoguePrompt</a:t>
            </a:r>
            <a:r>
              <a:rPr lang="en-CA" sz="1000" b="0" dirty="0">
                <a:solidFill>
                  <a:srgbClr val="CCCCCC"/>
                </a:solidFill>
                <a:effectLst/>
                <a:latin typeface="Consolas" panose="020B0609020204030204" pitchFamily="49" charset="0"/>
              </a:rPr>
              <a:t> {</a:t>
            </a:r>
          </a:p>
          <a:p>
            <a:r>
              <a:rPr lang="en-CA" sz="1000" b="0" dirty="0">
                <a:solidFill>
                  <a:srgbClr val="CCCCCC"/>
                </a:solidFill>
                <a:effectLst/>
                <a:latin typeface="Consolas" panose="020B0609020204030204" pitchFamily="49" charset="0"/>
              </a:rPr>
              <a:t>    </a:t>
            </a:r>
            <a:r>
              <a:rPr lang="en-CA" sz="1000" b="0" dirty="0">
                <a:solidFill>
                  <a:srgbClr val="569CD6"/>
                </a:solidFill>
                <a:effectLst/>
                <a:latin typeface="Consolas" panose="020B0609020204030204" pitchFamily="49" charset="0"/>
              </a:rPr>
              <a:t>public</a:t>
            </a:r>
            <a:r>
              <a:rPr lang="en-CA" sz="1000" b="0" dirty="0">
                <a:solidFill>
                  <a:srgbClr val="CCCCCC"/>
                </a:solidFill>
                <a:effectLst/>
                <a:latin typeface="Consolas" panose="020B0609020204030204" pitchFamily="49" charset="0"/>
              </a:rPr>
              <a:t> </a:t>
            </a:r>
            <a:r>
              <a:rPr lang="en-CA" sz="1000" b="0" dirty="0">
                <a:solidFill>
                  <a:srgbClr val="569CD6"/>
                </a:solidFill>
                <a:effectLst/>
                <a:latin typeface="Consolas" panose="020B0609020204030204" pitchFamily="49" charset="0"/>
              </a:rPr>
              <a:t>static</a:t>
            </a:r>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void</a:t>
            </a:r>
            <a:r>
              <a:rPr lang="en-CA" sz="1000" b="0" dirty="0">
                <a:solidFill>
                  <a:srgbClr val="CCCCCC"/>
                </a:solidFill>
                <a:effectLst/>
                <a:latin typeface="Consolas" panose="020B0609020204030204" pitchFamily="49" charset="0"/>
              </a:rPr>
              <a:t> </a:t>
            </a:r>
            <a:r>
              <a:rPr lang="en-CA" sz="1000" b="0" dirty="0">
                <a:solidFill>
                  <a:srgbClr val="DCDCAA"/>
                </a:solidFill>
                <a:effectLst/>
                <a:latin typeface="Consolas" panose="020B0609020204030204" pitchFamily="49" charset="0"/>
              </a:rPr>
              <a:t>main</a:t>
            </a:r>
            <a:r>
              <a:rPr lang="en-CA" sz="1000" b="0" dirty="0">
                <a:solidFill>
                  <a:srgbClr val="CCCCCC"/>
                </a:solidFill>
                <a:effectLst/>
                <a:latin typeface="Consolas" panose="020B0609020204030204" pitchFamily="49" charset="0"/>
              </a:rPr>
              <a:t>(</a:t>
            </a:r>
            <a:r>
              <a:rPr lang="en-CA" sz="1000" b="0" dirty="0">
                <a:solidFill>
                  <a:srgbClr val="4EC9B0"/>
                </a:solidFill>
                <a:effectLst/>
                <a:latin typeface="Consolas" panose="020B0609020204030204" pitchFamily="49" charset="0"/>
              </a:rPr>
              <a:t>String</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args</a:t>
            </a:r>
            <a:r>
              <a:rPr lang="en-CA" sz="1000" b="0" dirty="0">
                <a:solidFill>
                  <a:srgbClr val="CCCCCC"/>
                </a:solidFill>
                <a:effectLst/>
                <a:latin typeface="Consolas" panose="020B0609020204030204" pitchFamily="49" charset="0"/>
              </a:rPr>
              <a:t>) </a:t>
            </a:r>
            <a:r>
              <a:rPr lang="en-CA" sz="1000" b="0" dirty="0">
                <a:solidFill>
                  <a:srgbClr val="569CD6"/>
                </a:solidFill>
                <a:effectLst/>
                <a:latin typeface="Consolas" panose="020B0609020204030204" pitchFamily="49" charset="0"/>
              </a:rPr>
              <a:t>throws</a:t>
            </a:r>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Exception</a:t>
            </a:r>
            <a:r>
              <a:rPr lang="en-CA" sz="1000" b="0" dirty="0">
                <a:solidFill>
                  <a:srgbClr val="CCCCCC"/>
                </a:solidFill>
                <a:effectLst/>
                <a:latin typeface="Consolas" panose="020B0609020204030204" pitchFamily="49" charset="0"/>
              </a:rPr>
              <a:t> {</a:t>
            </a:r>
          </a:p>
          <a:p>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String</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radiusInputStr</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Double</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radius</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area</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6A9955"/>
                </a:solidFill>
                <a:effectLst/>
                <a:latin typeface="Consolas" panose="020B0609020204030204" pitchFamily="49" charset="0"/>
              </a:rPr>
              <a:t>//Read input string from dialog box</a:t>
            </a:r>
            <a:endParaRPr lang="en-CA" sz="1000" b="0" dirty="0">
              <a:solidFill>
                <a:srgbClr val="CCCCCC"/>
              </a:solidFill>
              <a:effectLst/>
              <a:latin typeface="Consolas" panose="020B0609020204030204" pitchFamily="49" charset="0"/>
            </a:endParaRPr>
          </a:p>
          <a:p>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radiusInputStr</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JOptionPane</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showInputDialog</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"Enter radius of the circle: "</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radius</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Double</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parseDouble</a:t>
            </a:r>
            <a:r>
              <a:rPr lang="en-CA" sz="1000" b="0" dirty="0">
                <a:solidFill>
                  <a:srgbClr val="CCCCCC"/>
                </a:solidFill>
                <a:effectLst/>
                <a:latin typeface="Consolas" panose="020B0609020204030204" pitchFamily="49" charset="0"/>
              </a:rPr>
              <a:t>(</a:t>
            </a:r>
            <a:r>
              <a:rPr lang="en-CA" sz="1000" b="0" dirty="0" err="1">
                <a:solidFill>
                  <a:srgbClr val="9CDCFE"/>
                </a:solidFill>
                <a:effectLst/>
                <a:latin typeface="Consolas" panose="020B0609020204030204" pitchFamily="49" charset="0"/>
              </a:rPr>
              <a:t>radiusInputStr</a:t>
            </a:r>
            <a:r>
              <a:rPr lang="en-CA" sz="1000" b="0" dirty="0">
                <a:solidFill>
                  <a:srgbClr val="CCCCCC"/>
                </a:solidFill>
                <a:effectLst/>
                <a:latin typeface="Consolas" panose="020B0609020204030204" pitchFamily="49" charset="0"/>
              </a:rPr>
              <a:t>); </a:t>
            </a:r>
            <a:r>
              <a:rPr lang="en-CA" sz="1000" b="0" dirty="0">
                <a:solidFill>
                  <a:srgbClr val="6A9955"/>
                </a:solidFill>
                <a:effectLst/>
                <a:latin typeface="Consolas" panose="020B0609020204030204" pitchFamily="49" charset="0"/>
              </a:rPr>
              <a:t>//Converts string to double</a:t>
            </a:r>
            <a:endParaRPr lang="en-CA" sz="1000" b="0" dirty="0">
              <a:solidFill>
                <a:srgbClr val="CCCCCC"/>
              </a:solidFill>
              <a:effectLst/>
              <a:latin typeface="Consolas" panose="020B0609020204030204" pitchFamily="49" charset="0"/>
            </a:endParaRPr>
          </a:p>
          <a:p>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area</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Math</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pow</a:t>
            </a:r>
            <a:r>
              <a:rPr lang="en-CA" sz="1000" b="0" dirty="0">
                <a:solidFill>
                  <a:srgbClr val="CCCCCC"/>
                </a:solidFill>
                <a:effectLst/>
                <a:latin typeface="Consolas" panose="020B0609020204030204" pitchFamily="49" charset="0"/>
              </a:rPr>
              <a:t>(</a:t>
            </a:r>
            <a:r>
              <a:rPr lang="en-CA" sz="1000" b="0" dirty="0">
                <a:solidFill>
                  <a:srgbClr val="9CDCFE"/>
                </a:solidFill>
                <a:effectLst/>
                <a:latin typeface="Consolas" panose="020B0609020204030204" pitchFamily="49" charset="0"/>
              </a:rPr>
              <a:t>radius</a:t>
            </a:r>
            <a:r>
              <a:rPr lang="en-CA" sz="1000" b="0" dirty="0">
                <a:solidFill>
                  <a:srgbClr val="CCCCCC"/>
                </a:solidFill>
                <a:effectLst/>
                <a:latin typeface="Consolas" panose="020B0609020204030204" pitchFamily="49" charset="0"/>
              </a:rPr>
              <a:t>, </a:t>
            </a:r>
            <a:r>
              <a:rPr lang="en-CA" sz="1000" b="0" dirty="0">
                <a:solidFill>
                  <a:srgbClr val="B5CEA8"/>
                </a:solidFill>
                <a:effectLst/>
                <a:latin typeface="Consolas" panose="020B0609020204030204" pitchFamily="49" charset="0"/>
              </a:rPr>
              <a:t>2</a:t>
            </a:r>
            <a:r>
              <a:rPr lang="en-CA" sz="1000" b="0" dirty="0">
                <a:solidFill>
                  <a:srgbClr val="CCCCCC"/>
                </a:solidFill>
                <a:effectLst/>
                <a:latin typeface="Consolas" panose="020B0609020204030204" pitchFamily="49" charset="0"/>
              </a:rPr>
              <a:t>)</a:t>
            </a:r>
            <a:r>
              <a:rPr lang="en-CA" sz="1000" b="0" dirty="0">
                <a:solidFill>
                  <a:srgbClr val="D4D4D4"/>
                </a:solidFill>
                <a:effectLst/>
                <a:latin typeface="Consolas" panose="020B0609020204030204" pitchFamily="49" charset="0"/>
              </a:rPr>
              <a:t>*</a:t>
            </a:r>
            <a:r>
              <a:rPr lang="en-CA" sz="1000" b="0" dirty="0" err="1">
                <a:solidFill>
                  <a:srgbClr val="4EC9B0"/>
                </a:solidFill>
                <a:effectLst/>
                <a:latin typeface="Consolas" panose="020B0609020204030204" pitchFamily="49" charset="0"/>
              </a:rPr>
              <a:t>Math</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PI</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System</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out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println</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"The area is: "</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area</a:t>
            </a:r>
            <a:r>
              <a:rPr lang="en-CA" sz="1000" b="0" dirty="0">
                <a:solidFill>
                  <a:srgbClr val="CCCCCC"/>
                </a:solidFill>
                <a:effectLst/>
                <a:latin typeface="Consolas" panose="020B0609020204030204" pitchFamily="49" charset="0"/>
              </a:rPr>
              <a:t>);    </a:t>
            </a:r>
          </a:p>
          <a:p>
            <a:r>
              <a:rPr lang="en-CA" sz="1000" b="0" dirty="0">
                <a:solidFill>
                  <a:srgbClr val="CCCCCC"/>
                </a:solidFill>
                <a:effectLst/>
                <a:latin typeface="Consolas" panose="020B0609020204030204" pitchFamily="49" charset="0"/>
              </a:rPr>
              <a:t>    }</a:t>
            </a:r>
          </a:p>
          <a:p>
            <a:r>
              <a:rPr lang="en-CA" sz="1000" b="0" dirty="0">
                <a:solidFill>
                  <a:srgbClr val="CCCCCC"/>
                </a:solidFill>
                <a:effectLst/>
                <a:latin typeface="Consolas" panose="020B0609020204030204" pitchFamily="49" charset="0"/>
              </a:rPr>
              <a:t>}</a:t>
            </a:r>
          </a:p>
        </p:txBody>
      </p:sp>
      <p:sp>
        <p:nvSpPr>
          <p:cNvPr id="877" name="Google Shape;877;p41">
            <a:extLst>
              <a:ext uri="{FF2B5EF4-FFF2-40B4-BE49-F238E27FC236}">
                <a16:creationId xmlns:a16="http://schemas.microsoft.com/office/drawing/2014/main" id="{4DAADEE3-A831-A5B1-F423-0726BA70580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The Swing Class</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C911C678-7EB6-D2E7-F9BA-35B2A7108CBF}"/>
              </a:ext>
            </a:extLst>
          </p:cNvPr>
          <p:cNvSpPr txBox="1">
            <a:spLocks noGrp="1"/>
          </p:cNvSpPr>
          <p:nvPr>
            <p:ph type="subTitle" idx="1"/>
          </p:nvPr>
        </p:nvSpPr>
        <p:spPr>
          <a:xfrm>
            <a:off x="4949100" y="1767047"/>
            <a:ext cx="2641108" cy="4330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6"/>
                </a:solidFill>
              </a:rPr>
              <a:t>Using input from a dialogue box: </a:t>
            </a:r>
          </a:p>
          <a:p>
            <a:pPr marL="0" lvl="0" indent="0" algn="l" rtl="0">
              <a:spcBef>
                <a:spcPts val="0"/>
              </a:spcBef>
              <a:spcAft>
                <a:spcPts val="0"/>
              </a:spcAft>
              <a:buClr>
                <a:schemeClr val="dk1"/>
              </a:buClr>
              <a:buSzPts val="1100"/>
              <a:buFont typeface="Arial"/>
              <a:buNone/>
            </a:pPr>
            <a:endParaRPr lang="en-US" dirty="0">
              <a:solidFill>
                <a:schemeClr val="accent6"/>
              </a:solidFill>
            </a:endParaRPr>
          </a:p>
        </p:txBody>
      </p:sp>
      <p:pic>
        <p:nvPicPr>
          <p:cNvPr id="2" name="Picture 4" descr="Dialogue box - Free communications icons">
            <a:extLst>
              <a:ext uri="{FF2B5EF4-FFF2-40B4-BE49-F238E27FC236}">
                <a16:creationId xmlns:a16="http://schemas.microsoft.com/office/drawing/2014/main" id="{CF4750C0-4999-67B3-2A21-F28CFD9AAE1B}"/>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5110556" y="-87820"/>
            <a:ext cx="2211089" cy="2211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943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3B89B17B-B113-9E86-7BB0-882D21913EC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80E855D-F633-03C9-CBF7-AAE9F7680151}"/>
              </a:ext>
            </a:extLst>
          </p:cNvPr>
          <p:cNvSpPr txBox="1"/>
          <p:nvPr/>
        </p:nvSpPr>
        <p:spPr>
          <a:xfrm>
            <a:off x="-95578" y="1079797"/>
            <a:ext cx="10089355" cy="3831818"/>
          </a:xfrm>
          <a:prstGeom prst="rect">
            <a:avLst/>
          </a:prstGeom>
          <a:noFill/>
        </p:spPr>
        <p:txBody>
          <a:bodyPr wrap="square">
            <a:spAutoFit/>
          </a:bodyPr>
          <a:lstStyle/>
          <a:p>
            <a:r>
              <a:rPr lang="en-CA" sz="1000" b="0" dirty="0">
                <a:solidFill>
                  <a:srgbClr val="4EC9B0"/>
                </a:solidFill>
                <a:effectLst/>
                <a:latin typeface="Consolas" panose="020B0609020204030204" pitchFamily="49" charset="0"/>
              </a:rPr>
              <a:t>       </a:t>
            </a:r>
            <a:r>
              <a:rPr lang="en-CA" sz="1000" dirty="0">
                <a:solidFill>
                  <a:srgbClr val="4EC9B0"/>
                </a:solidFill>
                <a:latin typeface="Consolas" panose="020B0609020204030204" pitchFamily="49" charset="0"/>
              </a:rPr>
              <a:t> </a:t>
            </a:r>
            <a:r>
              <a:rPr lang="en-CA" sz="1100" b="0" dirty="0">
                <a:solidFill>
                  <a:srgbClr val="569CD6"/>
                </a:solidFill>
                <a:effectLst/>
                <a:latin typeface="Consolas" panose="020B0609020204030204" pitchFamily="49" charset="0"/>
              </a:rPr>
              <a:t>import</a:t>
            </a:r>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java</a:t>
            </a:r>
            <a:r>
              <a:rPr lang="en-CA" sz="1100" b="0" dirty="0" err="1">
                <a:solidFill>
                  <a:srgbClr val="D4D4D4"/>
                </a:solidFill>
                <a:effectLst/>
                <a:latin typeface="Consolas" panose="020B0609020204030204" pitchFamily="49" charset="0"/>
              </a:rPr>
              <a:t>.</a:t>
            </a:r>
            <a:r>
              <a:rPr lang="en-CA" sz="1100" b="0" dirty="0" err="1">
                <a:solidFill>
                  <a:srgbClr val="4EC9B0"/>
                </a:solidFill>
                <a:effectLst/>
                <a:latin typeface="Consolas" panose="020B0609020204030204" pitchFamily="49" charset="0"/>
              </a:rPr>
              <a:t>util</a:t>
            </a:r>
            <a:r>
              <a:rPr lang="en-CA" sz="1100" b="0" dirty="0" err="1">
                <a:solidFill>
                  <a:srgbClr val="D4D4D4"/>
                </a:solidFill>
                <a:effectLst/>
                <a:latin typeface="Consolas" panose="020B0609020204030204" pitchFamily="49" charset="0"/>
              </a:rPr>
              <a:t>.</a:t>
            </a:r>
            <a:r>
              <a:rPr lang="en-CA" sz="1100" b="0" dirty="0" err="1">
                <a:solidFill>
                  <a:srgbClr val="4EC9B0"/>
                </a:solidFill>
                <a:effectLst/>
                <a:latin typeface="Consolas" panose="020B0609020204030204" pitchFamily="49" charset="0"/>
              </a:rPr>
              <a:t>Scanner</a:t>
            </a: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//imports the package from java API</a:t>
            </a:r>
            <a:endParaRPr lang="en-CA" sz="1100" b="0" dirty="0">
              <a:solidFill>
                <a:srgbClr val="CCCCCC"/>
              </a:solidFill>
              <a:effectLst/>
              <a:latin typeface="Consolas" panose="020B0609020204030204" pitchFamily="49" charset="0"/>
            </a:endParaRPr>
          </a:p>
          <a:p>
            <a:r>
              <a:rPr lang="en-CA" sz="1100" dirty="0">
                <a:solidFill>
                  <a:srgbClr val="569CD6"/>
                </a:solidFill>
                <a:latin typeface="Consolas" panose="020B0609020204030204" pitchFamily="49" charset="0"/>
              </a:rPr>
              <a:t>       </a:t>
            </a:r>
            <a:r>
              <a:rPr lang="en-CA" sz="1100" b="0" dirty="0">
                <a:solidFill>
                  <a:srgbClr val="569CD6"/>
                </a:solidFill>
                <a:effectLst/>
                <a:latin typeface="Consolas" panose="020B0609020204030204" pitchFamily="49" charset="0"/>
              </a:rPr>
              <a:t>import</a:t>
            </a:r>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java</a:t>
            </a:r>
            <a:r>
              <a:rPr lang="en-CA" sz="1100" b="0" dirty="0" err="1">
                <a:solidFill>
                  <a:srgbClr val="D4D4D4"/>
                </a:solidFill>
                <a:effectLst/>
                <a:latin typeface="Consolas" panose="020B0609020204030204" pitchFamily="49" charset="0"/>
              </a:rPr>
              <a:t>.</a:t>
            </a:r>
            <a:r>
              <a:rPr lang="en-CA" sz="1100" b="0" dirty="0" err="1">
                <a:solidFill>
                  <a:srgbClr val="4EC9B0"/>
                </a:solidFill>
                <a:effectLst/>
                <a:latin typeface="Consolas" panose="020B0609020204030204" pitchFamily="49" charset="0"/>
              </a:rPr>
              <a:t>io</a:t>
            </a:r>
            <a:r>
              <a:rPr lang="en-CA" sz="1100" b="0" dirty="0" err="1">
                <a:solidFill>
                  <a:srgbClr val="D4D4D4"/>
                </a:solidFill>
                <a:effectLst/>
                <a:latin typeface="Consolas" panose="020B0609020204030204" pitchFamily="49" charset="0"/>
              </a:rPr>
              <a:t>.</a:t>
            </a:r>
            <a:r>
              <a:rPr lang="en-CA" sz="1100" b="0" dirty="0" err="1">
                <a:solidFill>
                  <a:srgbClr val="4EC9B0"/>
                </a:solidFill>
                <a:effectLst/>
                <a:latin typeface="Consolas" panose="020B0609020204030204" pitchFamily="49" charset="0"/>
              </a:rPr>
              <a:t>File</a:t>
            </a: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//imports File class</a:t>
            </a:r>
            <a:endParaRPr lang="en-CA" sz="1100" b="0" dirty="0">
              <a:solidFill>
                <a:srgbClr val="CCCCCC"/>
              </a:solidFill>
              <a:effectLst/>
              <a:latin typeface="Consolas" panose="020B0609020204030204" pitchFamily="49" charset="0"/>
            </a:endParaRPr>
          </a:p>
          <a:p>
            <a:r>
              <a:rPr lang="en-CA" sz="1100" b="0" dirty="0">
                <a:solidFill>
                  <a:srgbClr val="569CD6"/>
                </a:solidFill>
                <a:effectLst/>
                <a:latin typeface="Consolas" panose="020B0609020204030204" pitchFamily="49" charset="0"/>
              </a:rPr>
              <a:t>       import</a:t>
            </a:r>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java</a:t>
            </a:r>
            <a:r>
              <a:rPr lang="en-CA" sz="1100" b="0" dirty="0" err="1">
                <a:solidFill>
                  <a:srgbClr val="D4D4D4"/>
                </a:solidFill>
                <a:effectLst/>
                <a:latin typeface="Consolas" panose="020B0609020204030204" pitchFamily="49" charset="0"/>
              </a:rPr>
              <a:t>.</a:t>
            </a:r>
            <a:r>
              <a:rPr lang="en-CA" sz="1100" b="0" dirty="0" err="1">
                <a:solidFill>
                  <a:srgbClr val="4EC9B0"/>
                </a:solidFill>
                <a:effectLst/>
                <a:latin typeface="Consolas" panose="020B0609020204030204" pitchFamily="49" charset="0"/>
              </a:rPr>
              <a:t>io</a:t>
            </a:r>
            <a:r>
              <a:rPr lang="en-CA" sz="1100" b="0" dirty="0" err="1">
                <a:solidFill>
                  <a:srgbClr val="D4D4D4"/>
                </a:solidFill>
                <a:effectLst/>
                <a:latin typeface="Consolas" panose="020B0609020204030204" pitchFamily="49" charset="0"/>
              </a:rPr>
              <a:t>.</a:t>
            </a:r>
            <a:r>
              <a:rPr lang="en-CA" sz="1100" b="0" dirty="0" err="1">
                <a:solidFill>
                  <a:srgbClr val="4EC9B0"/>
                </a:solidFill>
                <a:effectLst/>
                <a:latin typeface="Consolas" panose="020B0609020204030204" pitchFamily="49" charset="0"/>
              </a:rPr>
              <a:t>FileNotFoundException</a:t>
            </a: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//imports File Exceptions</a:t>
            </a:r>
            <a:endParaRPr lang="en-CA" sz="1100" b="0" dirty="0">
              <a:solidFill>
                <a:srgbClr val="CCCCCC"/>
              </a:solidFill>
              <a:effectLst/>
              <a:latin typeface="Consolas" panose="020B0609020204030204" pitchFamily="49" charset="0"/>
            </a:endParaRPr>
          </a:p>
          <a:p>
            <a:endParaRPr lang="en-CA" sz="1000" b="0" dirty="0">
              <a:solidFill>
                <a:srgbClr val="4EC9B0"/>
              </a:solidFill>
              <a:effectLst/>
              <a:latin typeface="Consolas" panose="020B0609020204030204" pitchFamily="49" charset="0"/>
            </a:endParaRPr>
          </a:p>
          <a:p>
            <a:r>
              <a:rPr lang="en-CA" sz="1000" b="0" dirty="0">
                <a:solidFill>
                  <a:srgbClr val="4EC9B0"/>
                </a:solidFill>
                <a:effectLst/>
                <a:latin typeface="Consolas" panose="020B0609020204030204" pitchFamily="49" charset="0"/>
              </a:rPr>
              <a:t>        </a:t>
            </a:r>
          </a:p>
          <a:p>
            <a:r>
              <a:rPr lang="en-CA" sz="1000" b="0" dirty="0">
                <a:solidFill>
                  <a:srgbClr val="4EC9B0"/>
                </a:solidFill>
                <a:effectLst/>
                <a:latin typeface="Consolas" panose="020B0609020204030204" pitchFamily="49" charset="0"/>
              </a:rPr>
              <a:t>        String</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num1</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String</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num2</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String</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name</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p>
          <a:p>
            <a:r>
              <a:rPr lang="en-CA" sz="1000" b="0" dirty="0">
                <a:solidFill>
                  <a:srgbClr val="CCCCCC"/>
                </a:solidFill>
                <a:effectLst/>
                <a:latin typeface="Consolas" panose="020B0609020204030204" pitchFamily="49" charset="0"/>
              </a:rPr>
              <a:t>        </a:t>
            </a:r>
            <a:r>
              <a:rPr lang="en-CA" sz="1000" b="0" dirty="0">
                <a:solidFill>
                  <a:srgbClr val="6A9955"/>
                </a:solidFill>
                <a:effectLst/>
                <a:latin typeface="Consolas" panose="020B0609020204030204" pitchFamily="49" charset="0"/>
              </a:rPr>
              <a:t>//Initialize a scanner object</a:t>
            </a:r>
            <a:endParaRPr lang="en-CA" sz="1000" b="0" dirty="0">
              <a:solidFill>
                <a:srgbClr val="CCCCCC"/>
              </a:solidFill>
              <a:effectLst/>
              <a:latin typeface="Consolas" panose="020B0609020204030204" pitchFamily="49" charset="0"/>
            </a:endParaRPr>
          </a:p>
          <a:p>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File</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fileToRead</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C586C0"/>
                </a:solidFill>
                <a:effectLst/>
                <a:latin typeface="Consolas" panose="020B0609020204030204" pitchFamily="49" charset="0"/>
              </a:rPr>
              <a:t>new</a:t>
            </a:r>
            <a:r>
              <a:rPr lang="en-CA" sz="1000" b="0" dirty="0">
                <a:solidFill>
                  <a:srgbClr val="CCCCCC"/>
                </a:solidFill>
                <a:effectLst/>
                <a:latin typeface="Consolas" panose="020B0609020204030204" pitchFamily="49" charset="0"/>
              </a:rPr>
              <a:t> </a:t>
            </a:r>
            <a:r>
              <a:rPr lang="en-CA" sz="1000" b="0" dirty="0">
                <a:solidFill>
                  <a:srgbClr val="DCDCAA"/>
                </a:solidFill>
                <a:effectLst/>
                <a:latin typeface="Consolas" panose="020B0609020204030204" pitchFamily="49" charset="0"/>
              </a:rPr>
              <a:t>File</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a:t>
            </a:r>
            <a:r>
              <a:rPr lang="en-CA" sz="1000" b="0" dirty="0" err="1">
                <a:solidFill>
                  <a:srgbClr val="CE9178"/>
                </a:solidFill>
                <a:effectLst/>
                <a:latin typeface="Consolas" panose="020B0609020204030204" pitchFamily="49" charset="0"/>
              </a:rPr>
              <a:t>src</a:t>
            </a:r>
            <a:r>
              <a:rPr lang="en-CA" sz="1000" b="0" dirty="0">
                <a:solidFill>
                  <a:srgbClr val="CE9178"/>
                </a:solidFill>
                <a:effectLst/>
                <a:latin typeface="Consolas" panose="020B0609020204030204" pitchFamily="49" charset="0"/>
              </a:rPr>
              <a:t>/input.txt"</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Scanner</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inputFile</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C586C0"/>
                </a:solidFill>
                <a:effectLst/>
                <a:latin typeface="Consolas" panose="020B0609020204030204" pitchFamily="49" charset="0"/>
              </a:rPr>
              <a:t>new</a:t>
            </a:r>
            <a:r>
              <a:rPr lang="en-CA" sz="1000" b="0" dirty="0">
                <a:solidFill>
                  <a:srgbClr val="CCCCCC"/>
                </a:solidFill>
                <a:effectLst/>
                <a:latin typeface="Consolas" panose="020B0609020204030204" pitchFamily="49" charset="0"/>
              </a:rPr>
              <a:t> </a:t>
            </a:r>
            <a:r>
              <a:rPr lang="en-CA" sz="1000" b="0" dirty="0">
                <a:solidFill>
                  <a:srgbClr val="DCDCAA"/>
                </a:solidFill>
                <a:effectLst/>
                <a:latin typeface="Consolas" panose="020B0609020204030204" pitchFamily="49" charset="0"/>
              </a:rPr>
              <a:t>Scanner</a:t>
            </a:r>
            <a:r>
              <a:rPr lang="en-CA" sz="1000" b="0" dirty="0">
                <a:solidFill>
                  <a:srgbClr val="CCCCCC"/>
                </a:solidFill>
                <a:effectLst/>
                <a:latin typeface="Consolas" panose="020B0609020204030204" pitchFamily="49" charset="0"/>
              </a:rPr>
              <a:t>(</a:t>
            </a:r>
            <a:r>
              <a:rPr lang="en-CA" sz="1000" b="0" dirty="0" err="1">
                <a:solidFill>
                  <a:srgbClr val="9CDCFE"/>
                </a:solidFill>
                <a:effectLst/>
                <a:latin typeface="Consolas" panose="020B0609020204030204" pitchFamily="49" charset="0"/>
              </a:rPr>
              <a:t>fileToRead</a:t>
            </a:r>
            <a:r>
              <a:rPr lang="en-CA" sz="1000" b="0" dirty="0">
                <a:solidFill>
                  <a:srgbClr val="CCCCCC"/>
                </a:solidFill>
                <a:effectLst/>
                <a:latin typeface="Consolas" panose="020B0609020204030204" pitchFamily="49" charset="0"/>
              </a:rPr>
              <a:t>);</a:t>
            </a:r>
          </a:p>
          <a:p>
            <a:br>
              <a:rPr lang="en-CA" sz="1000" b="0" dirty="0">
                <a:solidFill>
                  <a:srgbClr val="CCCCCC"/>
                </a:solidFill>
                <a:effectLst/>
                <a:latin typeface="Consolas" panose="020B0609020204030204" pitchFamily="49" charset="0"/>
              </a:rPr>
            </a:br>
            <a:r>
              <a:rPr lang="en-CA" sz="1000" b="0" dirty="0">
                <a:solidFill>
                  <a:srgbClr val="CCCCCC"/>
                </a:solidFill>
                <a:effectLst/>
                <a:latin typeface="Consolas" panose="020B0609020204030204" pitchFamily="49" charset="0"/>
              </a:rPr>
              <a:t>        </a:t>
            </a:r>
            <a:r>
              <a:rPr lang="en-CA" sz="1000" b="0" dirty="0">
                <a:solidFill>
                  <a:srgbClr val="6A9955"/>
                </a:solidFill>
                <a:effectLst/>
                <a:latin typeface="Consolas" panose="020B0609020204030204" pitchFamily="49" charset="0"/>
              </a:rPr>
              <a:t>//Read Input From keyboard</a:t>
            </a:r>
            <a:endParaRPr lang="en-CA" sz="1000" b="0" dirty="0">
              <a:solidFill>
                <a:srgbClr val="CCCCCC"/>
              </a:solidFill>
              <a:effectLst/>
              <a:latin typeface="Consolas" panose="020B0609020204030204" pitchFamily="49" charset="0"/>
            </a:endParaRP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System</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out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println</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"The following text was read from your file"</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System</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out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println</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num1</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inputFile</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next</a:t>
            </a:r>
            <a:r>
              <a:rPr lang="en-CA" sz="1000" b="0" dirty="0">
                <a:solidFill>
                  <a:srgbClr val="CCCCCC"/>
                </a:solidFill>
                <a:effectLst/>
                <a:latin typeface="Consolas" panose="020B0609020204030204" pitchFamily="49" charset="0"/>
              </a:rPr>
              <a:t>(); </a:t>
            </a: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System</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out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println</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"Age: "</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num1</a:t>
            </a:r>
            <a:r>
              <a:rPr lang="en-CA" sz="1000" b="0" dirty="0">
                <a:solidFill>
                  <a:srgbClr val="CCCCCC"/>
                </a:solidFill>
                <a:effectLst/>
                <a:latin typeface="Consolas" panose="020B0609020204030204" pitchFamily="49" charset="0"/>
              </a:rPr>
              <a:t>); </a:t>
            </a:r>
          </a:p>
          <a:p>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num2</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inputFile</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next</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System</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out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println</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"PI: "</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num2</a:t>
            </a:r>
            <a:r>
              <a:rPr lang="en-CA" sz="1000" b="0" dirty="0">
                <a:solidFill>
                  <a:srgbClr val="CCCCCC"/>
                </a:solidFill>
                <a:effectLst/>
                <a:latin typeface="Consolas" panose="020B0609020204030204" pitchFamily="49" charset="0"/>
              </a:rPr>
              <a:t>); </a:t>
            </a:r>
          </a:p>
          <a:p>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name</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inputFile</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next</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System</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out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println</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"Name: "</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name</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System</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out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println</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p>
          <a:p>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inputFile</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close</a:t>
            </a:r>
            <a:r>
              <a:rPr lang="en-CA" sz="1000" b="0" dirty="0">
                <a:solidFill>
                  <a:srgbClr val="CCCCCC"/>
                </a:solidFill>
                <a:effectLst/>
                <a:latin typeface="Consolas" panose="020B0609020204030204" pitchFamily="49" charset="0"/>
              </a:rPr>
              <a:t>();</a:t>
            </a:r>
          </a:p>
        </p:txBody>
      </p:sp>
      <p:sp>
        <p:nvSpPr>
          <p:cNvPr id="877" name="Google Shape;877;p41">
            <a:extLst>
              <a:ext uri="{FF2B5EF4-FFF2-40B4-BE49-F238E27FC236}">
                <a16:creationId xmlns:a16="http://schemas.microsoft.com/office/drawing/2014/main" id="{7063CF7E-0437-C67C-9C53-1C5C883AB65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The Scanner Class</a:t>
            </a:r>
            <a:endParaRPr lang="en-CA" sz="3200" dirty="0">
              <a:solidFill>
                <a:schemeClr val="dk1"/>
              </a:solidFill>
              <a:latin typeface="Anton"/>
              <a:ea typeface="Anton"/>
              <a:cs typeface="Anton"/>
              <a:sym typeface="Anton"/>
            </a:endParaRPr>
          </a:p>
        </p:txBody>
      </p:sp>
      <p:sp>
        <p:nvSpPr>
          <p:cNvPr id="6" name="Google Shape;878;p41">
            <a:extLst>
              <a:ext uri="{FF2B5EF4-FFF2-40B4-BE49-F238E27FC236}">
                <a16:creationId xmlns:a16="http://schemas.microsoft.com/office/drawing/2014/main" id="{865E1748-66BD-29D5-2174-BBA7E97DEC1B}"/>
              </a:ext>
            </a:extLst>
          </p:cNvPr>
          <p:cNvSpPr txBox="1">
            <a:spLocks/>
          </p:cNvSpPr>
          <p:nvPr/>
        </p:nvSpPr>
        <p:spPr>
          <a:xfrm>
            <a:off x="6372226" y="2614624"/>
            <a:ext cx="7845776" cy="1242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9pPr>
          </a:lstStyle>
          <a:p>
            <a:pPr marL="0" indent="0">
              <a:buSzPts val="1100"/>
              <a:buFont typeface="Arial"/>
              <a:buNone/>
            </a:pPr>
            <a:r>
              <a:rPr lang="en-US" dirty="0">
                <a:solidFill>
                  <a:schemeClr val="accent6"/>
                </a:solidFill>
              </a:rPr>
              <a:t>Reading from a file: </a:t>
            </a:r>
          </a:p>
          <a:p>
            <a:pPr marL="0" indent="0">
              <a:buSzPts val="1100"/>
              <a:buFont typeface="Arial"/>
              <a:buNone/>
            </a:pPr>
            <a:endParaRPr lang="en-US" dirty="0">
              <a:solidFill>
                <a:schemeClr val="accent6"/>
              </a:solidFill>
            </a:endParaRPr>
          </a:p>
        </p:txBody>
      </p:sp>
      <p:pic>
        <p:nvPicPr>
          <p:cNvPr id="7" name="Picture 4" descr="File Detailed Rounded Lineal icon">
            <a:extLst>
              <a:ext uri="{FF2B5EF4-FFF2-40B4-BE49-F238E27FC236}">
                <a16:creationId xmlns:a16="http://schemas.microsoft.com/office/drawing/2014/main" id="{5970F882-456D-DA87-DEB6-4D88257E63A2}"/>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72226" y="844714"/>
            <a:ext cx="1476374" cy="1476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853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910B9410-E1D5-112C-52FB-28280E017A21}"/>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249877E4-AC52-54F2-5615-1D351BEA57D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The Scanner Class</a:t>
            </a:r>
            <a:endParaRPr lang="en-CA" sz="3200" dirty="0">
              <a:solidFill>
                <a:schemeClr val="dk1"/>
              </a:solidFill>
              <a:latin typeface="Anton"/>
              <a:ea typeface="Anton"/>
              <a:cs typeface="Anton"/>
              <a:sym typeface="Anton"/>
            </a:endParaRPr>
          </a:p>
        </p:txBody>
      </p:sp>
      <p:pic>
        <p:nvPicPr>
          <p:cNvPr id="2052" name="Picture 4" descr="File Detailed Rounded Lineal icon">
            <a:extLst>
              <a:ext uri="{FF2B5EF4-FFF2-40B4-BE49-F238E27FC236}">
                <a16:creationId xmlns:a16="http://schemas.microsoft.com/office/drawing/2014/main" id="{B105B721-95C2-439F-F08E-E5D86605DC9C}"/>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72226" y="844714"/>
            <a:ext cx="1476374" cy="147637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878;p41">
            <a:extLst>
              <a:ext uri="{FF2B5EF4-FFF2-40B4-BE49-F238E27FC236}">
                <a16:creationId xmlns:a16="http://schemas.microsoft.com/office/drawing/2014/main" id="{3FEAB9AE-B5C5-CBD7-CA92-EB83C7A4F1CE}"/>
              </a:ext>
            </a:extLst>
          </p:cNvPr>
          <p:cNvSpPr txBox="1">
            <a:spLocks/>
          </p:cNvSpPr>
          <p:nvPr/>
        </p:nvSpPr>
        <p:spPr>
          <a:xfrm>
            <a:off x="6372226" y="2614624"/>
            <a:ext cx="7845776" cy="1242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9pPr>
          </a:lstStyle>
          <a:p>
            <a:pPr marL="0" indent="0">
              <a:buSzPts val="1100"/>
              <a:buFont typeface="Arial"/>
              <a:buNone/>
            </a:pPr>
            <a:r>
              <a:rPr lang="en-US" dirty="0">
                <a:solidFill>
                  <a:schemeClr val="accent6"/>
                </a:solidFill>
              </a:rPr>
              <a:t>Looping over a  file: </a:t>
            </a:r>
          </a:p>
          <a:p>
            <a:pPr marL="0" indent="0">
              <a:buSzPts val="1100"/>
              <a:buFont typeface="Arial"/>
              <a:buNone/>
            </a:pPr>
            <a:endParaRPr lang="en-US" dirty="0">
              <a:solidFill>
                <a:schemeClr val="accent6"/>
              </a:solidFill>
            </a:endParaRPr>
          </a:p>
        </p:txBody>
      </p:sp>
      <p:sp>
        <p:nvSpPr>
          <p:cNvPr id="4" name="TextBox 3">
            <a:extLst>
              <a:ext uri="{FF2B5EF4-FFF2-40B4-BE49-F238E27FC236}">
                <a16:creationId xmlns:a16="http://schemas.microsoft.com/office/drawing/2014/main" id="{43AEC8DB-2223-ED9A-79AA-8197DDA05234}"/>
              </a:ext>
            </a:extLst>
          </p:cNvPr>
          <p:cNvSpPr txBox="1"/>
          <p:nvPr/>
        </p:nvSpPr>
        <p:spPr>
          <a:xfrm>
            <a:off x="720000" y="941525"/>
            <a:ext cx="7108944" cy="4031873"/>
          </a:xfrm>
          <a:prstGeom prst="rect">
            <a:avLst/>
          </a:prstGeom>
          <a:noFill/>
        </p:spPr>
        <p:txBody>
          <a:bodyPr wrap="square">
            <a:spAutoFit/>
          </a:bodyPr>
          <a:lstStyle/>
          <a:p>
            <a:r>
              <a:rPr lang="en-CA" sz="800" b="0" dirty="0">
                <a:solidFill>
                  <a:srgbClr val="569CD6"/>
                </a:solidFill>
                <a:effectLst/>
                <a:latin typeface="Consolas" panose="020B0609020204030204" pitchFamily="49" charset="0"/>
              </a:rPr>
              <a:t>import</a:t>
            </a:r>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java</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util</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Scanner</a:t>
            </a: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//imports the package from java API</a:t>
            </a:r>
            <a:endParaRPr lang="en-CA" sz="800" b="0" dirty="0">
              <a:solidFill>
                <a:srgbClr val="CCCCCC"/>
              </a:solidFill>
              <a:effectLst/>
              <a:latin typeface="Consolas" panose="020B0609020204030204" pitchFamily="49" charset="0"/>
            </a:endParaRPr>
          </a:p>
          <a:p>
            <a:r>
              <a:rPr lang="en-CA" sz="800" b="0" dirty="0">
                <a:solidFill>
                  <a:srgbClr val="569CD6"/>
                </a:solidFill>
                <a:effectLst/>
                <a:latin typeface="Consolas" panose="020B0609020204030204" pitchFamily="49" charset="0"/>
              </a:rPr>
              <a:t>import</a:t>
            </a:r>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java</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io</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File</a:t>
            </a: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//imports File class</a:t>
            </a:r>
            <a:endParaRPr lang="en-CA" sz="800" b="0" dirty="0">
              <a:solidFill>
                <a:srgbClr val="CCCCCC"/>
              </a:solidFill>
              <a:effectLst/>
              <a:latin typeface="Consolas" panose="020B0609020204030204" pitchFamily="49" charset="0"/>
            </a:endParaRPr>
          </a:p>
          <a:p>
            <a:r>
              <a:rPr lang="en-CA" sz="800" b="0" dirty="0">
                <a:solidFill>
                  <a:srgbClr val="569CD6"/>
                </a:solidFill>
                <a:effectLst/>
                <a:latin typeface="Consolas" panose="020B0609020204030204" pitchFamily="49" charset="0"/>
              </a:rPr>
              <a:t>import</a:t>
            </a:r>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java</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io</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FileNotFoundException</a:t>
            </a: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//imports File Exceptions</a:t>
            </a:r>
            <a:endParaRPr lang="en-CA" sz="800" b="0" dirty="0">
              <a:solidFill>
                <a:srgbClr val="CCCCCC"/>
              </a:solidFill>
              <a:effectLst/>
              <a:latin typeface="Consolas" panose="020B0609020204030204" pitchFamily="49" charset="0"/>
            </a:endParaRPr>
          </a:p>
          <a:p>
            <a:r>
              <a:rPr lang="en-CA" sz="800" b="0" dirty="0">
                <a:solidFill>
                  <a:srgbClr val="569CD6"/>
                </a:solidFill>
                <a:effectLst/>
                <a:latin typeface="Consolas" panose="020B0609020204030204" pitchFamily="49" charset="0"/>
              </a:rPr>
              <a:t>import</a:t>
            </a:r>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java</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io</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IOException</a:t>
            </a:r>
            <a:r>
              <a:rPr lang="en-CA" sz="800" b="0" dirty="0">
                <a:solidFill>
                  <a:srgbClr val="CCCCCC"/>
                </a:solidFill>
                <a:effectLst/>
                <a:latin typeface="Consolas" panose="020B0609020204030204" pitchFamily="49" charset="0"/>
              </a:rPr>
              <a:t>;</a:t>
            </a:r>
          </a:p>
          <a:p>
            <a:r>
              <a:rPr lang="en-CA" sz="800" b="0" dirty="0">
                <a:solidFill>
                  <a:srgbClr val="569CD6"/>
                </a:solidFill>
                <a:effectLst/>
                <a:latin typeface="Consolas" panose="020B0609020204030204" pitchFamily="49" charset="0"/>
              </a:rPr>
              <a:t>import</a:t>
            </a:r>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java</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io</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FileReader</a:t>
            </a:r>
            <a:r>
              <a:rPr lang="en-CA" sz="800" b="0" dirty="0">
                <a:solidFill>
                  <a:srgbClr val="CCCCCC"/>
                </a:solidFill>
                <a:effectLst/>
                <a:latin typeface="Consolas" panose="020B0609020204030204" pitchFamily="49" charset="0"/>
              </a:rPr>
              <a:t>;</a:t>
            </a:r>
          </a:p>
          <a:p>
            <a:r>
              <a:rPr lang="en-CA" sz="800" b="0" dirty="0">
                <a:solidFill>
                  <a:srgbClr val="569CD6"/>
                </a:solidFill>
                <a:effectLst/>
                <a:latin typeface="Consolas" panose="020B0609020204030204" pitchFamily="49" charset="0"/>
              </a:rPr>
              <a:t>import</a:t>
            </a:r>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java</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io</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BufferedReader</a:t>
            </a:r>
            <a:r>
              <a:rPr lang="en-CA" sz="800" b="0" dirty="0">
                <a:solidFill>
                  <a:srgbClr val="CCCCCC"/>
                </a:solidFill>
                <a:effectLst/>
                <a:latin typeface="Consolas" panose="020B0609020204030204" pitchFamily="49" charset="0"/>
              </a:rPr>
              <a:t>;</a:t>
            </a:r>
          </a:p>
          <a:p>
            <a:br>
              <a:rPr lang="en-CA" sz="800" b="0" dirty="0">
                <a:solidFill>
                  <a:srgbClr val="CCCCCC"/>
                </a:solidFill>
                <a:effectLst/>
                <a:latin typeface="Consolas" panose="020B0609020204030204" pitchFamily="49" charset="0"/>
              </a:rPr>
            </a:br>
            <a:r>
              <a:rPr lang="en-CA" sz="800" b="0" dirty="0">
                <a:solidFill>
                  <a:srgbClr val="569CD6"/>
                </a:solidFill>
                <a:effectLst/>
                <a:latin typeface="Consolas" panose="020B0609020204030204" pitchFamily="49" charset="0"/>
              </a:rPr>
              <a:t>public</a:t>
            </a:r>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class</a:t>
            </a:r>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ScannerFile</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public</a:t>
            </a:r>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static</a:t>
            </a:r>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void</a:t>
            </a:r>
            <a:r>
              <a:rPr lang="en-CA" sz="800" b="0" dirty="0">
                <a:solidFill>
                  <a:srgbClr val="CCCCCC"/>
                </a:solidFill>
                <a:effectLst/>
                <a:latin typeface="Consolas" panose="020B0609020204030204" pitchFamily="49" charset="0"/>
              </a:rPr>
              <a:t> </a:t>
            </a:r>
            <a:r>
              <a:rPr lang="en-CA" sz="800" b="0" dirty="0">
                <a:solidFill>
                  <a:srgbClr val="DCDCAA"/>
                </a:solidFill>
                <a:effectLst/>
                <a:latin typeface="Consolas" panose="020B0609020204030204" pitchFamily="49" charset="0"/>
              </a:rPr>
              <a:t>main</a:t>
            </a:r>
            <a:r>
              <a:rPr lang="en-CA" sz="800" b="0" dirty="0">
                <a:solidFill>
                  <a:srgbClr val="CCCCCC"/>
                </a:solidFill>
                <a:effectLst/>
                <a:latin typeface="Consolas" panose="020B0609020204030204" pitchFamily="49" charset="0"/>
              </a:rPr>
              <a:t>(</a:t>
            </a:r>
            <a:r>
              <a:rPr lang="en-CA" sz="800" b="0" dirty="0">
                <a:solidFill>
                  <a:srgbClr val="4EC9B0"/>
                </a:solidFill>
                <a:effectLst/>
                <a:latin typeface="Consolas" panose="020B0609020204030204" pitchFamily="49" charset="0"/>
              </a:rPr>
              <a:t>String</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args</a:t>
            </a:r>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throws</a:t>
            </a:r>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FileNotFoundException</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//This Example Loops over all lines in a text file and numbers them        </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int</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lineFile</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B5CEA8"/>
                </a:solidFill>
                <a:effectLst/>
                <a:latin typeface="Consolas" panose="020B0609020204030204" pitchFamily="49" charset="0"/>
              </a:rPr>
              <a:t>0</a:t>
            </a: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//initialize first line as zero</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String</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lineText</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null</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//Initialize a scanner object</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FileReader</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fileToRead</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new</a:t>
            </a:r>
            <a:r>
              <a:rPr lang="en-CA" sz="800" b="0" dirty="0">
                <a:solidFill>
                  <a:srgbClr val="CCCCCC"/>
                </a:solidFill>
                <a:effectLst/>
                <a:latin typeface="Consolas" panose="020B0609020204030204" pitchFamily="49" charset="0"/>
              </a:rPr>
              <a:t> </a:t>
            </a:r>
            <a:r>
              <a:rPr lang="en-CA" sz="800" b="0" dirty="0" err="1">
                <a:solidFill>
                  <a:srgbClr val="DCDCAA"/>
                </a:solidFill>
                <a:effectLst/>
                <a:latin typeface="Consolas" panose="020B0609020204030204" pitchFamily="49" charset="0"/>
              </a:rPr>
              <a:t>FileReader</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a:t>
            </a:r>
            <a:r>
              <a:rPr lang="en-CA" sz="800" b="0" dirty="0" err="1">
                <a:solidFill>
                  <a:srgbClr val="CE9178"/>
                </a:solidFill>
                <a:effectLst/>
                <a:latin typeface="Consolas" panose="020B0609020204030204" pitchFamily="49" charset="0"/>
              </a:rPr>
              <a:t>src</a:t>
            </a:r>
            <a:r>
              <a:rPr lang="en-CA" sz="800" b="0" dirty="0">
                <a:solidFill>
                  <a:srgbClr val="CE9178"/>
                </a:solidFill>
                <a:effectLst/>
                <a:latin typeface="Consolas" panose="020B0609020204030204" pitchFamily="49" charset="0"/>
              </a:rPr>
              <a:t>/longtext.txt"</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try</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BufferedReader</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line</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new</a:t>
            </a:r>
            <a:r>
              <a:rPr lang="en-CA" sz="800" b="0" dirty="0">
                <a:solidFill>
                  <a:srgbClr val="CCCCCC"/>
                </a:solidFill>
                <a:effectLst/>
                <a:latin typeface="Consolas" panose="020B0609020204030204" pitchFamily="49" charset="0"/>
              </a:rPr>
              <a:t> </a:t>
            </a:r>
            <a:r>
              <a:rPr lang="en-CA" sz="800" b="0" dirty="0" err="1">
                <a:solidFill>
                  <a:srgbClr val="DCDCAA"/>
                </a:solidFill>
                <a:effectLst/>
                <a:latin typeface="Consolas" panose="020B0609020204030204" pitchFamily="49" charset="0"/>
              </a:rPr>
              <a:t>BufferedReader</a:t>
            </a:r>
            <a:r>
              <a:rPr lang="en-CA" sz="800" b="0" dirty="0">
                <a:solidFill>
                  <a:srgbClr val="CCCCCC"/>
                </a:solidFill>
                <a:effectLst/>
                <a:latin typeface="Consolas" panose="020B0609020204030204" pitchFamily="49" charset="0"/>
              </a:rPr>
              <a:t>(</a:t>
            </a:r>
            <a:r>
              <a:rPr lang="en-CA" sz="800" b="0" dirty="0" err="1">
                <a:solidFill>
                  <a:srgbClr val="9CDCFE"/>
                </a:solidFill>
                <a:effectLst/>
                <a:latin typeface="Consolas" panose="020B0609020204030204" pitchFamily="49" charset="0"/>
              </a:rPr>
              <a:t>fileToRead</a:t>
            </a:r>
            <a:r>
              <a:rPr lang="en-CA" sz="800" b="0" dirty="0">
                <a:solidFill>
                  <a:srgbClr val="CCCCCC"/>
                </a:solidFill>
                <a:effectLst/>
                <a:latin typeface="Consolas" panose="020B0609020204030204" pitchFamily="49" charset="0"/>
              </a:rPr>
              <a:t>);</a:t>
            </a:r>
          </a:p>
          <a:p>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while</a:t>
            </a:r>
            <a:r>
              <a:rPr lang="en-CA" sz="800" b="0" dirty="0">
                <a:solidFill>
                  <a:srgbClr val="CCCCCC"/>
                </a:solidFill>
                <a:effectLst/>
                <a:latin typeface="Consolas" panose="020B0609020204030204" pitchFamily="49" charset="0"/>
              </a:rPr>
              <a:t>((</a:t>
            </a:r>
            <a:r>
              <a:rPr lang="en-CA" sz="800" b="0" dirty="0" err="1">
                <a:solidFill>
                  <a:srgbClr val="9CDCFE"/>
                </a:solidFill>
                <a:effectLst/>
                <a:latin typeface="Consolas" panose="020B0609020204030204" pitchFamily="49" charset="0"/>
              </a:rPr>
              <a:t>lineText</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line</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readLine</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null</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lineFile</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a:t>
            </a:r>
            <a:r>
              <a:rPr lang="en-CA" sz="800" b="0" dirty="0">
                <a:solidFill>
                  <a:srgbClr val="CCCCCC"/>
                </a:solidFill>
                <a:effectLst/>
                <a:latin typeface="Consolas" panose="020B0609020204030204" pitchFamily="49" charset="0"/>
              </a:rPr>
              <a:t>(</a:t>
            </a:r>
            <a:r>
              <a:rPr lang="en-CA" sz="800" b="0" dirty="0" err="1">
                <a:solidFill>
                  <a:srgbClr val="9CDCFE"/>
                </a:solidFill>
                <a:effectLst/>
                <a:latin typeface="Consolas" panose="020B0609020204030204" pitchFamily="49" charset="0"/>
              </a:rPr>
              <a:t>lineFile</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 "</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err="1">
                <a:solidFill>
                  <a:srgbClr val="9CDCFE"/>
                </a:solidFill>
                <a:effectLst/>
                <a:latin typeface="Consolas" panose="020B0609020204030204" pitchFamily="49" charset="0"/>
              </a:rPr>
              <a:t>lineText</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line</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close</a:t>
            </a:r>
            <a:r>
              <a:rPr lang="en-CA" sz="800" b="0" dirty="0">
                <a:solidFill>
                  <a:srgbClr val="CCCCCC"/>
                </a:solidFill>
                <a:effectLst/>
                <a:latin typeface="Consolas" panose="020B0609020204030204" pitchFamily="49" charset="0"/>
              </a:rPr>
              <a:t>();</a:t>
            </a:r>
          </a:p>
          <a:p>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catch</a:t>
            </a:r>
            <a:r>
              <a:rPr lang="en-CA" sz="800" b="0" dirty="0">
                <a:solidFill>
                  <a:srgbClr val="CCCCCC"/>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IOException</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e</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e</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printStackTrace</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                </a:t>
            </a:r>
          </a:p>
          <a:p>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037032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4BA2D088-B5F4-0429-1F8A-70D8A41AE3DC}"/>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DC5F7959-E59D-3E77-A0B4-E41684AF735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The Formatter Class</a:t>
            </a:r>
            <a:endParaRPr lang="en-CA" sz="3200" dirty="0">
              <a:solidFill>
                <a:schemeClr val="dk1"/>
              </a:solidFill>
              <a:latin typeface="Anton"/>
              <a:ea typeface="Anton"/>
              <a:cs typeface="Anton"/>
              <a:sym typeface="Anton"/>
            </a:endParaRPr>
          </a:p>
        </p:txBody>
      </p:sp>
      <p:pic>
        <p:nvPicPr>
          <p:cNvPr id="2052" name="Picture 4" descr="File Detailed Rounded Lineal icon">
            <a:extLst>
              <a:ext uri="{FF2B5EF4-FFF2-40B4-BE49-F238E27FC236}">
                <a16:creationId xmlns:a16="http://schemas.microsoft.com/office/drawing/2014/main" id="{D42B4C3B-8D5F-68DE-C7C4-7B72539F234E}"/>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72226" y="844714"/>
            <a:ext cx="1476374" cy="1476374"/>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878;p41">
            <a:extLst>
              <a:ext uri="{FF2B5EF4-FFF2-40B4-BE49-F238E27FC236}">
                <a16:creationId xmlns:a16="http://schemas.microsoft.com/office/drawing/2014/main" id="{B3128701-03B3-07A9-4347-81F69227F0C2}"/>
              </a:ext>
            </a:extLst>
          </p:cNvPr>
          <p:cNvSpPr txBox="1">
            <a:spLocks/>
          </p:cNvSpPr>
          <p:nvPr/>
        </p:nvSpPr>
        <p:spPr>
          <a:xfrm>
            <a:off x="6372226" y="2614624"/>
            <a:ext cx="1733621" cy="3975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9pPr>
          </a:lstStyle>
          <a:p>
            <a:pPr marL="0" indent="0">
              <a:buSzPts val="1100"/>
              <a:buFont typeface="Arial"/>
              <a:buNone/>
            </a:pPr>
            <a:r>
              <a:rPr lang="en-US" dirty="0">
                <a:solidFill>
                  <a:schemeClr val="accent6"/>
                </a:solidFill>
              </a:rPr>
              <a:t>Writing to a file: </a:t>
            </a:r>
          </a:p>
          <a:p>
            <a:pPr marL="0" indent="0">
              <a:buSzPts val="1100"/>
              <a:buFont typeface="Arial"/>
              <a:buNone/>
            </a:pPr>
            <a:endParaRPr lang="en-US" dirty="0">
              <a:solidFill>
                <a:schemeClr val="accent6"/>
              </a:solidFill>
            </a:endParaRPr>
          </a:p>
        </p:txBody>
      </p:sp>
      <p:sp>
        <p:nvSpPr>
          <p:cNvPr id="3" name="TextBox 2">
            <a:extLst>
              <a:ext uri="{FF2B5EF4-FFF2-40B4-BE49-F238E27FC236}">
                <a16:creationId xmlns:a16="http://schemas.microsoft.com/office/drawing/2014/main" id="{700D79C0-4E96-CAE5-DD5D-671F704672FE}"/>
              </a:ext>
            </a:extLst>
          </p:cNvPr>
          <p:cNvSpPr txBox="1"/>
          <p:nvPr/>
        </p:nvSpPr>
        <p:spPr>
          <a:xfrm>
            <a:off x="490818" y="965427"/>
            <a:ext cx="8343899" cy="4247317"/>
          </a:xfrm>
          <a:prstGeom prst="rect">
            <a:avLst/>
          </a:prstGeom>
          <a:noFill/>
        </p:spPr>
        <p:txBody>
          <a:bodyPr wrap="square">
            <a:spAutoFit/>
          </a:bodyPr>
          <a:lstStyle/>
          <a:p>
            <a:r>
              <a:rPr lang="en-CA" sz="1000" b="0" dirty="0">
                <a:solidFill>
                  <a:srgbClr val="569CD6"/>
                </a:solidFill>
                <a:effectLst/>
                <a:latin typeface="Consolas" panose="020B0609020204030204" pitchFamily="49" charset="0"/>
              </a:rPr>
              <a:t>import</a:t>
            </a:r>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java</a:t>
            </a:r>
            <a:r>
              <a:rPr lang="en-CA" sz="1000" b="0" dirty="0" err="1">
                <a:solidFill>
                  <a:srgbClr val="D4D4D4"/>
                </a:solidFill>
                <a:effectLst/>
                <a:latin typeface="Consolas" panose="020B0609020204030204" pitchFamily="49" charset="0"/>
              </a:rPr>
              <a:t>.</a:t>
            </a:r>
            <a:r>
              <a:rPr lang="en-CA" sz="1000" b="0" dirty="0" err="1">
                <a:solidFill>
                  <a:srgbClr val="4EC9B0"/>
                </a:solidFill>
                <a:effectLst/>
                <a:latin typeface="Consolas" panose="020B0609020204030204" pitchFamily="49" charset="0"/>
              </a:rPr>
              <a:t>io</a:t>
            </a:r>
            <a:r>
              <a:rPr lang="en-CA" sz="1000" b="0" dirty="0" err="1">
                <a:solidFill>
                  <a:srgbClr val="D4D4D4"/>
                </a:solidFill>
                <a:effectLst/>
                <a:latin typeface="Consolas" panose="020B0609020204030204" pitchFamily="49" charset="0"/>
              </a:rPr>
              <a:t>.</a:t>
            </a:r>
            <a:r>
              <a:rPr lang="en-CA" sz="1000" b="0" dirty="0" err="1">
                <a:solidFill>
                  <a:srgbClr val="4EC9B0"/>
                </a:solidFill>
                <a:effectLst/>
                <a:latin typeface="Consolas" panose="020B0609020204030204" pitchFamily="49" charset="0"/>
              </a:rPr>
              <a:t>File</a:t>
            </a:r>
            <a:r>
              <a:rPr lang="en-CA" sz="1000" b="0" dirty="0">
                <a:solidFill>
                  <a:srgbClr val="CCCCCC"/>
                </a:solidFill>
                <a:effectLst/>
                <a:latin typeface="Consolas" panose="020B0609020204030204" pitchFamily="49" charset="0"/>
              </a:rPr>
              <a:t>;</a:t>
            </a:r>
          </a:p>
          <a:p>
            <a:r>
              <a:rPr lang="en-CA" sz="1000" b="0" dirty="0">
                <a:solidFill>
                  <a:srgbClr val="569CD6"/>
                </a:solidFill>
                <a:effectLst/>
                <a:latin typeface="Consolas" panose="020B0609020204030204" pitchFamily="49" charset="0"/>
              </a:rPr>
              <a:t>import</a:t>
            </a:r>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java</a:t>
            </a:r>
            <a:r>
              <a:rPr lang="en-CA" sz="1000" b="0" dirty="0" err="1">
                <a:solidFill>
                  <a:srgbClr val="D4D4D4"/>
                </a:solidFill>
                <a:effectLst/>
                <a:latin typeface="Consolas" panose="020B0609020204030204" pitchFamily="49" charset="0"/>
              </a:rPr>
              <a:t>.</a:t>
            </a:r>
            <a:r>
              <a:rPr lang="en-CA" sz="1000" b="0" dirty="0" err="1">
                <a:solidFill>
                  <a:srgbClr val="4EC9B0"/>
                </a:solidFill>
                <a:effectLst/>
                <a:latin typeface="Consolas" panose="020B0609020204030204" pitchFamily="49" charset="0"/>
              </a:rPr>
              <a:t>io</a:t>
            </a:r>
            <a:r>
              <a:rPr lang="en-CA" sz="1000" b="0" dirty="0" err="1">
                <a:solidFill>
                  <a:srgbClr val="D4D4D4"/>
                </a:solidFill>
                <a:effectLst/>
                <a:latin typeface="Consolas" panose="020B0609020204030204" pitchFamily="49" charset="0"/>
              </a:rPr>
              <a:t>.</a:t>
            </a:r>
            <a:r>
              <a:rPr lang="en-CA" sz="1000" b="0" dirty="0" err="1">
                <a:solidFill>
                  <a:srgbClr val="4EC9B0"/>
                </a:solidFill>
                <a:effectLst/>
                <a:latin typeface="Consolas" panose="020B0609020204030204" pitchFamily="49" charset="0"/>
              </a:rPr>
              <a:t>FileNotFoundException</a:t>
            </a:r>
            <a:r>
              <a:rPr lang="en-CA" sz="1000" b="0" dirty="0">
                <a:solidFill>
                  <a:srgbClr val="CCCCCC"/>
                </a:solidFill>
                <a:effectLst/>
                <a:latin typeface="Consolas" panose="020B0609020204030204" pitchFamily="49" charset="0"/>
              </a:rPr>
              <a:t>;</a:t>
            </a:r>
          </a:p>
          <a:p>
            <a:r>
              <a:rPr lang="en-CA" sz="1000" b="0" dirty="0">
                <a:solidFill>
                  <a:srgbClr val="569CD6"/>
                </a:solidFill>
                <a:effectLst/>
                <a:latin typeface="Consolas" panose="020B0609020204030204" pitchFamily="49" charset="0"/>
              </a:rPr>
              <a:t>import</a:t>
            </a:r>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java</a:t>
            </a:r>
            <a:r>
              <a:rPr lang="en-CA" sz="1000" b="0" dirty="0" err="1">
                <a:solidFill>
                  <a:srgbClr val="D4D4D4"/>
                </a:solidFill>
                <a:effectLst/>
                <a:latin typeface="Consolas" panose="020B0609020204030204" pitchFamily="49" charset="0"/>
              </a:rPr>
              <a:t>.</a:t>
            </a:r>
            <a:r>
              <a:rPr lang="en-CA" sz="1000" b="0" dirty="0" err="1">
                <a:solidFill>
                  <a:srgbClr val="4EC9B0"/>
                </a:solidFill>
                <a:effectLst/>
                <a:latin typeface="Consolas" panose="020B0609020204030204" pitchFamily="49" charset="0"/>
              </a:rPr>
              <a:t>util</a:t>
            </a:r>
            <a:r>
              <a:rPr lang="en-CA" sz="1000" b="0" dirty="0" err="1">
                <a:solidFill>
                  <a:srgbClr val="D4D4D4"/>
                </a:solidFill>
                <a:effectLst/>
                <a:latin typeface="Consolas" panose="020B0609020204030204" pitchFamily="49" charset="0"/>
              </a:rPr>
              <a:t>.</a:t>
            </a:r>
            <a:r>
              <a:rPr lang="en-CA" sz="1000" b="0" dirty="0" err="1">
                <a:solidFill>
                  <a:srgbClr val="4EC9B0"/>
                </a:solidFill>
                <a:effectLst/>
                <a:latin typeface="Consolas" panose="020B0609020204030204" pitchFamily="49" charset="0"/>
              </a:rPr>
              <a:t>Formatter</a:t>
            </a:r>
            <a:r>
              <a:rPr lang="en-CA" sz="1000" b="0" dirty="0">
                <a:solidFill>
                  <a:srgbClr val="CCCCCC"/>
                </a:solidFill>
                <a:effectLst/>
                <a:latin typeface="Consolas" panose="020B0609020204030204" pitchFamily="49" charset="0"/>
              </a:rPr>
              <a:t>;</a:t>
            </a:r>
          </a:p>
          <a:p>
            <a:br>
              <a:rPr lang="en-CA" sz="1000" b="0" dirty="0">
                <a:solidFill>
                  <a:srgbClr val="CCCCCC"/>
                </a:solidFill>
                <a:effectLst/>
                <a:latin typeface="Consolas" panose="020B0609020204030204" pitchFamily="49" charset="0"/>
              </a:rPr>
            </a:br>
            <a:br>
              <a:rPr lang="en-CA" sz="1000" b="0" dirty="0">
                <a:solidFill>
                  <a:srgbClr val="CCCCCC"/>
                </a:solidFill>
                <a:effectLst/>
                <a:latin typeface="Consolas" panose="020B0609020204030204" pitchFamily="49" charset="0"/>
              </a:rPr>
            </a:br>
            <a:r>
              <a:rPr lang="en-CA" sz="1000" b="0" dirty="0">
                <a:solidFill>
                  <a:srgbClr val="569CD6"/>
                </a:solidFill>
                <a:effectLst/>
                <a:latin typeface="Consolas" panose="020B0609020204030204" pitchFamily="49" charset="0"/>
              </a:rPr>
              <a:t>public</a:t>
            </a:r>
            <a:r>
              <a:rPr lang="en-CA" sz="1000" b="0" dirty="0">
                <a:solidFill>
                  <a:srgbClr val="CCCCCC"/>
                </a:solidFill>
                <a:effectLst/>
                <a:latin typeface="Consolas" panose="020B0609020204030204" pitchFamily="49" charset="0"/>
              </a:rPr>
              <a:t> </a:t>
            </a:r>
            <a:r>
              <a:rPr lang="en-CA" sz="1000" b="0" dirty="0">
                <a:solidFill>
                  <a:srgbClr val="569CD6"/>
                </a:solidFill>
                <a:effectLst/>
                <a:latin typeface="Consolas" panose="020B0609020204030204" pitchFamily="49" charset="0"/>
              </a:rPr>
              <a:t>class</a:t>
            </a:r>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WriteToText</a:t>
            </a:r>
            <a:r>
              <a:rPr lang="en-CA" sz="1000" b="0" dirty="0">
                <a:solidFill>
                  <a:srgbClr val="CCCCCC"/>
                </a:solidFill>
                <a:effectLst/>
                <a:latin typeface="Consolas" panose="020B0609020204030204" pitchFamily="49" charset="0"/>
              </a:rPr>
              <a:t> {</a:t>
            </a:r>
          </a:p>
          <a:p>
            <a:r>
              <a:rPr lang="en-CA" sz="1000" b="0" dirty="0">
                <a:solidFill>
                  <a:srgbClr val="CCCCCC"/>
                </a:solidFill>
                <a:effectLst/>
                <a:latin typeface="Consolas" panose="020B0609020204030204" pitchFamily="49" charset="0"/>
              </a:rPr>
              <a:t>    </a:t>
            </a:r>
            <a:r>
              <a:rPr lang="en-CA" sz="1000" b="0" dirty="0">
                <a:solidFill>
                  <a:srgbClr val="569CD6"/>
                </a:solidFill>
                <a:effectLst/>
                <a:latin typeface="Consolas" panose="020B0609020204030204" pitchFamily="49" charset="0"/>
              </a:rPr>
              <a:t>public</a:t>
            </a:r>
            <a:r>
              <a:rPr lang="en-CA" sz="1000" b="0" dirty="0">
                <a:solidFill>
                  <a:srgbClr val="CCCCCC"/>
                </a:solidFill>
                <a:effectLst/>
                <a:latin typeface="Consolas" panose="020B0609020204030204" pitchFamily="49" charset="0"/>
              </a:rPr>
              <a:t> </a:t>
            </a:r>
            <a:r>
              <a:rPr lang="en-CA" sz="1000" b="0" dirty="0">
                <a:solidFill>
                  <a:srgbClr val="569CD6"/>
                </a:solidFill>
                <a:effectLst/>
                <a:latin typeface="Consolas" panose="020B0609020204030204" pitchFamily="49" charset="0"/>
              </a:rPr>
              <a:t>static</a:t>
            </a:r>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void</a:t>
            </a:r>
            <a:r>
              <a:rPr lang="en-CA" sz="1000" b="0" dirty="0">
                <a:solidFill>
                  <a:srgbClr val="CCCCCC"/>
                </a:solidFill>
                <a:effectLst/>
                <a:latin typeface="Consolas" panose="020B0609020204030204" pitchFamily="49" charset="0"/>
              </a:rPr>
              <a:t> </a:t>
            </a:r>
            <a:r>
              <a:rPr lang="en-CA" sz="1000" b="0" dirty="0">
                <a:solidFill>
                  <a:srgbClr val="DCDCAA"/>
                </a:solidFill>
                <a:effectLst/>
                <a:latin typeface="Consolas" panose="020B0609020204030204" pitchFamily="49" charset="0"/>
              </a:rPr>
              <a:t>main</a:t>
            </a:r>
            <a:r>
              <a:rPr lang="en-CA" sz="1000" b="0" dirty="0">
                <a:solidFill>
                  <a:srgbClr val="CCCCCC"/>
                </a:solidFill>
                <a:effectLst/>
                <a:latin typeface="Consolas" panose="020B0609020204030204" pitchFamily="49" charset="0"/>
              </a:rPr>
              <a:t>(</a:t>
            </a:r>
            <a:r>
              <a:rPr lang="en-CA" sz="1000" b="0" dirty="0">
                <a:solidFill>
                  <a:srgbClr val="4EC9B0"/>
                </a:solidFill>
                <a:effectLst/>
                <a:latin typeface="Consolas" panose="020B0609020204030204" pitchFamily="49" charset="0"/>
              </a:rPr>
              <a:t>String</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args</a:t>
            </a:r>
            <a:r>
              <a:rPr lang="en-CA" sz="1000" b="0" dirty="0">
                <a:solidFill>
                  <a:srgbClr val="CCCCCC"/>
                </a:solidFill>
                <a:effectLst/>
                <a:latin typeface="Consolas" panose="020B0609020204030204" pitchFamily="49" charset="0"/>
              </a:rPr>
              <a:t>) </a:t>
            </a:r>
            <a:r>
              <a:rPr lang="en-CA" sz="1000" b="0" dirty="0">
                <a:solidFill>
                  <a:srgbClr val="569CD6"/>
                </a:solidFill>
                <a:effectLst/>
                <a:latin typeface="Consolas" panose="020B0609020204030204" pitchFamily="49" charset="0"/>
              </a:rPr>
              <a:t>throws</a:t>
            </a:r>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FileNotFoundException</a:t>
            </a:r>
            <a:r>
              <a:rPr lang="en-CA" sz="1000" b="0" dirty="0">
                <a:solidFill>
                  <a:srgbClr val="CCCCCC"/>
                </a:solidFill>
                <a:effectLst/>
                <a:latin typeface="Consolas" panose="020B0609020204030204" pitchFamily="49" charset="0"/>
              </a:rPr>
              <a:t> {</a:t>
            </a:r>
          </a:p>
          <a:p>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String</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firstName</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CE9178"/>
                </a:solidFill>
                <a:effectLst/>
                <a:latin typeface="Consolas" panose="020B0609020204030204" pitchFamily="49" charset="0"/>
              </a:rPr>
              <a:t>"Jeff"</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String</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lastName</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CE9178"/>
                </a:solidFill>
                <a:effectLst/>
                <a:latin typeface="Consolas" panose="020B0609020204030204" pitchFamily="49" charset="0"/>
              </a:rPr>
              <a:t>"McDowell"</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String</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role</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CE9178"/>
                </a:solidFill>
                <a:effectLst/>
                <a:latin typeface="Consolas" panose="020B0609020204030204" pitchFamily="49" charset="0"/>
              </a:rPr>
              <a:t>"Teacher"</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String</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languages</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CE9178"/>
                </a:solidFill>
                <a:effectLst/>
                <a:latin typeface="Consolas" panose="020B0609020204030204" pitchFamily="49" charset="0"/>
              </a:rPr>
              <a:t>"java"</a:t>
            </a:r>
            <a:r>
              <a:rPr lang="en-CA" sz="1000" b="0" dirty="0">
                <a:solidFill>
                  <a:srgbClr val="CCCCCC"/>
                </a:solidFill>
                <a:effectLst/>
                <a:latin typeface="Consolas" panose="020B0609020204030204" pitchFamily="49" charset="0"/>
              </a:rPr>
              <a:t>, </a:t>
            </a:r>
            <a:r>
              <a:rPr lang="en-CA" sz="1000" b="0" dirty="0">
                <a:solidFill>
                  <a:srgbClr val="CE9178"/>
                </a:solidFill>
                <a:effectLst/>
                <a:latin typeface="Consolas" panose="020B0609020204030204" pitchFamily="49" charset="0"/>
              </a:rPr>
              <a:t>"python"</a:t>
            </a:r>
            <a:r>
              <a:rPr lang="en-CA" sz="1000" b="0" dirty="0">
                <a:solidFill>
                  <a:srgbClr val="CCCCCC"/>
                </a:solidFill>
                <a:effectLst/>
                <a:latin typeface="Consolas" panose="020B0609020204030204" pitchFamily="49" charset="0"/>
              </a:rPr>
              <a:t>, </a:t>
            </a:r>
            <a:r>
              <a:rPr lang="en-CA" sz="1000" b="0" dirty="0">
                <a:solidFill>
                  <a:srgbClr val="CE9178"/>
                </a:solidFill>
                <a:effectLst/>
                <a:latin typeface="Consolas" panose="020B0609020204030204" pitchFamily="49" charset="0"/>
              </a:rPr>
              <a:t>"</a:t>
            </a:r>
            <a:r>
              <a:rPr lang="en-CA" sz="1000" b="0" dirty="0" err="1">
                <a:solidFill>
                  <a:srgbClr val="CE9178"/>
                </a:solidFill>
                <a:effectLst/>
                <a:latin typeface="Consolas" panose="020B0609020204030204" pitchFamily="49" charset="0"/>
              </a:rPr>
              <a:t>c++</a:t>
            </a:r>
            <a:r>
              <a:rPr lang="en-CA" sz="1000" b="0" dirty="0">
                <a:solidFill>
                  <a:srgbClr val="CE9178"/>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CE9178"/>
                </a:solidFill>
                <a:effectLst/>
                <a:latin typeface="Consolas" panose="020B0609020204030204" pitchFamily="49" charset="0"/>
              </a:rPr>
              <a:t>"</a:t>
            </a:r>
            <a:r>
              <a:rPr lang="en-CA" sz="1000" b="0" dirty="0" err="1">
                <a:solidFill>
                  <a:srgbClr val="CE9178"/>
                </a:solidFill>
                <a:effectLst/>
                <a:latin typeface="Consolas" panose="020B0609020204030204" pitchFamily="49" charset="0"/>
              </a:rPr>
              <a:t>php</a:t>
            </a:r>
            <a:r>
              <a:rPr lang="en-CA" sz="1000" b="0" dirty="0">
                <a:solidFill>
                  <a:srgbClr val="CE9178"/>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CE9178"/>
                </a:solidFill>
                <a:effectLst/>
                <a:latin typeface="Consolas" panose="020B0609020204030204" pitchFamily="49" charset="0"/>
              </a:rPr>
              <a:t>"</a:t>
            </a:r>
            <a:r>
              <a:rPr lang="en-CA" sz="1000" b="0" dirty="0" err="1">
                <a:solidFill>
                  <a:srgbClr val="CE9178"/>
                </a:solidFill>
                <a:effectLst/>
                <a:latin typeface="Consolas" panose="020B0609020204030204" pitchFamily="49" charset="0"/>
              </a:rPr>
              <a:t>javascript</a:t>
            </a:r>
            <a:r>
              <a:rPr lang="en-CA" sz="1000" b="0" dirty="0">
                <a:solidFill>
                  <a:srgbClr val="CE9178"/>
                </a:solidFill>
                <a:effectLst/>
                <a:latin typeface="Consolas" panose="020B0609020204030204" pitchFamily="49" charset="0"/>
              </a:rPr>
              <a:t>"</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String</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schoolName</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CE9178"/>
                </a:solidFill>
                <a:effectLst/>
                <a:latin typeface="Consolas" panose="020B0609020204030204" pitchFamily="49" charset="0"/>
              </a:rPr>
              <a:t>"Leo Hayes High School"</a:t>
            </a:r>
            <a:r>
              <a:rPr lang="en-CA" sz="1000" b="0" dirty="0">
                <a:solidFill>
                  <a:srgbClr val="CCCCCC"/>
                </a:solidFill>
                <a:effectLst/>
                <a:latin typeface="Consolas" panose="020B0609020204030204" pitchFamily="49" charset="0"/>
              </a:rPr>
              <a:t>;</a:t>
            </a:r>
          </a:p>
          <a:p>
            <a:br>
              <a:rPr lang="en-CA" sz="1000" b="0" dirty="0">
                <a:solidFill>
                  <a:srgbClr val="CCCCCC"/>
                </a:solidFill>
                <a:effectLst/>
                <a:latin typeface="Consolas" panose="020B0609020204030204" pitchFamily="49" charset="0"/>
              </a:rPr>
            </a:br>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File</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outputText</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C586C0"/>
                </a:solidFill>
                <a:effectLst/>
                <a:latin typeface="Consolas" panose="020B0609020204030204" pitchFamily="49" charset="0"/>
              </a:rPr>
              <a:t>new</a:t>
            </a:r>
            <a:r>
              <a:rPr lang="en-CA" sz="1000" b="0" dirty="0">
                <a:solidFill>
                  <a:srgbClr val="CCCCCC"/>
                </a:solidFill>
                <a:effectLst/>
                <a:latin typeface="Consolas" panose="020B0609020204030204" pitchFamily="49" charset="0"/>
              </a:rPr>
              <a:t> </a:t>
            </a:r>
            <a:r>
              <a:rPr lang="en-CA" sz="1000" b="0" dirty="0">
                <a:solidFill>
                  <a:srgbClr val="DCDCAA"/>
                </a:solidFill>
                <a:effectLst/>
                <a:latin typeface="Consolas" panose="020B0609020204030204" pitchFamily="49" charset="0"/>
              </a:rPr>
              <a:t>File</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a:t>
            </a:r>
            <a:r>
              <a:rPr lang="en-CA" sz="1000" b="0" dirty="0" err="1">
                <a:solidFill>
                  <a:srgbClr val="CE9178"/>
                </a:solidFill>
                <a:effectLst/>
                <a:latin typeface="Consolas" panose="020B0609020204030204" pitchFamily="49" charset="0"/>
              </a:rPr>
              <a:t>src</a:t>
            </a:r>
            <a:r>
              <a:rPr lang="en-CA" sz="1000" b="0" dirty="0">
                <a:solidFill>
                  <a:srgbClr val="CE9178"/>
                </a:solidFill>
                <a:effectLst/>
                <a:latin typeface="Consolas" panose="020B0609020204030204" pitchFamily="49" charset="0"/>
              </a:rPr>
              <a:t>/output.txt"</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C586C0"/>
                </a:solidFill>
                <a:effectLst/>
                <a:latin typeface="Consolas" panose="020B0609020204030204" pitchFamily="49" charset="0"/>
              </a:rPr>
              <a:t>try</a:t>
            </a:r>
            <a:r>
              <a:rPr lang="en-CA" sz="1000" b="0" dirty="0">
                <a:solidFill>
                  <a:srgbClr val="CCCCCC"/>
                </a:solidFill>
                <a:effectLst/>
                <a:latin typeface="Consolas" panose="020B0609020204030204" pitchFamily="49" charset="0"/>
              </a:rPr>
              <a:t>{ </a:t>
            </a:r>
            <a:r>
              <a:rPr lang="en-CA" sz="1000" b="0" dirty="0">
                <a:solidFill>
                  <a:srgbClr val="6A9955"/>
                </a:solidFill>
                <a:effectLst/>
                <a:latin typeface="Consolas" panose="020B0609020204030204" pitchFamily="49" charset="0"/>
              </a:rPr>
              <a:t>//try to write to file</a:t>
            </a:r>
            <a:endParaRPr lang="en-CA" sz="1000" b="0" dirty="0">
              <a:solidFill>
                <a:srgbClr val="CCCCCC"/>
              </a:solidFill>
              <a:effectLst/>
              <a:latin typeface="Consolas" panose="020B0609020204030204" pitchFamily="49" charset="0"/>
            </a:endParaRPr>
          </a:p>
          <a:p>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Formatter</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text</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C586C0"/>
                </a:solidFill>
                <a:effectLst/>
                <a:latin typeface="Consolas" panose="020B0609020204030204" pitchFamily="49" charset="0"/>
              </a:rPr>
              <a:t>new</a:t>
            </a:r>
            <a:r>
              <a:rPr lang="en-CA" sz="1000" b="0" dirty="0">
                <a:solidFill>
                  <a:srgbClr val="CCCCCC"/>
                </a:solidFill>
                <a:effectLst/>
                <a:latin typeface="Consolas" panose="020B0609020204030204" pitchFamily="49" charset="0"/>
              </a:rPr>
              <a:t> </a:t>
            </a:r>
            <a:r>
              <a:rPr lang="en-CA" sz="1000" b="0" dirty="0">
                <a:solidFill>
                  <a:srgbClr val="DCDCAA"/>
                </a:solidFill>
                <a:effectLst/>
                <a:latin typeface="Consolas" panose="020B0609020204030204" pitchFamily="49" charset="0"/>
              </a:rPr>
              <a:t>Formatter</a:t>
            </a:r>
            <a:r>
              <a:rPr lang="en-CA" sz="1000" b="0" dirty="0">
                <a:solidFill>
                  <a:srgbClr val="CCCCCC"/>
                </a:solidFill>
                <a:effectLst/>
                <a:latin typeface="Consolas" panose="020B0609020204030204" pitchFamily="49" charset="0"/>
              </a:rPr>
              <a:t>(</a:t>
            </a:r>
            <a:r>
              <a:rPr lang="en-CA" sz="1000" b="0" dirty="0" err="1">
                <a:solidFill>
                  <a:srgbClr val="9CDCFE"/>
                </a:solidFill>
                <a:effectLst/>
                <a:latin typeface="Consolas" panose="020B0609020204030204" pitchFamily="49" charset="0"/>
              </a:rPr>
              <a:t>outputText</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text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format</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"%1$s %2$s is a %3$s at %4$s who enjoys programming %6$s and %5$s"</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firstName</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lastName</a:t>
            </a:r>
            <a:r>
              <a:rPr lang="en-CA" sz="1000" b="0" dirty="0">
                <a:solidFill>
                  <a:srgbClr val="CCCCCC"/>
                </a:solidFill>
                <a:effectLst/>
                <a:latin typeface="Consolas" panose="020B0609020204030204" pitchFamily="49" charset="0"/>
              </a:rPr>
              <a:t>,   </a:t>
            </a:r>
          </a:p>
          <a:p>
            <a:r>
              <a:rPr lang="en-CA" sz="1000" dirty="0">
                <a:solidFill>
                  <a:srgbClr val="CCCCCC"/>
                </a:solidFill>
                <a:latin typeface="Consolas" panose="020B0609020204030204" pitchFamily="49" charset="0"/>
              </a:rPr>
              <a:t>            </a:t>
            </a:r>
            <a:r>
              <a:rPr lang="en-CA" sz="1000" b="0" dirty="0">
                <a:solidFill>
                  <a:srgbClr val="9CDCFE"/>
                </a:solidFill>
                <a:effectLst/>
                <a:latin typeface="Consolas" panose="020B0609020204030204" pitchFamily="49" charset="0"/>
              </a:rPr>
              <a:t>role</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schoolName</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languages</a:t>
            </a:r>
            <a:r>
              <a:rPr lang="en-CA" sz="1000" b="0" dirty="0">
                <a:solidFill>
                  <a:srgbClr val="CCCCCC"/>
                </a:solidFill>
                <a:effectLst/>
                <a:latin typeface="Consolas" panose="020B0609020204030204" pitchFamily="49" charset="0"/>
              </a:rPr>
              <a:t>[</a:t>
            </a:r>
            <a:r>
              <a:rPr lang="en-CA" sz="1000" b="0" dirty="0">
                <a:solidFill>
                  <a:srgbClr val="B5CEA8"/>
                </a:solidFill>
                <a:effectLst/>
                <a:latin typeface="Consolas" panose="020B0609020204030204" pitchFamily="49" charset="0"/>
              </a:rPr>
              <a:t>0</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languages</a:t>
            </a:r>
            <a:r>
              <a:rPr lang="en-CA" sz="1000" b="0" dirty="0">
                <a:solidFill>
                  <a:srgbClr val="CCCCCC"/>
                </a:solidFill>
                <a:effectLst/>
                <a:latin typeface="Consolas" panose="020B0609020204030204" pitchFamily="49" charset="0"/>
              </a:rPr>
              <a:t>[</a:t>
            </a:r>
            <a:r>
              <a:rPr lang="en-CA" sz="1000" b="0" dirty="0">
                <a:solidFill>
                  <a:srgbClr val="B5CEA8"/>
                </a:solidFill>
                <a:effectLst/>
                <a:latin typeface="Consolas" panose="020B0609020204030204" pitchFamily="49" charset="0"/>
              </a:rPr>
              <a:t>1</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System</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out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println</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"New txt file has been written!"</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text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close</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C586C0"/>
                </a:solidFill>
                <a:effectLst/>
                <a:latin typeface="Consolas" panose="020B0609020204030204" pitchFamily="49" charset="0"/>
              </a:rPr>
              <a:t>catch</a:t>
            </a:r>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FileNotFoundException</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ex</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ex</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getStackTrace</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p>
          <a:p>
            <a:br>
              <a:rPr lang="en-CA" sz="1000" b="0" dirty="0">
                <a:solidFill>
                  <a:srgbClr val="CCCCCC"/>
                </a:solidFill>
                <a:effectLst/>
                <a:latin typeface="Consolas" panose="020B0609020204030204" pitchFamily="49" charset="0"/>
              </a:rPr>
            </a:br>
            <a:r>
              <a:rPr lang="en-CA" sz="1000" b="0" dirty="0">
                <a:solidFill>
                  <a:srgbClr val="CCCCCC"/>
                </a:solidFill>
                <a:effectLst/>
                <a:latin typeface="Consolas" panose="020B0609020204030204" pitchFamily="49" charset="0"/>
              </a:rPr>
              <a:t>    }</a:t>
            </a:r>
          </a:p>
          <a:p>
            <a:r>
              <a:rPr lang="en-CA" sz="10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430879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8D05DC55-165B-4A83-0BEC-2ABAC3436E1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46D36F2E-D45B-1DFC-402B-2E658D8665D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Anatomy of a Java Program</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FFDA23A2-BCC3-E069-0892-B9FB92808AB6}"/>
              </a:ext>
            </a:extLst>
          </p:cNvPr>
          <p:cNvSpPr txBox="1">
            <a:spLocks noGrp="1"/>
          </p:cNvSpPr>
          <p:nvPr>
            <p:ph type="subTitle" idx="1"/>
          </p:nvPr>
        </p:nvSpPr>
        <p:spPr>
          <a:xfrm>
            <a:off x="720000" y="1190967"/>
            <a:ext cx="7845776" cy="1242951"/>
          </a:xfrm>
          <a:prstGeom prst="rect">
            <a:avLst/>
          </a:prstGeom>
        </p:spPr>
        <p:txBody>
          <a:bodyPr spcFirstLastPara="1" wrap="square" lIns="91425" tIns="91425" rIns="91425" bIns="91425" anchor="t" anchorCtr="0">
            <a:noAutofit/>
          </a:bodyPr>
          <a:lstStyle/>
          <a:p>
            <a:pPr marL="285750" indent="-285750">
              <a:buSzPts val="1100"/>
            </a:pPr>
            <a:r>
              <a:rPr lang="en-US" dirty="0">
                <a:solidFill>
                  <a:schemeClr val="accent6"/>
                </a:solidFill>
              </a:rPr>
              <a:t>All java programs share a common structure required for the code to compile and run: </a:t>
            </a:r>
          </a:p>
          <a:p>
            <a:pPr marL="0" lvl="0" indent="0" algn="l" rtl="0">
              <a:spcBef>
                <a:spcPts val="0"/>
              </a:spcBef>
              <a:spcAft>
                <a:spcPts val="0"/>
              </a:spcAft>
              <a:buClr>
                <a:schemeClr val="dk1"/>
              </a:buClr>
              <a:buSzPts val="1100"/>
              <a:buFont typeface="Arial"/>
              <a:buNone/>
            </a:pPr>
            <a:endParaRPr lang="en-US" dirty="0">
              <a:solidFill>
                <a:srgbClr val="FF0000"/>
              </a:solidFill>
            </a:endParaRPr>
          </a:p>
        </p:txBody>
      </p:sp>
      <p:sp>
        <p:nvSpPr>
          <p:cNvPr id="5" name="TextBox 4">
            <a:extLst>
              <a:ext uri="{FF2B5EF4-FFF2-40B4-BE49-F238E27FC236}">
                <a16:creationId xmlns:a16="http://schemas.microsoft.com/office/drawing/2014/main" id="{B34BA191-02D0-C274-B67B-65679CCB8806}"/>
              </a:ext>
            </a:extLst>
          </p:cNvPr>
          <p:cNvSpPr txBox="1"/>
          <p:nvPr/>
        </p:nvSpPr>
        <p:spPr>
          <a:xfrm>
            <a:off x="720000" y="1741420"/>
            <a:ext cx="7986971" cy="1384995"/>
          </a:xfrm>
          <a:prstGeom prst="rect">
            <a:avLst/>
          </a:prstGeom>
          <a:noFill/>
        </p:spPr>
        <p:txBody>
          <a:bodyPr wrap="square">
            <a:spAutoFit/>
          </a:bodyPr>
          <a:lstStyle/>
          <a:p>
            <a:r>
              <a:rPr lang="en-CA" sz="1400" b="0" dirty="0">
                <a:solidFill>
                  <a:srgbClr val="6A9955"/>
                </a:solidFill>
                <a:effectLst/>
                <a:latin typeface="Consolas" panose="020B0609020204030204" pitchFamily="49" charset="0"/>
              </a:rPr>
              <a:t>/* Where is a basic ‘Hello World’ java program called App.java</a:t>
            </a:r>
            <a:endParaRPr lang="en-CA" b="0" dirty="0">
              <a:solidFill>
                <a:srgbClr val="CCCCCC"/>
              </a:solidFill>
              <a:effectLst/>
              <a:latin typeface="Consolas" panose="020B0609020204030204" pitchFamily="49" charset="0"/>
            </a:endParaRPr>
          </a:p>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 </a:t>
            </a:r>
            <a:r>
              <a:rPr lang="en-CA" sz="1400" b="0" dirty="0">
                <a:solidFill>
                  <a:srgbClr val="6A9955"/>
                </a:solidFill>
                <a:effectLst/>
                <a:latin typeface="Consolas" panose="020B0609020204030204" pitchFamily="49" charset="0"/>
              </a:rPr>
              <a:t>//This Prints ‘Hello World’</a:t>
            </a:r>
            <a:endParaRPr lang="en-CA" b="0" dirty="0">
              <a:solidFill>
                <a:srgbClr val="CCCCCC"/>
              </a:solidFill>
              <a:effectLst/>
              <a:latin typeface="Consolas" panose="020B0609020204030204" pitchFamily="49" charset="0"/>
            </a:endParaRP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graphicFrame>
        <p:nvGraphicFramePr>
          <p:cNvPr id="2" name="Table 1">
            <a:extLst>
              <a:ext uri="{FF2B5EF4-FFF2-40B4-BE49-F238E27FC236}">
                <a16:creationId xmlns:a16="http://schemas.microsoft.com/office/drawing/2014/main" id="{C74D413B-2C8E-A149-21C0-A0448569E0D0}"/>
              </a:ext>
            </a:extLst>
          </p:cNvPr>
          <p:cNvGraphicFramePr>
            <a:graphicFrameLocks noGrp="1"/>
          </p:cNvGraphicFramePr>
          <p:nvPr>
            <p:extLst>
              <p:ext uri="{D42A27DB-BD31-4B8C-83A1-F6EECF244321}">
                <p14:modId xmlns:p14="http://schemas.microsoft.com/office/powerpoint/2010/main" val="1583452131"/>
              </p:ext>
            </p:extLst>
          </p:nvPr>
        </p:nvGraphicFramePr>
        <p:xfrm>
          <a:off x="720000" y="3285712"/>
          <a:ext cx="7845776" cy="1481044"/>
        </p:xfrm>
        <a:graphic>
          <a:graphicData uri="http://schemas.openxmlformats.org/drawingml/2006/table">
            <a:tbl>
              <a:tblPr firstRow="1" bandRow="1">
                <a:tableStyleId>{9577CEE3-539C-40FE-893D-AA8995659627}</a:tableStyleId>
              </a:tblPr>
              <a:tblGrid>
                <a:gridCol w="1430700">
                  <a:extLst>
                    <a:ext uri="{9D8B030D-6E8A-4147-A177-3AD203B41FA5}">
                      <a16:colId xmlns:a16="http://schemas.microsoft.com/office/drawing/2014/main" val="3624451497"/>
                    </a:ext>
                  </a:extLst>
                </a:gridCol>
                <a:gridCol w="6415076">
                  <a:extLst>
                    <a:ext uri="{9D8B030D-6E8A-4147-A177-3AD203B41FA5}">
                      <a16:colId xmlns:a16="http://schemas.microsoft.com/office/drawing/2014/main" val="2107496989"/>
                    </a:ext>
                  </a:extLst>
                </a:gridCol>
              </a:tblGrid>
              <a:tr h="368524">
                <a:tc>
                  <a:txBody>
                    <a:bodyPr/>
                    <a:lstStyle/>
                    <a:p>
                      <a:pPr algn="r"/>
                      <a:r>
                        <a:rPr lang="en-CA" sz="1100" b="0" dirty="0">
                          <a:solidFill>
                            <a:srgbClr val="569CD6"/>
                          </a:solidFill>
                          <a:effectLst/>
                          <a:latin typeface="Consolas" panose="020B0609020204030204" pitchFamily="49" charset="0"/>
                        </a:rPr>
                        <a:t>Public</a:t>
                      </a:r>
                      <a:endParaRPr lang="en-CA" sz="1100" b="0" i="0" u="none" strike="noStrike" cap="none" dirty="0">
                        <a:solidFill>
                          <a:srgbClr val="92D050"/>
                        </a:solidFill>
                        <a:uFill>
                          <a:noFill/>
                        </a:uFill>
                        <a:latin typeface="Anton"/>
                        <a:cs typeface="Arial"/>
                        <a:sym typeface="Arial"/>
                      </a:endParaRPr>
                    </a:p>
                  </a:txBody>
                  <a:tcPr anchor="ctr"/>
                </a:tc>
                <a:tc>
                  <a:txBody>
                    <a:bodyPr/>
                    <a:lstStyle/>
                    <a:p>
                      <a:r>
                        <a:rPr lang="en-CA" sz="1000" b="0" dirty="0">
                          <a:solidFill>
                            <a:srgbClr val="569CD6"/>
                          </a:solidFill>
                          <a:effectLst/>
                          <a:latin typeface="Consolas" panose="020B0609020204030204" pitchFamily="49" charset="0"/>
                        </a:rPr>
                        <a:t>Defines the ‘access level’ – Data inside function is usable by other class instances</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1121664856"/>
                  </a:ext>
                </a:extLst>
              </a:tr>
              <a:tr h="370840">
                <a:tc>
                  <a:txBody>
                    <a:bodyPr/>
                    <a:lstStyle/>
                    <a:p>
                      <a:pPr algn="r"/>
                      <a:r>
                        <a:rPr lang="en-CA" sz="1100" b="0" dirty="0">
                          <a:solidFill>
                            <a:srgbClr val="569CD6"/>
                          </a:solidFill>
                          <a:effectLst/>
                          <a:latin typeface="Consolas" panose="020B0609020204030204" pitchFamily="49" charset="0"/>
                        </a:rPr>
                        <a:t>Static</a:t>
                      </a:r>
                      <a:endParaRPr lang="en-CA" sz="1100" b="0" i="0" u="none" strike="noStrike" cap="none" dirty="0">
                        <a:solidFill>
                          <a:srgbClr val="92D050"/>
                        </a:solidFill>
                        <a:uFill>
                          <a:noFill/>
                        </a:uFill>
                        <a:latin typeface="Anton"/>
                        <a:cs typeface="Arial"/>
                        <a:sym typeface="Arial"/>
                      </a:endParaRPr>
                    </a:p>
                  </a:txBody>
                  <a:tcPr anchor="ctr"/>
                </a:tc>
                <a:tc>
                  <a:txBody>
                    <a:bodyPr/>
                    <a:lstStyle/>
                    <a:p>
                      <a:r>
                        <a:rPr lang="en-CA" sz="1000" b="0" dirty="0">
                          <a:solidFill>
                            <a:srgbClr val="569CD6"/>
                          </a:solidFill>
                          <a:effectLst/>
                          <a:latin typeface="Consolas" panose="020B0609020204030204" pitchFamily="49" charset="0"/>
                        </a:rPr>
                        <a:t>Function can be called without creating a class instance</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995829360"/>
                  </a:ext>
                </a:extLst>
              </a:tr>
              <a:tr h="370840">
                <a:tc>
                  <a:txBody>
                    <a:bodyPr/>
                    <a:lstStyle/>
                    <a:p>
                      <a:pPr algn="r"/>
                      <a:r>
                        <a:rPr lang="en-CA" sz="1100" b="0" dirty="0">
                          <a:solidFill>
                            <a:srgbClr val="4EC9B0"/>
                          </a:solidFill>
                          <a:effectLst/>
                          <a:latin typeface="Consolas" panose="020B0609020204030204" pitchFamily="49" charset="0"/>
                        </a:rPr>
                        <a:t>Void</a:t>
                      </a:r>
                      <a:endParaRPr lang="en-CA" sz="1100" b="0" i="0" u="none" strike="noStrike" cap="none" dirty="0">
                        <a:solidFill>
                          <a:srgbClr val="92D050"/>
                        </a:solidFill>
                        <a:uFill>
                          <a:noFill/>
                        </a:uFill>
                        <a:latin typeface="Anton"/>
                        <a:cs typeface="Arial"/>
                        <a:sym typeface="Arial"/>
                      </a:endParaRPr>
                    </a:p>
                  </a:txBody>
                  <a:tcPr anchor="ctr"/>
                </a:tc>
                <a:tc>
                  <a:txBody>
                    <a:bodyPr/>
                    <a:lstStyle/>
                    <a:p>
                      <a:r>
                        <a:rPr lang="en-CA" sz="1000" b="0" dirty="0">
                          <a:solidFill>
                            <a:srgbClr val="4EC9B0"/>
                          </a:solidFill>
                          <a:effectLst/>
                          <a:latin typeface="Consolas" panose="020B0609020204030204" pitchFamily="49" charset="0"/>
                        </a:rPr>
                        <a:t>Function does not return a value</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149633212"/>
                  </a:ext>
                </a:extLst>
              </a:tr>
              <a:tr h="370840">
                <a:tc>
                  <a:txBody>
                    <a:bodyPr/>
                    <a:lstStyle/>
                    <a:p>
                      <a:pPr algn="r"/>
                      <a:r>
                        <a:rPr lang="en-CA" sz="1100" b="0" dirty="0">
                          <a:solidFill>
                            <a:srgbClr val="569CD6"/>
                          </a:solidFill>
                          <a:effectLst/>
                          <a:latin typeface="Consolas" panose="020B0609020204030204" pitchFamily="49" charset="0"/>
                        </a:rPr>
                        <a:t>throws</a:t>
                      </a:r>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Exception</a:t>
                      </a:r>
                      <a:endParaRPr lang="en-CA" sz="1100" b="0" i="0" u="none" strike="noStrike" cap="none" dirty="0">
                        <a:solidFill>
                          <a:srgbClr val="92D050"/>
                        </a:solidFill>
                        <a:uFill>
                          <a:noFill/>
                        </a:uFill>
                        <a:latin typeface="Anton"/>
                        <a:cs typeface="Arial"/>
                        <a:sym typeface="Arial"/>
                      </a:endParaRPr>
                    </a:p>
                  </a:txBody>
                  <a:tcPr anchor="ctr"/>
                </a:tc>
                <a:tc>
                  <a:txBody>
                    <a:bodyPr/>
                    <a:lstStyle/>
                    <a:p>
                      <a:r>
                        <a:rPr lang="en-US" sz="1000" b="0" i="0" u="none" strike="noStrike" cap="none" dirty="0">
                          <a:solidFill>
                            <a:srgbClr val="4EC9B0"/>
                          </a:solidFill>
                          <a:effectLst/>
                          <a:latin typeface="Consolas" panose="020B0609020204030204" pitchFamily="49" charset="0"/>
                          <a:cs typeface="Arial"/>
                          <a:sym typeface="Arial"/>
                        </a:rPr>
                        <a:t>Used to handle errors ‘thrown’ in body of main function</a:t>
                      </a:r>
                      <a:endParaRPr lang="en-CA" sz="1000" b="0" i="0" u="none" strike="noStrike" cap="none" dirty="0">
                        <a:solidFill>
                          <a:srgbClr val="4EC9B0"/>
                        </a:solidFill>
                        <a:effectLst/>
                        <a:latin typeface="Consolas" panose="020B0609020204030204" pitchFamily="49" charset="0"/>
                        <a:cs typeface="Arial"/>
                        <a:sym typeface="Arial"/>
                      </a:endParaRPr>
                    </a:p>
                  </a:txBody>
                  <a:tcPr anchor="ctr"/>
                </a:tc>
                <a:extLst>
                  <a:ext uri="{0D108BD9-81ED-4DB2-BD59-A6C34878D82A}">
                    <a16:rowId xmlns:a16="http://schemas.microsoft.com/office/drawing/2014/main" val="4031918510"/>
                  </a:ext>
                </a:extLst>
              </a:tr>
            </a:tbl>
          </a:graphicData>
        </a:graphic>
      </p:graphicFrame>
    </p:spTree>
    <p:extLst>
      <p:ext uri="{BB962C8B-B14F-4D97-AF65-F5344CB8AC3E}">
        <p14:creationId xmlns:p14="http://schemas.microsoft.com/office/powerpoint/2010/main" val="1830295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FB85267E-7CF8-EA3F-28A9-F5714372A702}"/>
            </a:ext>
          </a:extLst>
        </p:cNvPr>
        <p:cNvGrpSpPr/>
        <p:nvPr/>
      </p:nvGrpSpPr>
      <p:grpSpPr>
        <a:xfrm>
          <a:off x="0" y="0"/>
          <a:ext cx="0" cy="0"/>
          <a:chOff x="0" y="0"/>
          <a:chExt cx="0" cy="0"/>
        </a:xfrm>
      </p:grpSpPr>
      <p:sp>
        <p:nvSpPr>
          <p:cNvPr id="863" name="Google Shape;863;p39">
            <a:extLst>
              <a:ext uri="{FF2B5EF4-FFF2-40B4-BE49-F238E27FC236}">
                <a16:creationId xmlns:a16="http://schemas.microsoft.com/office/drawing/2014/main" id="{D295CFF5-BD07-91A0-9921-79AED2210F68}"/>
              </a:ext>
            </a:extLst>
          </p:cNvPr>
          <p:cNvSpPr txBox="1">
            <a:spLocks noGrp="1"/>
          </p:cNvSpPr>
          <p:nvPr>
            <p:ph type="title"/>
          </p:nvPr>
        </p:nvSpPr>
        <p:spPr>
          <a:xfrm>
            <a:off x="713224" y="2109175"/>
            <a:ext cx="884987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Booleans</a:t>
            </a:r>
          </a:p>
        </p:txBody>
      </p:sp>
    </p:spTree>
    <p:extLst>
      <p:ext uri="{BB962C8B-B14F-4D97-AF65-F5344CB8AC3E}">
        <p14:creationId xmlns:p14="http://schemas.microsoft.com/office/powerpoint/2010/main" val="1353061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1A4B1FBC-B027-F9C3-84DD-F832B761FF00}"/>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E70AF26E-ECF8-C574-B157-1EE8490C47D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Booleans – Truth or False</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2D06D032-E20F-E5E1-EB3B-B600BB575B57}"/>
              </a:ext>
            </a:extLst>
          </p:cNvPr>
          <p:cNvSpPr txBox="1"/>
          <p:nvPr/>
        </p:nvSpPr>
        <p:spPr>
          <a:xfrm>
            <a:off x="228600" y="1501646"/>
            <a:ext cx="7246620" cy="3016210"/>
          </a:xfrm>
          <a:prstGeom prst="rect">
            <a:avLst/>
          </a:prstGeom>
          <a:noFill/>
        </p:spPr>
        <p:txBody>
          <a:bodyPr wrap="square">
            <a:spAutoFit/>
          </a:bodyPr>
          <a:lstStyle/>
          <a:p>
            <a:r>
              <a:rPr lang="en-US" sz="1000" dirty="0">
                <a:solidFill>
                  <a:srgbClr val="4EC9B0"/>
                </a:solidFill>
                <a:latin typeface="Consolas" panose="020B0609020204030204" pitchFamily="49" charset="0"/>
              </a:rPr>
              <a:t>        </a:t>
            </a:r>
            <a:r>
              <a:rPr lang="en-US" sz="1000" b="0" dirty="0">
                <a:solidFill>
                  <a:srgbClr val="4EC9B0"/>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5</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b</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3</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c</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5</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String</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item1</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"apples"</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String</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item2</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"oranges"</a:t>
            </a:r>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//Using comparison operators</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System</a:t>
            </a:r>
            <a:r>
              <a:rPr lang="en-US" sz="1000" b="0" dirty="0" err="1">
                <a:solidFill>
                  <a:srgbClr val="CCCCCC"/>
                </a:solidFill>
                <a:effectLst/>
                <a:latin typeface="Consolas" panose="020B0609020204030204" pitchFamily="49" charset="0"/>
              </a:rPr>
              <a:t>.</a:t>
            </a:r>
            <a:r>
              <a:rPr lang="en-US" sz="1000" b="0" dirty="0" err="1">
                <a:solidFill>
                  <a:srgbClr val="4FC1FF"/>
                </a:solidFill>
                <a:effectLst/>
                <a:latin typeface="Consolas" panose="020B0609020204030204" pitchFamily="49" charset="0"/>
              </a:rPr>
              <a:t>out</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println</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a</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&gt;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b</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 returns true, because 5 is higher than 3</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System</a:t>
            </a:r>
            <a:r>
              <a:rPr lang="en-US" sz="1000" b="0" dirty="0" err="1">
                <a:solidFill>
                  <a:srgbClr val="CCCCCC"/>
                </a:solidFill>
                <a:effectLst/>
                <a:latin typeface="Consolas" panose="020B0609020204030204" pitchFamily="49" charset="0"/>
              </a:rPr>
              <a:t>.</a:t>
            </a:r>
            <a:r>
              <a:rPr lang="en-US" sz="1000" b="0" dirty="0" err="1">
                <a:solidFill>
                  <a:srgbClr val="4FC1FF"/>
                </a:solidFill>
                <a:effectLst/>
                <a:latin typeface="Consolas" panose="020B0609020204030204" pitchFamily="49" charset="0"/>
              </a:rPr>
              <a:t>out</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println</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a</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&gt;=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c</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 returns true, because 5 equals 5</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System</a:t>
            </a:r>
            <a:r>
              <a:rPr lang="en-US" sz="1000" b="0" dirty="0" err="1">
                <a:solidFill>
                  <a:srgbClr val="CCCCCC"/>
                </a:solidFill>
                <a:effectLst/>
                <a:latin typeface="Consolas" panose="020B0609020204030204" pitchFamily="49" charset="0"/>
              </a:rPr>
              <a:t>.</a:t>
            </a:r>
            <a:r>
              <a:rPr lang="en-US" sz="1000" b="0" dirty="0" err="1">
                <a:solidFill>
                  <a:srgbClr val="4FC1FF"/>
                </a:solidFill>
                <a:effectLst/>
                <a:latin typeface="Consolas" panose="020B0609020204030204" pitchFamily="49" charset="0"/>
              </a:rPr>
              <a:t>out</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println</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a</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c</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 returns true, because 5 equals 5</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System</a:t>
            </a:r>
            <a:r>
              <a:rPr lang="en-US" sz="1000" b="0" dirty="0" err="1">
                <a:solidFill>
                  <a:srgbClr val="CCCCCC"/>
                </a:solidFill>
                <a:effectLst/>
                <a:latin typeface="Consolas" panose="020B0609020204030204" pitchFamily="49" charset="0"/>
              </a:rPr>
              <a:t>.</a:t>
            </a:r>
            <a:r>
              <a:rPr lang="en-US" sz="1000" b="0" dirty="0" err="1">
                <a:solidFill>
                  <a:srgbClr val="4FC1FF"/>
                </a:solidFill>
                <a:effectLst/>
                <a:latin typeface="Consolas" panose="020B0609020204030204" pitchFamily="49" charset="0"/>
              </a:rPr>
              <a:t>out</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println</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item1</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item2</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 returns false because strings are not the same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//alternatively, using the equals() method</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System</a:t>
            </a:r>
            <a:r>
              <a:rPr lang="en-US" sz="1000" b="0" dirty="0" err="1">
                <a:solidFill>
                  <a:srgbClr val="CCCCCC"/>
                </a:solidFill>
                <a:effectLst/>
                <a:latin typeface="Consolas" panose="020B0609020204030204" pitchFamily="49" charset="0"/>
              </a:rPr>
              <a:t>.</a:t>
            </a:r>
            <a:r>
              <a:rPr lang="en-US" sz="1000" b="0" dirty="0" err="1">
                <a:solidFill>
                  <a:srgbClr val="4FC1FF"/>
                </a:solidFill>
                <a:effectLst/>
                <a:latin typeface="Consolas" panose="020B0609020204030204" pitchFamily="49" charset="0"/>
              </a:rPr>
              <a:t>out</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println</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item1</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equals</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item2</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 returns false because strings are not the same</a:t>
            </a:r>
            <a:endParaRPr lang="en-US" sz="1000" b="0" dirty="0">
              <a:solidFill>
                <a:srgbClr val="CCCCCC"/>
              </a:solidFill>
              <a:effectLst/>
              <a:latin typeface="Consolas" panose="020B0609020204030204" pitchFamily="49" charset="0"/>
            </a:endParaRPr>
          </a:p>
          <a:p>
            <a:br>
              <a:rPr lang="en-US" sz="1000" b="0" dirty="0">
                <a:solidFill>
                  <a:srgbClr val="CCCCCC"/>
                </a:solidFill>
                <a:effectLst/>
                <a:latin typeface="Consolas" panose="020B0609020204030204" pitchFamily="49" charset="0"/>
              </a:rPr>
            </a:br>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//Using Logic Operators</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System</a:t>
            </a:r>
            <a:r>
              <a:rPr lang="en-US" sz="1000" b="0" dirty="0" err="1">
                <a:solidFill>
                  <a:srgbClr val="CCCCCC"/>
                </a:solidFill>
                <a:effectLst/>
                <a:latin typeface="Consolas" panose="020B0609020204030204" pitchFamily="49" charset="0"/>
              </a:rPr>
              <a:t>.</a:t>
            </a:r>
            <a:r>
              <a:rPr lang="en-US" sz="1000" b="0" dirty="0" err="1">
                <a:solidFill>
                  <a:srgbClr val="4FC1FF"/>
                </a:solidFill>
                <a:effectLst/>
                <a:latin typeface="Consolas" panose="020B0609020204030204" pitchFamily="49" charset="0"/>
              </a:rPr>
              <a:t>out</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println</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a</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&gt;=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c</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&amp;&amp;</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c</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 AND operator: returns true, both conditions are true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System</a:t>
            </a:r>
            <a:r>
              <a:rPr lang="en-US" sz="1000" b="0" dirty="0" err="1">
                <a:solidFill>
                  <a:srgbClr val="CCCCCC"/>
                </a:solidFill>
                <a:effectLst/>
                <a:latin typeface="Consolas" panose="020B0609020204030204" pitchFamily="49" charset="0"/>
              </a:rPr>
              <a:t>.</a:t>
            </a:r>
            <a:r>
              <a:rPr lang="en-US" sz="1000" b="0" dirty="0" err="1">
                <a:solidFill>
                  <a:srgbClr val="4FC1FF"/>
                </a:solidFill>
                <a:effectLst/>
                <a:latin typeface="Consolas" panose="020B0609020204030204" pitchFamily="49" charset="0"/>
              </a:rPr>
              <a:t>out</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println</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a</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&lt;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c</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c</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  OR operator: returns true, because a==c </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System</a:t>
            </a:r>
            <a:r>
              <a:rPr lang="en-US" sz="1000" b="0" dirty="0" err="1">
                <a:solidFill>
                  <a:srgbClr val="CCCCCC"/>
                </a:solidFill>
                <a:effectLst/>
                <a:latin typeface="Consolas" panose="020B0609020204030204" pitchFamily="49" charset="0"/>
              </a:rPr>
              <a:t>.</a:t>
            </a:r>
            <a:r>
              <a:rPr lang="en-US" sz="1000" b="0" dirty="0" err="1">
                <a:solidFill>
                  <a:srgbClr val="4FC1FF"/>
                </a:solidFill>
                <a:effectLst/>
                <a:latin typeface="Consolas" panose="020B0609020204030204" pitchFamily="49" charset="0"/>
              </a:rPr>
              <a:t>out</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println</a:t>
            </a:r>
            <a:r>
              <a:rPr lang="en-US" sz="1000" b="0" dirty="0">
                <a:solidFill>
                  <a:srgbClr val="CCCCCC"/>
                </a:solidFill>
                <a:effectLst/>
                <a:latin typeface="Consolas" panose="020B0609020204030204" pitchFamily="49" charset="0"/>
              </a:rPr>
              <a:t>(</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a</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&lt;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c</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c</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  NOT operator: returns false, because ! </a:t>
            </a:r>
            <a:endParaRPr lang="en-US" sz="10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193844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E26284B0-12A7-EB7B-FEAC-883728CFCF3D}"/>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67B603CA-9C73-0451-7980-82D7845386A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Booleans in If…Else, If…Else If…Else</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B91E6B5D-7755-2DD4-116F-6B8F67CC3FBB}"/>
              </a:ext>
            </a:extLst>
          </p:cNvPr>
          <p:cNvSpPr txBox="1"/>
          <p:nvPr/>
        </p:nvSpPr>
        <p:spPr>
          <a:xfrm>
            <a:off x="175260" y="1422708"/>
            <a:ext cx="7391400" cy="2862322"/>
          </a:xfrm>
          <a:prstGeom prst="rect">
            <a:avLst/>
          </a:prstGeom>
          <a:noFill/>
        </p:spPr>
        <p:txBody>
          <a:bodyPr wrap="square">
            <a:spAutoFit/>
          </a:bodyPr>
          <a:lstStyle/>
          <a:p>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int</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x</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B5CEA8"/>
                </a:solidFill>
                <a:effectLst/>
                <a:latin typeface="Consolas" panose="020B0609020204030204" pitchFamily="49" charset="0"/>
              </a:rPr>
              <a:t>5</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int</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y</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B5CEA8"/>
                </a:solidFill>
                <a:effectLst/>
                <a:latin typeface="Consolas" panose="020B0609020204030204" pitchFamily="49" charset="0"/>
              </a:rPr>
              <a:t>3</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String</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item3</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CE9178"/>
                </a:solidFill>
                <a:effectLst/>
                <a:latin typeface="Consolas" panose="020B0609020204030204" pitchFamily="49" charset="0"/>
              </a:rPr>
              <a:t>"apples"</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String</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item4</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CE9178"/>
                </a:solidFill>
                <a:effectLst/>
                <a:latin typeface="Consolas" panose="020B0609020204030204" pitchFamily="49" charset="0"/>
              </a:rPr>
              <a:t>"oranges"</a:t>
            </a:r>
            <a:r>
              <a:rPr lang="en-CA" sz="1000" b="0" dirty="0">
                <a:solidFill>
                  <a:srgbClr val="CCCCCC"/>
                </a:solidFill>
                <a:effectLst/>
                <a:latin typeface="Consolas" panose="020B0609020204030204" pitchFamily="49" charset="0"/>
              </a:rPr>
              <a:t>;        </a:t>
            </a:r>
          </a:p>
          <a:p>
            <a:br>
              <a:rPr lang="en-CA" sz="1000" b="0" dirty="0">
                <a:solidFill>
                  <a:srgbClr val="CCCCCC"/>
                </a:solidFill>
                <a:effectLst/>
                <a:latin typeface="Consolas" panose="020B0609020204030204" pitchFamily="49" charset="0"/>
              </a:rPr>
            </a:br>
            <a:r>
              <a:rPr lang="en-CA" sz="1000" b="0" dirty="0">
                <a:solidFill>
                  <a:srgbClr val="CCCCCC"/>
                </a:solidFill>
                <a:effectLst/>
                <a:latin typeface="Consolas" panose="020B0609020204030204" pitchFamily="49" charset="0"/>
              </a:rPr>
              <a:t>        </a:t>
            </a:r>
            <a:r>
              <a:rPr lang="en-CA" sz="1000" b="0" dirty="0">
                <a:solidFill>
                  <a:srgbClr val="C586C0"/>
                </a:solidFill>
                <a:effectLst/>
                <a:latin typeface="Consolas" panose="020B0609020204030204" pitchFamily="49" charset="0"/>
              </a:rPr>
              <a:t>if</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x</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y</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System</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out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println</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"This is A TRUE Statement"</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}else </a:t>
            </a:r>
          </a:p>
          <a:p>
            <a:endParaRPr lang="en-CA" sz="1000" b="0" dirty="0">
              <a:solidFill>
                <a:srgbClr val="CCCCCC"/>
              </a:solidFill>
              <a:effectLst/>
              <a:latin typeface="Consolas" panose="020B0609020204030204" pitchFamily="49" charset="0"/>
            </a:endParaRPr>
          </a:p>
          <a:p>
            <a:r>
              <a:rPr lang="en-CA" sz="1000" dirty="0">
                <a:solidFill>
                  <a:srgbClr val="CCCCCC"/>
                </a:solidFill>
                <a:latin typeface="Consolas" panose="020B0609020204030204" pitchFamily="49" charset="0"/>
              </a:rPr>
              <a:t>           </a:t>
            </a:r>
            <a:r>
              <a:rPr lang="en-CA" sz="1000" b="0" dirty="0">
                <a:solidFill>
                  <a:srgbClr val="C586C0"/>
                </a:solidFill>
                <a:effectLst/>
                <a:latin typeface="Consolas" panose="020B0609020204030204" pitchFamily="49" charset="0"/>
              </a:rPr>
              <a:t>else</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System</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out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println</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"This is A FALSE Statement"</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p>
          <a:p>
            <a:r>
              <a:rPr lang="en-CA" sz="1000" b="0" dirty="0">
                <a:solidFill>
                  <a:srgbClr val="CCCCCC"/>
                </a:solidFill>
                <a:effectLst/>
                <a:latin typeface="Consolas" panose="020B0609020204030204" pitchFamily="49" charset="0"/>
              </a:rPr>
              <a:t>        </a:t>
            </a:r>
          </a:p>
          <a:p>
            <a:r>
              <a:rPr lang="en-CA" sz="1000" b="0" dirty="0">
                <a:solidFill>
                  <a:srgbClr val="CCCCCC"/>
                </a:solidFill>
                <a:effectLst/>
                <a:latin typeface="Consolas" panose="020B0609020204030204" pitchFamily="49" charset="0"/>
              </a:rPr>
              <a:t>        </a:t>
            </a:r>
            <a:r>
              <a:rPr lang="en-CA" sz="1000" b="0" dirty="0">
                <a:solidFill>
                  <a:srgbClr val="C586C0"/>
                </a:solidFill>
                <a:effectLst/>
                <a:latin typeface="Consolas" panose="020B0609020204030204" pitchFamily="49" charset="0"/>
              </a:rPr>
              <a:t>if</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item3</a:t>
            </a:r>
            <a:r>
              <a:rPr lang="en-CA" sz="1000" b="0" dirty="0">
                <a:solidFill>
                  <a:srgbClr val="CCCCCC"/>
                </a:solidFill>
                <a:effectLst/>
                <a:latin typeface="Consolas" panose="020B0609020204030204" pitchFamily="49" charset="0"/>
              </a:rPr>
              <a:t>.</a:t>
            </a:r>
            <a:r>
              <a:rPr lang="en-CA" sz="1000" b="0" dirty="0">
                <a:solidFill>
                  <a:srgbClr val="DCDCAA"/>
                </a:solidFill>
                <a:effectLst/>
                <a:latin typeface="Consolas" panose="020B0609020204030204" pitchFamily="49" charset="0"/>
              </a:rPr>
              <a:t>equals</a:t>
            </a:r>
            <a:r>
              <a:rPr lang="en-CA" sz="1000" b="0" dirty="0">
                <a:solidFill>
                  <a:srgbClr val="CCCCCC"/>
                </a:solidFill>
                <a:effectLst/>
                <a:latin typeface="Consolas" panose="020B0609020204030204" pitchFamily="49" charset="0"/>
              </a:rPr>
              <a:t>(</a:t>
            </a:r>
            <a:r>
              <a:rPr lang="en-CA" sz="1000" b="0" dirty="0">
                <a:solidFill>
                  <a:srgbClr val="9CDCFE"/>
                </a:solidFill>
                <a:effectLst/>
                <a:latin typeface="Consolas" panose="020B0609020204030204" pitchFamily="49" charset="0"/>
              </a:rPr>
              <a:t>item4</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System</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out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println</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"This is A TRUE Statement"</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C586C0"/>
                </a:solidFill>
                <a:effectLst/>
                <a:latin typeface="Consolas" panose="020B0609020204030204" pitchFamily="49" charset="0"/>
              </a:rPr>
              <a:t>else</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System</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out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println</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"This is A FALSE Statement"</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1432490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A60CC27B-E16A-E527-2071-497BAF981194}"/>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161F71F-6503-37A0-048C-2B2E4863EBD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Booleans in loops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2945302E-DB68-D288-F9ED-0EFE3E69F37B}"/>
              </a:ext>
            </a:extLst>
          </p:cNvPr>
          <p:cNvSpPr txBox="1"/>
          <p:nvPr/>
        </p:nvSpPr>
        <p:spPr>
          <a:xfrm>
            <a:off x="323760" y="1630382"/>
            <a:ext cx="6964680" cy="2554545"/>
          </a:xfrm>
          <a:prstGeom prst="rect">
            <a:avLst/>
          </a:prstGeom>
          <a:noFill/>
        </p:spPr>
        <p:txBody>
          <a:bodyPr wrap="square">
            <a:spAutoFit/>
          </a:bodyPr>
          <a:lstStyle/>
          <a:p>
            <a:r>
              <a:rPr lang="en-CA" sz="1000" dirty="0">
                <a:solidFill>
                  <a:srgbClr val="4EC9B0"/>
                </a:solidFill>
                <a:latin typeface="Consolas" panose="020B0609020204030204" pitchFamily="49" charset="0"/>
              </a:rPr>
              <a:t>        </a:t>
            </a:r>
            <a:r>
              <a:rPr lang="en-CA" sz="1000" b="0" dirty="0">
                <a:solidFill>
                  <a:srgbClr val="4EC9B0"/>
                </a:solidFill>
                <a:effectLst/>
                <a:latin typeface="Consolas" panose="020B0609020204030204" pitchFamily="49" charset="0"/>
              </a:rPr>
              <a:t>int</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i</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B5CEA8"/>
                </a:solidFill>
                <a:effectLst/>
                <a:latin typeface="Consolas" panose="020B0609020204030204" pitchFamily="49" charset="0"/>
              </a:rPr>
              <a:t>0</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boolean</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status</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569CD6"/>
                </a:solidFill>
                <a:effectLst/>
                <a:latin typeface="Consolas" panose="020B0609020204030204" pitchFamily="49" charset="0"/>
              </a:rPr>
              <a:t>false</a:t>
            </a:r>
            <a:r>
              <a:rPr lang="en-CA" sz="1000" b="0" dirty="0">
                <a:solidFill>
                  <a:srgbClr val="CCCCCC"/>
                </a:solidFill>
                <a:effectLst/>
                <a:latin typeface="Consolas" panose="020B0609020204030204" pitchFamily="49" charset="0"/>
              </a:rPr>
              <a:t>;</a:t>
            </a:r>
          </a:p>
          <a:p>
            <a:br>
              <a:rPr lang="en-CA" sz="1000" b="0" dirty="0">
                <a:solidFill>
                  <a:srgbClr val="CCCCCC"/>
                </a:solidFill>
                <a:effectLst/>
                <a:latin typeface="Consolas" panose="020B0609020204030204" pitchFamily="49" charset="0"/>
              </a:rPr>
            </a:br>
            <a:r>
              <a:rPr lang="en-CA" sz="1000" b="0" dirty="0">
                <a:solidFill>
                  <a:srgbClr val="CCCCCC"/>
                </a:solidFill>
                <a:effectLst/>
                <a:latin typeface="Consolas" panose="020B0609020204030204" pitchFamily="49" charset="0"/>
              </a:rPr>
              <a:t>        </a:t>
            </a:r>
            <a:r>
              <a:rPr lang="en-CA" sz="1000" b="0" dirty="0">
                <a:solidFill>
                  <a:srgbClr val="6A9955"/>
                </a:solidFill>
                <a:effectLst/>
                <a:latin typeface="Consolas" panose="020B0609020204030204" pitchFamily="49" charset="0"/>
              </a:rPr>
              <a:t>//Has the loop repeated 20 times?</a:t>
            </a:r>
            <a:endParaRPr lang="en-CA" sz="1000" b="0" dirty="0">
              <a:solidFill>
                <a:srgbClr val="CCCCCC"/>
              </a:solidFill>
              <a:effectLst/>
              <a:latin typeface="Consolas" panose="020B0609020204030204" pitchFamily="49" charset="0"/>
            </a:endParaRPr>
          </a:p>
          <a:p>
            <a:r>
              <a:rPr lang="en-CA" sz="1000" b="0" dirty="0">
                <a:solidFill>
                  <a:srgbClr val="CCCCCC"/>
                </a:solidFill>
                <a:effectLst/>
                <a:latin typeface="Consolas" panose="020B0609020204030204" pitchFamily="49" charset="0"/>
              </a:rPr>
              <a:t>        </a:t>
            </a:r>
            <a:r>
              <a:rPr lang="en-CA" sz="1000" b="0" dirty="0">
                <a:solidFill>
                  <a:srgbClr val="C586C0"/>
                </a:solidFill>
                <a:effectLst/>
                <a:latin typeface="Consolas" panose="020B0609020204030204" pitchFamily="49" charset="0"/>
              </a:rPr>
              <a:t>while</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status</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569CD6"/>
                </a:solidFill>
                <a:effectLst/>
                <a:latin typeface="Consolas" panose="020B0609020204030204" pitchFamily="49" charset="0"/>
              </a:rPr>
              <a:t>false</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C586C0"/>
                </a:solidFill>
                <a:effectLst/>
                <a:latin typeface="Consolas" panose="020B0609020204030204" pitchFamily="49" charset="0"/>
              </a:rPr>
              <a:t>if</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i</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B5CEA8"/>
                </a:solidFill>
                <a:effectLst/>
                <a:latin typeface="Consolas" panose="020B0609020204030204" pitchFamily="49" charset="0"/>
              </a:rPr>
              <a:t>19</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status</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569CD6"/>
                </a:solidFill>
                <a:effectLst/>
                <a:latin typeface="Consolas" panose="020B0609020204030204" pitchFamily="49" charset="0"/>
              </a:rPr>
              <a:t>true</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System</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out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println</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"Loop iteration: "</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i</a:t>
            </a:r>
            <a:r>
              <a:rPr lang="en-CA" sz="1000" b="0" dirty="0">
                <a:solidFill>
                  <a:srgbClr val="D4D4D4"/>
                </a:solidFill>
                <a:effectLst/>
                <a:latin typeface="Consolas" panose="020B0609020204030204" pitchFamily="49" charset="0"/>
              </a:rPr>
              <a:t>+</a:t>
            </a:r>
            <a:r>
              <a:rPr lang="en-CA" sz="1000" b="0" dirty="0">
                <a:solidFill>
                  <a:srgbClr val="B5CEA8"/>
                </a:solidFill>
                <a:effectLst/>
                <a:latin typeface="Consolas" panose="020B0609020204030204" pitchFamily="49" charset="0"/>
              </a:rPr>
              <a:t>1</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CE9178"/>
                </a:solidFill>
                <a:effectLst/>
                <a:latin typeface="Consolas" panose="020B0609020204030204" pitchFamily="49" charset="0"/>
              </a:rPr>
              <a:t>" ...All Done!"</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C586C0"/>
                </a:solidFill>
                <a:effectLst/>
                <a:latin typeface="Consolas" panose="020B0609020204030204" pitchFamily="49" charset="0"/>
              </a:rPr>
              <a:t>else</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status</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569CD6"/>
                </a:solidFill>
                <a:effectLst/>
                <a:latin typeface="Consolas" panose="020B0609020204030204" pitchFamily="49" charset="0"/>
              </a:rPr>
              <a:t>false</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System</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out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println</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"Loop iteration: "</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i</a:t>
            </a:r>
            <a:r>
              <a:rPr lang="en-CA" sz="1000" b="0" dirty="0">
                <a:solidFill>
                  <a:srgbClr val="D4D4D4"/>
                </a:solidFill>
                <a:effectLst/>
                <a:latin typeface="Consolas" panose="020B0609020204030204" pitchFamily="49" charset="0"/>
              </a:rPr>
              <a:t>+</a:t>
            </a:r>
            <a:r>
              <a:rPr lang="en-CA" sz="1000" b="0" dirty="0">
                <a:solidFill>
                  <a:srgbClr val="B5CEA8"/>
                </a:solidFill>
                <a:effectLst/>
                <a:latin typeface="Consolas" panose="020B0609020204030204" pitchFamily="49" charset="0"/>
              </a:rPr>
              <a:t>1</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CE9178"/>
                </a:solidFill>
                <a:effectLst/>
                <a:latin typeface="Consolas" panose="020B0609020204030204" pitchFamily="49" charset="0"/>
              </a:rPr>
              <a:t>" ...Loop Again"</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i</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p>
          <a:p>
            <a:r>
              <a:rPr lang="en-CA" sz="1000" b="0" dirty="0">
                <a:solidFill>
                  <a:srgbClr val="CCCCCC"/>
                </a:solidFill>
                <a:effectLst/>
                <a:latin typeface="Consolas" panose="020B0609020204030204" pitchFamily="49" charset="0"/>
              </a:rPr>
              <a:t>        }</a:t>
            </a:r>
          </a:p>
          <a:p>
            <a:br>
              <a:rPr lang="en-CA" sz="1000" b="0" dirty="0">
                <a:solidFill>
                  <a:srgbClr val="CCCCCC"/>
                </a:solidFill>
                <a:effectLst/>
                <a:latin typeface="Consolas" panose="020B0609020204030204" pitchFamily="49" charset="0"/>
              </a:rPr>
            </a:br>
            <a:endParaRPr lang="en-CA" sz="10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409341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0EAD29B9-A728-49AF-DB57-972E2F8165DC}"/>
            </a:ext>
          </a:extLst>
        </p:cNvPr>
        <p:cNvGrpSpPr/>
        <p:nvPr/>
      </p:nvGrpSpPr>
      <p:grpSpPr>
        <a:xfrm>
          <a:off x="0" y="0"/>
          <a:ext cx="0" cy="0"/>
          <a:chOff x="0" y="0"/>
          <a:chExt cx="0" cy="0"/>
        </a:xfrm>
      </p:grpSpPr>
      <p:sp>
        <p:nvSpPr>
          <p:cNvPr id="863" name="Google Shape;863;p39">
            <a:extLst>
              <a:ext uri="{FF2B5EF4-FFF2-40B4-BE49-F238E27FC236}">
                <a16:creationId xmlns:a16="http://schemas.microsoft.com/office/drawing/2014/main" id="{A94CEDA6-38CD-0BAA-B4AF-C8BDC59581AF}"/>
              </a:ext>
            </a:extLst>
          </p:cNvPr>
          <p:cNvSpPr txBox="1">
            <a:spLocks noGrp="1"/>
          </p:cNvSpPr>
          <p:nvPr>
            <p:ph type="title"/>
          </p:nvPr>
        </p:nvSpPr>
        <p:spPr>
          <a:xfrm>
            <a:off x="713224" y="2109175"/>
            <a:ext cx="884987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If…Else</a:t>
            </a:r>
          </a:p>
        </p:txBody>
      </p:sp>
    </p:spTree>
    <p:extLst>
      <p:ext uri="{BB962C8B-B14F-4D97-AF65-F5344CB8AC3E}">
        <p14:creationId xmlns:p14="http://schemas.microsoft.com/office/powerpoint/2010/main" val="2491562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F0C637E7-696C-EB31-39A2-2FEE9328C92B}"/>
            </a:ext>
          </a:extLst>
        </p:cNvPr>
        <p:cNvGrpSpPr/>
        <p:nvPr/>
      </p:nvGrpSpPr>
      <p:grpSpPr>
        <a:xfrm>
          <a:off x="0" y="0"/>
          <a:ext cx="0" cy="0"/>
          <a:chOff x="0" y="0"/>
          <a:chExt cx="0" cy="0"/>
        </a:xfrm>
      </p:grpSpPr>
      <p:sp>
        <p:nvSpPr>
          <p:cNvPr id="4" name="Google Shape;877;p41">
            <a:extLst>
              <a:ext uri="{FF2B5EF4-FFF2-40B4-BE49-F238E27FC236}">
                <a16:creationId xmlns:a16="http://schemas.microsoft.com/office/drawing/2014/main" id="{53D0D53A-CF05-5617-3882-A14706D1C19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Conditional (Decision Making)</a:t>
            </a:r>
            <a:endParaRPr lang="en-CA" sz="3200" dirty="0">
              <a:solidFill>
                <a:schemeClr val="dk1"/>
              </a:solidFill>
              <a:latin typeface="Anton"/>
              <a:ea typeface="Anton"/>
              <a:cs typeface="Anton"/>
              <a:sym typeface="Anton"/>
            </a:endParaRPr>
          </a:p>
        </p:txBody>
      </p:sp>
      <p:pic>
        <p:nvPicPr>
          <p:cNvPr id="5" name="Shape 122">
            <a:extLst>
              <a:ext uri="{FF2B5EF4-FFF2-40B4-BE49-F238E27FC236}">
                <a16:creationId xmlns:a16="http://schemas.microsoft.com/office/drawing/2014/main" id="{E21B26AC-51AF-A02A-2CBE-63BBF074C3B0}"/>
              </a:ext>
            </a:extLst>
          </p:cNvPr>
          <p:cNvPicPr preferRelativeResize="0"/>
          <p:nvPr/>
        </p:nvPicPr>
        <p:blipFill>
          <a:blip r:embed="rId3">
            <a:alphaModFix/>
          </a:blip>
          <a:stretch>
            <a:fillRect/>
          </a:stretch>
        </p:blipFill>
        <p:spPr>
          <a:xfrm>
            <a:off x="4958560" y="1577340"/>
            <a:ext cx="3734496" cy="2529025"/>
          </a:xfrm>
          <a:prstGeom prst="rect">
            <a:avLst/>
          </a:prstGeom>
          <a:noFill/>
          <a:ln>
            <a:noFill/>
          </a:ln>
        </p:spPr>
      </p:pic>
      <p:sp>
        <p:nvSpPr>
          <p:cNvPr id="6" name="Google Shape;878;p41">
            <a:extLst>
              <a:ext uri="{FF2B5EF4-FFF2-40B4-BE49-F238E27FC236}">
                <a16:creationId xmlns:a16="http://schemas.microsoft.com/office/drawing/2014/main" id="{F3C1DD98-270F-3821-2514-7642CADEAC9E}"/>
              </a:ext>
            </a:extLst>
          </p:cNvPr>
          <p:cNvSpPr txBox="1">
            <a:spLocks noGrp="1"/>
          </p:cNvSpPr>
          <p:nvPr>
            <p:ph type="subTitle" idx="1"/>
          </p:nvPr>
        </p:nvSpPr>
        <p:spPr>
          <a:xfrm>
            <a:off x="575220" y="1507461"/>
            <a:ext cx="4179660" cy="27978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solidFill>
                  <a:schemeClr val="accent6"/>
                </a:solidFill>
              </a:rPr>
              <a:t>if… then… </a:t>
            </a:r>
          </a:p>
          <a:p>
            <a:pPr marL="0" lvl="0" indent="0" algn="l" rtl="0">
              <a:spcBef>
                <a:spcPts val="0"/>
              </a:spcBef>
              <a:spcAft>
                <a:spcPts val="0"/>
              </a:spcAft>
              <a:buClr>
                <a:schemeClr val="dk1"/>
              </a:buClr>
              <a:buSzPts val="1100"/>
              <a:buFont typeface="Arial"/>
              <a:buNone/>
            </a:pPr>
            <a:endParaRPr lang="en-US" sz="1800" dirty="0">
              <a:solidFill>
                <a:schemeClr val="accent6"/>
              </a:solidFill>
            </a:endParaRPr>
          </a:p>
          <a:p>
            <a:pPr marL="0" lvl="0" indent="0" algn="l" rtl="0">
              <a:spcBef>
                <a:spcPts val="0"/>
              </a:spcBef>
              <a:spcAft>
                <a:spcPts val="0"/>
              </a:spcAft>
              <a:buClr>
                <a:schemeClr val="dk1"/>
              </a:buClr>
              <a:buSzPts val="1100"/>
              <a:buFont typeface="Arial"/>
              <a:buNone/>
            </a:pPr>
            <a:r>
              <a:rPr lang="en-US" sz="1800" dirty="0">
                <a:solidFill>
                  <a:schemeClr val="accent6"/>
                </a:solidFill>
              </a:rPr>
              <a:t>if… then… else…</a:t>
            </a:r>
          </a:p>
          <a:p>
            <a:pPr marL="0" lvl="0" indent="0" algn="l" rtl="0">
              <a:spcBef>
                <a:spcPts val="0"/>
              </a:spcBef>
              <a:spcAft>
                <a:spcPts val="0"/>
              </a:spcAft>
              <a:buClr>
                <a:schemeClr val="dk1"/>
              </a:buClr>
              <a:buSzPts val="1100"/>
              <a:buFont typeface="Arial"/>
              <a:buNone/>
            </a:pPr>
            <a:endParaRPr lang="en-US" sz="1800" dirty="0">
              <a:solidFill>
                <a:schemeClr val="accent6"/>
              </a:solidFill>
            </a:endParaRPr>
          </a:p>
          <a:p>
            <a:pPr marL="0" lvl="0" indent="0" algn="l" rtl="0">
              <a:spcBef>
                <a:spcPts val="0"/>
              </a:spcBef>
              <a:spcAft>
                <a:spcPts val="0"/>
              </a:spcAft>
              <a:buClr>
                <a:schemeClr val="dk1"/>
              </a:buClr>
              <a:buSzPts val="1100"/>
              <a:buFont typeface="Arial"/>
              <a:buNone/>
            </a:pPr>
            <a:r>
              <a:rPr lang="en-US" sz="1800" dirty="0">
                <a:solidFill>
                  <a:schemeClr val="accent6"/>
                </a:solidFill>
              </a:rPr>
              <a:t>if… else if… else…</a:t>
            </a:r>
          </a:p>
          <a:p>
            <a:pPr marL="0" lvl="0" indent="0" algn="l" rtl="0">
              <a:spcBef>
                <a:spcPts val="0"/>
              </a:spcBef>
              <a:spcAft>
                <a:spcPts val="0"/>
              </a:spcAft>
              <a:buClr>
                <a:schemeClr val="dk1"/>
              </a:buClr>
              <a:buSzPts val="1100"/>
              <a:buFont typeface="Arial"/>
              <a:buNone/>
            </a:pPr>
            <a:endParaRPr lang="en-US" sz="1800" dirty="0">
              <a:solidFill>
                <a:schemeClr val="accent6"/>
              </a:solidFill>
            </a:endParaRPr>
          </a:p>
          <a:p>
            <a:pPr marL="0" lvl="0" indent="0" algn="l" rtl="0">
              <a:spcBef>
                <a:spcPts val="0"/>
              </a:spcBef>
              <a:spcAft>
                <a:spcPts val="0"/>
              </a:spcAft>
              <a:buClr>
                <a:schemeClr val="dk1"/>
              </a:buClr>
              <a:buSzPts val="1100"/>
              <a:buFont typeface="Arial"/>
              <a:buNone/>
            </a:pPr>
            <a:r>
              <a:rPr lang="en-US" sz="1800" dirty="0">
                <a:solidFill>
                  <a:schemeClr val="accent6"/>
                </a:solidFill>
              </a:rPr>
              <a:t>nested if</a:t>
            </a:r>
          </a:p>
          <a:p>
            <a:pPr marL="0" lvl="0" indent="0" algn="l" rtl="0">
              <a:spcBef>
                <a:spcPts val="0"/>
              </a:spcBef>
              <a:spcAft>
                <a:spcPts val="0"/>
              </a:spcAft>
              <a:buClr>
                <a:schemeClr val="dk1"/>
              </a:buClr>
              <a:buSzPts val="1100"/>
              <a:buFont typeface="Arial"/>
              <a:buNone/>
            </a:pPr>
            <a:endParaRPr lang="en-US" sz="1800" dirty="0">
              <a:solidFill>
                <a:schemeClr val="accent6"/>
              </a:solidFill>
            </a:endParaRPr>
          </a:p>
          <a:p>
            <a:pPr marL="0" lvl="0" indent="0" algn="l" rtl="0">
              <a:spcBef>
                <a:spcPts val="0"/>
              </a:spcBef>
              <a:spcAft>
                <a:spcPts val="0"/>
              </a:spcAft>
              <a:buClr>
                <a:schemeClr val="dk1"/>
              </a:buClr>
              <a:buSzPts val="1100"/>
              <a:buFont typeface="Arial"/>
              <a:buNone/>
            </a:pPr>
            <a:r>
              <a:rPr lang="en-US" sz="1800" dirty="0">
                <a:solidFill>
                  <a:schemeClr val="accent6"/>
                </a:solidFill>
              </a:rPr>
              <a:t>Switch (Next Slide)</a:t>
            </a:r>
          </a:p>
        </p:txBody>
      </p:sp>
    </p:spTree>
    <p:extLst>
      <p:ext uri="{BB962C8B-B14F-4D97-AF65-F5344CB8AC3E}">
        <p14:creationId xmlns:p14="http://schemas.microsoft.com/office/powerpoint/2010/main" val="2562930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72458AD7-A972-DF26-55D8-9295C528B8C6}"/>
            </a:ext>
          </a:extLst>
        </p:cNvPr>
        <p:cNvGrpSpPr/>
        <p:nvPr/>
      </p:nvGrpSpPr>
      <p:grpSpPr>
        <a:xfrm>
          <a:off x="0" y="0"/>
          <a:ext cx="0" cy="0"/>
          <a:chOff x="0" y="0"/>
          <a:chExt cx="0" cy="0"/>
        </a:xfrm>
      </p:grpSpPr>
      <p:sp>
        <p:nvSpPr>
          <p:cNvPr id="4" name="Google Shape;877;p41">
            <a:extLst>
              <a:ext uri="{FF2B5EF4-FFF2-40B4-BE49-F238E27FC236}">
                <a16:creationId xmlns:a16="http://schemas.microsoft.com/office/drawing/2014/main" id="{203A87C6-5BE6-7089-A5A9-59F74D1814B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Break and Continue Statements</a:t>
            </a:r>
            <a:endParaRPr lang="en-CA" sz="3200" dirty="0">
              <a:solidFill>
                <a:schemeClr val="dk1"/>
              </a:solidFill>
              <a:latin typeface="Anton"/>
              <a:ea typeface="Anton"/>
              <a:cs typeface="Anton"/>
              <a:sym typeface="Anton"/>
            </a:endParaRPr>
          </a:p>
        </p:txBody>
      </p:sp>
      <p:sp>
        <p:nvSpPr>
          <p:cNvPr id="6" name="Google Shape;878;p41">
            <a:extLst>
              <a:ext uri="{FF2B5EF4-FFF2-40B4-BE49-F238E27FC236}">
                <a16:creationId xmlns:a16="http://schemas.microsoft.com/office/drawing/2014/main" id="{CA945D9B-D4FE-0994-0B27-2014272D3645}"/>
              </a:ext>
            </a:extLst>
          </p:cNvPr>
          <p:cNvSpPr txBox="1">
            <a:spLocks noGrp="1"/>
          </p:cNvSpPr>
          <p:nvPr>
            <p:ph type="subTitle" idx="1"/>
          </p:nvPr>
        </p:nvSpPr>
        <p:spPr>
          <a:xfrm>
            <a:off x="586740" y="1400780"/>
            <a:ext cx="826860" cy="3746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solidFill>
                  <a:srgbClr val="FFC000"/>
                </a:solidFill>
              </a:rPr>
              <a:t>Break</a:t>
            </a:r>
          </a:p>
        </p:txBody>
      </p:sp>
      <p:sp>
        <p:nvSpPr>
          <p:cNvPr id="7" name="Google Shape;878;p41">
            <a:extLst>
              <a:ext uri="{FF2B5EF4-FFF2-40B4-BE49-F238E27FC236}">
                <a16:creationId xmlns:a16="http://schemas.microsoft.com/office/drawing/2014/main" id="{2123423E-D884-7A67-FFD6-228F05A1D161}"/>
              </a:ext>
            </a:extLst>
          </p:cNvPr>
          <p:cNvSpPr txBox="1">
            <a:spLocks/>
          </p:cNvSpPr>
          <p:nvPr/>
        </p:nvSpPr>
        <p:spPr>
          <a:xfrm>
            <a:off x="5010060" y="1400780"/>
            <a:ext cx="1779360" cy="3746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buSzPts val="1100"/>
              <a:buFont typeface="Arial"/>
              <a:buNone/>
            </a:pPr>
            <a:r>
              <a:rPr lang="en-US" sz="1800" dirty="0">
                <a:solidFill>
                  <a:srgbClr val="FFC000"/>
                </a:solidFill>
              </a:rPr>
              <a:t>Continue</a:t>
            </a:r>
          </a:p>
        </p:txBody>
      </p:sp>
      <p:sp>
        <p:nvSpPr>
          <p:cNvPr id="9" name="TextBox 8">
            <a:extLst>
              <a:ext uri="{FF2B5EF4-FFF2-40B4-BE49-F238E27FC236}">
                <a16:creationId xmlns:a16="http://schemas.microsoft.com/office/drawing/2014/main" id="{7D930592-E702-5309-C361-505822829946}"/>
              </a:ext>
            </a:extLst>
          </p:cNvPr>
          <p:cNvSpPr txBox="1"/>
          <p:nvPr/>
        </p:nvSpPr>
        <p:spPr>
          <a:xfrm>
            <a:off x="586740" y="1920060"/>
            <a:ext cx="3413760" cy="1015663"/>
          </a:xfrm>
          <a:prstGeom prst="rect">
            <a:avLst/>
          </a:prstGeom>
          <a:noFill/>
        </p:spPr>
        <p:txBody>
          <a:bodyPr wrap="square">
            <a:spAutoFit/>
          </a:bodyPr>
          <a:lstStyle/>
          <a:p>
            <a:r>
              <a:rPr lang="en-CA" sz="1000" b="0" dirty="0">
                <a:solidFill>
                  <a:srgbClr val="C586C0"/>
                </a:solidFill>
                <a:effectLst/>
                <a:latin typeface="Consolas" panose="020B0609020204030204" pitchFamily="49" charset="0"/>
              </a:rPr>
              <a:t>for</a:t>
            </a:r>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int</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i</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B5CEA8"/>
                </a:solidFill>
                <a:effectLst/>
                <a:latin typeface="Consolas" panose="020B0609020204030204" pitchFamily="49" charset="0"/>
              </a:rPr>
              <a:t>1</a:t>
            </a:r>
            <a:r>
              <a:rPr lang="en-CA" sz="1000" b="0" dirty="0">
                <a:solidFill>
                  <a:srgbClr val="CCCCCC"/>
                </a:solidFill>
                <a:effectLst/>
                <a:latin typeface="Consolas" panose="020B0609020204030204" pitchFamily="49" charset="0"/>
              </a:rPr>
              <a:t>; </a:t>
            </a:r>
            <a:r>
              <a:rPr lang="en-CA" sz="1000" b="0" dirty="0" err="1">
                <a:solidFill>
                  <a:srgbClr val="CCCCCC"/>
                </a:solidFill>
                <a:effectLst/>
                <a:latin typeface="Consolas" panose="020B0609020204030204" pitchFamily="49" charset="0"/>
              </a:rPr>
              <a:t>i</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&lt;=</a:t>
            </a:r>
            <a:r>
              <a:rPr lang="en-CA" sz="1000" b="0" dirty="0">
                <a:solidFill>
                  <a:srgbClr val="CCCCCC"/>
                </a:solidFill>
                <a:effectLst/>
                <a:latin typeface="Consolas" panose="020B0609020204030204" pitchFamily="49" charset="0"/>
              </a:rPr>
              <a:t> </a:t>
            </a:r>
            <a:r>
              <a:rPr lang="en-CA" sz="1000" b="0" dirty="0">
                <a:solidFill>
                  <a:srgbClr val="B5CEA8"/>
                </a:solidFill>
                <a:effectLst/>
                <a:latin typeface="Consolas" panose="020B0609020204030204" pitchFamily="49" charset="0"/>
              </a:rPr>
              <a:t>10</a:t>
            </a:r>
            <a:r>
              <a:rPr lang="en-CA" sz="1000" b="0" dirty="0">
                <a:solidFill>
                  <a:srgbClr val="CCCCCC"/>
                </a:solidFill>
                <a:effectLst/>
                <a:latin typeface="Consolas" panose="020B0609020204030204" pitchFamily="49" charset="0"/>
              </a:rPr>
              <a:t>; </a:t>
            </a:r>
            <a:r>
              <a:rPr lang="en-CA" sz="1000" b="0" dirty="0" err="1">
                <a:solidFill>
                  <a:srgbClr val="CCCCCC"/>
                </a:solidFill>
                <a:effectLst/>
                <a:latin typeface="Consolas" panose="020B0609020204030204" pitchFamily="49" charset="0"/>
              </a:rPr>
              <a:t>i</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C586C0"/>
                </a:solidFill>
                <a:effectLst/>
                <a:latin typeface="Consolas" panose="020B0609020204030204" pitchFamily="49" charset="0"/>
              </a:rPr>
              <a:t>if</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i</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B5CEA8"/>
                </a:solidFill>
                <a:effectLst/>
                <a:latin typeface="Consolas" panose="020B0609020204030204" pitchFamily="49" charset="0"/>
              </a:rPr>
              <a:t>5</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r>
              <a:rPr lang="en-CA" sz="1000" b="0" dirty="0">
                <a:solidFill>
                  <a:srgbClr val="C586C0"/>
                </a:solidFill>
                <a:effectLst/>
                <a:latin typeface="Consolas" panose="020B0609020204030204" pitchFamily="49" charset="0"/>
              </a:rPr>
              <a:t>break</a:t>
            </a:r>
            <a:r>
              <a:rPr lang="en-CA" sz="1000" b="0" dirty="0">
                <a:solidFill>
                  <a:srgbClr val="CCCCCC"/>
                </a:solidFill>
                <a:effectLst/>
                <a:latin typeface="Consolas" panose="020B0609020204030204" pitchFamily="49" charset="0"/>
              </a:rPr>
              <a:t>;    </a:t>
            </a:r>
            <a:r>
              <a:rPr lang="en-CA" sz="1000" b="0" dirty="0">
                <a:solidFill>
                  <a:srgbClr val="6A9955"/>
                </a:solidFill>
                <a:effectLst/>
                <a:latin typeface="Consolas" panose="020B0609020204030204" pitchFamily="49" charset="0"/>
              </a:rPr>
              <a:t>// terminate loop if </a:t>
            </a:r>
            <a:r>
              <a:rPr lang="en-CA" sz="1000" b="0" dirty="0" err="1">
                <a:solidFill>
                  <a:srgbClr val="6A9955"/>
                </a:solidFill>
                <a:effectLst/>
                <a:latin typeface="Consolas" panose="020B0609020204030204" pitchFamily="49" charset="0"/>
              </a:rPr>
              <a:t>i</a:t>
            </a:r>
            <a:r>
              <a:rPr lang="en-CA" sz="1000" b="0" dirty="0">
                <a:solidFill>
                  <a:srgbClr val="6A9955"/>
                </a:solidFill>
                <a:effectLst/>
                <a:latin typeface="Consolas" panose="020B0609020204030204" pitchFamily="49" charset="0"/>
              </a:rPr>
              <a:t> is 5</a:t>
            </a:r>
            <a:endParaRPr lang="en-CA" sz="1000" b="0" dirty="0">
              <a:solidFill>
                <a:srgbClr val="CCCCCC"/>
              </a:solidFill>
              <a:effectLst/>
              <a:latin typeface="Consolas" panose="020B0609020204030204" pitchFamily="49" charset="0"/>
            </a:endParaRPr>
          </a:p>
          <a:p>
            <a:r>
              <a:rPr lang="en-CA" sz="1000" b="0" dirty="0">
                <a:solidFill>
                  <a:srgbClr val="CCCCCC"/>
                </a:solidFill>
                <a:effectLst/>
                <a:latin typeface="Consolas" panose="020B0609020204030204" pitchFamily="49" charset="0"/>
              </a:rPr>
              <a:t>    }</a:t>
            </a: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System</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out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print</a:t>
            </a:r>
            <a:r>
              <a:rPr lang="en-CA" sz="1000" b="0" dirty="0">
                <a:solidFill>
                  <a:srgbClr val="CCCCCC"/>
                </a:solidFill>
                <a:effectLst/>
                <a:latin typeface="Consolas" panose="020B0609020204030204" pitchFamily="49" charset="0"/>
              </a:rPr>
              <a:t>(</a:t>
            </a:r>
            <a:r>
              <a:rPr lang="en-CA" sz="1000" b="0" dirty="0" err="1">
                <a:solidFill>
                  <a:srgbClr val="9CDCFE"/>
                </a:solidFill>
                <a:effectLst/>
                <a:latin typeface="Consolas" panose="020B0609020204030204" pitchFamily="49" charset="0"/>
              </a:rPr>
              <a:t>i</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CE9178"/>
                </a:solidFill>
                <a:effectLst/>
                <a:latin typeface="Consolas" panose="020B0609020204030204" pitchFamily="49" charset="0"/>
              </a:rPr>
              <a:t>" "</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87811B6-7864-34B5-DE9A-15C34E23F668}"/>
              </a:ext>
            </a:extLst>
          </p:cNvPr>
          <p:cNvSpPr txBox="1"/>
          <p:nvPr/>
        </p:nvSpPr>
        <p:spPr>
          <a:xfrm>
            <a:off x="5010060" y="1920061"/>
            <a:ext cx="5288280" cy="1015663"/>
          </a:xfrm>
          <a:prstGeom prst="rect">
            <a:avLst/>
          </a:prstGeom>
          <a:noFill/>
        </p:spPr>
        <p:txBody>
          <a:bodyPr wrap="square">
            <a:spAutoFit/>
          </a:bodyPr>
          <a:lstStyle/>
          <a:p>
            <a:r>
              <a:rPr lang="en-US" sz="1000" b="0" dirty="0">
                <a:solidFill>
                  <a:srgbClr val="C586C0"/>
                </a:solidFill>
                <a:effectLst/>
                <a:latin typeface="Consolas" panose="020B0609020204030204" pitchFamily="49" charset="0"/>
              </a:rPr>
              <a:t>for</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i</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1</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i</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&lt;=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10</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i</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i</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2</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0</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continue</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 skip next statement if </a:t>
            </a:r>
            <a:r>
              <a:rPr lang="en-US" sz="1000" b="0" dirty="0" err="1">
                <a:solidFill>
                  <a:srgbClr val="6A9955"/>
                </a:solidFill>
                <a:effectLst/>
                <a:latin typeface="Consolas" panose="020B0609020204030204" pitchFamily="49" charset="0"/>
              </a:rPr>
              <a:t>i</a:t>
            </a:r>
            <a:r>
              <a:rPr lang="en-US" sz="1000" b="0" dirty="0">
                <a:solidFill>
                  <a:srgbClr val="6A9955"/>
                </a:solidFill>
                <a:effectLst/>
                <a:latin typeface="Consolas" panose="020B0609020204030204" pitchFamily="49" charset="0"/>
              </a:rPr>
              <a:t> is even</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System</a:t>
            </a:r>
            <a:r>
              <a:rPr lang="en-US" sz="1000" b="0" dirty="0" err="1">
                <a:solidFill>
                  <a:srgbClr val="CCCCCC"/>
                </a:solidFill>
                <a:effectLst/>
                <a:latin typeface="Consolas" panose="020B0609020204030204" pitchFamily="49" charset="0"/>
              </a:rPr>
              <a:t>.</a:t>
            </a:r>
            <a:r>
              <a:rPr lang="en-US" sz="1000" b="0" dirty="0" err="1">
                <a:solidFill>
                  <a:srgbClr val="4FC1FF"/>
                </a:solidFill>
                <a:effectLst/>
                <a:latin typeface="Consolas" panose="020B0609020204030204" pitchFamily="49" charset="0"/>
              </a:rPr>
              <a:t>out</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print</a:t>
            </a:r>
            <a:r>
              <a:rPr lang="en-US" sz="1000" b="0" dirty="0">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i</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 "</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a:t>
            </a:r>
          </a:p>
        </p:txBody>
      </p:sp>
      <p:sp>
        <p:nvSpPr>
          <p:cNvPr id="12" name="Google Shape;878;p41">
            <a:extLst>
              <a:ext uri="{FF2B5EF4-FFF2-40B4-BE49-F238E27FC236}">
                <a16:creationId xmlns:a16="http://schemas.microsoft.com/office/drawing/2014/main" id="{8B4578EF-D145-31F0-1A2D-4D1C9F5C0915}"/>
              </a:ext>
            </a:extLst>
          </p:cNvPr>
          <p:cNvSpPr txBox="1">
            <a:spLocks/>
          </p:cNvSpPr>
          <p:nvPr/>
        </p:nvSpPr>
        <p:spPr>
          <a:xfrm>
            <a:off x="586740" y="3463379"/>
            <a:ext cx="1859280" cy="3746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buSzPts val="1100"/>
              <a:buFont typeface="Arial"/>
              <a:buNone/>
            </a:pPr>
            <a:r>
              <a:rPr lang="en-US" sz="1800" dirty="0">
                <a:solidFill>
                  <a:srgbClr val="FFC000"/>
                </a:solidFill>
              </a:rPr>
              <a:t>Output: 1 2 3 4</a:t>
            </a:r>
          </a:p>
        </p:txBody>
      </p:sp>
      <p:sp>
        <p:nvSpPr>
          <p:cNvPr id="13" name="Google Shape;878;p41">
            <a:extLst>
              <a:ext uri="{FF2B5EF4-FFF2-40B4-BE49-F238E27FC236}">
                <a16:creationId xmlns:a16="http://schemas.microsoft.com/office/drawing/2014/main" id="{4807881C-4A28-DD40-7973-BC496B446CF8}"/>
              </a:ext>
            </a:extLst>
          </p:cNvPr>
          <p:cNvSpPr txBox="1">
            <a:spLocks/>
          </p:cNvSpPr>
          <p:nvPr/>
        </p:nvSpPr>
        <p:spPr>
          <a:xfrm>
            <a:off x="5010060" y="3463379"/>
            <a:ext cx="1859280" cy="3746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buSzPts val="1100"/>
              <a:buFont typeface="Arial"/>
              <a:buNone/>
            </a:pPr>
            <a:r>
              <a:rPr lang="en-US" sz="1800" dirty="0">
                <a:solidFill>
                  <a:srgbClr val="FFC000"/>
                </a:solidFill>
              </a:rPr>
              <a:t>Output: 1 3 5 7 9</a:t>
            </a:r>
          </a:p>
          <a:p>
            <a:pPr marL="0" indent="0">
              <a:buSzPts val="1100"/>
              <a:buFont typeface="Arial"/>
              <a:buNone/>
            </a:pPr>
            <a:endParaRPr lang="en-US" sz="1800" dirty="0">
              <a:solidFill>
                <a:srgbClr val="FFC000"/>
              </a:solidFill>
            </a:endParaRPr>
          </a:p>
        </p:txBody>
      </p:sp>
    </p:spTree>
    <p:extLst>
      <p:ext uri="{BB962C8B-B14F-4D97-AF65-F5344CB8AC3E}">
        <p14:creationId xmlns:p14="http://schemas.microsoft.com/office/powerpoint/2010/main" val="1195985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A0E25D08-D3E8-43AB-C0FD-926D5336A6E4}"/>
            </a:ext>
          </a:extLst>
        </p:cNvPr>
        <p:cNvGrpSpPr/>
        <p:nvPr/>
      </p:nvGrpSpPr>
      <p:grpSpPr>
        <a:xfrm>
          <a:off x="0" y="0"/>
          <a:ext cx="0" cy="0"/>
          <a:chOff x="0" y="0"/>
          <a:chExt cx="0" cy="0"/>
        </a:xfrm>
      </p:grpSpPr>
      <p:sp>
        <p:nvSpPr>
          <p:cNvPr id="863" name="Google Shape;863;p39">
            <a:extLst>
              <a:ext uri="{FF2B5EF4-FFF2-40B4-BE49-F238E27FC236}">
                <a16:creationId xmlns:a16="http://schemas.microsoft.com/office/drawing/2014/main" id="{C6CB8D2D-6262-0E96-1164-28DEFAF33E50}"/>
              </a:ext>
            </a:extLst>
          </p:cNvPr>
          <p:cNvSpPr txBox="1">
            <a:spLocks noGrp="1"/>
          </p:cNvSpPr>
          <p:nvPr>
            <p:ph type="title"/>
          </p:nvPr>
        </p:nvSpPr>
        <p:spPr>
          <a:xfrm>
            <a:off x="713224" y="2150850"/>
            <a:ext cx="884987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Error Handling</a:t>
            </a:r>
            <a:br>
              <a:rPr lang="en-US" dirty="0"/>
            </a:br>
            <a:r>
              <a:rPr lang="en-US" sz="2400" dirty="0"/>
              <a:t>try…catch…finally blocks</a:t>
            </a:r>
          </a:p>
        </p:txBody>
      </p:sp>
    </p:spTree>
    <p:extLst>
      <p:ext uri="{BB962C8B-B14F-4D97-AF65-F5344CB8AC3E}">
        <p14:creationId xmlns:p14="http://schemas.microsoft.com/office/powerpoint/2010/main" val="3495725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4D13D02-B8A7-C203-C530-F370EE35D925}"/>
              </a:ext>
            </a:extLst>
          </p:cNvPr>
          <p:cNvSpPr txBox="1"/>
          <p:nvPr/>
        </p:nvSpPr>
        <p:spPr>
          <a:xfrm>
            <a:off x="188258" y="682517"/>
            <a:ext cx="9197788" cy="4278094"/>
          </a:xfrm>
          <a:prstGeom prst="rect">
            <a:avLst/>
          </a:prstGeom>
          <a:noFill/>
        </p:spPr>
        <p:txBody>
          <a:bodyPr wrap="square">
            <a:spAutoFit/>
          </a:bodyPr>
          <a:lstStyle/>
          <a:p>
            <a:r>
              <a:rPr lang="en-CA" sz="800" b="0" dirty="0">
                <a:solidFill>
                  <a:srgbClr val="569CD6"/>
                </a:solidFill>
                <a:effectLst/>
                <a:latin typeface="Consolas" panose="020B0609020204030204" pitchFamily="49" charset="0"/>
              </a:rPr>
              <a:t>public</a:t>
            </a:r>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class</a:t>
            </a:r>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ExceptionHandling</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public</a:t>
            </a:r>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static</a:t>
            </a:r>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void</a:t>
            </a:r>
            <a:r>
              <a:rPr lang="en-CA" sz="800" b="0" dirty="0">
                <a:solidFill>
                  <a:srgbClr val="CCCCCC"/>
                </a:solidFill>
                <a:effectLst/>
                <a:latin typeface="Consolas" panose="020B0609020204030204" pitchFamily="49" charset="0"/>
              </a:rPr>
              <a:t> </a:t>
            </a:r>
            <a:r>
              <a:rPr lang="en-CA" sz="800" b="0" dirty="0">
                <a:solidFill>
                  <a:srgbClr val="DCDCAA"/>
                </a:solidFill>
                <a:effectLst/>
                <a:latin typeface="Consolas" panose="020B0609020204030204" pitchFamily="49" charset="0"/>
              </a:rPr>
              <a:t>main</a:t>
            </a:r>
            <a:r>
              <a:rPr lang="en-CA" sz="800" b="0" dirty="0">
                <a:solidFill>
                  <a:srgbClr val="CCCCCC"/>
                </a:solidFill>
                <a:effectLst/>
                <a:latin typeface="Consolas" panose="020B0609020204030204" pitchFamily="49" charset="0"/>
              </a:rPr>
              <a:t>(</a:t>
            </a:r>
            <a:r>
              <a:rPr lang="en-CA" sz="800" b="0" dirty="0">
                <a:solidFill>
                  <a:srgbClr val="4EC9B0"/>
                </a:solidFill>
                <a:effectLst/>
                <a:latin typeface="Consolas" panose="020B0609020204030204" pitchFamily="49" charset="0"/>
              </a:rPr>
              <a:t>String</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args</a:t>
            </a:r>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throws</a:t>
            </a:r>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Exception</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/*---------------------EXAMPLE-1 START -------------------- */</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/*--------------UNCOMMENT TO RUN CODE (Ctrl+/)------------- */</a:t>
            </a:r>
            <a:endParaRPr lang="en-CA" sz="800" b="0" dirty="0">
              <a:solidFill>
                <a:srgbClr val="CCCCCC"/>
              </a:solidFill>
              <a:effectLst/>
              <a:latin typeface="Consolas" panose="020B0609020204030204" pitchFamily="49" charset="0"/>
            </a:endParaRPr>
          </a:p>
          <a:p>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//First Loop</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for</a:t>
            </a:r>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int</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i</a:t>
            </a:r>
            <a:r>
              <a:rPr lang="en-CA" sz="800" b="0" dirty="0">
                <a:solidFill>
                  <a:srgbClr val="D4D4D4"/>
                </a:solidFill>
                <a:effectLst/>
                <a:latin typeface="Consolas" panose="020B0609020204030204" pitchFamily="49" charset="0"/>
              </a:rPr>
              <a:t>=</a:t>
            </a:r>
            <a:r>
              <a:rPr lang="en-CA" sz="800" b="0" dirty="0">
                <a:solidFill>
                  <a:srgbClr val="B5CEA8"/>
                </a:solidFill>
                <a:effectLst/>
                <a:latin typeface="Consolas" panose="020B0609020204030204" pitchFamily="49" charset="0"/>
              </a:rPr>
              <a:t>0</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i</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&lt;=</a:t>
            </a:r>
            <a:r>
              <a:rPr lang="en-CA" sz="800" b="0" dirty="0">
                <a:solidFill>
                  <a:srgbClr val="B5CEA8"/>
                </a:solidFill>
                <a:effectLst/>
                <a:latin typeface="Consolas" panose="020B0609020204030204" pitchFamily="49" charset="0"/>
              </a:rPr>
              <a:t>10</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i</a:t>
            </a:r>
            <a:r>
              <a:rPr lang="en-CA" sz="800" b="0" dirty="0">
                <a:solidFill>
                  <a:srgbClr val="D4D4D4"/>
                </a:solidFill>
                <a:effectLst/>
                <a:latin typeface="Consolas" panose="020B0609020204030204" pitchFamily="49" charset="0"/>
              </a:rPr>
              <a:t>+=</a:t>
            </a:r>
            <a:r>
              <a:rPr lang="en-CA" sz="800" b="0" dirty="0">
                <a:solidFill>
                  <a:srgbClr val="B5CEA8"/>
                </a:solidFill>
                <a:effectLst/>
                <a:latin typeface="Consolas" panose="020B0609020204030204" pitchFamily="49" charset="0"/>
              </a:rPr>
              <a:t>2</a:t>
            </a: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//loops from </a:t>
            </a:r>
            <a:r>
              <a:rPr lang="en-CA" sz="800" b="0" dirty="0" err="1">
                <a:solidFill>
                  <a:srgbClr val="6A9955"/>
                </a:solidFill>
                <a:effectLst/>
                <a:latin typeface="Consolas" panose="020B0609020204030204" pitchFamily="49" charset="0"/>
              </a:rPr>
              <a:t>i</a:t>
            </a:r>
            <a:r>
              <a:rPr lang="en-CA" sz="800" b="0" dirty="0">
                <a:solidFill>
                  <a:srgbClr val="6A9955"/>
                </a:solidFill>
                <a:effectLst/>
                <a:latin typeface="Consolas" panose="020B0609020204030204" pitchFamily="49" charset="0"/>
              </a:rPr>
              <a:t> =0 to </a:t>
            </a:r>
            <a:r>
              <a:rPr lang="en-CA" sz="800" b="0" dirty="0" err="1">
                <a:solidFill>
                  <a:srgbClr val="6A9955"/>
                </a:solidFill>
                <a:effectLst/>
                <a:latin typeface="Consolas" panose="020B0609020204030204" pitchFamily="49" charset="0"/>
              </a:rPr>
              <a:t>i</a:t>
            </a:r>
            <a:r>
              <a:rPr lang="en-CA" sz="800" b="0" dirty="0">
                <a:solidFill>
                  <a:srgbClr val="6A9955"/>
                </a:solidFill>
                <a:effectLst/>
                <a:latin typeface="Consolas" panose="020B0609020204030204" pitchFamily="49" charset="0"/>
              </a:rPr>
              <a:t> = 10, incrementing </a:t>
            </a:r>
            <a:r>
              <a:rPr lang="en-CA" sz="800" b="0" dirty="0" err="1">
                <a:solidFill>
                  <a:srgbClr val="6A9955"/>
                </a:solidFill>
                <a:effectLst/>
                <a:latin typeface="Consolas" panose="020B0609020204030204" pitchFamily="49" charset="0"/>
              </a:rPr>
              <a:t>i</a:t>
            </a:r>
            <a:r>
              <a:rPr lang="en-CA" sz="800" b="0" dirty="0">
                <a:solidFill>
                  <a:srgbClr val="6A9955"/>
                </a:solidFill>
                <a:effectLst/>
                <a:latin typeface="Consolas" panose="020B0609020204030204" pitchFamily="49" charset="0"/>
              </a:rPr>
              <a:t> by 2</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printf</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"Printing Loop #: %d</a:t>
            </a:r>
            <a:r>
              <a:rPr lang="en-CA" sz="800" b="0" dirty="0">
                <a:solidFill>
                  <a:srgbClr val="D7BA7D"/>
                </a:solidFill>
                <a:effectLst/>
                <a:latin typeface="Consolas" panose="020B0609020204030204" pitchFamily="49" charset="0"/>
              </a:rPr>
              <a:t>\n</a:t>
            </a:r>
            <a:r>
              <a:rPr lang="en-CA" sz="800" b="0" dirty="0">
                <a:solidFill>
                  <a:srgbClr val="CE9178"/>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i</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"Finished First Loop!"</a:t>
            </a:r>
            <a:r>
              <a:rPr lang="en-CA" sz="800" b="0" dirty="0">
                <a:solidFill>
                  <a:srgbClr val="CCCCCC"/>
                </a:solidFill>
                <a:effectLst/>
                <a:latin typeface="Consolas" panose="020B0609020204030204" pitchFamily="49" charset="0"/>
              </a:rPr>
              <a:t>);</a:t>
            </a:r>
          </a:p>
          <a:p>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//Second Loop</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//There is a syntax error in this next loop</a:t>
            </a:r>
          </a:p>
          <a:p>
            <a:r>
              <a:rPr lang="en-CA" sz="800" dirty="0">
                <a:solidFill>
                  <a:srgbClr val="6A9955"/>
                </a:solidFill>
                <a:latin typeface="Consolas" panose="020B0609020204030204" pitchFamily="49" charset="0"/>
              </a:rPr>
              <a:t>        //</a:t>
            </a:r>
            <a:r>
              <a:rPr lang="en-CA" sz="800" b="0" dirty="0">
                <a:solidFill>
                  <a:srgbClr val="6A9955"/>
                </a:solidFill>
                <a:effectLst/>
                <a:latin typeface="Consolas" panose="020B0609020204030204" pitchFamily="49" charset="0"/>
              </a:rPr>
              <a:t>try...catch can handle this error without breaking the code    </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try</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for</a:t>
            </a:r>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int</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i</a:t>
            </a:r>
            <a:r>
              <a:rPr lang="en-CA" sz="800" b="0" dirty="0">
                <a:solidFill>
                  <a:srgbClr val="D4D4D4"/>
                </a:solidFill>
                <a:effectLst/>
                <a:latin typeface="Consolas" panose="020B0609020204030204" pitchFamily="49" charset="0"/>
              </a:rPr>
              <a:t>=</a:t>
            </a:r>
            <a:r>
              <a:rPr lang="en-CA" sz="800" b="0" dirty="0">
                <a:solidFill>
                  <a:srgbClr val="B5CEA8"/>
                </a:solidFill>
                <a:effectLst/>
                <a:latin typeface="Consolas" panose="020B0609020204030204" pitchFamily="49" charset="0"/>
              </a:rPr>
              <a:t>10</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i</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&gt;=</a:t>
            </a:r>
            <a:r>
              <a:rPr lang="en-CA" sz="800" b="0" dirty="0">
                <a:solidFill>
                  <a:srgbClr val="CCCCCC"/>
                </a:solidFill>
                <a:effectLst/>
                <a:latin typeface="Consolas" panose="020B0609020204030204" pitchFamily="49" charset="0"/>
              </a:rPr>
              <a:t> </a:t>
            </a:r>
            <a:r>
              <a:rPr lang="en-CA" sz="800" b="0" dirty="0">
                <a:solidFill>
                  <a:srgbClr val="B5CEA8"/>
                </a:solidFill>
                <a:effectLst/>
                <a:latin typeface="Consolas" panose="020B0609020204030204" pitchFamily="49" charset="0"/>
              </a:rPr>
              <a:t>0</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i</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printf</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"Printing Loop #: %1</a:t>
            </a:r>
            <a:r>
              <a:rPr lang="en-CA" sz="800" b="0" dirty="0">
                <a:solidFill>
                  <a:srgbClr val="D7BA7D"/>
                </a:solidFill>
                <a:effectLst/>
                <a:latin typeface="Consolas" panose="020B0609020204030204" pitchFamily="49" charset="0"/>
              </a:rPr>
              <a:t>\n</a:t>
            </a:r>
            <a:r>
              <a:rPr lang="en-CA" sz="800" b="0" dirty="0">
                <a:solidFill>
                  <a:srgbClr val="CE9178"/>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i</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 </a:t>
            </a:r>
          </a:p>
          <a:p>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catch</a:t>
            </a:r>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Exception</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e</a:t>
            </a:r>
            <a:r>
              <a:rPr lang="en-CA" sz="800" b="0" dirty="0">
                <a:solidFill>
                  <a:srgbClr val="CCCCCC"/>
                </a:solidFill>
                <a:effectLst/>
                <a:latin typeface="Consolas" panose="020B0609020204030204" pitchFamily="49" charset="0"/>
              </a:rPr>
              <a:t>) {  </a:t>
            </a:r>
            <a:r>
              <a:rPr lang="en-CA" sz="800" b="0" dirty="0">
                <a:solidFill>
                  <a:srgbClr val="6A9955"/>
                </a:solidFill>
                <a:effectLst/>
                <a:latin typeface="Consolas" panose="020B0609020204030204" pitchFamily="49" charset="0"/>
              </a:rPr>
              <a:t>// e is the variable name we give to the error, it can be anything, but 'e' is </a:t>
            </a:r>
            <a:r>
              <a:rPr lang="en-CA" sz="800" b="0" dirty="0" err="1">
                <a:solidFill>
                  <a:srgbClr val="6A9955"/>
                </a:solidFill>
                <a:effectLst/>
                <a:latin typeface="Consolas" panose="020B0609020204030204" pitchFamily="49" charset="0"/>
              </a:rPr>
              <a:t>convension</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a:t>
            </a:r>
            <a:r>
              <a:rPr lang="en-CA" sz="800" b="0" dirty="0">
                <a:solidFill>
                  <a:srgbClr val="D7BA7D"/>
                </a:solidFill>
                <a:effectLst/>
                <a:latin typeface="Consolas" panose="020B0609020204030204" pitchFamily="49" charset="0"/>
              </a:rPr>
              <a:t>\</a:t>
            </a:r>
            <a:r>
              <a:rPr lang="en-CA" sz="800" b="0" dirty="0" err="1">
                <a:solidFill>
                  <a:srgbClr val="D7BA7D"/>
                </a:solidFill>
                <a:effectLst/>
                <a:latin typeface="Consolas" panose="020B0609020204030204" pitchFamily="49" charset="0"/>
              </a:rPr>
              <a:t>n</a:t>
            </a:r>
            <a:r>
              <a:rPr lang="en-CA" sz="800" b="0" dirty="0" err="1">
                <a:solidFill>
                  <a:srgbClr val="CE9178"/>
                </a:solidFill>
                <a:effectLst/>
                <a:latin typeface="Consolas" panose="020B0609020204030204" pitchFamily="49" charset="0"/>
              </a:rPr>
              <a:t>Hmmm</a:t>
            </a:r>
            <a:r>
              <a:rPr lang="en-CA" sz="800" b="0" dirty="0">
                <a:solidFill>
                  <a:srgbClr val="CE9178"/>
                </a:solidFill>
                <a:effectLst/>
                <a:latin typeface="Consolas" panose="020B0609020204030204" pitchFamily="49" charset="0"/>
              </a:rPr>
              <a:t>....Second Loop Threw An Error!"</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err="1">
                <a:solidFill>
                  <a:srgbClr val="9CDCFE"/>
                </a:solidFill>
                <a:effectLst/>
                <a:latin typeface="Consolas" panose="020B0609020204030204" pitchFamily="49" charset="0"/>
              </a:rPr>
              <a:t>e</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fillInStackTrace</a:t>
            </a:r>
            <a:r>
              <a:rPr lang="en-CA" sz="800" b="0" dirty="0">
                <a:solidFill>
                  <a:srgbClr val="CCCCCC"/>
                </a:solidFill>
                <a:effectLst/>
                <a:latin typeface="Consolas" panose="020B0609020204030204" pitchFamily="49" charset="0"/>
              </a:rPr>
              <a:t>()</a:t>
            </a:r>
            <a:r>
              <a:rPr lang="en-CA" sz="800" b="0" dirty="0">
                <a:solidFill>
                  <a:srgbClr val="D4D4D4"/>
                </a:solidFill>
                <a:effectLst/>
                <a:latin typeface="Consolas" panose="020B0609020204030204" pitchFamily="49" charset="0"/>
              </a:rPr>
              <a:t>+</a:t>
            </a:r>
            <a:r>
              <a:rPr lang="en-CA" sz="800" b="0" dirty="0">
                <a:solidFill>
                  <a:srgbClr val="CE9178"/>
                </a:solidFill>
                <a:effectLst/>
                <a:latin typeface="Consolas" panose="020B0609020204030204" pitchFamily="49" charset="0"/>
              </a:rPr>
              <a:t>"</a:t>
            </a:r>
            <a:r>
              <a:rPr lang="en-CA" sz="800" b="0" dirty="0">
                <a:solidFill>
                  <a:srgbClr val="D7BA7D"/>
                </a:solidFill>
                <a:effectLst/>
                <a:latin typeface="Consolas" panose="020B0609020204030204" pitchFamily="49" charset="0"/>
              </a:rPr>
              <a:t>\n</a:t>
            </a:r>
            <a:r>
              <a:rPr lang="en-CA" sz="800" b="0" dirty="0">
                <a:solidFill>
                  <a:srgbClr val="CE9178"/>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a:t>
            </a:r>
            <a:r>
              <a:rPr lang="en-CA" sz="800" b="0" dirty="0" err="1">
                <a:solidFill>
                  <a:srgbClr val="6A9955"/>
                </a:solidFill>
                <a:effectLst/>
                <a:latin typeface="Consolas" panose="020B0609020204030204" pitchFamily="49" charset="0"/>
              </a:rPr>
              <a:t>fillInStackTrace</a:t>
            </a:r>
            <a:r>
              <a:rPr lang="en-CA" sz="800" b="0" dirty="0">
                <a:solidFill>
                  <a:srgbClr val="6A9955"/>
                </a:solidFill>
                <a:effectLst/>
                <a:latin typeface="Consolas" panose="020B0609020204030204" pitchFamily="49" charset="0"/>
              </a:rPr>
              <a:t>' is usually informative</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finally</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//This block executes not matter what</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//Third Loop</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for</a:t>
            </a:r>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int</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i</a:t>
            </a:r>
            <a:r>
              <a:rPr lang="en-CA" sz="800" b="0" dirty="0">
                <a:solidFill>
                  <a:srgbClr val="D4D4D4"/>
                </a:solidFill>
                <a:effectLst/>
                <a:latin typeface="Consolas" panose="020B0609020204030204" pitchFamily="49" charset="0"/>
              </a:rPr>
              <a:t>=</a:t>
            </a:r>
            <a:r>
              <a:rPr lang="en-CA" sz="800" b="0" dirty="0">
                <a:solidFill>
                  <a:srgbClr val="B5CEA8"/>
                </a:solidFill>
                <a:effectLst/>
                <a:latin typeface="Consolas" panose="020B0609020204030204" pitchFamily="49" charset="0"/>
              </a:rPr>
              <a:t>10</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i</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&gt;=</a:t>
            </a:r>
            <a:r>
              <a:rPr lang="en-CA" sz="800" b="0" dirty="0">
                <a:solidFill>
                  <a:srgbClr val="B5CEA8"/>
                </a:solidFill>
                <a:effectLst/>
                <a:latin typeface="Consolas" panose="020B0609020204030204" pitchFamily="49" charset="0"/>
              </a:rPr>
              <a:t>0</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i</a:t>
            </a:r>
            <a:r>
              <a:rPr lang="en-CA" sz="800" b="0" dirty="0">
                <a:solidFill>
                  <a:srgbClr val="D4D4D4"/>
                </a:solidFill>
                <a:effectLst/>
                <a:latin typeface="Consolas" panose="020B0609020204030204" pitchFamily="49" charset="0"/>
              </a:rPr>
              <a:t>-=</a:t>
            </a:r>
            <a:r>
              <a:rPr lang="en-CA" sz="800" b="0" dirty="0">
                <a:solidFill>
                  <a:srgbClr val="B5CEA8"/>
                </a:solidFill>
                <a:effectLst/>
                <a:latin typeface="Consolas" panose="020B0609020204030204" pitchFamily="49" charset="0"/>
              </a:rPr>
              <a:t>2</a:t>
            </a: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//loops from </a:t>
            </a:r>
            <a:r>
              <a:rPr lang="en-CA" sz="800" b="0" dirty="0" err="1">
                <a:solidFill>
                  <a:srgbClr val="6A9955"/>
                </a:solidFill>
                <a:effectLst/>
                <a:latin typeface="Consolas" panose="020B0609020204030204" pitchFamily="49" charset="0"/>
              </a:rPr>
              <a:t>i</a:t>
            </a:r>
            <a:r>
              <a:rPr lang="en-CA" sz="800" b="0" dirty="0">
                <a:solidFill>
                  <a:srgbClr val="6A9955"/>
                </a:solidFill>
                <a:effectLst/>
                <a:latin typeface="Consolas" panose="020B0609020204030204" pitchFamily="49" charset="0"/>
              </a:rPr>
              <a:t> =0 to </a:t>
            </a:r>
            <a:r>
              <a:rPr lang="en-CA" sz="800" b="0" dirty="0" err="1">
                <a:solidFill>
                  <a:srgbClr val="6A9955"/>
                </a:solidFill>
                <a:effectLst/>
                <a:latin typeface="Consolas" panose="020B0609020204030204" pitchFamily="49" charset="0"/>
              </a:rPr>
              <a:t>i</a:t>
            </a:r>
            <a:r>
              <a:rPr lang="en-CA" sz="800" b="0" dirty="0">
                <a:solidFill>
                  <a:srgbClr val="6A9955"/>
                </a:solidFill>
                <a:effectLst/>
                <a:latin typeface="Consolas" panose="020B0609020204030204" pitchFamily="49" charset="0"/>
              </a:rPr>
              <a:t> = 10, incrementing </a:t>
            </a:r>
            <a:r>
              <a:rPr lang="en-CA" sz="800" b="0" dirty="0" err="1">
                <a:solidFill>
                  <a:srgbClr val="6A9955"/>
                </a:solidFill>
                <a:effectLst/>
                <a:latin typeface="Consolas" panose="020B0609020204030204" pitchFamily="49" charset="0"/>
              </a:rPr>
              <a:t>i</a:t>
            </a:r>
            <a:r>
              <a:rPr lang="en-CA" sz="800" b="0" dirty="0">
                <a:solidFill>
                  <a:srgbClr val="6A9955"/>
                </a:solidFill>
                <a:effectLst/>
                <a:latin typeface="Consolas" panose="020B0609020204030204" pitchFamily="49" charset="0"/>
              </a:rPr>
              <a:t> by 2</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printf</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"Printing Loop #: %d</a:t>
            </a:r>
            <a:r>
              <a:rPr lang="en-CA" sz="800" b="0" dirty="0">
                <a:solidFill>
                  <a:srgbClr val="D7BA7D"/>
                </a:solidFill>
                <a:effectLst/>
                <a:latin typeface="Consolas" panose="020B0609020204030204" pitchFamily="49" charset="0"/>
              </a:rPr>
              <a:t>\n</a:t>
            </a:r>
            <a:r>
              <a:rPr lang="en-CA" sz="800" b="0" dirty="0">
                <a:solidFill>
                  <a:srgbClr val="CE9178"/>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i</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"Finished Third Loop!"</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p>
          <a:p>
            <a:r>
              <a:rPr lang="en-CA" sz="800" dirty="0">
                <a:solidFill>
                  <a:srgbClr val="CCCCCC"/>
                </a:solidFill>
                <a:latin typeface="Consolas" panose="020B0609020204030204" pitchFamily="49" charset="0"/>
              </a:rPr>
              <a:t>}</a:t>
            </a:r>
            <a:endParaRPr lang="en-CA" sz="800" b="0" dirty="0">
              <a:solidFill>
                <a:srgbClr val="CCCCCC"/>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B0F65B4E-C433-7921-7EA4-CBE94B1A60AD}"/>
              </a:ext>
            </a:extLst>
          </p:cNvPr>
          <p:cNvSpPr txBox="1"/>
          <p:nvPr/>
        </p:nvSpPr>
        <p:spPr>
          <a:xfrm>
            <a:off x="5511070" y="627516"/>
            <a:ext cx="3124166" cy="2308324"/>
          </a:xfrm>
          <a:prstGeom prst="rect">
            <a:avLst/>
          </a:prstGeom>
          <a:solidFill>
            <a:schemeClr val="bg2">
              <a:lumMod val="90000"/>
              <a:lumOff val="10000"/>
            </a:schemeClr>
          </a:solidFill>
        </p:spPr>
        <p:txBody>
          <a:bodyPr wrap="square">
            <a:spAutoFit/>
          </a:bodyPr>
          <a:lstStyle/>
          <a:p>
            <a:r>
              <a:rPr lang="en-CA" sz="800" dirty="0">
                <a:solidFill>
                  <a:schemeClr val="accent6"/>
                </a:solidFill>
              </a:rPr>
              <a:t>Printing Loop #: 0</a:t>
            </a:r>
          </a:p>
          <a:p>
            <a:r>
              <a:rPr lang="en-CA" sz="800" dirty="0">
                <a:solidFill>
                  <a:schemeClr val="accent6"/>
                </a:solidFill>
              </a:rPr>
              <a:t>Printing Loop #: 2</a:t>
            </a:r>
          </a:p>
          <a:p>
            <a:r>
              <a:rPr lang="en-CA" sz="800" dirty="0">
                <a:solidFill>
                  <a:schemeClr val="accent6"/>
                </a:solidFill>
              </a:rPr>
              <a:t>Printing Loop #: 4</a:t>
            </a:r>
          </a:p>
          <a:p>
            <a:r>
              <a:rPr lang="en-CA" sz="800" dirty="0">
                <a:solidFill>
                  <a:schemeClr val="accent6"/>
                </a:solidFill>
              </a:rPr>
              <a:t>Printing Loop #: 6</a:t>
            </a:r>
          </a:p>
          <a:p>
            <a:r>
              <a:rPr lang="en-CA" sz="800" dirty="0">
                <a:solidFill>
                  <a:schemeClr val="accent6"/>
                </a:solidFill>
              </a:rPr>
              <a:t>Printing Loop #: 8</a:t>
            </a:r>
          </a:p>
          <a:p>
            <a:r>
              <a:rPr lang="en-CA" sz="800" dirty="0">
                <a:solidFill>
                  <a:schemeClr val="accent6"/>
                </a:solidFill>
              </a:rPr>
              <a:t>Printing Loop #: 10</a:t>
            </a:r>
          </a:p>
          <a:p>
            <a:r>
              <a:rPr lang="en-CA" sz="800" dirty="0">
                <a:solidFill>
                  <a:schemeClr val="accent6"/>
                </a:solidFill>
              </a:rPr>
              <a:t>Finished First Loop!</a:t>
            </a:r>
          </a:p>
          <a:p>
            <a:r>
              <a:rPr lang="en-CA" sz="800" dirty="0">
                <a:solidFill>
                  <a:schemeClr val="accent6"/>
                </a:solidFill>
              </a:rPr>
              <a:t>-----------------------</a:t>
            </a:r>
          </a:p>
          <a:p>
            <a:r>
              <a:rPr lang="en-CA" sz="800" dirty="0">
                <a:solidFill>
                  <a:schemeClr val="accent6"/>
                </a:solidFill>
              </a:rPr>
              <a:t>Hmmm....Second Loop Threw An Error!</a:t>
            </a:r>
          </a:p>
          <a:p>
            <a:r>
              <a:rPr lang="en-CA" sz="800" dirty="0" err="1">
                <a:solidFill>
                  <a:schemeClr val="accent6"/>
                </a:solidFill>
              </a:rPr>
              <a:t>java.util.UnknownFormatConversionException</a:t>
            </a:r>
            <a:r>
              <a:rPr lang="en-CA" sz="800" dirty="0">
                <a:solidFill>
                  <a:schemeClr val="accent6"/>
                </a:solidFill>
              </a:rPr>
              <a:t>: Conversion = '1'</a:t>
            </a:r>
          </a:p>
          <a:p>
            <a:r>
              <a:rPr lang="en-CA" sz="800" dirty="0">
                <a:solidFill>
                  <a:schemeClr val="accent6"/>
                </a:solidFill>
              </a:rPr>
              <a:t>-----------------------</a:t>
            </a:r>
          </a:p>
          <a:p>
            <a:r>
              <a:rPr lang="en-CA" sz="800" dirty="0">
                <a:solidFill>
                  <a:schemeClr val="accent6"/>
                </a:solidFill>
              </a:rPr>
              <a:t>Printing Loop #: 10</a:t>
            </a:r>
          </a:p>
          <a:p>
            <a:r>
              <a:rPr lang="en-CA" sz="800" dirty="0">
                <a:solidFill>
                  <a:schemeClr val="accent6"/>
                </a:solidFill>
              </a:rPr>
              <a:t>Printing Loop #: 8</a:t>
            </a:r>
          </a:p>
          <a:p>
            <a:r>
              <a:rPr lang="en-CA" sz="800" dirty="0">
                <a:solidFill>
                  <a:schemeClr val="accent6"/>
                </a:solidFill>
              </a:rPr>
              <a:t>Printing Loop #: 6</a:t>
            </a:r>
          </a:p>
          <a:p>
            <a:r>
              <a:rPr lang="en-CA" sz="800" dirty="0">
                <a:solidFill>
                  <a:schemeClr val="accent6"/>
                </a:solidFill>
              </a:rPr>
              <a:t>Printing Loop #: 4</a:t>
            </a:r>
          </a:p>
          <a:p>
            <a:r>
              <a:rPr lang="en-CA" sz="800" dirty="0">
                <a:solidFill>
                  <a:schemeClr val="accent6"/>
                </a:solidFill>
              </a:rPr>
              <a:t>Printing Loop #: 2</a:t>
            </a:r>
          </a:p>
          <a:p>
            <a:r>
              <a:rPr lang="en-CA" sz="800" dirty="0">
                <a:solidFill>
                  <a:schemeClr val="accent6"/>
                </a:solidFill>
              </a:rPr>
              <a:t>Printing Loop #: 0</a:t>
            </a:r>
          </a:p>
          <a:p>
            <a:r>
              <a:rPr lang="en-CA" sz="800" dirty="0">
                <a:solidFill>
                  <a:schemeClr val="accent6"/>
                </a:solidFill>
              </a:rPr>
              <a:t>Finished Third Loop!</a:t>
            </a:r>
          </a:p>
        </p:txBody>
      </p:sp>
      <p:sp>
        <p:nvSpPr>
          <p:cNvPr id="11" name="TextBox 10">
            <a:extLst>
              <a:ext uri="{FF2B5EF4-FFF2-40B4-BE49-F238E27FC236}">
                <a16:creationId xmlns:a16="http://schemas.microsoft.com/office/drawing/2014/main" id="{5A29973D-628C-FC4D-0C3E-A8682124E366}"/>
              </a:ext>
            </a:extLst>
          </p:cNvPr>
          <p:cNvSpPr txBox="1"/>
          <p:nvPr/>
        </p:nvSpPr>
        <p:spPr>
          <a:xfrm>
            <a:off x="5493274" y="354114"/>
            <a:ext cx="2468192" cy="307777"/>
          </a:xfrm>
          <a:prstGeom prst="rect">
            <a:avLst/>
          </a:prstGeom>
          <a:noFill/>
        </p:spPr>
        <p:txBody>
          <a:bodyPr wrap="square" rtlCol="0">
            <a:spAutoFit/>
          </a:bodyPr>
          <a:lstStyle/>
          <a:p>
            <a:r>
              <a:rPr lang="en-US" dirty="0">
                <a:solidFill>
                  <a:schemeClr val="accent6"/>
                </a:solidFill>
              </a:rPr>
              <a:t>OUTPUT:</a:t>
            </a:r>
            <a:endParaRPr lang="en-CA" dirty="0">
              <a:solidFill>
                <a:schemeClr val="accent6"/>
              </a:solidFill>
            </a:endParaRPr>
          </a:p>
        </p:txBody>
      </p:sp>
      <p:sp>
        <p:nvSpPr>
          <p:cNvPr id="12" name="Google Shape;877;p41">
            <a:extLst>
              <a:ext uri="{FF2B5EF4-FFF2-40B4-BE49-F238E27FC236}">
                <a16:creationId xmlns:a16="http://schemas.microsoft.com/office/drawing/2014/main" id="{C1E44259-3162-48CC-8900-8852648DB9E3}"/>
              </a:ext>
            </a:extLst>
          </p:cNvPr>
          <p:cNvSpPr txBox="1">
            <a:spLocks noGrp="1"/>
          </p:cNvSpPr>
          <p:nvPr>
            <p:ph type="title"/>
          </p:nvPr>
        </p:nvSpPr>
        <p:spPr>
          <a:xfrm>
            <a:off x="363204" y="109817"/>
            <a:ext cx="479688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rPr>
              <a:t>t</a:t>
            </a:r>
            <a:r>
              <a:rPr lang="en-CA" sz="3200" dirty="0">
                <a:solidFill>
                  <a:schemeClr val="hlink"/>
                </a:solidFill>
                <a:uFill>
                  <a:noFill/>
                </a:uFill>
                <a:latin typeface="Anton"/>
                <a:ea typeface="Anton"/>
                <a:cs typeface="Anton"/>
                <a:sym typeface="Anton"/>
              </a:rPr>
              <a:t>ry…</a:t>
            </a:r>
            <a:r>
              <a:rPr lang="en-CA" sz="3200" dirty="0" err="1">
                <a:solidFill>
                  <a:schemeClr val="hlink"/>
                </a:solidFill>
                <a:uFill>
                  <a:noFill/>
                </a:uFill>
              </a:rPr>
              <a:t>c</a:t>
            </a:r>
            <a:r>
              <a:rPr lang="en-CA" sz="3200" dirty="0" err="1">
                <a:solidFill>
                  <a:schemeClr val="hlink"/>
                </a:solidFill>
                <a:uFill>
                  <a:noFill/>
                </a:uFill>
                <a:latin typeface="Anton"/>
                <a:ea typeface="Anton"/>
                <a:cs typeface="Anton"/>
                <a:sym typeface="Anton"/>
              </a:rPr>
              <a:t>atch..finally</a:t>
            </a:r>
            <a:r>
              <a:rPr lang="en-CA" sz="3200" dirty="0">
                <a:solidFill>
                  <a:schemeClr val="hlink"/>
                </a:solidFill>
                <a:uFill>
                  <a:noFill/>
                </a:uFill>
                <a:latin typeface="Anton"/>
                <a:ea typeface="Anton"/>
                <a:cs typeface="Anton"/>
                <a:sym typeface="Anton"/>
              </a:rPr>
              <a:t> Blocks</a:t>
            </a:r>
            <a:endParaRPr lang="en-CA" sz="3200" dirty="0">
              <a:solidFill>
                <a:schemeClr val="dk1"/>
              </a:solidFill>
              <a:latin typeface="Anton"/>
              <a:ea typeface="Anton"/>
              <a:cs typeface="Anton"/>
              <a:sym typeface="Anton"/>
            </a:endParaRPr>
          </a:p>
        </p:txBody>
      </p:sp>
    </p:spTree>
    <p:extLst>
      <p:ext uri="{BB962C8B-B14F-4D97-AF65-F5344CB8AC3E}">
        <p14:creationId xmlns:p14="http://schemas.microsoft.com/office/powerpoint/2010/main" val="3922955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596174E8-145E-942B-24AD-C1B3B17E09A4}"/>
            </a:ext>
          </a:extLst>
        </p:cNvPr>
        <p:cNvGrpSpPr/>
        <p:nvPr/>
      </p:nvGrpSpPr>
      <p:grpSpPr>
        <a:xfrm>
          <a:off x="0" y="0"/>
          <a:ext cx="0" cy="0"/>
          <a:chOff x="0" y="0"/>
          <a:chExt cx="0" cy="0"/>
        </a:xfrm>
      </p:grpSpPr>
      <p:sp>
        <p:nvSpPr>
          <p:cNvPr id="863" name="Google Shape;863;p39">
            <a:extLst>
              <a:ext uri="{FF2B5EF4-FFF2-40B4-BE49-F238E27FC236}">
                <a16:creationId xmlns:a16="http://schemas.microsoft.com/office/drawing/2014/main" id="{73781424-D8D5-76FF-0A0D-BD329F70D223}"/>
              </a:ext>
            </a:extLst>
          </p:cNvPr>
          <p:cNvSpPr txBox="1">
            <a:spLocks noGrp="1"/>
          </p:cNvSpPr>
          <p:nvPr>
            <p:ph type="title"/>
          </p:nvPr>
        </p:nvSpPr>
        <p:spPr>
          <a:xfrm>
            <a:off x="713224" y="2109175"/>
            <a:ext cx="884987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Switch Statements</a:t>
            </a:r>
          </a:p>
        </p:txBody>
      </p:sp>
    </p:spTree>
    <p:extLst>
      <p:ext uri="{BB962C8B-B14F-4D97-AF65-F5344CB8AC3E}">
        <p14:creationId xmlns:p14="http://schemas.microsoft.com/office/powerpoint/2010/main" val="2794353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3328EAB8-1A4D-2CA3-925F-9C034E33D1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50AC4699-1B54-E448-2A4A-A00C8B97725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Commenting In Java</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95ED57CD-7717-E5BA-EF51-B7A570369E68}"/>
              </a:ext>
            </a:extLst>
          </p:cNvPr>
          <p:cNvSpPr txBox="1">
            <a:spLocks noGrp="1"/>
          </p:cNvSpPr>
          <p:nvPr>
            <p:ph type="subTitle" idx="1"/>
          </p:nvPr>
        </p:nvSpPr>
        <p:spPr>
          <a:xfrm>
            <a:off x="720000" y="119096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6"/>
                </a:solidFill>
              </a:rPr>
              <a:t>All java programs can be commented and include lines “hidden” from the compiler to help make code more readable: </a:t>
            </a:r>
          </a:p>
          <a:p>
            <a:pPr marL="0" lvl="0" indent="0" algn="l" rtl="0">
              <a:spcBef>
                <a:spcPts val="0"/>
              </a:spcBef>
              <a:spcAft>
                <a:spcPts val="0"/>
              </a:spcAft>
              <a:buClr>
                <a:schemeClr val="dk1"/>
              </a:buClr>
              <a:buSzPts val="1100"/>
              <a:buFont typeface="Arial"/>
              <a:buNone/>
            </a:pPr>
            <a:endParaRPr lang="en-US" dirty="0">
              <a:solidFill>
                <a:srgbClr val="FF0000"/>
              </a:solidFill>
            </a:endParaRPr>
          </a:p>
        </p:txBody>
      </p:sp>
      <p:graphicFrame>
        <p:nvGraphicFramePr>
          <p:cNvPr id="2" name="Table 1">
            <a:extLst>
              <a:ext uri="{FF2B5EF4-FFF2-40B4-BE49-F238E27FC236}">
                <a16:creationId xmlns:a16="http://schemas.microsoft.com/office/drawing/2014/main" id="{139292DB-2FB7-4CF5-DF8A-11F47FD9D9EA}"/>
              </a:ext>
            </a:extLst>
          </p:cNvPr>
          <p:cNvGraphicFramePr>
            <a:graphicFrameLocks noGrp="1"/>
          </p:cNvGraphicFramePr>
          <p:nvPr>
            <p:extLst>
              <p:ext uri="{D42A27DB-BD31-4B8C-83A1-F6EECF244321}">
                <p14:modId xmlns:p14="http://schemas.microsoft.com/office/powerpoint/2010/main" val="387112257"/>
              </p:ext>
            </p:extLst>
          </p:nvPr>
        </p:nvGraphicFramePr>
        <p:xfrm>
          <a:off x="1447679" y="2508422"/>
          <a:ext cx="6096000" cy="965200"/>
        </p:xfrm>
        <a:graphic>
          <a:graphicData uri="http://schemas.openxmlformats.org/drawingml/2006/table">
            <a:tbl>
              <a:tblPr firstRow="1" bandRow="1">
                <a:tableStyleId>{9577CEE3-539C-40FE-893D-AA8995659627}</a:tableStyleId>
              </a:tblPr>
              <a:tblGrid>
                <a:gridCol w="1111623">
                  <a:extLst>
                    <a:ext uri="{9D8B030D-6E8A-4147-A177-3AD203B41FA5}">
                      <a16:colId xmlns:a16="http://schemas.microsoft.com/office/drawing/2014/main" val="3624451497"/>
                    </a:ext>
                  </a:extLst>
                </a:gridCol>
                <a:gridCol w="4984377">
                  <a:extLst>
                    <a:ext uri="{9D8B030D-6E8A-4147-A177-3AD203B41FA5}">
                      <a16:colId xmlns:a16="http://schemas.microsoft.com/office/drawing/2014/main" val="2107496989"/>
                    </a:ext>
                  </a:extLst>
                </a:gridCol>
              </a:tblGrid>
              <a:tr h="368524">
                <a:tc>
                  <a:txBody>
                    <a:bodyPr/>
                    <a:lstStyle/>
                    <a:p>
                      <a:pPr algn="r"/>
                      <a:r>
                        <a:rPr lang="en-US" sz="1100" b="0" i="0" u="none" strike="noStrike" cap="none" dirty="0">
                          <a:solidFill>
                            <a:srgbClr val="92D050"/>
                          </a:solidFill>
                          <a:uFill>
                            <a:noFill/>
                          </a:uFill>
                          <a:latin typeface="Anton"/>
                          <a:cs typeface="Arial"/>
                          <a:sym typeface="Arial"/>
                        </a:rPr>
                        <a:t>/*……………………</a:t>
                      </a:r>
                    </a:p>
                    <a:p>
                      <a:pPr algn="r"/>
                      <a:r>
                        <a:rPr lang="en-US" sz="1100" b="0" i="0" u="none" strike="noStrike" cap="none" dirty="0">
                          <a:solidFill>
                            <a:srgbClr val="92D050"/>
                          </a:solidFill>
                          <a:uFill>
                            <a:noFill/>
                          </a:uFill>
                          <a:latin typeface="Anton"/>
                          <a:cs typeface="Arial"/>
                          <a:sym typeface="Arial"/>
                        </a:rPr>
                        <a:t> ……………………*/</a:t>
                      </a:r>
                      <a:endParaRPr lang="en-CA" sz="1100" b="0" i="0" u="none" strike="noStrike" cap="none" dirty="0">
                        <a:solidFill>
                          <a:srgbClr val="92D050"/>
                        </a:solidFill>
                        <a:uFill>
                          <a:noFill/>
                        </a:uFill>
                        <a:latin typeface="Anton"/>
                        <a:cs typeface="Arial"/>
                        <a:sym typeface="Arial"/>
                      </a:endParaRPr>
                    </a:p>
                  </a:txBody>
                  <a:tcPr anchor="ctr"/>
                </a:tc>
                <a:tc>
                  <a:txBody>
                    <a:bodyPr/>
                    <a:lstStyle/>
                    <a:p>
                      <a:r>
                        <a:rPr lang="en-US" sz="1000" b="0" i="0" u="none" strike="noStrike" cap="none" dirty="0">
                          <a:solidFill>
                            <a:schemeClr val="dk1"/>
                          </a:solidFill>
                          <a:latin typeface="Catamaran"/>
                          <a:cs typeface="Catamaran"/>
                          <a:sym typeface="Arial"/>
                        </a:rPr>
                        <a:t>begins with /* and ends with */, and may span more than one lines</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1121664856"/>
                  </a:ext>
                </a:extLst>
              </a:tr>
              <a:tr h="370840">
                <a:tc>
                  <a:txBody>
                    <a:bodyPr/>
                    <a:lstStyle/>
                    <a:p>
                      <a:pPr algn="r"/>
                      <a:r>
                        <a:rPr lang="en-US" sz="1100" b="0" i="0" u="none" strike="noStrike" cap="none" dirty="0">
                          <a:solidFill>
                            <a:srgbClr val="92D050"/>
                          </a:solidFill>
                          <a:uFill>
                            <a:noFill/>
                          </a:uFill>
                          <a:latin typeface="Anton"/>
                          <a:cs typeface="Arial"/>
                          <a:sym typeface="Arial"/>
                        </a:rPr>
                        <a:t>//</a:t>
                      </a:r>
                      <a:endParaRPr lang="en-CA" sz="1100" b="0" i="0" u="none" strike="noStrike" cap="none" dirty="0">
                        <a:solidFill>
                          <a:srgbClr val="92D050"/>
                        </a:solidFill>
                        <a:uFill>
                          <a:noFill/>
                        </a:uFill>
                        <a:latin typeface="Anton"/>
                        <a:cs typeface="Arial"/>
                        <a:sym typeface="Arial"/>
                      </a:endParaRPr>
                    </a:p>
                  </a:txBody>
                  <a:tcPr anchor="ctr"/>
                </a:tc>
                <a:tc>
                  <a:txBody>
                    <a:bodyPr/>
                    <a:lstStyle/>
                    <a:p>
                      <a:r>
                        <a:rPr lang="en-US" sz="1000" b="0" i="0" u="none" strike="noStrike" cap="none" dirty="0">
                          <a:solidFill>
                            <a:schemeClr val="dk1"/>
                          </a:solidFill>
                          <a:latin typeface="Catamaran"/>
                          <a:cs typeface="Catamaran"/>
                          <a:sym typeface="Arial"/>
                        </a:rPr>
                        <a:t>begins with // and lasts until the end of the current line</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995829360"/>
                  </a:ext>
                </a:extLst>
              </a:tr>
            </a:tbl>
          </a:graphicData>
        </a:graphic>
      </p:graphicFrame>
    </p:spTree>
    <p:extLst>
      <p:ext uri="{BB962C8B-B14F-4D97-AF65-F5344CB8AC3E}">
        <p14:creationId xmlns:p14="http://schemas.microsoft.com/office/powerpoint/2010/main" val="2920765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F77E4553-1398-D24A-E647-EA2A8A081EEC}"/>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795DDCA6-F47F-C907-7B0E-1BEF4C029506}"/>
              </a:ext>
            </a:extLst>
          </p:cNvPr>
          <p:cNvSpPr txBox="1">
            <a:spLocks noGrp="1"/>
          </p:cNvSpPr>
          <p:nvPr>
            <p:ph type="title"/>
          </p:nvPr>
        </p:nvSpPr>
        <p:spPr>
          <a:xfrm>
            <a:off x="4202340" y="201185"/>
            <a:ext cx="479688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Branching Use Switch Cases</a:t>
            </a:r>
            <a:endParaRPr lang="en-CA" sz="3200" dirty="0">
              <a:solidFill>
                <a:schemeClr val="dk1"/>
              </a:solidFill>
              <a:latin typeface="Anton"/>
              <a:ea typeface="Anton"/>
              <a:cs typeface="Anton"/>
              <a:sym typeface="Anton"/>
            </a:endParaRPr>
          </a:p>
        </p:txBody>
      </p:sp>
      <p:sp>
        <p:nvSpPr>
          <p:cNvPr id="6" name="TextBox 5">
            <a:extLst>
              <a:ext uri="{FF2B5EF4-FFF2-40B4-BE49-F238E27FC236}">
                <a16:creationId xmlns:a16="http://schemas.microsoft.com/office/drawing/2014/main" id="{1422529F-7058-0135-5D98-106031C3BBEE}"/>
              </a:ext>
            </a:extLst>
          </p:cNvPr>
          <p:cNvSpPr txBox="1"/>
          <p:nvPr/>
        </p:nvSpPr>
        <p:spPr>
          <a:xfrm>
            <a:off x="388620" y="368825"/>
            <a:ext cx="4572000" cy="4647426"/>
          </a:xfrm>
          <a:prstGeom prst="rect">
            <a:avLst/>
          </a:prstGeom>
          <a:noFill/>
        </p:spPr>
        <p:txBody>
          <a:bodyPr wrap="square">
            <a:spAutoFit/>
          </a:bodyPr>
          <a:lstStyle/>
          <a:p>
            <a:r>
              <a:rPr lang="en-CA" sz="800" b="0" dirty="0">
                <a:solidFill>
                  <a:srgbClr val="569CD6"/>
                </a:solidFill>
                <a:effectLst/>
                <a:latin typeface="Consolas" panose="020B0609020204030204" pitchFamily="49" charset="0"/>
              </a:rPr>
              <a:t>public</a:t>
            </a:r>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class</a:t>
            </a:r>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SwitchCaseExample</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public</a:t>
            </a:r>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static</a:t>
            </a:r>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void</a:t>
            </a:r>
            <a:r>
              <a:rPr lang="en-CA" sz="800" b="0" dirty="0">
                <a:solidFill>
                  <a:srgbClr val="CCCCCC"/>
                </a:solidFill>
                <a:effectLst/>
                <a:latin typeface="Consolas" panose="020B0609020204030204" pitchFamily="49" charset="0"/>
              </a:rPr>
              <a:t> </a:t>
            </a:r>
            <a:r>
              <a:rPr lang="en-CA" sz="800" b="0" dirty="0">
                <a:solidFill>
                  <a:srgbClr val="DCDCAA"/>
                </a:solidFill>
                <a:effectLst/>
                <a:latin typeface="Consolas" panose="020B0609020204030204" pitchFamily="49" charset="0"/>
              </a:rPr>
              <a:t>main</a:t>
            </a:r>
            <a:r>
              <a:rPr lang="en-CA" sz="800" b="0" dirty="0">
                <a:solidFill>
                  <a:srgbClr val="CCCCCC"/>
                </a:solidFill>
                <a:effectLst/>
                <a:latin typeface="Consolas" panose="020B0609020204030204" pitchFamily="49" charset="0"/>
              </a:rPr>
              <a:t>(</a:t>
            </a:r>
            <a:r>
              <a:rPr lang="en-CA" sz="800" b="0" dirty="0">
                <a:solidFill>
                  <a:srgbClr val="4EC9B0"/>
                </a:solidFill>
                <a:effectLst/>
                <a:latin typeface="Consolas" panose="020B0609020204030204" pitchFamily="49" charset="0"/>
              </a:rPr>
              <a:t>String</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args</a:t>
            </a:r>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throws</a:t>
            </a:r>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Exception</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char</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letter</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'a'</a:t>
            </a:r>
            <a:r>
              <a:rPr lang="en-CA" sz="800" b="0" dirty="0">
                <a:solidFill>
                  <a:srgbClr val="CCCCCC"/>
                </a:solidFill>
                <a:effectLst/>
                <a:latin typeface="Consolas" panose="020B0609020204030204" pitchFamily="49" charset="0"/>
              </a:rPr>
              <a:t>;</a:t>
            </a:r>
          </a:p>
          <a:p>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switch</a:t>
            </a:r>
            <a:r>
              <a:rPr lang="en-CA" sz="800" b="0" dirty="0">
                <a:solidFill>
                  <a:srgbClr val="CCCCCC"/>
                </a:solidFill>
                <a:effectLst/>
                <a:latin typeface="Consolas" panose="020B0609020204030204" pitchFamily="49" charset="0"/>
              </a:rPr>
              <a:t> (</a:t>
            </a:r>
            <a:r>
              <a:rPr lang="en-CA" sz="800" b="0" dirty="0">
                <a:solidFill>
                  <a:srgbClr val="9CDCFE"/>
                </a:solidFill>
                <a:effectLst/>
                <a:latin typeface="Consolas" panose="020B0609020204030204" pitchFamily="49" charset="0"/>
              </a:rPr>
              <a:t>letter</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case</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'a'</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'b'</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'c'</a:t>
            </a:r>
            <a:r>
              <a:rPr lang="en-CA" sz="800" b="0" dirty="0">
                <a:solidFill>
                  <a:srgbClr val="C586C0"/>
                </a:solidFill>
                <a:effectLst/>
                <a:latin typeface="Consolas" panose="020B0609020204030204" pitchFamily="49" charset="0"/>
              </a:rPr>
              <a:t>:</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"2"</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break</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case</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'd'</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'e'</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'f'</a:t>
            </a:r>
            <a:r>
              <a:rPr lang="en-CA" sz="800" b="0" dirty="0">
                <a:solidFill>
                  <a:srgbClr val="C586C0"/>
                </a:solidFill>
                <a:effectLst/>
                <a:latin typeface="Consolas" panose="020B0609020204030204" pitchFamily="49" charset="0"/>
              </a:rPr>
              <a:t>:</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"3"</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break</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case</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'g'</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'h'</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a:t>
            </a:r>
            <a:r>
              <a:rPr lang="en-CA" sz="800" b="0" dirty="0" err="1">
                <a:solidFill>
                  <a:srgbClr val="CE9178"/>
                </a:solidFill>
                <a:effectLst/>
                <a:latin typeface="Consolas" panose="020B0609020204030204" pitchFamily="49" charset="0"/>
              </a:rPr>
              <a:t>i</a:t>
            </a:r>
            <a:r>
              <a:rPr lang="en-CA" sz="800" b="0" dirty="0">
                <a:solidFill>
                  <a:srgbClr val="CE9178"/>
                </a:solidFill>
                <a:effectLst/>
                <a:latin typeface="Consolas" panose="020B0609020204030204" pitchFamily="49" charset="0"/>
              </a:rPr>
              <a:t>'</a:t>
            </a:r>
            <a:r>
              <a:rPr lang="en-CA" sz="800" b="0" dirty="0">
                <a:solidFill>
                  <a:srgbClr val="C586C0"/>
                </a:solidFill>
                <a:effectLst/>
                <a:latin typeface="Consolas" panose="020B0609020204030204" pitchFamily="49" charset="0"/>
              </a:rPr>
              <a:t>:</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"4"</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break</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case</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'j'</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'k'</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'l'</a:t>
            </a:r>
            <a:r>
              <a:rPr lang="en-CA" sz="800" b="0" dirty="0">
                <a:solidFill>
                  <a:srgbClr val="C586C0"/>
                </a:solidFill>
                <a:effectLst/>
                <a:latin typeface="Consolas" panose="020B0609020204030204" pitchFamily="49" charset="0"/>
              </a:rPr>
              <a:t>:</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"5"</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break</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case</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'm'</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'n'</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'o'</a:t>
            </a:r>
            <a:r>
              <a:rPr lang="en-CA" sz="800" b="0" dirty="0">
                <a:solidFill>
                  <a:srgbClr val="C586C0"/>
                </a:solidFill>
                <a:effectLst/>
                <a:latin typeface="Consolas" panose="020B0609020204030204" pitchFamily="49" charset="0"/>
              </a:rPr>
              <a:t>:</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"6"</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break</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case</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'p'</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'q'</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'r'</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's'</a:t>
            </a:r>
            <a:r>
              <a:rPr lang="en-CA" sz="800" b="0" dirty="0">
                <a:solidFill>
                  <a:srgbClr val="C586C0"/>
                </a:solidFill>
                <a:effectLst/>
                <a:latin typeface="Consolas" panose="020B0609020204030204" pitchFamily="49" charset="0"/>
              </a:rPr>
              <a:t>:</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"7"</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break</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case</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't'</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'u'</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'v'</a:t>
            </a:r>
            <a:r>
              <a:rPr lang="en-CA" sz="800" b="0" dirty="0">
                <a:solidFill>
                  <a:srgbClr val="C586C0"/>
                </a:solidFill>
                <a:effectLst/>
                <a:latin typeface="Consolas" panose="020B0609020204030204" pitchFamily="49" charset="0"/>
              </a:rPr>
              <a:t>:</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"8"</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break</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case</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'w'</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'x'</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'y'</a:t>
            </a:r>
            <a:r>
              <a:rPr lang="en-CA" sz="800" b="0" dirty="0">
                <a:solidFill>
                  <a:srgbClr val="CCCCCC"/>
                </a:solidFill>
                <a:effectLst/>
                <a:latin typeface="Consolas" panose="020B0609020204030204" pitchFamily="49" charset="0"/>
              </a:rPr>
              <a:t>, </a:t>
            </a:r>
            <a:r>
              <a:rPr lang="en-CA" sz="800" b="0" dirty="0">
                <a:solidFill>
                  <a:srgbClr val="CE9178"/>
                </a:solidFill>
                <a:effectLst/>
                <a:latin typeface="Consolas" panose="020B0609020204030204" pitchFamily="49" charset="0"/>
              </a:rPr>
              <a:t>'z'</a:t>
            </a:r>
            <a:r>
              <a:rPr lang="en-CA" sz="800" b="0" dirty="0">
                <a:solidFill>
                  <a:srgbClr val="C586C0"/>
                </a:solidFill>
                <a:effectLst/>
                <a:latin typeface="Consolas" panose="020B0609020204030204" pitchFamily="49" charset="0"/>
              </a:rPr>
              <a:t>:</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"9"</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break</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default:</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"Not a valid input"</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break</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p>
          <a:p>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a:t>
            </a:r>
          </a:p>
        </p:txBody>
      </p:sp>
      <p:sp>
        <p:nvSpPr>
          <p:cNvPr id="8" name="Google Shape;878;p41">
            <a:extLst>
              <a:ext uri="{FF2B5EF4-FFF2-40B4-BE49-F238E27FC236}">
                <a16:creationId xmlns:a16="http://schemas.microsoft.com/office/drawing/2014/main" id="{9A27E56D-870D-1DD5-B52B-33AD6FBC7FFE}"/>
              </a:ext>
            </a:extLst>
          </p:cNvPr>
          <p:cNvSpPr txBox="1">
            <a:spLocks/>
          </p:cNvSpPr>
          <p:nvPr/>
        </p:nvSpPr>
        <p:spPr>
          <a:xfrm>
            <a:off x="4324260" y="2749922"/>
            <a:ext cx="4553040" cy="17346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buSzPts val="1100"/>
              <a:buFont typeface="Arial"/>
              <a:buNone/>
            </a:pPr>
            <a:r>
              <a:rPr lang="en-US" sz="1800" dirty="0">
                <a:solidFill>
                  <a:srgbClr val="FFC000"/>
                </a:solidFill>
              </a:rPr>
              <a:t>Switch Cases Can be used to replace a large number of …else if… Statements</a:t>
            </a:r>
          </a:p>
          <a:p>
            <a:pPr marL="0" indent="0">
              <a:buSzPts val="1100"/>
              <a:buFont typeface="Arial"/>
              <a:buNone/>
            </a:pPr>
            <a:endParaRPr lang="en-US" sz="1800" dirty="0">
              <a:solidFill>
                <a:srgbClr val="FFC000"/>
              </a:solidFill>
            </a:endParaRPr>
          </a:p>
          <a:p>
            <a:pPr marL="0" indent="0">
              <a:buSzPts val="1100"/>
              <a:buFont typeface="Arial"/>
              <a:buNone/>
            </a:pPr>
            <a:r>
              <a:rPr lang="en-US" sz="1800" dirty="0">
                <a:solidFill>
                  <a:srgbClr val="FFC000"/>
                </a:solidFill>
              </a:rPr>
              <a:t>See the course notes for a state machine</a:t>
            </a:r>
          </a:p>
          <a:p>
            <a:pPr marL="0" indent="0">
              <a:buSzPts val="1100"/>
              <a:buFont typeface="Arial"/>
              <a:buNone/>
            </a:pPr>
            <a:r>
              <a:rPr lang="en-US" sz="1800" dirty="0">
                <a:solidFill>
                  <a:srgbClr val="FFC000"/>
                </a:solidFill>
              </a:rPr>
              <a:t>example that uses a case switch to control</a:t>
            </a:r>
          </a:p>
          <a:p>
            <a:pPr marL="0" indent="0">
              <a:buSzPts val="1100"/>
              <a:buFont typeface="Arial"/>
              <a:buNone/>
            </a:pPr>
            <a:r>
              <a:rPr lang="en-US" sz="1800" dirty="0">
                <a:solidFill>
                  <a:srgbClr val="FFC000"/>
                </a:solidFill>
              </a:rPr>
              <a:t>a simple machines UI</a:t>
            </a:r>
          </a:p>
          <a:p>
            <a:pPr marL="0" indent="0">
              <a:buSzPts val="1100"/>
              <a:buFont typeface="Arial"/>
              <a:buNone/>
            </a:pPr>
            <a:endParaRPr lang="en-US" sz="1800" dirty="0">
              <a:solidFill>
                <a:srgbClr val="FFC000"/>
              </a:solidFill>
            </a:endParaRPr>
          </a:p>
        </p:txBody>
      </p:sp>
      <p:cxnSp>
        <p:nvCxnSpPr>
          <p:cNvPr id="3" name="Straight Arrow Connector 2">
            <a:extLst>
              <a:ext uri="{FF2B5EF4-FFF2-40B4-BE49-F238E27FC236}">
                <a16:creationId xmlns:a16="http://schemas.microsoft.com/office/drawing/2014/main" id="{26D05848-C465-430B-06D6-4725601E4070}"/>
              </a:ext>
            </a:extLst>
          </p:cNvPr>
          <p:cNvCxnSpPr/>
          <p:nvPr/>
        </p:nvCxnSpPr>
        <p:spPr>
          <a:xfrm flipH="1">
            <a:off x="1734671" y="1082488"/>
            <a:ext cx="1465729"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 name="Google Shape;878;p41">
            <a:extLst>
              <a:ext uri="{FF2B5EF4-FFF2-40B4-BE49-F238E27FC236}">
                <a16:creationId xmlns:a16="http://schemas.microsoft.com/office/drawing/2014/main" id="{835C631A-79AD-86F4-828C-A93CD73BE070}"/>
              </a:ext>
            </a:extLst>
          </p:cNvPr>
          <p:cNvSpPr txBox="1">
            <a:spLocks/>
          </p:cNvSpPr>
          <p:nvPr/>
        </p:nvSpPr>
        <p:spPr>
          <a:xfrm>
            <a:off x="3253424" y="895148"/>
            <a:ext cx="2508641" cy="3746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buSzPts val="1100"/>
              <a:buFont typeface="Arial"/>
              <a:buNone/>
            </a:pPr>
            <a:r>
              <a:rPr lang="en-US" sz="1200" dirty="0">
                <a:solidFill>
                  <a:schemeClr val="accent6"/>
                </a:solidFill>
              </a:rPr>
              <a:t>Variable being evaluated </a:t>
            </a:r>
          </a:p>
          <a:p>
            <a:pPr marL="0" indent="0">
              <a:buSzPts val="1100"/>
              <a:buFont typeface="Arial"/>
              <a:buNone/>
            </a:pPr>
            <a:endParaRPr lang="en-US" sz="1200" dirty="0">
              <a:solidFill>
                <a:schemeClr val="accent6"/>
              </a:solidFill>
            </a:endParaRPr>
          </a:p>
        </p:txBody>
      </p:sp>
      <p:cxnSp>
        <p:nvCxnSpPr>
          <p:cNvPr id="5" name="Straight Arrow Connector 4">
            <a:extLst>
              <a:ext uri="{FF2B5EF4-FFF2-40B4-BE49-F238E27FC236}">
                <a16:creationId xmlns:a16="http://schemas.microsoft.com/office/drawing/2014/main" id="{AD19F88B-22ED-7755-E461-FA1913522A48}"/>
              </a:ext>
            </a:extLst>
          </p:cNvPr>
          <p:cNvCxnSpPr>
            <a:cxnSpLocks/>
          </p:cNvCxnSpPr>
          <p:nvPr/>
        </p:nvCxnSpPr>
        <p:spPr>
          <a:xfrm flipH="1" flipV="1">
            <a:off x="2299447" y="1210235"/>
            <a:ext cx="900953" cy="267663"/>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Google Shape;878;p41">
            <a:extLst>
              <a:ext uri="{FF2B5EF4-FFF2-40B4-BE49-F238E27FC236}">
                <a16:creationId xmlns:a16="http://schemas.microsoft.com/office/drawing/2014/main" id="{5B3EF0F9-EB37-A1EA-3F42-D48CAC433C59}"/>
              </a:ext>
            </a:extLst>
          </p:cNvPr>
          <p:cNvSpPr txBox="1">
            <a:spLocks/>
          </p:cNvSpPr>
          <p:nvPr/>
        </p:nvSpPr>
        <p:spPr>
          <a:xfrm>
            <a:off x="3253423" y="1333824"/>
            <a:ext cx="2508641" cy="3746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buSzPts val="1100"/>
              <a:buFont typeface="Arial"/>
              <a:buNone/>
            </a:pPr>
            <a:r>
              <a:rPr lang="en-US" sz="1200" dirty="0">
                <a:solidFill>
                  <a:schemeClr val="accent6"/>
                </a:solidFill>
              </a:rPr>
              <a:t>Multiple values can be evaluated in each case (think ==). If letter = ‘a’ char, the first case would be true.</a:t>
            </a:r>
          </a:p>
          <a:p>
            <a:pPr marL="0" indent="0">
              <a:buSzPts val="1100"/>
              <a:buFont typeface="Arial"/>
              <a:buNone/>
            </a:pPr>
            <a:endParaRPr lang="en-US" sz="1200" dirty="0">
              <a:solidFill>
                <a:schemeClr val="accent6"/>
              </a:solidFill>
            </a:endParaRPr>
          </a:p>
          <a:p>
            <a:pPr marL="0" indent="0">
              <a:buSzPts val="1100"/>
              <a:buFont typeface="Arial"/>
              <a:buNone/>
            </a:pPr>
            <a:r>
              <a:rPr lang="en-US" sz="1200" dirty="0">
                <a:solidFill>
                  <a:schemeClr val="accent6"/>
                </a:solidFill>
              </a:rPr>
              <a:t>OUTPUT: 2</a:t>
            </a:r>
          </a:p>
          <a:p>
            <a:pPr marL="0" indent="0">
              <a:buSzPts val="1100"/>
              <a:buFont typeface="Arial"/>
              <a:buNone/>
            </a:pPr>
            <a:endParaRPr lang="en-US" sz="1200" dirty="0">
              <a:solidFill>
                <a:schemeClr val="accent6"/>
              </a:solidFill>
            </a:endParaRPr>
          </a:p>
          <a:p>
            <a:pPr marL="0" indent="0">
              <a:buSzPts val="1100"/>
              <a:buFont typeface="Arial"/>
              <a:buNone/>
            </a:pPr>
            <a:endParaRPr lang="en-US" sz="1200" dirty="0">
              <a:solidFill>
                <a:schemeClr val="accent6"/>
              </a:solidFill>
            </a:endParaRPr>
          </a:p>
        </p:txBody>
      </p:sp>
    </p:spTree>
    <p:extLst>
      <p:ext uri="{BB962C8B-B14F-4D97-AF65-F5344CB8AC3E}">
        <p14:creationId xmlns:p14="http://schemas.microsoft.com/office/powerpoint/2010/main" val="52885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ABD74-9B3B-A44A-6B17-5BBDA21E6B5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DB05FC-D115-A8B3-AEDF-92655F05D995}"/>
              </a:ext>
            </a:extLst>
          </p:cNvPr>
          <p:cNvSpPr txBox="1"/>
          <p:nvPr/>
        </p:nvSpPr>
        <p:spPr>
          <a:xfrm>
            <a:off x="574293" y="442042"/>
            <a:ext cx="7407875" cy="4524315"/>
          </a:xfrm>
          <a:prstGeom prst="rect">
            <a:avLst/>
          </a:prstGeom>
          <a:noFill/>
        </p:spPr>
        <p:txBody>
          <a:bodyPr wrap="square">
            <a:spAutoFit/>
          </a:bodyPr>
          <a:lstStyle/>
          <a:p>
            <a:r>
              <a:rPr lang="en-CA" sz="900" b="0" dirty="0">
                <a:solidFill>
                  <a:srgbClr val="569CD6"/>
                </a:solidFill>
                <a:effectLst/>
                <a:latin typeface="Consolas" panose="020B0609020204030204" pitchFamily="49" charset="0"/>
              </a:rPr>
              <a:t>import</a:t>
            </a:r>
            <a:r>
              <a:rPr lang="en-CA" sz="900" b="0" dirty="0">
                <a:solidFill>
                  <a:srgbClr val="CCCCCC"/>
                </a:solidFill>
                <a:effectLst/>
                <a:latin typeface="Consolas" panose="020B0609020204030204" pitchFamily="49" charset="0"/>
              </a:rPr>
              <a:t> </a:t>
            </a:r>
            <a:r>
              <a:rPr lang="en-CA" sz="900" b="0" dirty="0" err="1">
                <a:solidFill>
                  <a:srgbClr val="4EC9B0"/>
                </a:solidFill>
                <a:effectLst/>
                <a:latin typeface="Consolas" panose="020B0609020204030204" pitchFamily="49" charset="0"/>
              </a:rPr>
              <a:t>java</a:t>
            </a:r>
            <a:r>
              <a:rPr lang="en-CA" sz="900" b="0" dirty="0" err="1">
                <a:solidFill>
                  <a:srgbClr val="D4D4D4"/>
                </a:solidFill>
                <a:effectLst/>
                <a:latin typeface="Consolas" panose="020B0609020204030204" pitchFamily="49" charset="0"/>
              </a:rPr>
              <a:t>.</a:t>
            </a:r>
            <a:r>
              <a:rPr lang="en-CA" sz="900" b="0" dirty="0" err="1">
                <a:solidFill>
                  <a:srgbClr val="4EC9B0"/>
                </a:solidFill>
                <a:effectLst/>
                <a:latin typeface="Consolas" panose="020B0609020204030204" pitchFamily="49" charset="0"/>
              </a:rPr>
              <a:t>util</a:t>
            </a:r>
            <a:r>
              <a:rPr lang="en-CA" sz="900" b="0" dirty="0">
                <a:solidFill>
                  <a:srgbClr val="D4D4D4"/>
                </a:solidFill>
                <a:effectLst/>
                <a:latin typeface="Consolas" panose="020B0609020204030204" pitchFamily="49" charset="0"/>
              </a:rPr>
              <a:t>.*</a:t>
            </a:r>
            <a:r>
              <a:rPr lang="en-CA" sz="900" b="0" dirty="0">
                <a:solidFill>
                  <a:srgbClr val="CCCCCC"/>
                </a:solidFill>
                <a:effectLst/>
                <a:latin typeface="Consolas" panose="020B0609020204030204" pitchFamily="49" charset="0"/>
              </a:rPr>
              <a:t>;</a:t>
            </a:r>
          </a:p>
          <a:p>
            <a:br>
              <a:rPr lang="en-CA" sz="900" b="0" dirty="0">
                <a:solidFill>
                  <a:srgbClr val="CCCCCC"/>
                </a:solidFill>
                <a:effectLst/>
                <a:latin typeface="Consolas" panose="020B0609020204030204" pitchFamily="49" charset="0"/>
              </a:rPr>
            </a:br>
            <a:r>
              <a:rPr lang="en-CA" sz="900" b="0" dirty="0">
                <a:solidFill>
                  <a:srgbClr val="569CD6"/>
                </a:solidFill>
                <a:effectLst/>
                <a:latin typeface="Consolas" panose="020B0609020204030204" pitchFamily="49" charset="0"/>
              </a:rPr>
              <a:t>public</a:t>
            </a:r>
            <a:r>
              <a:rPr lang="en-CA" sz="900" b="0" dirty="0">
                <a:solidFill>
                  <a:srgbClr val="CCCCCC"/>
                </a:solidFill>
                <a:effectLst/>
                <a:latin typeface="Consolas" panose="020B0609020204030204" pitchFamily="49" charset="0"/>
              </a:rPr>
              <a:t> </a:t>
            </a:r>
            <a:r>
              <a:rPr lang="en-CA" sz="900" b="0" dirty="0">
                <a:solidFill>
                  <a:srgbClr val="569CD6"/>
                </a:solidFill>
                <a:effectLst/>
                <a:latin typeface="Consolas" panose="020B0609020204030204" pitchFamily="49" charset="0"/>
              </a:rPr>
              <a:t>class</a:t>
            </a:r>
            <a:r>
              <a:rPr lang="en-CA" sz="900" b="0" dirty="0">
                <a:solidFill>
                  <a:srgbClr val="CCCCCC"/>
                </a:solidFill>
                <a:effectLst/>
                <a:latin typeface="Consolas" panose="020B0609020204030204" pitchFamily="49" charset="0"/>
              </a:rPr>
              <a:t> </a:t>
            </a:r>
            <a:r>
              <a:rPr lang="en-CA" sz="900" b="0" dirty="0" err="1">
                <a:solidFill>
                  <a:srgbClr val="4EC9B0"/>
                </a:solidFill>
                <a:effectLst/>
                <a:latin typeface="Consolas" panose="020B0609020204030204" pitchFamily="49" charset="0"/>
              </a:rPr>
              <a:t>EnumExample</a:t>
            </a:r>
            <a:r>
              <a:rPr lang="en-CA" sz="900" b="0" dirty="0">
                <a:solidFill>
                  <a:srgbClr val="CCCCCC"/>
                </a:solidFill>
                <a:effectLst/>
                <a:latin typeface="Consolas" panose="020B0609020204030204" pitchFamily="49" charset="0"/>
              </a:rPr>
              <a:t> {</a:t>
            </a:r>
          </a:p>
          <a:p>
            <a:r>
              <a:rPr lang="en-CA" sz="900" b="0" dirty="0">
                <a:solidFill>
                  <a:srgbClr val="CCCCCC"/>
                </a:solidFill>
                <a:effectLst/>
                <a:latin typeface="Consolas" panose="020B0609020204030204" pitchFamily="49" charset="0"/>
              </a:rPr>
              <a:t>    </a:t>
            </a:r>
            <a:r>
              <a:rPr lang="en-CA" sz="900" b="0" dirty="0">
                <a:solidFill>
                  <a:srgbClr val="569CD6"/>
                </a:solidFill>
                <a:effectLst/>
                <a:latin typeface="Consolas" panose="020B0609020204030204" pitchFamily="49" charset="0"/>
              </a:rPr>
              <a:t>public</a:t>
            </a:r>
            <a:r>
              <a:rPr lang="en-CA" sz="900" b="0" dirty="0">
                <a:solidFill>
                  <a:srgbClr val="CCCCCC"/>
                </a:solidFill>
                <a:effectLst/>
                <a:latin typeface="Consolas" panose="020B0609020204030204" pitchFamily="49" charset="0"/>
              </a:rPr>
              <a:t> </a:t>
            </a:r>
            <a:r>
              <a:rPr lang="en-CA" sz="900" b="0" dirty="0">
                <a:solidFill>
                  <a:srgbClr val="569CD6"/>
                </a:solidFill>
                <a:effectLst/>
                <a:latin typeface="Consolas" panose="020B0609020204030204" pitchFamily="49" charset="0"/>
              </a:rPr>
              <a:t>static</a:t>
            </a:r>
            <a:r>
              <a:rPr lang="en-CA" sz="900" b="0" dirty="0">
                <a:solidFill>
                  <a:srgbClr val="CCCCCC"/>
                </a:solidFill>
                <a:effectLst/>
                <a:latin typeface="Consolas" panose="020B0609020204030204" pitchFamily="49" charset="0"/>
              </a:rPr>
              <a:t> </a:t>
            </a:r>
            <a:r>
              <a:rPr lang="en-CA" sz="900" b="0" dirty="0">
                <a:solidFill>
                  <a:srgbClr val="4EC9B0"/>
                </a:solidFill>
                <a:effectLst/>
                <a:latin typeface="Consolas" panose="020B0609020204030204" pitchFamily="49" charset="0"/>
              </a:rPr>
              <a:t>void</a:t>
            </a:r>
            <a:r>
              <a:rPr lang="en-CA" sz="900" b="0" dirty="0">
                <a:solidFill>
                  <a:srgbClr val="CCCCCC"/>
                </a:solidFill>
                <a:effectLst/>
                <a:latin typeface="Consolas" panose="020B0609020204030204" pitchFamily="49" charset="0"/>
              </a:rPr>
              <a:t> </a:t>
            </a:r>
            <a:r>
              <a:rPr lang="en-CA" sz="900" b="0" dirty="0">
                <a:solidFill>
                  <a:srgbClr val="DCDCAA"/>
                </a:solidFill>
                <a:effectLst/>
                <a:latin typeface="Consolas" panose="020B0609020204030204" pitchFamily="49" charset="0"/>
              </a:rPr>
              <a:t>main</a:t>
            </a:r>
            <a:r>
              <a:rPr lang="en-CA" sz="900" b="0" dirty="0">
                <a:solidFill>
                  <a:srgbClr val="CCCCCC"/>
                </a:solidFill>
                <a:effectLst/>
                <a:latin typeface="Consolas" panose="020B0609020204030204" pitchFamily="49" charset="0"/>
              </a:rPr>
              <a:t>(</a:t>
            </a:r>
            <a:r>
              <a:rPr lang="en-CA" sz="900" b="0" dirty="0">
                <a:solidFill>
                  <a:srgbClr val="4EC9B0"/>
                </a:solidFill>
                <a:effectLst/>
                <a:latin typeface="Consolas" panose="020B0609020204030204" pitchFamily="49" charset="0"/>
              </a:rPr>
              <a:t>String</a:t>
            </a:r>
            <a:r>
              <a:rPr lang="en-CA" sz="900" b="0" dirty="0">
                <a:solidFill>
                  <a:srgbClr val="CCCCCC"/>
                </a:solidFill>
                <a:effectLst/>
                <a:latin typeface="Consolas" panose="020B0609020204030204" pitchFamily="49" charset="0"/>
              </a:rPr>
              <a:t>[] </a:t>
            </a:r>
            <a:r>
              <a:rPr lang="en-CA" sz="900" b="0" dirty="0" err="1">
                <a:solidFill>
                  <a:srgbClr val="9CDCFE"/>
                </a:solidFill>
                <a:effectLst/>
                <a:latin typeface="Consolas" panose="020B0609020204030204" pitchFamily="49" charset="0"/>
              </a:rPr>
              <a:t>args</a:t>
            </a:r>
            <a:r>
              <a:rPr lang="en-CA" sz="900" b="0" dirty="0">
                <a:solidFill>
                  <a:srgbClr val="CCCCCC"/>
                </a:solidFill>
                <a:effectLst/>
                <a:latin typeface="Consolas" panose="020B0609020204030204" pitchFamily="49" charset="0"/>
              </a:rPr>
              <a:t>) </a:t>
            </a:r>
            <a:r>
              <a:rPr lang="en-CA" sz="900" b="0" dirty="0">
                <a:solidFill>
                  <a:srgbClr val="569CD6"/>
                </a:solidFill>
                <a:effectLst/>
                <a:latin typeface="Consolas" panose="020B0609020204030204" pitchFamily="49" charset="0"/>
              </a:rPr>
              <a:t>throws</a:t>
            </a:r>
            <a:r>
              <a:rPr lang="en-CA" sz="900" b="0" dirty="0">
                <a:solidFill>
                  <a:srgbClr val="CCCCCC"/>
                </a:solidFill>
                <a:effectLst/>
                <a:latin typeface="Consolas" panose="020B0609020204030204" pitchFamily="49" charset="0"/>
              </a:rPr>
              <a:t> </a:t>
            </a:r>
            <a:r>
              <a:rPr lang="en-CA" sz="900" b="0" dirty="0">
                <a:solidFill>
                  <a:srgbClr val="4EC9B0"/>
                </a:solidFill>
                <a:effectLst/>
                <a:latin typeface="Consolas" panose="020B0609020204030204" pitchFamily="49" charset="0"/>
              </a:rPr>
              <a:t>Exception</a:t>
            </a:r>
            <a:r>
              <a:rPr lang="en-CA" sz="900" b="0" dirty="0">
                <a:solidFill>
                  <a:srgbClr val="CCCCCC"/>
                </a:solidFill>
                <a:effectLst/>
                <a:latin typeface="Consolas" panose="020B0609020204030204" pitchFamily="49" charset="0"/>
              </a:rPr>
              <a:t> {</a:t>
            </a:r>
          </a:p>
          <a:p>
            <a:r>
              <a:rPr lang="en-CA" sz="900" b="0" dirty="0">
                <a:solidFill>
                  <a:srgbClr val="CCCCCC"/>
                </a:solidFill>
                <a:effectLst/>
                <a:latin typeface="Consolas" panose="020B0609020204030204" pitchFamily="49" charset="0"/>
              </a:rPr>
              <a:t>        </a:t>
            </a:r>
          </a:p>
          <a:p>
            <a:r>
              <a:rPr lang="en-CA" sz="900" b="0" dirty="0">
                <a:solidFill>
                  <a:srgbClr val="CCCCCC"/>
                </a:solidFill>
                <a:effectLst/>
                <a:latin typeface="Consolas" panose="020B0609020204030204" pitchFamily="49" charset="0"/>
              </a:rPr>
              <a:t>        </a:t>
            </a:r>
            <a:r>
              <a:rPr lang="en-CA" sz="900" b="0" dirty="0">
                <a:solidFill>
                  <a:srgbClr val="6A9955"/>
                </a:solidFill>
                <a:effectLst/>
                <a:latin typeface="Consolas" panose="020B0609020204030204" pitchFamily="49" charset="0"/>
              </a:rPr>
              <a:t>/*---------------------EXAMPLE-1 START -------------------- */</a:t>
            </a:r>
            <a:endParaRPr lang="en-CA" sz="900" b="0" dirty="0">
              <a:solidFill>
                <a:srgbClr val="CCCCCC"/>
              </a:solidFill>
              <a:effectLst/>
              <a:latin typeface="Consolas" panose="020B0609020204030204" pitchFamily="49" charset="0"/>
            </a:endParaRPr>
          </a:p>
          <a:p>
            <a:r>
              <a:rPr lang="en-CA" sz="900" b="0" dirty="0">
                <a:solidFill>
                  <a:srgbClr val="CCCCCC"/>
                </a:solidFill>
                <a:effectLst/>
                <a:latin typeface="Consolas" panose="020B0609020204030204" pitchFamily="49" charset="0"/>
              </a:rPr>
              <a:t>        </a:t>
            </a:r>
            <a:r>
              <a:rPr lang="en-CA" sz="900" b="0" dirty="0">
                <a:solidFill>
                  <a:srgbClr val="6A9955"/>
                </a:solidFill>
                <a:effectLst/>
                <a:latin typeface="Consolas" panose="020B0609020204030204" pitchFamily="49" charset="0"/>
              </a:rPr>
              <a:t>/*--------------UNCOMMENT TO RUN CODE (Ctrl+/)------------- */</a:t>
            </a:r>
            <a:endParaRPr lang="en-CA" sz="900" b="0" dirty="0">
              <a:solidFill>
                <a:srgbClr val="CCCCCC"/>
              </a:solidFill>
              <a:effectLst/>
              <a:latin typeface="Consolas" panose="020B0609020204030204" pitchFamily="49" charset="0"/>
            </a:endParaRPr>
          </a:p>
          <a:p>
            <a:br>
              <a:rPr lang="en-CA" sz="900" b="0" dirty="0">
                <a:solidFill>
                  <a:srgbClr val="CCCCCC"/>
                </a:solidFill>
                <a:effectLst/>
                <a:latin typeface="Consolas" panose="020B0609020204030204" pitchFamily="49" charset="0"/>
              </a:rPr>
            </a:br>
            <a:r>
              <a:rPr lang="en-CA" sz="900" b="0" dirty="0">
                <a:solidFill>
                  <a:srgbClr val="CCCCCC"/>
                </a:solidFill>
                <a:effectLst/>
                <a:latin typeface="Consolas" panose="020B0609020204030204" pitchFamily="49" charset="0"/>
              </a:rPr>
              <a:t>        </a:t>
            </a:r>
            <a:r>
              <a:rPr lang="en-CA" sz="900" b="0" dirty="0">
                <a:solidFill>
                  <a:srgbClr val="6A9955"/>
                </a:solidFill>
                <a:effectLst/>
                <a:latin typeface="Consolas" panose="020B0609020204030204" pitchFamily="49" charset="0"/>
              </a:rPr>
              <a:t>//Enums are a type of class (more on this later), that list constants and are often used in</a:t>
            </a:r>
            <a:endParaRPr lang="en-CA" sz="900" b="0" dirty="0">
              <a:solidFill>
                <a:srgbClr val="CCCCCC"/>
              </a:solidFill>
              <a:effectLst/>
              <a:latin typeface="Consolas" panose="020B0609020204030204" pitchFamily="49" charset="0"/>
            </a:endParaRPr>
          </a:p>
          <a:p>
            <a:r>
              <a:rPr lang="en-CA" sz="900" b="0" dirty="0">
                <a:solidFill>
                  <a:srgbClr val="CCCCCC"/>
                </a:solidFill>
                <a:effectLst/>
                <a:latin typeface="Consolas" panose="020B0609020204030204" pitchFamily="49" charset="0"/>
              </a:rPr>
              <a:t>        </a:t>
            </a:r>
            <a:r>
              <a:rPr lang="en-CA" sz="900" b="0" dirty="0">
                <a:solidFill>
                  <a:srgbClr val="6A9955"/>
                </a:solidFill>
                <a:effectLst/>
                <a:latin typeface="Consolas" panose="020B0609020204030204" pitchFamily="49" charset="0"/>
              </a:rPr>
              <a:t>//combination with switch cases:</a:t>
            </a:r>
            <a:endParaRPr lang="en-CA" sz="900" b="0" dirty="0">
              <a:solidFill>
                <a:srgbClr val="CCCCCC"/>
              </a:solidFill>
              <a:effectLst/>
              <a:latin typeface="Consolas" panose="020B0609020204030204" pitchFamily="49" charset="0"/>
            </a:endParaRPr>
          </a:p>
          <a:p>
            <a:br>
              <a:rPr lang="en-CA" sz="900" b="0" dirty="0">
                <a:solidFill>
                  <a:srgbClr val="CCCCCC"/>
                </a:solidFill>
                <a:effectLst/>
                <a:latin typeface="Consolas" panose="020B0609020204030204" pitchFamily="49" charset="0"/>
              </a:rPr>
            </a:br>
            <a:r>
              <a:rPr lang="en-CA" sz="900" b="0" dirty="0">
                <a:solidFill>
                  <a:srgbClr val="CCCCCC"/>
                </a:solidFill>
                <a:effectLst/>
                <a:latin typeface="Consolas" panose="020B0609020204030204" pitchFamily="49" charset="0"/>
              </a:rPr>
              <a:t>        </a:t>
            </a:r>
            <a:r>
              <a:rPr lang="en-CA" sz="900" b="0" dirty="0" err="1">
                <a:solidFill>
                  <a:srgbClr val="569CD6"/>
                </a:solidFill>
                <a:effectLst/>
                <a:latin typeface="Consolas" panose="020B0609020204030204" pitchFamily="49" charset="0"/>
              </a:rPr>
              <a:t>enum</a:t>
            </a:r>
            <a:r>
              <a:rPr lang="en-CA" sz="900" b="0" dirty="0">
                <a:solidFill>
                  <a:srgbClr val="CCCCCC"/>
                </a:solidFill>
                <a:effectLst/>
                <a:latin typeface="Consolas" panose="020B0609020204030204" pitchFamily="49" charset="0"/>
              </a:rPr>
              <a:t> </a:t>
            </a:r>
            <a:r>
              <a:rPr lang="en-CA" sz="900" b="0" dirty="0" err="1">
                <a:solidFill>
                  <a:srgbClr val="4EC9B0"/>
                </a:solidFill>
                <a:effectLst/>
                <a:latin typeface="Consolas" panose="020B0609020204030204" pitchFamily="49" charset="0"/>
              </a:rPr>
              <a:t>MachineState</a:t>
            </a:r>
            <a:r>
              <a:rPr lang="en-CA" sz="900" b="0" dirty="0">
                <a:solidFill>
                  <a:srgbClr val="CCCCCC"/>
                </a:solidFill>
                <a:effectLst/>
                <a:latin typeface="Consolas" panose="020B0609020204030204" pitchFamily="49" charset="0"/>
              </a:rPr>
              <a:t>{</a:t>
            </a:r>
            <a:r>
              <a:rPr lang="en-CA" sz="900" b="0" dirty="0">
                <a:solidFill>
                  <a:srgbClr val="4FC1FF"/>
                </a:solidFill>
                <a:effectLst/>
                <a:latin typeface="Consolas" panose="020B0609020204030204" pitchFamily="49" charset="0"/>
              </a:rPr>
              <a:t>INITIALIZE</a:t>
            </a:r>
            <a:r>
              <a:rPr lang="en-CA" sz="900" b="0" dirty="0">
                <a:solidFill>
                  <a:srgbClr val="CCCCCC"/>
                </a:solidFill>
                <a:effectLst/>
                <a:latin typeface="Consolas" panose="020B0609020204030204" pitchFamily="49" charset="0"/>
              </a:rPr>
              <a:t>, </a:t>
            </a:r>
            <a:r>
              <a:rPr lang="en-CA" sz="900" b="0" dirty="0">
                <a:solidFill>
                  <a:srgbClr val="4FC1FF"/>
                </a:solidFill>
                <a:effectLst/>
                <a:latin typeface="Consolas" panose="020B0609020204030204" pitchFamily="49" charset="0"/>
              </a:rPr>
              <a:t>RUN</a:t>
            </a:r>
            <a:r>
              <a:rPr lang="en-CA" sz="900" b="0" dirty="0">
                <a:solidFill>
                  <a:srgbClr val="CCCCCC"/>
                </a:solidFill>
                <a:effectLst/>
                <a:latin typeface="Consolas" panose="020B0609020204030204" pitchFamily="49" charset="0"/>
              </a:rPr>
              <a:t>, </a:t>
            </a:r>
            <a:r>
              <a:rPr lang="en-CA" sz="900" b="0" dirty="0">
                <a:solidFill>
                  <a:srgbClr val="4FC1FF"/>
                </a:solidFill>
                <a:effectLst/>
                <a:latin typeface="Consolas" panose="020B0609020204030204" pitchFamily="49" charset="0"/>
              </a:rPr>
              <a:t>STOP</a:t>
            </a:r>
            <a:r>
              <a:rPr lang="en-CA" sz="900" b="0" dirty="0">
                <a:solidFill>
                  <a:srgbClr val="CCCCCC"/>
                </a:solidFill>
                <a:effectLst/>
                <a:latin typeface="Consolas" panose="020B0609020204030204" pitchFamily="49" charset="0"/>
              </a:rPr>
              <a:t>, </a:t>
            </a:r>
            <a:r>
              <a:rPr lang="en-CA" sz="900" b="0" dirty="0">
                <a:solidFill>
                  <a:srgbClr val="4FC1FF"/>
                </a:solidFill>
                <a:effectLst/>
                <a:latin typeface="Consolas" panose="020B0609020204030204" pitchFamily="49" charset="0"/>
              </a:rPr>
              <a:t>DEBUG</a:t>
            </a:r>
            <a:r>
              <a:rPr lang="en-CA" sz="900" b="0" dirty="0">
                <a:solidFill>
                  <a:srgbClr val="CCCCCC"/>
                </a:solidFill>
                <a:effectLst/>
                <a:latin typeface="Consolas" panose="020B0609020204030204" pitchFamily="49" charset="0"/>
              </a:rPr>
              <a:t>};</a:t>
            </a:r>
          </a:p>
          <a:p>
            <a:r>
              <a:rPr lang="en-CA" sz="900" b="0" dirty="0">
                <a:solidFill>
                  <a:srgbClr val="CCCCCC"/>
                </a:solidFill>
                <a:effectLst/>
                <a:latin typeface="Consolas" panose="020B0609020204030204" pitchFamily="49" charset="0"/>
              </a:rPr>
              <a:t>        </a:t>
            </a:r>
            <a:r>
              <a:rPr lang="en-CA" sz="900" b="0" dirty="0" err="1">
                <a:solidFill>
                  <a:srgbClr val="4EC9B0"/>
                </a:solidFill>
                <a:effectLst/>
                <a:latin typeface="Consolas" panose="020B0609020204030204" pitchFamily="49" charset="0"/>
              </a:rPr>
              <a:t>MachineState</a:t>
            </a:r>
            <a:r>
              <a:rPr lang="en-CA" sz="900" b="0" dirty="0">
                <a:solidFill>
                  <a:srgbClr val="CCCCCC"/>
                </a:solidFill>
                <a:effectLst/>
                <a:latin typeface="Consolas" panose="020B0609020204030204" pitchFamily="49" charset="0"/>
              </a:rPr>
              <a:t> </a:t>
            </a:r>
            <a:r>
              <a:rPr lang="en-CA" sz="900" b="0" dirty="0" err="1">
                <a:solidFill>
                  <a:srgbClr val="9CDCFE"/>
                </a:solidFill>
                <a:effectLst/>
                <a:latin typeface="Consolas" panose="020B0609020204030204" pitchFamily="49" charset="0"/>
              </a:rPr>
              <a:t>myMachineState</a:t>
            </a:r>
            <a:r>
              <a:rPr lang="en-CA" sz="900" b="0" dirty="0">
                <a:solidFill>
                  <a:srgbClr val="CCCCCC"/>
                </a:solidFill>
                <a:effectLst/>
                <a:latin typeface="Consolas" panose="020B0609020204030204" pitchFamily="49" charset="0"/>
              </a:rPr>
              <a:t> </a:t>
            </a:r>
            <a:r>
              <a:rPr lang="en-CA" sz="900" b="0" dirty="0">
                <a:solidFill>
                  <a:srgbClr val="D4D4D4"/>
                </a:solidFill>
                <a:effectLst/>
                <a:latin typeface="Consolas" panose="020B0609020204030204" pitchFamily="49" charset="0"/>
              </a:rPr>
              <a:t>=</a:t>
            </a:r>
            <a:r>
              <a:rPr lang="en-CA" sz="900" b="0" dirty="0">
                <a:solidFill>
                  <a:srgbClr val="CCCCCC"/>
                </a:solidFill>
                <a:effectLst/>
                <a:latin typeface="Consolas" panose="020B0609020204030204" pitchFamily="49" charset="0"/>
              </a:rPr>
              <a:t> </a:t>
            </a:r>
            <a:r>
              <a:rPr lang="en-CA" sz="900" b="0" dirty="0" err="1">
                <a:solidFill>
                  <a:srgbClr val="4EC9B0"/>
                </a:solidFill>
                <a:effectLst/>
                <a:latin typeface="Consolas" panose="020B0609020204030204" pitchFamily="49" charset="0"/>
              </a:rPr>
              <a:t>MachineState</a:t>
            </a:r>
            <a:r>
              <a:rPr lang="en-CA" sz="900" b="0" dirty="0" err="1">
                <a:solidFill>
                  <a:srgbClr val="CCCCCC"/>
                </a:solidFill>
                <a:effectLst/>
                <a:latin typeface="Consolas" panose="020B0609020204030204" pitchFamily="49" charset="0"/>
              </a:rPr>
              <a:t>.</a:t>
            </a:r>
            <a:r>
              <a:rPr lang="en-CA" sz="900" b="0" dirty="0" err="1">
                <a:solidFill>
                  <a:srgbClr val="4FC1FF"/>
                </a:solidFill>
                <a:effectLst/>
                <a:latin typeface="Consolas" panose="020B0609020204030204" pitchFamily="49" charset="0"/>
              </a:rPr>
              <a:t>INITIALIZE</a:t>
            </a:r>
            <a:r>
              <a:rPr lang="en-CA" sz="900" b="0" dirty="0">
                <a:solidFill>
                  <a:srgbClr val="CCCCCC"/>
                </a:solidFill>
                <a:effectLst/>
                <a:latin typeface="Consolas" panose="020B0609020204030204" pitchFamily="49" charset="0"/>
              </a:rPr>
              <a:t>;  </a:t>
            </a:r>
          </a:p>
          <a:p>
            <a:r>
              <a:rPr lang="en-CA" sz="900" b="0" dirty="0">
                <a:solidFill>
                  <a:srgbClr val="CCCCCC"/>
                </a:solidFill>
                <a:effectLst/>
                <a:latin typeface="Consolas" panose="020B0609020204030204" pitchFamily="49" charset="0"/>
              </a:rPr>
              <a:t>         </a:t>
            </a:r>
            <a:r>
              <a:rPr lang="en-CA" sz="900" b="0" dirty="0">
                <a:solidFill>
                  <a:srgbClr val="6A9955"/>
                </a:solidFill>
                <a:effectLst/>
                <a:latin typeface="Consolas" panose="020B0609020204030204" pitchFamily="49" charset="0"/>
              </a:rPr>
              <a:t>//Try uncommenting another value of </a:t>
            </a:r>
            <a:r>
              <a:rPr lang="en-CA" sz="900" b="0" dirty="0" err="1">
                <a:solidFill>
                  <a:srgbClr val="6A9955"/>
                </a:solidFill>
                <a:effectLst/>
                <a:latin typeface="Consolas" panose="020B0609020204030204" pitchFamily="49" charset="0"/>
              </a:rPr>
              <a:t>myMachineState</a:t>
            </a:r>
            <a:endParaRPr lang="en-CA" sz="900" b="0" dirty="0">
              <a:solidFill>
                <a:srgbClr val="CCCCCC"/>
              </a:solidFill>
              <a:effectLst/>
              <a:latin typeface="Consolas" panose="020B0609020204030204" pitchFamily="49" charset="0"/>
            </a:endParaRPr>
          </a:p>
          <a:p>
            <a:r>
              <a:rPr lang="en-CA" sz="900" b="0" dirty="0">
                <a:solidFill>
                  <a:srgbClr val="CCCCCC"/>
                </a:solidFill>
                <a:effectLst/>
                <a:latin typeface="Consolas" panose="020B0609020204030204" pitchFamily="49" charset="0"/>
              </a:rPr>
              <a:t>        </a:t>
            </a:r>
            <a:r>
              <a:rPr lang="en-CA" sz="900" b="0" dirty="0">
                <a:solidFill>
                  <a:srgbClr val="6A9955"/>
                </a:solidFill>
                <a:effectLst/>
                <a:latin typeface="Consolas" panose="020B0609020204030204" pitchFamily="49" charset="0"/>
              </a:rPr>
              <a:t>// </a:t>
            </a:r>
            <a:r>
              <a:rPr lang="en-CA" sz="900" b="0" dirty="0" err="1">
                <a:solidFill>
                  <a:srgbClr val="6A9955"/>
                </a:solidFill>
                <a:effectLst/>
                <a:latin typeface="Consolas" panose="020B0609020204030204" pitchFamily="49" charset="0"/>
              </a:rPr>
              <a:t>myMachineState</a:t>
            </a:r>
            <a:r>
              <a:rPr lang="en-CA" sz="900" b="0" dirty="0">
                <a:solidFill>
                  <a:srgbClr val="6A9955"/>
                </a:solidFill>
                <a:effectLst/>
                <a:latin typeface="Consolas" panose="020B0609020204030204" pitchFamily="49" charset="0"/>
              </a:rPr>
              <a:t> = </a:t>
            </a:r>
            <a:r>
              <a:rPr lang="en-CA" sz="900" b="0" dirty="0" err="1">
                <a:solidFill>
                  <a:srgbClr val="6A9955"/>
                </a:solidFill>
                <a:effectLst/>
                <a:latin typeface="Consolas" panose="020B0609020204030204" pitchFamily="49" charset="0"/>
              </a:rPr>
              <a:t>MachineState.RUN</a:t>
            </a:r>
            <a:r>
              <a:rPr lang="en-CA" sz="900" b="0" dirty="0">
                <a:solidFill>
                  <a:srgbClr val="6A9955"/>
                </a:solidFill>
                <a:effectLst/>
                <a:latin typeface="Consolas" panose="020B0609020204030204" pitchFamily="49" charset="0"/>
              </a:rPr>
              <a:t>; </a:t>
            </a:r>
            <a:endParaRPr lang="en-CA" sz="900" b="0" dirty="0">
              <a:solidFill>
                <a:srgbClr val="CCCCCC"/>
              </a:solidFill>
              <a:effectLst/>
              <a:latin typeface="Consolas" panose="020B0609020204030204" pitchFamily="49" charset="0"/>
            </a:endParaRPr>
          </a:p>
          <a:p>
            <a:r>
              <a:rPr lang="en-CA" sz="900" b="0" dirty="0">
                <a:solidFill>
                  <a:srgbClr val="CCCCCC"/>
                </a:solidFill>
                <a:effectLst/>
                <a:latin typeface="Consolas" panose="020B0609020204030204" pitchFamily="49" charset="0"/>
              </a:rPr>
              <a:t>        </a:t>
            </a:r>
            <a:r>
              <a:rPr lang="en-CA" sz="900" b="0" dirty="0">
                <a:solidFill>
                  <a:srgbClr val="6A9955"/>
                </a:solidFill>
                <a:effectLst/>
                <a:latin typeface="Consolas" panose="020B0609020204030204" pitchFamily="49" charset="0"/>
              </a:rPr>
              <a:t>// </a:t>
            </a:r>
            <a:r>
              <a:rPr lang="en-CA" sz="900" b="0" dirty="0" err="1">
                <a:solidFill>
                  <a:srgbClr val="6A9955"/>
                </a:solidFill>
                <a:effectLst/>
                <a:latin typeface="Consolas" panose="020B0609020204030204" pitchFamily="49" charset="0"/>
              </a:rPr>
              <a:t>myMachineState</a:t>
            </a:r>
            <a:r>
              <a:rPr lang="en-CA" sz="900" b="0" dirty="0">
                <a:solidFill>
                  <a:srgbClr val="6A9955"/>
                </a:solidFill>
                <a:effectLst/>
                <a:latin typeface="Consolas" panose="020B0609020204030204" pitchFamily="49" charset="0"/>
              </a:rPr>
              <a:t> = </a:t>
            </a:r>
            <a:r>
              <a:rPr lang="en-CA" sz="900" b="0" dirty="0" err="1">
                <a:solidFill>
                  <a:srgbClr val="6A9955"/>
                </a:solidFill>
                <a:effectLst/>
                <a:latin typeface="Consolas" panose="020B0609020204030204" pitchFamily="49" charset="0"/>
              </a:rPr>
              <a:t>MachineState.STOP</a:t>
            </a:r>
            <a:r>
              <a:rPr lang="en-CA" sz="900" b="0" dirty="0">
                <a:solidFill>
                  <a:srgbClr val="6A9955"/>
                </a:solidFill>
                <a:effectLst/>
                <a:latin typeface="Consolas" panose="020B0609020204030204" pitchFamily="49" charset="0"/>
              </a:rPr>
              <a:t>; </a:t>
            </a:r>
            <a:endParaRPr lang="en-CA" sz="900" b="0" dirty="0">
              <a:solidFill>
                <a:srgbClr val="CCCCCC"/>
              </a:solidFill>
              <a:effectLst/>
              <a:latin typeface="Consolas" panose="020B0609020204030204" pitchFamily="49" charset="0"/>
            </a:endParaRPr>
          </a:p>
          <a:p>
            <a:r>
              <a:rPr lang="en-CA" sz="900" b="0" dirty="0">
                <a:solidFill>
                  <a:srgbClr val="CCCCCC"/>
                </a:solidFill>
                <a:effectLst/>
                <a:latin typeface="Consolas" panose="020B0609020204030204" pitchFamily="49" charset="0"/>
              </a:rPr>
              <a:t>        </a:t>
            </a:r>
            <a:r>
              <a:rPr lang="en-CA" sz="900" b="0" dirty="0">
                <a:solidFill>
                  <a:srgbClr val="6A9955"/>
                </a:solidFill>
                <a:effectLst/>
                <a:latin typeface="Consolas" panose="020B0609020204030204" pitchFamily="49" charset="0"/>
              </a:rPr>
              <a:t>// </a:t>
            </a:r>
            <a:r>
              <a:rPr lang="en-CA" sz="900" b="0" dirty="0" err="1">
                <a:solidFill>
                  <a:srgbClr val="6A9955"/>
                </a:solidFill>
                <a:effectLst/>
                <a:latin typeface="Consolas" panose="020B0609020204030204" pitchFamily="49" charset="0"/>
              </a:rPr>
              <a:t>myMachineState</a:t>
            </a:r>
            <a:r>
              <a:rPr lang="en-CA" sz="900" b="0" dirty="0">
                <a:solidFill>
                  <a:srgbClr val="6A9955"/>
                </a:solidFill>
                <a:effectLst/>
                <a:latin typeface="Consolas" panose="020B0609020204030204" pitchFamily="49" charset="0"/>
              </a:rPr>
              <a:t> = </a:t>
            </a:r>
            <a:r>
              <a:rPr lang="en-CA" sz="900" b="0" dirty="0" err="1">
                <a:solidFill>
                  <a:srgbClr val="6A9955"/>
                </a:solidFill>
                <a:effectLst/>
                <a:latin typeface="Consolas" panose="020B0609020204030204" pitchFamily="49" charset="0"/>
              </a:rPr>
              <a:t>MachineState.DEBUG</a:t>
            </a:r>
            <a:r>
              <a:rPr lang="en-CA" sz="900" b="0" dirty="0">
                <a:solidFill>
                  <a:srgbClr val="6A9955"/>
                </a:solidFill>
                <a:effectLst/>
                <a:latin typeface="Consolas" panose="020B0609020204030204" pitchFamily="49" charset="0"/>
              </a:rPr>
              <a:t>;   </a:t>
            </a:r>
            <a:endParaRPr lang="en-CA" sz="900" b="0" dirty="0">
              <a:solidFill>
                <a:srgbClr val="CCCCCC"/>
              </a:solidFill>
              <a:effectLst/>
              <a:latin typeface="Consolas" panose="020B0609020204030204" pitchFamily="49" charset="0"/>
            </a:endParaRPr>
          </a:p>
          <a:p>
            <a:br>
              <a:rPr lang="en-CA" sz="900" b="0" dirty="0">
                <a:solidFill>
                  <a:srgbClr val="CCCCCC"/>
                </a:solidFill>
                <a:effectLst/>
                <a:latin typeface="Consolas" panose="020B0609020204030204" pitchFamily="49" charset="0"/>
              </a:rPr>
            </a:br>
            <a:r>
              <a:rPr lang="en-CA" sz="900" b="0" dirty="0">
                <a:solidFill>
                  <a:srgbClr val="CCCCCC"/>
                </a:solidFill>
                <a:effectLst/>
                <a:latin typeface="Consolas" panose="020B0609020204030204" pitchFamily="49" charset="0"/>
              </a:rPr>
              <a:t>        </a:t>
            </a:r>
            <a:r>
              <a:rPr lang="en-CA" sz="900" b="0" dirty="0">
                <a:solidFill>
                  <a:srgbClr val="C586C0"/>
                </a:solidFill>
                <a:effectLst/>
                <a:latin typeface="Consolas" panose="020B0609020204030204" pitchFamily="49" charset="0"/>
              </a:rPr>
              <a:t>switch</a:t>
            </a:r>
            <a:r>
              <a:rPr lang="en-CA" sz="900" b="0" dirty="0">
                <a:solidFill>
                  <a:srgbClr val="CCCCCC"/>
                </a:solidFill>
                <a:effectLst/>
                <a:latin typeface="Consolas" panose="020B0609020204030204" pitchFamily="49" charset="0"/>
              </a:rPr>
              <a:t> (</a:t>
            </a:r>
            <a:r>
              <a:rPr lang="en-CA" sz="900" b="0" dirty="0" err="1">
                <a:solidFill>
                  <a:srgbClr val="9CDCFE"/>
                </a:solidFill>
                <a:effectLst/>
                <a:latin typeface="Consolas" panose="020B0609020204030204" pitchFamily="49" charset="0"/>
              </a:rPr>
              <a:t>myMachineState</a:t>
            </a:r>
            <a:r>
              <a:rPr lang="en-CA" sz="900" b="0" dirty="0">
                <a:solidFill>
                  <a:srgbClr val="CCCCCC"/>
                </a:solidFill>
                <a:effectLst/>
                <a:latin typeface="Consolas" panose="020B0609020204030204" pitchFamily="49" charset="0"/>
              </a:rPr>
              <a:t>){</a:t>
            </a:r>
          </a:p>
          <a:p>
            <a:r>
              <a:rPr lang="en-CA" sz="900" b="0" dirty="0">
                <a:solidFill>
                  <a:srgbClr val="CCCCCC"/>
                </a:solidFill>
                <a:effectLst/>
                <a:latin typeface="Consolas" panose="020B0609020204030204" pitchFamily="49" charset="0"/>
              </a:rPr>
              <a:t>            </a:t>
            </a:r>
            <a:r>
              <a:rPr lang="en-CA" sz="900" b="0" dirty="0">
                <a:solidFill>
                  <a:srgbClr val="C586C0"/>
                </a:solidFill>
                <a:effectLst/>
                <a:latin typeface="Consolas" panose="020B0609020204030204" pitchFamily="49" charset="0"/>
              </a:rPr>
              <a:t>case</a:t>
            </a:r>
            <a:r>
              <a:rPr lang="en-CA" sz="900" b="0" dirty="0">
                <a:solidFill>
                  <a:srgbClr val="CCCCCC"/>
                </a:solidFill>
                <a:effectLst/>
                <a:latin typeface="Consolas" panose="020B0609020204030204" pitchFamily="49" charset="0"/>
              </a:rPr>
              <a:t> </a:t>
            </a:r>
            <a:r>
              <a:rPr lang="en-CA" sz="900" b="0" dirty="0">
                <a:solidFill>
                  <a:srgbClr val="4FC1FF"/>
                </a:solidFill>
                <a:effectLst/>
                <a:latin typeface="Consolas" panose="020B0609020204030204" pitchFamily="49" charset="0"/>
              </a:rPr>
              <a:t>INITIALIZE</a:t>
            </a:r>
            <a:r>
              <a:rPr lang="en-CA" sz="900" b="0" dirty="0">
                <a:solidFill>
                  <a:srgbClr val="C586C0"/>
                </a:solidFill>
                <a:effectLst/>
                <a:latin typeface="Consolas" panose="020B0609020204030204" pitchFamily="49" charset="0"/>
              </a:rPr>
              <a:t>:</a:t>
            </a:r>
            <a:endParaRPr lang="en-CA" sz="900" b="0" dirty="0">
              <a:solidFill>
                <a:srgbClr val="CCCCCC"/>
              </a:solidFill>
              <a:effectLst/>
              <a:latin typeface="Consolas" panose="020B0609020204030204" pitchFamily="49" charset="0"/>
            </a:endParaRPr>
          </a:p>
          <a:p>
            <a:r>
              <a:rPr lang="en-CA" sz="900" b="0" dirty="0">
                <a:solidFill>
                  <a:srgbClr val="CCCCCC"/>
                </a:solidFill>
                <a:effectLst/>
                <a:latin typeface="Consolas" panose="020B0609020204030204" pitchFamily="49" charset="0"/>
              </a:rPr>
              <a:t>            </a:t>
            </a:r>
            <a:r>
              <a:rPr lang="en-CA" sz="900" b="0" dirty="0" err="1">
                <a:solidFill>
                  <a:srgbClr val="4EC9B0"/>
                </a:solidFill>
                <a:effectLst/>
                <a:latin typeface="Consolas" panose="020B0609020204030204" pitchFamily="49" charset="0"/>
              </a:rPr>
              <a:t>System</a:t>
            </a:r>
            <a:r>
              <a:rPr lang="en-CA" sz="900" b="0" dirty="0" err="1">
                <a:solidFill>
                  <a:srgbClr val="CCCCCC"/>
                </a:solidFill>
                <a:effectLst/>
                <a:latin typeface="Consolas" panose="020B0609020204030204" pitchFamily="49" charset="0"/>
              </a:rPr>
              <a:t>.</a:t>
            </a:r>
            <a:r>
              <a:rPr lang="en-CA" sz="900" b="0" dirty="0" err="1">
                <a:solidFill>
                  <a:srgbClr val="4FC1FF"/>
                </a:solidFill>
                <a:effectLst/>
                <a:latin typeface="Consolas" panose="020B0609020204030204" pitchFamily="49" charset="0"/>
              </a:rPr>
              <a:t>out</a:t>
            </a:r>
            <a:r>
              <a:rPr lang="en-CA" sz="900" b="0" dirty="0" err="1">
                <a:solidFill>
                  <a:srgbClr val="CCCCCC"/>
                </a:solidFill>
                <a:effectLst/>
                <a:latin typeface="Consolas" panose="020B0609020204030204" pitchFamily="49" charset="0"/>
              </a:rPr>
              <a:t>.</a:t>
            </a:r>
            <a:r>
              <a:rPr lang="en-CA" sz="900" b="0" dirty="0" err="1">
                <a:solidFill>
                  <a:srgbClr val="DCDCAA"/>
                </a:solidFill>
                <a:effectLst/>
                <a:latin typeface="Consolas" panose="020B0609020204030204" pitchFamily="49" charset="0"/>
              </a:rPr>
              <a:t>println</a:t>
            </a:r>
            <a:r>
              <a:rPr lang="en-CA" sz="900" b="0" dirty="0">
                <a:solidFill>
                  <a:srgbClr val="CCCCCC"/>
                </a:solidFill>
                <a:effectLst/>
                <a:latin typeface="Consolas" panose="020B0609020204030204" pitchFamily="49" charset="0"/>
              </a:rPr>
              <a:t>(</a:t>
            </a:r>
            <a:r>
              <a:rPr lang="en-CA" sz="900" b="0" dirty="0">
                <a:solidFill>
                  <a:srgbClr val="CE9178"/>
                </a:solidFill>
                <a:effectLst/>
                <a:latin typeface="Consolas" panose="020B0609020204030204" pitchFamily="49" charset="0"/>
              </a:rPr>
              <a:t>"In INITIALIZE case"</a:t>
            </a:r>
            <a:r>
              <a:rPr lang="en-CA" sz="900" b="0" dirty="0">
                <a:solidFill>
                  <a:srgbClr val="CCCCCC"/>
                </a:solidFill>
                <a:effectLst/>
                <a:latin typeface="Consolas" panose="020B0609020204030204" pitchFamily="49" charset="0"/>
              </a:rPr>
              <a:t>);</a:t>
            </a:r>
          </a:p>
          <a:p>
            <a:r>
              <a:rPr lang="en-CA" sz="900" b="0" dirty="0">
                <a:solidFill>
                  <a:srgbClr val="CCCCCC"/>
                </a:solidFill>
                <a:effectLst/>
                <a:latin typeface="Consolas" panose="020B0609020204030204" pitchFamily="49" charset="0"/>
              </a:rPr>
              <a:t>            </a:t>
            </a:r>
            <a:r>
              <a:rPr lang="en-CA" sz="900" b="0" dirty="0">
                <a:solidFill>
                  <a:srgbClr val="C586C0"/>
                </a:solidFill>
                <a:effectLst/>
                <a:latin typeface="Consolas" panose="020B0609020204030204" pitchFamily="49" charset="0"/>
              </a:rPr>
              <a:t>break</a:t>
            </a:r>
            <a:r>
              <a:rPr lang="en-CA" sz="900" b="0" dirty="0">
                <a:solidFill>
                  <a:srgbClr val="CCCCCC"/>
                </a:solidFill>
                <a:effectLst/>
                <a:latin typeface="Consolas" panose="020B0609020204030204" pitchFamily="49" charset="0"/>
              </a:rPr>
              <a:t>;</a:t>
            </a:r>
          </a:p>
          <a:p>
            <a:r>
              <a:rPr lang="en-CA" sz="900" b="0" dirty="0">
                <a:solidFill>
                  <a:srgbClr val="CCCCCC"/>
                </a:solidFill>
                <a:effectLst/>
                <a:latin typeface="Consolas" panose="020B0609020204030204" pitchFamily="49" charset="0"/>
              </a:rPr>
              <a:t>            </a:t>
            </a:r>
            <a:r>
              <a:rPr lang="en-CA" sz="900" b="0" dirty="0">
                <a:solidFill>
                  <a:srgbClr val="C586C0"/>
                </a:solidFill>
                <a:effectLst/>
                <a:latin typeface="Consolas" panose="020B0609020204030204" pitchFamily="49" charset="0"/>
              </a:rPr>
              <a:t>case</a:t>
            </a:r>
            <a:r>
              <a:rPr lang="en-CA" sz="900" b="0" dirty="0">
                <a:solidFill>
                  <a:srgbClr val="CCCCCC"/>
                </a:solidFill>
                <a:effectLst/>
                <a:latin typeface="Consolas" panose="020B0609020204030204" pitchFamily="49" charset="0"/>
              </a:rPr>
              <a:t> </a:t>
            </a:r>
            <a:r>
              <a:rPr lang="en-CA" sz="900" b="0" dirty="0">
                <a:solidFill>
                  <a:srgbClr val="4FC1FF"/>
                </a:solidFill>
                <a:effectLst/>
                <a:latin typeface="Consolas" panose="020B0609020204030204" pitchFamily="49" charset="0"/>
              </a:rPr>
              <a:t>RUN</a:t>
            </a:r>
            <a:r>
              <a:rPr lang="en-CA" sz="900" b="0" dirty="0">
                <a:solidFill>
                  <a:srgbClr val="C586C0"/>
                </a:solidFill>
                <a:effectLst/>
                <a:latin typeface="Consolas" panose="020B0609020204030204" pitchFamily="49" charset="0"/>
              </a:rPr>
              <a:t>:</a:t>
            </a:r>
            <a:endParaRPr lang="en-CA" sz="900" b="0" dirty="0">
              <a:solidFill>
                <a:srgbClr val="CCCCCC"/>
              </a:solidFill>
              <a:effectLst/>
              <a:latin typeface="Consolas" panose="020B0609020204030204" pitchFamily="49" charset="0"/>
            </a:endParaRPr>
          </a:p>
          <a:p>
            <a:r>
              <a:rPr lang="en-CA" sz="900" b="0" dirty="0">
                <a:solidFill>
                  <a:srgbClr val="CCCCCC"/>
                </a:solidFill>
                <a:effectLst/>
                <a:latin typeface="Consolas" panose="020B0609020204030204" pitchFamily="49" charset="0"/>
              </a:rPr>
              <a:t>            </a:t>
            </a:r>
            <a:r>
              <a:rPr lang="en-CA" sz="900" b="0" dirty="0" err="1">
                <a:solidFill>
                  <a:srgbClr val="4EC9B0"/>
                </a:solidFill>
                <a:effectLst/>
                <a:latin typeface="Consolas" panose="020B0609020204030204" pitchFamily="49" charset="0"/>
              </a:rPr>
              <a:t>System</a:t>
            </a:r>
            <a:r>
              <a:rPr lang="en-CA" sz="900" b="0" dirty="0" err="1">
                <a:solidFill>
                  <a:srgbClr val="CCCCCC"/>
                </a:solidFill>
                <a:effectLst/>
                <a:latin typeface="Consolas" panose="020B0609020204030204" pitchFamily="49" charset="0"/>
              </a:rPr>
              <a:t>.</a:t>
            </a:r>
            <a:r>
              <a:rPr lang="en-CA" sz="900" b="0" dirty="0" err="1">
                <a:solidFill>
                  <a:srgbClr val="4FC1FF"/>
                </a:solidFill>
                <a:effectLst/>
                <a:latin typeface="Consolas" panose="020B0609020204030204" pitchFamily="49" charset="0"/>
              </a:rPr>
              <a:t>out</a:t>
            </a:r>
            <a:r>
              <a:rPr lang="en-CA" sz="900" b="0" dirty="0" err="1">
                <a:solidFill>
                  <a:srgbClr val="CCCCCC"/>
                </a:solidFill>
                <a:effectLst/>
                <a:latin typeface="Consolas" panose="020B0609020204030204" pitchFamily="49" charset="0"/>
              </a:rPr>
              <a:t>.</a:t>
            </a:r>
            <a:r>
              <a:rPr lang="en-CA" sz="900" b="0" dirty="0" err="1">
                <a:solidFill>
                  <a:srgbClr val="DCDCAA"/>
                </a:solidFill>
                <a:effectLst/>
                <a:latin typeface="Consolas" panose="020B0609020204030204" pitchFamily="49" charset="0"/>
              </a:rPr>
              <a:t>println</a:t>
            </a:r>
            <a:r>
              <a:rPr lang="en-CA" sz="900" b="0" dirty="0">
                <a:solidFill>
                  <a:srgbClr val="CCCCCC"/>
                </a:solidFill>
                <a:effectLst/>
                <a:latin typeface="Consolas" panose="020B0609020204030204" pitchFamily="49" charset="0"/>
              </a:rPr>
              <a:t>(</a:t>
            </a:r>
            <a:r>
              <a:rPr lang="en-CA" sz="900" b="0" dirty="0">
                <a:solidFill>
                  <a:srgbClr val="CE9178"/>
                </a:solidFill>
                <a:effectLst/>
                <a:latin typeface="Consolas" panose="020B0609020204030204" pitchFamily="49" charset="0"/>
              </a:rPr>
              <a:t>"In RUN case"</a:t>
            </a:r>
            <a:r>
              <a:rPr lang="en-CA" sz="900" b="0" dirty="0">
                <a:solidFill>
                  <a:srgbClr val="CCCCCC"/>
                </a:solidFill>
                <a:effectLst/>
                <a:latin typeface="Consolas" panose="020B0609020204030204" pitchFamily="49" charset="0"/>
              </a:rPr>
              <a:t>);</a:t>
            </a:r>
          </a:p>
          <a:p>
            <a:r>
              <a:rPr lang="en-CA" sz="900" b="0" dirty="0">
                <a:solidFill>
                  <a:srgbClr val="CCCCCC"/>
                </a:solidFill>
                <a:effectLst/>
                <a:latin typeface="Consolas" panose="020B0609020204030204" pitchFamily="49" charset="0"/>
              </a:rPr>
              <a:t>            </a:t>
            </a:r>
            <a:r>
              <a:rPr lang="en-CA" sz="900" b="0" dirty="0">
                <a:solidFill>
                  <a:srgbClr val="C586C0"/>
                </a:solidFill>
                <a:effectLst/>
                <a:latin typeface="Consolas" panose="020B0609020204030204" pitchFamily="49" charset="0"/>
              </a:rPr>
              <a:t>break</a:t>
            </a:r>
            <a:r>
              <a:rPr lang="en-CA" sz="900" b="0" dirty="0">
                <a:solidFill>
                  <a:srgbClr val="CCCCCC"/>
                </a:solidFill>
                <a:effectLst/>
                <a:latin typeface="Consolas" panose="020B0609020204030204" pitchFamily="49" charset="0"/>
              </a:rPr>
              <a:t>;</a:t>
            </a:r>
          </a:p>
          <a:p>
            <a:r>
              <a:rPr lang="en-CA" sz="900" b="0" dirty="0">
                <a:solidFill>
                  <a:srgbClr val="CCCCCC"/>
                </a:solidFill>
                <a:effectLst/>
                <a:latin typeface="Consolas" panose="020B0609020204030204" pitchFamily="49" charset="0"/>
              </a:rPr>
              <a:t>            </a:t>
            </a:r>
            <a:r>
              <a:rPr lang="en-CA" sz="900" b="0" dirty="0">
                <a:solidFill>
                  <a:srgbClr val="C586C0"/>
                </a:solidFill>
                <a:effectLst/>
                <a:latin typeface="Consolas" panose="020B0609020204030204" pitchFamily="49" charset="0"/>
              </a:rPr>
              <a:t>case</a:t>
            </a:r>
            <a:r>
              <a:rPr lang="en-CA" sz="900" b="0" dirty="0">
                <a:solidFill>
                  <a:srgbClr val="CCCCCC"/>
                </a:solidFill>
                <a:effectLst/>
                <a:latin typeface="Consolas" panose="020B0609020204030204" pitchFamily="49" charset="0"/>
              </a:rPr>
              <a:t> </a:t>
            </a:r>
            <a:r>
              <a:rPr lang="en-CA" sz="900" b="0" dirty="0">
                <a:solidFill>
                  <a:srgbClr val="4FC1FF"/>
                </a:solidFill>
                <a:effectLst/>
                <a:latin typeface="Consolas" panose="020B0609020204030204" pitchFamily="49" charset="0"/>
              </a:rPr>
              <a:t>STOP</a:t>
            </a:r>
            <a:r>
              <a:rPr lang="en-CA" sz="900" b="0" dirty="0">
                <a:solidFill>
                  <a:srgbClr val="C586C0"/>
                </a:solidFill>
                <a:effectLst/>
                <a:latin typeface="Consolas" panose="020B0609020204030204" pitchFamily="49" charset="0"/>
              </a:rPr>
              <a:t>:</a:t>
            </a:r>
            <a:endParaRPr lang="en-CA" sz="900" b="0" dirty="0">
              <a:solidFill>
                <a:srgbClr val="CCCCCC"/>
              </a:solidFill>
              <a:effectLst/>
              <a:latin typeface="Consolas" panose="020B0609020204030204" pitchFamily="49" charset="0"/>
            </a:endParaRPr>
          </a:p>
          <a:p>
            <a:r>
              <a:rPr lang="en-CA" sz="900" b="0" dirty="0">
                <a:solidFill>
                  <a:srgbClr val="CCCCCC"/>
                </a:solidFill>
                <a:effectLst/>
                <a:latin typeface="Consolas" panose="020B0609020204030204" pitchFamily="49" charset="0"/>
              </a:rPr>
              <a:t>            </a:t>
            </a:r>
            <a:r>
              <a:rPr lang="en-CA" sz="900" b="0" dirty="0" err="1">
                <a:solidFill>
                  <a:srgbClr val="4EC9B0"/>
                </a:solidFill>
                <a:effectLst/>
                <a:latin typeface="Consolas" panose="020B0609020204030204" pitchFamily="49" charset="0"/>
              </a:rPr>
              <a:t>System</a:t>
            </a:r>
            <a:r>
              <a:rPr lang="en-CA" sz="900" b="0" dirty="0" err="1">
                <a:solidFill>
                  <a:srgbClr val="CCCCCC"/>
                </a:solidFill>
                <a:effectLst/>
                <a:latin typeface="Consolas" panose="020B0609020204030204" pitchFamily="49" charset="0"/>
              </a:rPr>
              <a:t>.</a:t>
            </a:r>
            <a:r>
              <a:rPr lang="en-CA" sz="900" b="0" dirty="0" err="1">
                <a:solidFill>
                  <a:srgbClr val="4FC1FF"/>
                </a:solidFill>
                <a:effectLst/>
                <a:latin typeface="Consolas" panose="020B0609020204030204" pitchFamily="49" charset="0"/>
              </a:rPr>
              <a:t>out</a:t>
            </a:r>
            <a:r>
              <a:rPr lang="en-CA" sz="900" b="0" dirty="0" err="1">
                <a:solidFill>
                  <a:srgbClr val="CCCCCC"/>
                </a:solidFill>
                <a:effectLst/>
                <a:latin typeface="Consolas" panose="020B0609020204030204" pitchFamily="49" charset="0"/>
              </a:rPr>
              <a:t>.</a:t>
            </a:r>
            <a:r>
              <a:rPr lang="en-CA" sz="900" b="0" dirty="0" err="1">
                <a:solidFill>
                  <a:srgbClr val="DCDCAA"/>
                </a:solidFill>
                <a:effectLst/>
                <a:latin typeface="Consolas" panose="020B0609020204030204" pitchFamily="49" charset="0"/>
              </a:rPr>
              <a:t>println</a:t>
            </a:r>
            <a:r>
              <a:rPr lang="en-CA" sz="900" b="0" dirty="0">
                <a:solidFill>
                  <a:srgbClr val="CCCCCC"/>
                </a:solidFill>
                <a:effectLst/>
                <a:latin typeface="Consolas" panose="020B0609020204030204" pitchFamily="49" charset="0"/>
              </a:rPr>
              <a:t>(</a:t>
            </a:r>
            <a:r>
              <a:rPr lang="en-CA" sz="900" b="0" dirty="0">
                <a:solidFill>
                  <a:srgbClr val="CE9178"/>
                </a:solidFill>
                <a:effectLst/>
                <a:latin typeface="Consolas" panose="020B0609020204030204" pitchFamily="49" charset="0"/>
              </a:rPr>
              <a:t>"In STOP case"</a:t>
            </a:r>
            <a:r>
              <a:rPr lang="en-CA" sz="900" b="0" dirty="0">
                <a:solidFill>
                  <a:srgbClr val="CCCCCC"/>
                </a:solidFill>
                <a:effectLst/>
                <a:latin typeface="Consolas" panose="020B0609020204030204" pitchFamily="49" charset="0"/>
              </a:rPr>
              <a:t>);</a:t>
            </a:r>
          </a:p>
          <a:p>
            <a:r>
              <a:rPr lang="en-CA" sz="900" b="0" dirty="0">
                <a:solidFill>
                  <a:srgbClr val="CCCCCC"/>
                </a:solidFill>
                <a:effectLst/>
                <a:latin typeface="Consolas" panose="020B0609020204030204" pitchFamily="49" charset="0"/>
              </a:rPr>
              <a:t>            </a:t>
            </a:r>
            <a:r>
              <a:rPr lang="en-CA" sz="900" b="0" dirty="0">
                <a:solidFill>
                  <a:srgbClr val="C586C0"/>
                </a:solidFill>
                <a:effectLst/>
                <a:latin typeface="Consolas" panose="020B0609020204030204" pitchFamily="49" charset="0"/>
              </a:rPr>
              <a:t>break</a:t>
            </a:r>
            <a:r>
              <a:rPr lang="en-CA" sz="900" b="0" dirty="0">
                <a:solidFill>
                  <a:srgbClr val="CCCCCC"/>
                </a:solidFill>
                <a:effectLst/>
                <a:latin typeface="Consolas" panose="020B0609020204030204" pitchFamily="49" charset="0"/>
              </a:rPr>
              <a:t>;</a:t>
            </a:r>
          </a:p>
          <a:p>
            <a:r>
              <a:rPr lang="en-CA" sz="900" b="0" dirty="0">
                <a:solidFill>
                  <a:srgbClr val="CCCCCC"/>
                </a:solidFill>
                <a:effectLst/>
                <a:latin typeface="Consolas" panose="020B0609020204030204" pitchFamily="49" charset="0"/>
              </a:rPr>
              <a:t>            </a:t>
            </a:r>
            <a:r>
              <a:rPr lang="en-CA" sz="900" b="0" dirty="0">
                <a:solidFill>
                  <a:srgbClr val="C586C0"/>
                </a:solidFill>
                <a:effectLst/>
                <a:latin typeface="Consolas" panose="020B0609020204030204" pitchFamily="49" charset="0"/>
              </a:rPr>
              <a:t>case</a:t>
            </a:r>
            <a:r>
              <a:rPr lang="en-CA" sz="900" b="0" dirty="0">
                <a:solidFill>
                  <a:srgbClr val="CCCCCC"/>
                </a:solidFill>
                <a:effectLst/>
                <a:latin typeface="Consolas" panose="020B0609020204030204" pitchFamily="49" charset="0"/>
              </a:rPr>
              <a:t> </a:t>
            </a:r>
            <a:r>
              <a:rPr lang="en-CA" sz="900" b="0" dirty="0">
                <a:solidFill>
                  <a:srgbClr val="4FC1FF"/>
                </a:solidFill>
                <a:effectLst/>
                <a:latin typeface="Consolas" panose="020B0609020204030204" pitchFamily="49" charset="0"/>
              </a:rPr>
              <a:t>DEBUG</a:t>
            </a:r>
            <a:r>
              <a:rPr lang="en-CA" sz="900" b="0" dirty="0">
                <a:solidFill>
                  <a:srgbClr val="C586C0"/>
                </a:solidFill>
                <a:effectLst/>
                <a:latin typeface="Consolas" panose="020B0609020204030204" pitchFamily="49" charset="0"/>
              </a:rPr>
              <a:t>:</a:t>
            </a:r>
            <a:endParaRPr lang="en-CA" sz="900" b="0" dirty="0">
              <a:solidFill>
                <a:srgbClr val="CCCCCC"/>
              </a:solidFill>
              <a:effectLst/>
              <a:latin typeface="Consolas" panose="020B0609020204030204" pitchFamily="49" charset="0"/>
            </a:endParaRPr>
          </a:p>
          <a:p>
            <a:r>
              <a:rPr lang="en-CA" sz="900" b="0" dirty="0">
                <a:solidFill>
                  <a:srgbClr val="CCCCCC"/>
                </a:solidFill>
                <a:effectLst/>
                <a:latin typeface="Consolas" panose="020B0609020204030204" pitchFamily="49" charset="0"/>
              </a:rPr>
              <a:t>            </a:t>
            </a:r>
            <a:r>
              <a:rPr lang="en-CA" sz="900" b="0" dirty="0" err="1">
                <a:solidFill>
                  <a:srgbClr val="4EC9B0"/>
                </a:solidFill>
                <a:effectLst/>
                <a:latin typeface="Consolas" panose="020B0609020204030204" pitchFamily="49" charset="0"/>
              </a:rPr>
              <a:t>System</a:t>
            </a:r>
            <a:r>
              <a:rPr lang="en-CA" sz="900" b="0" dirty="0" err="1">
                <a:solidFill>
                  <a:srgbClr val="CCCCCC"/>
                </a:solidFill>
                <a:effectLst/>
                <a:latin typeface="Consolas" panose="020B0609020204030204" pitchFamily="49" charset="0"/>
              </a:rPr>
              <a:t>.</a:t>
            </a:r>
            <a:r>
              <a:rPr lang="en-CA" sz="900" b="0" dirty="0" err="1">
                <a:solidFill>
                  <a:srgbClr val="4FC1FF"/>
                </a:solidFill>
                <a:effectLst/>
                <a:latin typeface="Consolas" panose="020B0609020204030204" pitchFamily="49" charset="0"/>
              </a:rPr>
              <a:t>out</a:t>
            </a:r>
            <a:r>
              <a:rPr lang="en-CA" sz="900" b="0" dirty="0" err="1">
                <a:solidFill>
                  <a:srgbClr val="CCCCCC"/>
                </a:solidFill>
                <a:effectLst/>
                <a:latin typeface="Consolas" panose="020B0609020204030204" pitchFamily="49" charset="0"/>
              </a:rPr>
              <a:t>.</a:t>
            </a:r>
            <a:r>
              <a:rPr lang="en-CA" sz="900" b="0" dirty="0" err="1">
                <a:solidFill>
                  <a:srgbClr val="DCDCAA"/>
                </a:solidFill>
                <a:effectLst/>
                <a:latin typeface="Consolas" panose="020B0609020204030204" pitchFamily="49" charset="0"/>
              </a:rPr>
              <a:t>println</a:t>
            </a:r>
            <a:r>
              <a:rPr lang="en-CA" sz="900" b="0" dirty="0">
                <a:solidFill>
                  <a:srgbClr val="CCCCCC"/>
                </a:solidFill>
                <a:effectLst/>
                <a:latin typeface="Consolas" panose="020B0609020204030204" pitchFamily="49" charset="0"/>
              </a:rPr>
              <a:t>(</a:t>
            </a:r>
            <a:r>
              <a:rPr lang="en-CA" sz="900" b="0" dirty="0">
                <a:solidFill>
                  <a:srgbClr val="CE9178"/>
                </a:solidFill>
                <a:effectLst/>
                <a:latin typeface="Consolas" panose="020B0609020204030204" pitchFamily="49" charset="0"/>
              </a:rPr>
              <a:t>"In DEBUG case"</a:t>
            </a:r>
            <a:r>
              <a:rPr lang="en-CA" sz="900" b="0" dirty="0">
                <a:solidFill>
                  <a:srgbClr val="CCCCCC"/>
                </a:solidFill>
                <a:effectLst/>
                <a:latin typeface="Consolas" panose="020B0609020204030204" pitchFamily="49" charset="0"/>
              </a:rPr>
              <a:t>);</a:t>
            </a:r>
          </a:p>
          <a:p>
            <a:r>
              <a:rPr lang="en-CA" sz="900" b="0" dirty="0">
                <a:solidFill>
                  <a:srgbClr val="CCCCCC"/>
                </a:solidFill>
                <a:effectLst/>
                <a:latin typeface="Consolas" panose="020B0609020204030204" pitchFamily="49" charset="0"/>
              </a:rPr>
              <a:t>            </a:t>
            </a:r>
            <a:r>
              <a:rPr lang="en-CA" sz="900" b="0" dirty="0">
                <a:solidFill>
                  <a:srgbClr val="C586C0"/>
                </a:solidFill>
                <a:effectLst/>
                <a:latin typeface="Consolas" panose="020B0609020204030204" pitchFamily="49" charset="0"/>
              </a:rPr>
              <a:t>break</a:t>
            </a:r>
            <a:r>
              <a:rPr lang="en-CA" sz="900" b="0" dirty="0">
                <a:solidFill>
                  <a:srgbClr val="CCCCCC"/>
                </a:solidFill>
                <a:effectLst/>
                <a:latin typeface="Consolas" panose="020B0609020204030204" pitchFamily="49" charset="0"/>
              </a:rPr>
              <a:t>;</a:t>
            </a:r>
          </a:p>
          <a:p>
            <a:r>
              <a:rPr lang="en-CA" sz="900" b="0" dirty="0">
                <a:solidFill>
                  <a:srgbClr val="CCCCCC"/>
                </a:solidFill>
                <a:effectLst/>
                <a:latin typeface="Consolas" panose="020B0609020204030204" pitchFamily="49" charset="0"/>
              </a:rPr>
              <a:t>        }</a:t>
            </a:r>
          </a:p>
        </p:txBody>
      </p:sp>
      <p:sp>
        <p:nvSpPr>
          <p:cNvPr id="2" name="Google Shape;877;p41">
            <a:extLst>
              <a:ext uri="{FF2B5EF4-FFF2-40B4-BE49-F238E27FC236}">
                <a16:creationId xmlns:a16="http://schemas.microsoft.com/office/drawing/2014/main" id="{D5003FD5-9F2E-9467-5379-C3E2BB50BAE9}"/>
              </a:ext>
            </a:extLst>
          </p:cNvPr>
          <p:cNvSpPr txBox="1">
            <a:spLocks noGrp="1"/>
          </p:cNvSpPr>
          <p:nvPr>
            <p:ph type="title"/>
          </p:nvPr>
        </p:nvSpPr>
        <p:spPr>
          <a:xfrm>
            <a:off x="3753584" y="177143"/>
            <a:ext cx="131343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ENUMS</a:t>
            </a:r>
            <a:endParaRPr lang="en-CA" sz="3200" dirty="0">
              <a:solidFill>
                <a:schemeClr val="dk1"/>
              </a:solidFill>
              <a:latin typeface="Anton"/>
              <a:ea typeface="Anton"/>
              <a:cs typeface="Anton"/>
              <a:sym typeface="Anton"/>
            </a:endParaRPr>
          </a:p>
        </p:txBody>
      </p:sp>
    </p:spTree>
    <p:extLst>
      <p:ext uri="{BB962C8B-B14F-4D97-AF65-F5344CB8AC3E}">
        <p14:creationId xmlns:p14="http://schemas.microsoft.com/office/powerpoint/2010/main" val="2729893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88916CA1-382E-DBC1-47C8-C36993840CE8}"/>
            </a:ext>
          </a:extLst>
        </p:cNvPr>
        <p:cNvGrpSpPr/>
        <p:nvPr/>
      </p:nvGrpSpPr>
      <p:grpSpPr>
        <a:xfrm>
          <a:off x="0" y="0"/>
          <a:ext cx="0" cy="0"/>
          <a:chOff x="0" y="0"/>
          <a:chExt cx="0" cy="0"/>
        </a:xfrm>
      </p:grpSpPr>
      <p:sp>
        <p:nvSpPr>
          <p:cNvPr id="863" name="Google Shape;863;p39">
            <a:extLst>
              <a:ext uri="{FF2B5EF4-FFF2-40B4-BE49-F238E27FC236}">
                <a16:creationId xmlns:a16="http://schemas.microsoft.com/office/drawing/2014/main" id="{B9078695-CAFC-1DE2-E605-499508FB3F35}"/>
              </a:ext>
            </a:extLst>
          </p:cNvPr>
          <p:cNvSpPr txBox="1">
            <a:spLocks noGrp="1"/>
          </p:cNvSpPr>
          <p:nvPr>
            <p:ph type="title"/>
          </p:nvPr>
        </p:nvSpPr>
        <p:spPr>
          <a:xfrm>
            <a:off x="713224" y="2109175"/>
            <a:ext cx="884987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Loops</a:t>
            </a:r>
          </a:p>
        </p:txBody>
      </p:sp>
    </p:spTree>
    <p:extLst>
      <p:ext uri="{BB962C8B-B14F-4D97-AF65-F5344CB8AC3E}">
        <p14:creationId xmlns:p14="http://schemas.microsoft.com/office/powerpoint/2010/main" val="3895573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723CB0F2-8CB6-9E46-D59F-27ECB1A558F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5410DEF-5F79-4537-8AC4-BED2ED7069EF}"/>
              </a:ext>
            </a:extLst>
          </p:cNvPr>
          <p:cNvSpPr/>
          <p:nvPr/>
        </p:nvSpPr>
        <p:spPr>
          <a:xfrm>
            <a:off x="473922" y="1176618"/>
            <a:ext cx="4064464" cy="15111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Google Shape;877;p41">
            <a:extLst>
              <a:ext uri="{FF2B5EF4-FFF2-40B4-BE49-F238E27FC236}">
                <a16:creationId xmlns:a16="http://schemas.microsoft.com/office/drawing/2014/main" id="{D5480359-53ED-ADDC-7D4E-D247CE32280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Using Loops</a:t>
            </a:r>
            <a:endParaRPr lang="en-CA" sz="3200" dirty="0">
              <a:solidFill>
                <a:schemeClr val="dk1"/>
              </a:solidFill>
              <a:latin typeface="Anton"/>
              <a:ea typeface="Anton"/>
              <a:cs typeface="Anton"/>
              <a:sym typeface="Anton"/>
            </a:endParaRPr>
          </a:p>
        </p:txBody>
      </p:sp>
      <p:sp>
        <p:nvSpPr>
          <p:cNvPr id="6" name="Google Shape;878;p41">
            <a:extLst>
              <a:ext uri="{FF2B5EF4-FFF2-40B4-BE49-F238E27FC236}">
                <a16:creationId xmlns:a16="http://schemas.microsoft.com/office/drawing/2014/main" id="{50A0BDBC-32F2-504E-C999-448B59A619C8}"/>
              </a:ext>
            </a:extLst>
          </p:cNvPr>
          <p:cNvSpPr txBox="1">
            <a:spLocks noGrp="1"/>
          </p:cNvSpPr>
          <p:nvPr>
            <p:ph type="subTitle" idx="1"/>
          </p:nvPr>
        </p:nvSpPr>
        <p:spPr>
          <a:xfrm>
            <a:off x="473922" y="1657805"/>
            <a:ext cx="2769960" cy="689155"/>
          </a:xfrm>
          <a:prstGeom prst="rect">
            <a:avLst/>
          </a:prstGeom>
        </p:spPr>
        <p:txBody>
          <a:bodyPr spcFirstLastPara="1" wrap="square" lIns="91425" tIns="91425" rIns="91425" bIns="91425" anchor="t" anchorCtr="0">
            <a:noAutofit/>
          </a:bodyPr>
          <a:lstStyle/>
          <a:p>
            <a:r>
              <a:rPr lang="en-US" sz="1000" b="0" dirty="0">
                <a:solidFill>
                  <a:srgbClr val="C586C0"/>
                </a:solidFill>
                <a:effectLst/>
                <a:latin typeface="Consolas" panose="020B0609020204030204" pitchFamily="49" charset="0"/>
              </a:rPr>
              <a:t>while</a:t>
            </a:r>
            <a:r>
              <a:rPr lang="en-US" sz="1000" b="0" dirty="0">
                <a:solidFill>
                  <a:srgbClr val="CCCCCC"/>
                </a:solidFill>
                <a:effectLst/>
                <a:latin typeface="Consolas" panose="020B0609020204030204" pitchFamily="49" charset="0"/>
              </a:rPr>
              <a:t> (conditional statement){</a:t>
            </a:r>
          </a:p>
          <a:p>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 your code goes here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413396B5-31B3-BD8B-65AE-21AAE5E532A5}"/>
              </a:ext>
            </a:extLst>
          </p:cNvPr>
          <p:cNvSpPr txBox="1"/>
          <p:nvPr/>
        </p:nvSpPr>
        <p:spPr>
          <a:xfrm>
            <a:off x="572982" y="3024597"/>
            <a:ext cx="4572000" cy="553998"/>
          </a:xfrm>
          <a:prstGeom prst="rect">
            <a:avLst/>
          </a:prstGeom>
          <a:noFill/>
        </p:spPr>
        <p:txBody>
          <a:bodyPr wrap="square">
            <a:spAutoFit/>
          </a:bodyPr>
          <a:lstStyle/>
          <a:p>
            <a:r>
              <a:rPr lang="en-US" sz="1000" b="0" dirty="0">
                <a:solidFill>
                  <a:srgbClr val="C586C0"/>
                </a:solidFill>
                <a:effectLst/>
                <a:latin typeface="Consolas" panose="020B0609020204030204" pitchFamily="49" charset="0"/>
              </a:rPr>
              <a:t>for</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initialization</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conditional</a:t>
            </a:r>
            <a:r>
              <a:rPr lang="en-US" sz="1000" b="0" dirty="0">
                <a:solidFill>
                  <a:srgbClr val="CCCCCC"/>
                </a:solidFill>
                <a:effectLst/>
                <a:latin typeface="Consolas" panose="020B0609020204030204" pitchFamily="49" charset="0"/>
              </a:rPr>
              <a:t>; increment) {</a:t>
            </a:r>
          </a:p>
          <a:p>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statement</a:t>
            </a:r>
            <a:r>
              <a:rPr lang="en-US" sz="1000" b="0" dirty="0">
                <a:solidFill>
                  <a:srgbClr val="CCCCCC"/>
                </a:solidFill>
                <a:effectLst/>
                <a:latin typeface="Consolas" panose="020B0609020204030204" pitchFamily="49" charset="0"/>
              </a:rPr>
              <a:t>(s)</a:t>
            </a:r>
          </a:p>
          <a:p>
            <a:r>
              <a:rPr lang="en-US" sz="1000" b="0" dirty="0">
                <a:solidFill>
                  <a:srgbClr val="CCCCCC"/>
                </a:solidFill>
                <a:effectLst/>
                <a:latin typeface="Consolas" panose="020B0609020204030204" pitchFamily="49" charset="0"/>
              </a:rPr>
              <a:t>        }</a:t>
            </a:r>
          </a:p>
        </p:txBody>
      </p:sp>
      <p:sp>
        <p:nvSpPr>
          <p:cNvPr id="14" name="TextBox 13">
            <a:extLst>
              <a:ext uri="{FF2B5EF4-FFF2-40B4-BE49-F238E27FC236}">
                <a16:creationId xmlns:a16="http://schemas.microsoft.com/office/drawing/2014/main" id="{AB4BDE55-5E20-CF09-93BD-9FE3A16479EE}"/>
              </a:ext>
            </a:extLst>
          </p:cNvPr>
          <p:cNvSpPr txBox="1"/>
          <p:nvPr/>
        </p:nvSpPr>
        <p:spPr>
          <a:xfrm>
            <a:off x="572982" y="3821433"/>
            <a:ext cx="4572000" cy="553998"/>
          </a:xfrm>
          <a:prstGeom prst="rect">
            <a:avLst/>
          </a:prstGeom>
          <a:noFill/>
        </p:spPr>
        <p:txBody>
          <a:bodyPr wrap="square">
            <a:spAutoFit/>
          </a:bodyPr>
          <a:lstStyle/>
          <a:p>
            <a:r>
              <a:rPr lang="en-CA" sz="1000" b="0" dirty="0">
                <a:solidFill>
                  <a:srgbClr val="C586C0"/>
                </a:solidFill>
                <a:effectLst/>
                <a:latin typeface="Consolas" panose="020B0609020204030204" pitchFamily="49" charset="0"/>
              </a:rPr>
              <a:t>for</a:t>
            </a:r>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int</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i</a:t>
            </a:r>
            <a:r>
              <a:rPr lang="en-CA" sz="1000" b="0" dirty="0">
                <a:solidFill>
                  <a:srgbClr val="D4D4D4"/>
                </a:solidFill>
                <a:effectLst/>
                <a:latin typeface="Consolas" panose="020B0609020204030204" pitchFamily="49" charset="0"/>
              </a:rPr>
              <a:t>=</a:t>
            </a:r>
            <a:r>
              <a:rPr lang="en-CA" sz="1000" b="0" dirty="0">
                <a:solidFill>
                  <a:srgbClr val="B5CEA8"/>
                </a:solidFill>
                <a:effectLst/>
                <a:latin typeface="Consolas" panose="020B0609020204030204" pitchFamily="49" charset="0"/>
              </a:rPr>
              <a:t>0</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i</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&lt;</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array</a:t>
            </a:r>
            <a:r>
              <a:rPr lang="en-CA" sz="1000" b="0" dirty="0" err="1">
                <a:solidFill>
                  <a:srgbClr val="CCCCCC"/>
                </a:solidFill>
                <a:effectLst/>
                <a:latin typeface="Consolas" panose="020B0609020204030204" pitchFamily="49" charset="0"/>
              </a:rPr>
              <a:t>.</a:t>
            </a:r>
            <a:r>
              <a:rPr lang="en-CA" sz="1000" b="0" dirty="0" err="1">
                <a:solidFill>
                  <a:srgbClr val="9CDCFE"/>
                </a:solidFill>
                <a:effectLst/>
                <a:latin typeface="Consolas" panose="020B0609020204030204" pitchFamily="49" charset="0"/>
              </a:rPr>
              <a:t>length</a:t>
            </a:r>
            <a:r>
              <a:rPr lang="en-CA" sz="1000" b="0" dirty="0">
                <a:solidFill>
                  <a:srgbClr val="CCCCCC"/>
                </a:solidFill>
                <a:effectLst/>
                <a:latin typeface="Consolas" panose="020B0609020204030204" pitchFamily="49" charset="0"/>
              </a:rPr>
              <a:t>; </a:t>
            </a:r>
            <a:r>
              <a:rPr lang="en-CA" sz="1000" b="0" dirty="0" err="1">
                <a:solidFill>
                  <a:srgbClr val="9CDCFE"/>
                </a:solidFill>
                <a:effectLst/>
                <a:latin typeface="Consolas" panose="020B0609020204030204" pitchFamily="49" charset="0"/>
              </a:rPr>
              <a:t>i</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System</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out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println</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"Element: "</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array[</a:t>
            </a:r>
            <a:r>
              <a:rPr lang="en-CA" sz="1000" b="0" dirty="0" err="1">
                <a:solidFill>
                  <a:srgbClr val="9CDCFE"/>
                </a:solidFill>
                <a:effectLst/>
                <a:latin typeface="Consolas" panose="020B0609020204030204" pitchFamily="49" charset="0"/>
              </a:rPr>
              <a:t>i</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p>
        </p:txBody>
      </p:sp>
      <p:sp>
        <p:nvSpPr>
          <p:cNvPr id="16" name="TextBox 15">
            <a:extLst>
              <a:ext uri="{FF2B5EF4-FFF2-40B4-BE49-F238E27FC236}">
                <a16:creationId xmlns:a16="http://schemas.microsoft.com/office/drawing/2014/main" id="{5F2A430C-AD59-EDBF-0DF9-32EB76E9E6B4}"/>
              </a:ext>
            </a:extLst>
          </p:cNvPr>
          <p:cNvSpPr txBox="1"/>
          <p:nvPr/>
        </p:nvSpPr>
        <p:spPr>
          <a:xfrm>
            <a:off x="5137362" y="1695362"/>
            <a:ext cx="3408247" cy="553998"/>
          </a:xfrm>
          <a:prstGeom prst="rect">
            <a:avLst/>
          </a:prstGeom>
          <a:noFill/>
        </p:spPr>
        <p:txBody>
          <a:bodyPr wrap="square">
            <a:spAutoFit/>
          </a:bodyPr>
          <a:lstStyle/>
          <a:p>
            <a:r>
              <a:rPr lang="en-US" sz="1000" b="0" dirty="0">
                <a:solidFill>
                  <a:srgbClr val="C586C0"/>
                </a:solidFill>
                <a:effectLst/>
                <a:latin typeface="Consolas" panose="020B0609020204030204" pitchFamily="49" charset="0"/>
              </a:rPr>
              <a:t>do</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statement</a:t>
            </a:r>
            <a:r>
              <a:rPr lang="en-US" sz="1000" b="0" dirty="0">
                <a:solidFill>
                  <a:srgbClr val="CCCCCC"/>
                </a:solidFill>
                <a:effectLst/>
                <a:latin typeface="Consolas" panose="020B0609020204030204" pitchFamily="49" charset="0"/>
              </a:rPr>
              <a:t>(s)</a:t>
            </a:r>
          </a:p>
          <a:p>
            <a:r>
              <a:rPr lang="en-US" sz="1000" b="0" dirty="0">
                <a:solidFill>
                  <a:srgbClr val="CCCCCC"/>
                </a:solidFill>
                <a:effectLst/>
                <a:latin typeface="Consolas" panose="020B0609020204030204" pitchFamily="49" charset="0"/>
              </a:rPr>
              <a:t>       } </a:t>
            </a:r>
            <a:r>
              <a:rPr lang="en-US" sz="1000" b="0" dirty="0">
                <a:solidFill>
                  <a:srgbClr val="C586C0"/>
                </a:solidFill>
                <a:effectLst/>
                <a:latin typeface="Consolas" panose="020B0609020204030204" pitchFamily="49" charset="0"/>
              </a:rPr>
              <a:t>while</a:t>
            </a:r>
            <a:r>
              <a:rPr lang="en-US" sz="1000" b="0" dirty="0">
                <a:solidFill>
                  <a:srgbClr val="CCCCCC"/>
                </a:solidFill>
                <a:effectLst/>
                <a:latin typeface="Consolas" panose="020B0609020204030204" pitchFamily="49" charset="0"/>
              </a:rPr>
              <a:t> (conditional statement);</a:t>
            </a:r>
          </a:p>
        </p:txBody>
      </p:sp>
      <p:sp>
        <p:nvSpPr>
          <p:cNvPr id="18" name="TextBox 17">
            <a:extLst>
              <a:ext uri="{FF2B5EF4-FFF2-40B4-BE49-F238E27FC236}">
                <a16:creationId xmlns:a16="http://schemas.microsoft.com/office/drawing/2014/main" id="{FDB509E0-A913-B5E3-7542-DED373AFC241}"/>
              </a:ext>
            </a:extLst>
          </p:cNvPr>
          <p:cNvSpPr txBox="1"/>
          <p:nvPr/>
        </p:nvSpPr>
        <p:spPr>
          <a:xfrm>
            <a:off x="5034492" y="3146016"/>
            <a:ext cx="3766478" cy="553998"/>
          </a:xfrm>
          <a:prstGeom prst="rect">
            <a:avLst/>
          </a:prstGeom>
          <a:noFill/>
        </p:spPr>
        <p:txBody>
          <a:bodyPr wrap="square">
            <a:spAutoFit/>
          </a:bodyPr>
          <a:lstStyle/>
          <a:p>
            <a:r>
              <a:rPr lang="en-CA" sz="1000" b="0" dirty="0">
                <a:solidFill>
                  <a:srgbClr val="C586C0"/>
                </a:solidFill>
                <a:effectLst/>
                <a:latin typeface="Consolas" panose="020B0609020204030204" pitchFamily="49" charset="0"/>
              </a:rPr>
              <a:t>for</a:t>
            </a:r>
            <a:r>
              <a:rPr lang="en-CA" sz="1000" b="0" dirty="0">
                <a:solidFill>
                  <a:srgbClr val="CCCCCC"/>
                </a:solidFill>
                <a:effectLst/>
                <a:latin typeface="Consolas" panose="020B0609020204030204" pitchFamily="49" charset="0"/>
              </a:rPr>
              <a:t> (</a:t>
            </a:r>
            <a:r>
              <a:rPr lang="en-CA" sz="1000" b="0" dirty="0">
                <a:solidFill>
                  <a:srgbClr val="4EC9B0"/>
                </a:solidFill>
                <a:effectLst/>
                <a:latin typeface="Consolas" panose="020B0609020204030204" pitchFamily="49" charset="0"/>
              </a:rPr>
              <a:t>String</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element</a:t>
            </a:r>
            <a:r>
              <a:rPr lang="en-CA" sz="1000" b="0" dirty="0">
                <a:solidFill>
                  <a:srgbClr val="CCCCCC"/>
                </a:solidFill>
                <a:effectLst/>
                <a:latin typeface="Consolas" panose="020B0609020204030204" pitchFamily="49" charset="0"/>
              </a:rPr>
              <a:t> </a:t>
            </a:r>
            <a:r>
              <a:rPr lang="en-CA" sz="1000" b="0" dirty="0">
                <a:solidFill>
                  <a:srgbClr val="C586C0"/>
                </a:solidFill>
                <a:effectLst/>
                <a:latin typeface="Consolas" panose="020B0609020204030204" pitchFamily="49" charset="0"/>
              </a:rPr>
              <a:t>:</a:t>
            </a:r>
            <a:r>
              <a:rPr lang="en-CA" sz="1000" b="0" dirty="0">
                <a:solidFill>
                  <a:srgbClr val="CCCCCC"/>
                </a:solidFill>
                <a:effectLst/>
                <a:latin typeface="Consolas" panose="020B0609020204030204" pitchFamily="49" charset="0"/>
              </a:rPr>
              <a:t> array) {</a:t>
            </a:r>
          </a:p>
          <a:p>
            <a:r>
              <a:rPr lang="en-CA" sz="1000" b="0" dirty="0">
                <a:solidFill>
                  <a:srgbClr val="CCCCCC"/>
                </a:solidFill>
                <a:effectLst/>
                <a:latin typeface="Consolas" panose="020B0609020204030204" pitchFamily="49" charset="0"/>
              </a:rPr>
              <a:t>        </a:t>
            </a:r>
            <a:r>
              <a:rPr lang="en-CA" sz="1000" b="0" dirty="0" err="1">
                <a:solidFill>
                  <a:srgbClr val="4EC9B0"/>
                </a:solidFill>
                <a:effectLst/>
                <a:latin typeface="Consolas" panose="020B0609020204030204" pitchFamily="49" charset="0"/>
              </a:rPr>
              <a:t>System</a:t>
            </a:r>
            <a:r>
              <a:rPr lang="en-CA" sz="1000" b="0" dirty="0" err="1">
                <a:solidFill>
                  <a:srgbClr val="CCCCCC"/>
                </a:solidFill>
                <a:effectLst/>
                <a:latin typeface="Consolas" panose="020B0609020204030204" pitchFamily="49" charset="0"/>
              </a:rPr>
              <a:t>.</a:t>
            </a:r>
            <a:r>
              <a:rPr lang="en-CA" sz="1000" b="0" dirty="0" err="1">
                <a:solidFill>
                  <a:srgbClr val="4FC1FF"/>
                </a:solidFill>
                <a:effectLst/>
                <a:latin typeface="Consolas" panose="020B0609020204030204" pitchFamily="49" charset="0"/>
              </a:rPr>
              <a:t>out</a:t>
            </a:r>
            <a:r>
              <a:rPr lang="en-CA" sz="1000" b="0" dirty="0" err="1">
                <a:solidFill>
                  <a:srgbClr val="CCCCCC"/>
                </a:solidFill>
                <a:effectLst/>
                <a:latin typeface="Consolas" panose="020B0609020204030204" pitchFamily="49" charset="0"/>
              </a:rPr>
              <a:t>.</a:t>
            </a:r>
            <a:r>
              <a:rPr lang="en-CA" sz="1000" b="0" dirty="0" err="1">
                <a:solidFill>
                  <a:srgbClr val="DCDCAA"/>
                </a:solidFill>
                <a:effectLst/>
                <a:latin typeface="Consolas" panose="020B0609020204030204" pitchFamily="49" charset="0"/>
              </a:rPr>
              <a:t>println</a:t>
            </a:r>
            <a:r>
              <a:rPr lang="en-CA" sz="1000" b="0" dirty="0">
                <a:solidFill>
                  <a:srgbClr val="CCCCCC"/>
                </a:solidFill>
                <a:effectLst/>
                <a:latin typeface="Consolas" panose="020B0609020204030204" pitchFamily="49" charset="0"/>
              </a:rPr>
              <a:t>(</a:t>
            </a:r>
            <a:r>
              <a:rPr lang="en-CA" sz="1000" b="0" dirty="0">
                <a:solidFill>
                  <a:srgbClr val="CE9178"/>
                </a:solidFill>
                <a:effectLst/>
                <a:latin typeface="Consolas" panose="020B0609020204030204" pitchFamily="49" charset="0"/>
              </a:rPr>
              <a:t>"Element: "</a:t>
            </a:r>
            <a:r>
              <a:rPr lang="en-CA" sz="1000" b="0" dirty="0">
                <a:solidFill>
                  <a:srgbClr val="CCCCCC"/>
                </a:solidFill>
                <a:effectLst/>
                <a:latin typeface="Consolas" panose="020B0609020204030204" pitchFamily="49" charset="0"/>
              </a:rPr>
              <a:t> </a:t>
            </a:r>
            <a:r>
              <a:rPr lang="en-CA" sz="1000" b="0" dirty="0">
                <a:solidFill>
                  <a:srgbClr val="D4D4D4"/>
                </a:solidFill>
                <a:effectLst/>
                <a:latin typeface="Consolas" panose="020B0609020204030204" pitchFamily="49" charset="0"/>
              </a:rPr>
              <a:t>+</a:t>
            </a:r>
            <a:r>
              <a:rPr lang="en-CA" sz="1000" b="0" dirty="0">
                <a:solidFill>
                  <a:srgbClr val="CCCCCC"/>
                </a:solidFill>
                <a:effectLst/>
                <a:latin typeface="Consolas" panose="020B0609020204030204" pitchFamily="49" charset="0"/>
              </a:rPr>
              <a:t> </a:t>
            </a:r>
            <a:r>
              <a:rPr lang="en-CA" sz="1000" b="0" dirty="0">
                <a:solidFill>
                  <a:srgbClr val="9CDCFE"/>
                </a:solidFill>
                <a:effectLst/>
                <a:latin typeface="Consolas" panose="020B0609020204030204" pitchFamily="49" charset="0"/>
              </a:rPr>
              <a:t>element</a:t>
            </a:r>
            <a:r>
              <a:rPr lang="en-CA" sz="1000" b="0" dirty="0">
                <a:solidFill>
                  <a:srgbClr val="CCCCCC"/>
                </a:solidFill>
                <a:effectLst/>
                <a:latin typeface="Consolas" panose="020B0609020204030204" pitchFamily="49" charset="0"/>
              </a:rPr>
              <a:t>);</a:t>
            </a:r>
          </a:p>
          <a:p>
            <a:r>
              <a:rPr lang="en-CA" sz="1000" b="0" dirty="0">
                <a:solidFill>
                  <a:srgbClr val="CCCCCC"/>
                </a:solidFill>
                <a:effectLst/>
                <a:latin typeface="Consolas" panose="020B0609020204030204" pitchFamily="49" charset="0"/>
              </a:rPr>
              <a:t>        }</a:t>
            </a:r>
          </a:p>
        </p:txBody>
      </p:sp>
      <p:sp>
        <p:nvSpPr>
          <p:cNvPr id="19" name="Google Shape;878;p41">
            <a:extLst>
              <a:ext uri="{FF2B5EF4-FFF2-40B4-BE49-F238E27FC236}">
                <a16:creationId xmlns:a16="http://schemas.microsoft.com/office/drawing/2014/main" id="{2CDC405D-9E8F-C208-ACBD-C21C639D4C0A}"/>
              </a:ext>
            </a:extLst>
          </p:cNvPr>
          <p:cNvSpPr txBox="1">
            <a:spLocks/>
          </p:cNvSpPr>
          <p:nvPr/>
        </p:nvSpPr>
        <p:spPr>
          <a:xfrm>
            <a:off x="572982" y="1330948"/>
            <a:ext cx="1398360" cy="3746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buSzPts val="1100"/>
              <a:buFont typeface="Arial"/>
              <a:buNone/>
            </a:pPr>
            <a:r>
              <a:rPr lang="en-US" sz="1800" dirty="0">
                <a:solidFill>
                  <a:srgbClr val="FFC000"/>
                </a:solidFill>
              </a:rPr>
              <a:t>While Loop</a:t>
            </a:r>
          </a:p>
        </p:txBody>
      </p:sp>
      <p:sp>
        <p:nvSpPr>
          <p:cNvPr id="20" name="Google Shape;878;p41">
            <a:extLst>
              <a:ext uri="{FF2B5EF4-FFF2-40B4-BE49-F238E27FC236}">
                <a16:creationId xmlns:a16="http://schemas.microsoft.com/office/drawing/2014/main" id="{163AE7CB-BD28-443A-29AB-314EF51C7164}"/>
              </a:ext>
            </a:extLst>
          </p:cNvPr>
          <p:cNvSpPr txBox="1">
            <a:spLocks/>
          </p:cNvSpPr>
          <p:nvPr/>
        </p:nvSpPr>
        <p:spPr>
          <a:xfrm>
            <a:off x="572982" y="3471712"/>
            <a:ext cx="1398360" cy="3746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buSzPts val="1100"/>
              <a:buFont typeface="Arial"/>
              <a:buNone/>
            </a:pPr>
            <a:r>
              <a:rPr lang="en-US" sz="1800" dirty="0">
                <a:solidFill>
                  <a:srgbClr val="FFC000"/>
                </a:solidFill>
              </a:rPr>
              <a:t>Ex:</a:t>
            </a:r>
          </a:p>
        </p:txBody>
      </p:sp>
      <p:sp>
        <p:nvSpPr>
          <p:cNvPr id="21" name="Google Shape;878;p41">
            <a:extLst>
              <a:ext uri="{FF2B5EF4-FFF2-40B4-BE49-F238E27FC236}">
                <a16:creationId xmlns:a16="http://schemas.microsoft.com/office/drawing/2014/main" id="{599867F5-61C3-7D02-40F2-4BB02DEDF36F}"/>
              </a:ext>
            </a:extLst>
          </p:cNvPr>
          <p:cNvSpPr txBox="1">
            <a:spLocks/>
          </p:cNvSpPr>
          <p:nvPr/>
        </p:nvSpPr>
        <p:spPr>
          <a:xfrm>
            <a:off x="582462" y="2687816"/>
            <a:ext cx="1398360" cy="3746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buSzPts val="1100"/>
              <a:buFont typeface="Arial"/>
              <a:buNone/>
            </a:pPr>
            <a:r>
              <a:rPr lang="en-US" sz="1800" dirty="0">
                <a:solidFill>
                  <a:srgbClr val="FFC000"/>
                </a:solidFill>
              </a:rPr>
              <a:t>For Loop</a:t>
            </a:r>
          </a:p>
        </p:txBody>
      </p:sp>
      <p:sp>
        <p:nvSpPr>
          <p:cNvPr id="22" name="Google Shape;878;p41">
            <a:extLst>
              <a:ext uri="{FF2B5EF4-FFF2-40B4-BE49-F238E27FC236}">
                <a16:creationId xmlns:a16="http://schemas.microsoft.com/office/drawing/2014/main" id="{6DD5C62E-35D6-F050-2D6D-7B3DC1C96A15}"/>
              </a:ext>
            </a:extLst>
          </p:cNvPr>
          <p:cNvSpPr txBox="1">
            <a:spLocks/>
          </p:cNvSpPr>
          <p:nvPr/>
        </p:nvSpPr>
        <p:spPr>
          <a:xfrm>
            <a:off x="5034492" y="2771337"/>
            <a:ext cx="3051990" cy="3746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buSzPts val="1100"/>
              <a:buFont typeface="Arial"/>
              <a:buNone/>
            </a:pPr>
            <a:r>
              <a:rPr lang="en-US" sz="1800" dirty="0">
                <a:solidFill>
                  <a:srgbClr val="FFC000"/>
                </a:solidFill>
              </a:rPr>
              <a:t>Enhanced For Loop</a:t>
            </a:r>
          </a:p>
        </p:txBody>
      </p:sp>
      <p:sp>
        <p:nvSpPr>
          <p:cNvPr id="23" name="Google Shape;878;p41">
            <a:extLst>
              <a:ext uri="{FF2B5EF4-FFF2-40B4-BE49-F238E27FC236}">
                <a16:creationId xmlns:a16="http://schemas.microsoft.com/office/drawing/2014/main" id="{F4101344-3CA1-ACD2-B4CF-C8E0B38081B0}"/>
              </a:ext>
            </a:extLst>
          </p:cNvPr>
          <p:cNvSpPr txBox="1">
            <a:spLocks/>
          </p:cNvSpPr>
          <p:nvPr/>
        </p:nvSpPr>
        <p:spPr>
          <a:xfrm>
            <a:off x="5038212" y="1333797"/>
            <a:ext cx="1398360" cy="3746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buSzPts val="1100"/>
              <a:buFont typeface="Arial"/>
              <a:buNone/>
            </a:pPr>
            <a:r>
              <a:rPr lang="en-US" sz="1800" dirty="0">
                <a:solidFill>
                  <a:srgbClr val="FFC000"/>
                </a:solidFill>
              </a:rPr>
              <a:t>Do…While</a:t>
            </a:r>
          </a:p>
        </p:txBody>
      </p:sp>
      <p:sp>
        <p:nvSpPr>
          <p:cNvPr id="3" name="Rectangle 2">
            <a:extLst>
              <a:ext uri="{FF2B5EF4-FFF2-40B4-BE49-F238E27FC236}">
                <a16:creationId xmlns:a16="http://schemas.microsoft.com/office/drawing/2014/main" id="{AB2DB100-870B-D06A-C7C3-C498B43662F9}"/>
              </a:ext>
            </a:extLst>
          </p:cNvPr>
          <p:cNvSpPr/>
          <p:nvPr/>
        </p:nvSpPr>
        <p:spPr>
          <a:xfrm>
            <a:off x="473922" y="2771336"/>
            <a:ext cx="4064464" cy="16527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AA5EF7BA-ACED-BF26-17C8-341183F8FD3E}"/>
              </a:ext>
            </a:extLst>
          </p:cNvPr>
          <p:cNvSpPr/>
          <p:nvPr/>
        </p:nvSpPr>
        <p:spPr>
          <a:xfrm>
            <a:off x="4637446" y="1173366"/>
            <a:ext cx="4064464" cy="15111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AC1DBA2C-564A-1A5B-40EB-4D4D15F7150F}"/>
              </a:ext>
            </a:extLst>
          </p:cNvPr>
          <p:cNvSpPr/>
          <p:nvPr/>
        </p:nvSpPr>
        <p:spPr>
          <a:xfrm>
            <a:off x="4637446" y="2776049"/>
            <a:ext cx="4064464" cy="16480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93599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5F2A8C84-1B88-F3DA-A342-7BCEF3F38879}"/>
            </a:ext>
          </a:extLst>
        </p:cNvPr>
        <p:cNvGrpSpPr/>
        <p:nvPr/>
      </p:nvGrpSpPr>
      <p:grpSpPr>
        <a:xfrm>
          <a:off x="0" y="0"/>
          <a:ext cx="0" cy="0"/>
          <a:chOff x="0" y="0"/>
          <a:chExt cx="0" cy="0"/>
        </a:xfrm>
      </p:grpSpPr>
      <p:sp>
        <p:nvSpPr>
          <p:cNvPr id="4" name="Google Shape;877;p41">
            <a:extLst>
              <a:ext uri="{FF2B5EF4-FFF2-40B4-BE49-F238E27FC236}">
                <a16:creationId xmlns:a16="http://schemas.microsoft.com/office/drawing/2014/main" id="{018BB248-6781-3E82-07B4-D79D53C55CF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Looping Example</a:t>
            </a:r>
            <a:endParaRPr lang="en-CA" sz="3200" dirty="0">
              <a:solidFill>
                <a:schemeClr val="dk1"/>
              </a:solidFill>
              <a:latin typeface="Anton"/>
              <a:ea typeface="Anton"/>
              <a:cs typeface="Anton"/>
              <a:sym typeface="Anton"/>
            </a:endParaRPr>
          </a:p>
        </p:txBody>
      </p:sp>
      <p:sp>
        <p:nvSpPr>
          <p:cNvPr id="7" name="TextBox 6">
            <a:extLst>
              <a:ext uri="{FF2B5EF4-FFF2-40B4-BE49-F238E27FC236}">
                <a16:creationId xmlns:a16="http://schemas.microsoft.com/office/drawing/2014/main" id="{064E7ED1-958B-10A8-4B1E-6772624607D8}"/>
              </a:ext>
            </a:extLst>
          </p:cNvPr>
          <p:cNvSpPr txBox="1"/>
          <p:nvPr/>
        </p:nvSpPr>
        <p:spPr>
          <a:xfrm>
            <a:off x="720000" y="1246406"/>
            <a:ext cx="8214360" cy="2800767"/>
          </a:xfrm>
          <a:prstGeom prst="rect">
            <a:avLst/>
          </a:prstGeom>
          <a:noFill/>
        </p:spPr>
        <p:txBody>
          <a:bodyPr wrap="square">
            <a:spAutoFit/>
          </a:bodyPr>
          <a:lstStyle/>
          <a:p>
            <a:r>
              <a:rPr lang="en-US" sz="1100" b="0" dirty="0">
                <a:solidFill>
                  <a:srgbClr val="569CD6"/>
                </a:solidFill>
                <a:effectLst/>
                <a:latin typeface="Consolas" panose="020B0609020204030204" pitchFamily="49" charset="0"/>
              </a:rPr>
              <a:t>public</a:t>
            </a:r>
            <a:r>
              <a:rPr lang="en-US" sz="1100" b="0" dirty="0">
                <a:solidFill>
                  <a:srgbClr val="CCCCCC"/>
                </a:solidFill>
                <a:effectLst/>
                <a:latin typeface="Consolas" panose="020B0609020204030204" pitchFamily="49" charset="0"/>
              </a:rPr>
              <a:t> </a:t>
            </a:r>
            <a:r>
              <a:rPr lang="en-US" sz="1100" b="0" dirty="0">
                <a:solidFill>
                  <a:srgbClr val="569CD6"/>
                </a:solidFill>
                <a:effectLst/>
                <a:latin typeface="Consolas" panose="020B0609020204030204" pitchFamily="49" charset="0"/>
              </a:rPr>
              <a:t>class</a:t>
            </a:r>
            <a:r>
              <a:rPr lang="en-US" sz="1100" b="0" dirty="0">
                <a:solidFill>
                  <a:srgbClr val="CCCCCC"/>
                </a:solidFill>
                <a:effectLst/>
                <a:latin typeface="Consolas" panose="020B0609020204030204" pitchFamily="49" charset="0"/>
              </a:rPr>
              <a:t> </a:t>
            </a:r>
            <a:r>
              <a:rPr lang="en-US" sz="1100" b="0" dirty="0" err="1">
                <a:solidFill>
                  <a:srgbClr val="4EC9B0"/>
                </a:solidFill>
                <a:effectLst/>
                <a:latin typeface="Consolas" panose="020B0609020204030204" pitchFamily="49" charset="0"/>
              </a:rPr>
              <a:t>WhileLoopExamples</a:t>
            </a:r>
            <a:r>
              <a:rPr lang="en-US" sz="1100" b="0" dirty="0">
                <a:solidFill>
                  <a:srgbClr val="CCCCCC"/>
                </a:solidFill>
                <a:effectLst/>
                <a:latin typeface="Consolas" panose="020B0609020204030204" pitchFamily="49" charset="0"/>
              </a:rPr>
              <a:t> {</a:t>
            </a:r>
          </a:p>
          <a:p>
            <a:r>
              <a:rPr lang="en-US" sz="1100" b="0" dirty="0">
                <a:solidFill>
                  <a:srgbClr val="CCCCCC"/>
                </a:solidFill>
                <a:effectLst/>
                <a:latin typeface="Consolas" panose="020B0609020204030204" pitchFamily="49" charset="0"/>
              </a:rPr>
              <a:t>    </a:t>
            </a:r>
            <a:r>
              <a:rPr lang="en-US" sz="1100" b="0" dirty="0">
                <a:solidFill>
                  <a:srgbClr val="569CD6"/>
                </a:solidFill>
                <a:effectLst/>
                <a:latin typeface="Consolas" panose="020B0609020204030204" pitchFamily="49" charset="0"/>
              </a:rPr>
              <a:t>public</a:t>
            </a:r>
            <a:r>
              <a:rPr lang="en-US" sz="1100" b="0" dirty="0">
                <a:solidFill>
                  <a:srgbClr val="CCCCCC"/>
                </a:solidFill>
                <a:effectLst/>
                <a:latin typeface="Consolas" panose="020B0609020204030204" pitchFamily="49" charset="0"/>
              </a:rPr>
              <a:t> </a:t>
            </a:r>
            <a:r>
              <a:rPr lang="en-US" sz="1100" b="0" dirty="0">
                <a:solidFill>
                  <a:srgbClr val="569CD6"/>
                </a:solidFill>
                <a:effectLst/>
                <a:latin typeface="Consolas" panose="020B0609020204030204" pitchFamily="49" charset="0"/>
              </a:rPr>
              <a:t>static</a:t>
            </a:r>
            <a:r>
              <a:rPr lang="en-US" sz="1100" b="0" dirty="0">
                <a:solidFill>
                  <a:srgbClr val="CCCCCC"/>
                </a:solidFill>
                <a:effectLst/>
                <a:latin typeface="Consolas" panose="020B0609020204030204" pitchFamily="49" charset="0"/>
              </a:rPr>
              <a:t> </a:t>
            </a:r>
            <a:r>
              <a:rPr lang="en-US" sz="1100" b="0" dirty="0">
                <a:solidFill>
                  <a:srgbClr val="4EC9B0"/>
                </a:solidFill>
                <a:effectLst/>
                <a:latin typeface="Consolas" panose="020B0609020204030204" pitchFamily="49" charset="0"/>
              </a:rPr>
              <a:t>void</a:t>
            </a:r>
            <a:r>
              <a:rPr lang="en-US" sz="1100" b="0" dirty="0">
                <a:solidFill>
                  <a:srgbClr val="CCCCCC"/>
                </a:solidFill>
                <a:effectLst/>
                <a:latin typeface="Consolas" panose="020B0609020204030204" pitchFamily="49" charset="0"/>
              </a:rPr>
              <a:t> </a:t>
            </a:r>
            <a:r>
              <a:rPr lang="en-US" sz="1100" b="0" dirty="0">
                <a:solidFill>
                  <a:srgbClr val="DCDCAA"/>
                </a:solidFill>
                <a:effectLst/>
                <a:latin typeface="Consolas" panose="020B0609020204030204" pitchFamily="49" charset="0"/>
              </a:rPr>
              <a:t>main</a:t>
            </a:r>
            <a:r>
              <a:rPr lang="en-US" sz="1100" b="0" dirty="0">
                <a:solidFill>
                  <a:srgbClr val="CCCCCC"/>
                </a:solidFill>
                <a:effectLst/>
                <a:latin typeface="Consolas" panose="020B0609020204030204" pitchFamily="49" charset="0"/>
              </a:rPr>
              <a:t>(</a:t>
            </a:r>
            <a:r>
              <a:rPr lang="en-US" sz="1100" b="0" dirty="0">
                <a:solidFill>
                  <a:srgbClr val="4EC9B0"/>
                </a:solidFill>
                <a:effectLst/>
                <a:latin typeface="Consolas" panose="020B0609020204030204" pitchFamily="49" charset="0"/>
              </a:rPr>
              <a:t>String</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args</a:t>
            </a:r>
            <a:r>
              <a:rPr lang="en-US" sz="1100" b="0" dirty="0">
                <a:solidFill>
                  <a:srgbClr val="CCCCCC"/>
                </a:solidFill>
                <a:effectLst/>
                <a:latin typeface="Consolas" panose="020B0609020204030204" pitchFamily="49" charset="0"/>
              </a:rPr>
              <a:t>) </a:t>
            </a:r>
            <a:r>
              <a:rPr lang="en-US" sz="1100" b="0" dirty="0">
                <a:solidFill>
                  <a:srgbClr val="569CD6"/>
                </a:solidFill>
                <a:effectLst/>
                <a:latin typeface="Consolas" panose="020B0609020204030204" pitchFamily="49" charset="0"/>
              </a:rPr>
              <a:t>throws</a:t>
            </a:r>
            <a:r>
              <a:rPr lang="en-US" sz="1100" b="0" dirty="0">
                <a:solidFill>
                  <a:srgbClr val="CCCCCC"/>
                </a:solidFill>
                <a:effectLst/>
                <a:latin typeface="Consolas" panose="020B0609020204030204" pitchFamily="49" charset="0"/>
              </a:rPr>
              <a:t> </a:t>
            </a:r>
            <a:r>
              <a:rPr lang="en-US" sz="1100" b="0" dirty="0">
                <a:solidFill>
                  <a:srgbClr val="4EC9B0"/>
                </a:solidFill>
                <a:effectLst/>
                <a:latin typeface="Consolas" panose="020B0609020204030204" pitchFamily="49" charset="0"/>
              </a:rPr>
              <a:t>Exception</a:t>
            </a:r>
            <a:r>
              <a:rPr lang="en-US" sz="1100" b="0" dirty="0">
                <a:solidFill>
                  <a:srgbClr val="CCCCCC"/>
                </a:solidFill>
                <a:effectLst/>
                <a:latin typeface="Consolas" panose="020B0609020204030204" pitchFamily="49" charset="0"/>
              </a:rPr>
              <a:t> {     </a:t>
            </a:r>
          </a:p>
          <a:p>
            <a:r>
              <a:rPr lang="en-US" sz="1100" b="0" dirty="0">
                <a:solidFill>
                  <a:srgbClr val="CCCCCC"/>
                </a:solidFill>
                <a:effectLst/>
                <a:latin typeface="Consolas" panose="020B0609020204030204" pitchFamily="49" charset="0"/>
              </a:rPr>
              <a:t>        </a:t>
            </a:r>
          </a:p>
          <a:p>
            <a:r>
              <a:rPr lang="en-US" sz="1100" b="0" dirty="0">
                <a:solidFill>
                  <a:srgbClr val="CCCCCC"/>
                </a:solidFill>
                <a:effectLst/>
                <a:latin typeface="Consolas" panose="020B0609020204030204" pitchFamily="49" charset="0"/>
              </a:rPr>
              <a:t>        </a:t>
            </a:r>
            <a:r>
              <a:rPr lang="en-US" sz="1100" b="0" dirty="0">
                <a:solidFill>
                  <a:srgbClr val="4EC9B0"/>
                </a:solidFill>
                <a:effectLst/>
                <a:latin typeface="Consolas" panose="020B0609020204030204" pitchFamily="49" charset="0"/>
              </a:rPr>
              <a:t>int</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lowerbound</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1</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r>
              <a:rPr lang="en-US" sz="1100" b="0" dirty="0">
                <a:solidFill>
                  <a:srgbClr val="4EC9B0"/>
                </a:solidFill>
                <a:effectLst/>
                <a:latin typeface="Consolas" panose="020B0609020204030204" pitchFamily="49" charset="0"/>
              </a:rPr>
              <a:t>int</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upperbound</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1000</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r>
              <a:rPr lang="en-US" sz="1100" b="0" dirty="0">
                <a:solidFill>
                  <a:srgbClr val="4EC9B0"/>
                </a:solidFill>
                <a:effectLst/>
                <a:latin typeface="Consolas" panose="020B0609020204030204" pitchFamily="49" charset="0"/>
              </a:rPr>
              <a:t>int</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sum</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B5CEA8"/>
                </a:solidFill>
                <a:effectLst/>
                <a:latin typeface="Consolas" panose="020B0609020204030204" pitchFamily="49" charset="0"/>
              </a:rPr>
              <a:t>0</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r>
              <a:rPr lang="en-US" sz="1100" b="0" dirty="0">
                <a:solidFill>
                  <a:srgbClr val="4EC9B0"/>
                </a:solidFill>
                <a:effectLst/>
                <a:latin typeface="Consolas" panose="020B0609020204030204" pitchFamily="49" charset="0"/>
              </a:rPr>
              <a:t>int</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number</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lowerbound</a:t>
            </a:r>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//current number in the count</a:t>
            </a:r>
            <a:endParaRPr lang="en-US" sz="1100" b="0" dirty="0">
              <a:solidFill>
                <a:srgbClr val="CCCCCC"/>
              </a:solidFill>
              <a:effectLst/>
              <a:latin typeface="Consolas" panose="020B0609020204030204" pitchFamily="49" charset="0"/>
            </a:endParaRPr>
          </a:p>
          <a:p>
            <a:br>
              <a:rPr lang="en-US" sz="1100" b="0" dirty="0">
                <a:solidFill>
                  <a:srgbClr val="CCCCCC"/>
                </a:solidFill>
                <a:effectLst/>
                <a:latin typeface="Consolas" panose="020B0609020204030204" pitchFamily="49" charset="0"/>
              </a:rPr>
            </a:br>
            <a:r>
              <a:rPr lang="en-US" sz="1100" b="0" dirty="0">
                <a:solidFill>
                  <a:srgbClr val="CCCCCC"/>
                </a:solidFill>
                <a:effectLst/>
                <a:latin typeface="Consolas" panose="020B0609020204030204" pitchFamily="49" charset="0"/>
              </a:rPr>
              <a:t>        </a:t>
            </a:r>
            <a:r>
              <a:rPr lang="en-US" sz="1100" b="0" dirty="0">
                <a:solidFill>
                  <a:srgbClr val="6A9955"/>
                </a:solidFill>
                <a:effectLst/>
                <a:latin typeface="Consolas" panose="020B0609020204030204" pitchFamily="49" charset="0"/>
              </a:rPr>
              <a:t>//use while loop to sum each number together from </a:t>
            </a:r>
            <a:r>
              <a:rPr lang="en-US" sz="1100" b="0" dirty="0" err="1">
                <a:solidFill>
                  <a:srgbClr val="6A9955"/>
                </a:solidFill>
                <a:effectLst/>
                <a:latin typeface="Consolas" panose="020B0609020204030204" pitchFamily="49" charset="0"/>
              </a:rPr>
              <a:t>lowerbound</a:t>
            </a:r>
            <a:r>
              <a:rPr lang="en-US" sz="1100" b="0" dirty="0">
                <a:solidFill>
                  <a:srgbClr val="6A9955"/>
                </a:solidFill>
                <a:effectLst/>
                <a:latin typeface="Consolas" panose="020B0609020204030204" pitchFamily="49" charset="0"/>
              </a:rPr>
              <a:t> to </a:t>
            </a:r>
            <a:r>
              <a:rPr lang="en-US" sz="1100" b="0" dirty="0" err="1">
                <a:solidFill>
                  <a:srgbClr val="6A9955"/>
                </a:solidFill>
                <a:effectLst/>
                <a:latin typeface="Consolas" panose="020B0609020204030204" pitchFamily="49" charset="0"/>
              </a:rPr>
              <a:t>upperbound</a:t>
            </a:r>
            <a:endParaRPr lang="en-US" sz="1100" b="0" dirty="0">
              <a:solidFill>
                <a:srgbClr val="CCCCCC"/>
              </a:solidFill>
              <a:effectLst/>
              <a:latin typeface="Consolas" panose="020B0609020204030204" pitchFamily="49" charset="0"/>
            </a:endParaRPr>
          </a:p>
          <a:p>
            <a:r>
              <a:rPr lang="en-US" sz="1100" b="0" dirty="0">
                <a:solidFill>
                  <a:srgbClr val="CCCCCC"/>
                </a:solidFill>
                <a:effectLst/>
                <a:latin typeface="Consolas" panose="020B0609020204030204" pitchFamily="49" charset="0"/>
              </a:rPr>
              <a:t>        </a:t>
            </a:r>
            <a:r>
              <a:rPr lang="en-US" sz="1100" b="0" dirty="0">
                <a:solidFill>
                  <a:srgbClr val="C586C0"/>
                </a:solidFill>
                <a:effectLst/>
                <a:latin typeface="Consolas" panose="020B0609020204030204" pitchFamily="49" charset="0"/>
              </a:rPr>
              <a:t>while</a:t>
            </a:r>
            <a:r>
              <a:rPr lang="en-US" sz="1100" b="0" dirty="0">
                <a:solidFill>
                  <a:srgbClr val="CCCCCC"/>
                </a:solidFill>
                <a:effectLst/>
                <a:latin typeface="Consolas" panose="020B0609020204030204" pitchFamily="49" charset="0"/>
              </a:rPr>
              <a:t>(</a:t>
            </a:r>
            <a:r>
              <a:rPr lang="en-US" sz="1100" b="0" dirty="0">
                <a:solidFill>
                  <a:srgbClr val="9CDCFE"/>
                </a:solidFill>
                <a:effectLst/>
                <a:latin typeface="Consolas" panose="020B0609020204030204" pitchFamily="49" charset="0"/>
              </a:rPr>
              <a:t>number</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&lt;=</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upperbound</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sum</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sum</a:t>
            </a:r>
            <a:r>
              <a:rPr lang="en-US" sz="1100" b="0" dirty="0">
                <a:solidFill>
                  <a:srgbClr val="CCCCCC"/>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number</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number</a:t>
            </a:r>
            <a:r>
              <a:rPr lang="en-US" sz="1100" b="0" dirty="0">
                <a:solidFill>
                  <a:srgbClr val="D4D4D4"/>
                </a:solidFill>
                <a:effectLst/>
                <a:latin typeface="Consolas" panose="020B0609020204030204" pitchFamily="49" charset="0"/>
              </a:rPr>
              <a:t>++</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p>
          <a:p>
            <a:r>
              <a:rPr lang="en-US" sz="1100" b="0" dirty="0">
                <a:solidFill>
                  <a:srgbClr val="CCCCCC"/>
                </a:solidFill>
                <a:effectLst/>
                <a:latin typeface="Consolas" panose="020B0609020204030204" pitchFamily="49" charset="0"/>
              </a:rPr>
              <a:t>        </a:t>
            </a:r>
            <a:r>
              <a:rPr lang="en-US" sz="1100" b="0" dirty="0" err="1">
                <a:solidFill>
                  <a:srgbClr val="4EC9B0"/>
                </a:solidFill>
                <a:effectLst/>
                <a:latin typeface="Consolas" panose="020B0609020204030204" pitchFamily="49" charset="0"/>
              </a:rPr>
              <a:t>System</a:t>
            </a:r>
            <a:r>
              <a:rPr lang="en-US" sz="1100" b="0" dirty="0" err="1">
                <a:solidFill>
                  <a:srgbClr val="CCCCCC"/>
                </a:solidFill>
                <a:effectLst/>
                <a:latin typeface="Consolas" panose="020B0609020204030204" pitchFamily="49" charset="0"/>
              </a:rPr>
              <a:t>.</a:t>
            </a:r>
            <a:r>
              <a:rPr lang="en-US" sz="1100" b="0" dirty="0" err="1">
                <a:solidFill>
                  <a:srgbClr val="4FC1FF"/>
                </a:solidFill>
                <a:effectLst/>
                <a:latin typeface="Consolas" panose="020B0609020204030204" pitchFamily="49" charset="0"/>
              </a:rPr>
              <a:t>out</a:t>
            </a:r>
            <a:r>
              <a:rPr lang="en-US" sz="1100" b="0" dirty="0" err="1">
                <a:solidFill>
                  <a:srgbClr val="CCCCCC"/>
                </a:solidFill>
                <a:effectLst/>
                <a:latin typeface="Consolas" panose="020B0609020204030204" pitchFamily="49" charset="0"/>
              </a:rPr>
              <a:t>.</a:t>
            </a:r>
            <a:r>
              <a:rPr lang="en-US" sz="1100" b="0" dirty="0" err="1">
                <a:solidFill>
                  <a:srgbClr val="DCDCAA"/>
                </a:solidFill>
                <a:effectLst/>
                <a:latin typeface="Consolas" panose="020B0609020204030204" pitchFamily="49" charset="0"/>
              </a:rPr>
              <a:t>printf</a:t>
            </a:r>
            <a:r>
              <a:rPr lang="en-US" sz="1100" b="0" dirty="0">
                <a:solidFill>
                  <a:srgbClr val="CCCCCC"/>
                </a:solidFill>
                <a:effectLst/>
                <a:latin typeface="Consolas" panose="020B0609020204030204" pitchFamily="49" charset="0"/>
              </a:rPr>
              <a:t>(</a:t>
            </a:r>
            <a:r>
              <a:rPr lang="en-US" sz="1100" b="0" dirty="0">
                <a:solidFill>
                  <a:srgbClr val="CE9178"/>
                </a:solidFill>
                <a:effectLst/>
                <a:latin typeface="Consolas" panose="020B0609020204030204" pitchFamily="49" charset="0"/>
              </a:rPr>
              <a:t>"The sum from %1$d to %2$d is %3$d"</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lowerbound</a:t>
            </a:r>
            <a:r>
              <a:rPr lang="en-US" sz="1100" b="0" dirty="0">
                <a:solidFill>
                  <a:srgbClr val="CCCCCC"/>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upperbound</a:t>
            </a:r>
            <a:r>
              <a:rPr lang="en-US" sz="1100" b="0" dirty="0">
                <a:solidFill>
                  <a:srgbClr val="CCCCCC"/>
                </a:solidFill>
                <a:effectLst/>
                <a:latin typeface="Consolas" panose="020B0609020204030204" pitchFamily="49" charset="0"/>
              </a:rPr>
              <a:t>, </a:t>
            </a:r>
            <a:r>
              <a:rPr lang="en-US" sz="1100" b="0" dirty="0">
                <a:solidFill>
                  <a:srgbClr val="9CDCFE"/>
                </a:solidFill>
                <a:effectLst/>
                <a:latin typeface="Consolas" panose="020B0609020204030204" pitchFamily="49" charset="0"/>
              </a:rPr>
              <a:t>sum</a:t>
            </a:r>
            <a:r>
              <a:rPr lang="en-US" sz="1100" b="0" dirty="0">
                <a:solidFill>
                  <a:srgbClr val="CCCCCC"/>
                </a:solidFill>
                <a:effectLst/>
                <a:latin typeface="Consolas" panose="020B0609020204030204" pitchFamily="49" charset="0"/>
              </a:rPr>
              <a:t>);</a:t>
            </a:r>
          </a:p>
          <a:p>
            <a:r>
              <a:rPr lang="en-US" sz="1100" b="0" dirty="0">
                <a:solidFill>
                  <a:srgbClr val="CCCCCC"/>
                </a:solidFill>
                <a:effectLst/>
                <a:latin typeface="Consolas" panose="020B0609020204030204" pitchFamily="49" charset="0"/>
              </a:rPr>
              <a:t>    }</a:t>
            </a:r>
          </a:p>
          <a:p>
            <a:r>
              <a:rPr lang="en-US" sz="1100" b="0" dirty="0">
                <a:solidFill>
                  <a:srgbClr val="CCCCCC"/>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D9F789A5-A334-4C78-F73B-B1C8E4CDA6F8}"/>
              </a:ext>
            </a:extLst>
          </p:cNvPr>
          <p:cNvSpPr txBox="1"/>
          <p:nvPr/>
        </p:nvSpPr>
        <p:spPr>
          <a:xfrm>
            <a:off x="421980" y="4190495"/>
            <a:ext cx="8300040" cy="307777"/>
          </a:xfrm>
          <a:prstGeom prst="rect">
            <a:avLst/>
          </a:prstGeom>
          <a:noFill/>
        </p:spPr>
        <p:txBody>
          <a:bodyPr wrap="square">
            <a:spAutoFit/>
          </a:bodyPr>
          <a:lstStyle/>
          <a:p>
            <a:r>
              <a:rPr lang="en-US" b="0" dirty="0">
                <a:solidFill>
                  <a:srgbClr val="6A9955"/>
                </a:solidFill>
                <a:effectLst/>
                <a:latin typeface="Consolas" panose="020B0609020204030204" pitchFamily="49" charset="0"/>
              </a:rPr>
              <a:t>//CHALLENGE: Refactor the above code to use the 'for loop' and 'do...while' loop</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766982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CE3C0211-C3E8-C0D9-554B-5FC2292BE785}"/>
            </a:ext>
          </a:extLst>
        </p:cNvPr>
        <p:cNvGrpSpPr/>
        <p:nvPr/>
      </p:nvGrpSpPr>
      <p:grpSpPr>
        <a:xfrm>
          <a:off x="0" y="0"/>
          <a:ext cx="0" cy="0"/>
          <a:chOff x="0" y="0"/>
          <a:chExt cx="0" cy="0"/>
        </a:xfrm>
      </p:grpSpPr>
      <p:sp>
        <p:nvSpPr>
          <p:cNvPr id="863" name="Google Shape;863;p39">
            <a:extLst>
              <a:ext uri="{FF2B5EF4-FFF2-40B4-BE49-F238E27FC236}">
                <a16:creationId xmlns:a16="http://schemas.microsoft.com/office/drawing/2014/main" id="{5B5E6A3B-39E6-D4FC-0270-429A48B44CDB}"/>
              </a:ext>
            </a:extLst>
          </p:cNvPr>
          <p:cNvSpPr txBox="1">
            <a:spLocks noGrp="1"/>
          </p:cNvSpPr>
          <p:nvPr>
            <p:ph type="title"/>
          </p:nvPr>
        </p:nvSpPr>
        <p:spPr>
          <a:xfrm>
            <a:off x="713224" y="2109175"/>
            <a:ext cx="884987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Arrays</a:t>
            </a:r>
          </a:p>
        </p:txBody>
      </p:sp>
    </p:spTree>
    <p:extLst>
      <p:ext uri="{BB962C8B-B14F-4D97-AF65-F5344CB8AC3E}">
        <p14:creationId xmlns:p14="http://schemas.microsoft.com/office/powerpoint/2010/main" val="28181306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1F993A-D864-776E-64AA-E4E45E4F4BFC}"/>
              </a:ext>
            </a:extLst>
          </p:cNvPr>
          <p:cNvSpPr txBox="1"/>
          <p:nvPr/>
        </p:nvSpPr>
        <p:spPr>
          <a:xfrm>
            <a:off x="153385" y="1303208"/>
            <a:ext cx="8014447" cy="2839239"/>
          </a:xfrm>
          <a:prstGeom prst="rect">
            <a:avLst/>
          </a:prstGeom>
          <a:noFill/>
        </p:spPr>
        <p:txBody>
          <a:bodyPr wrap="square">
            <a:spAutoFit/>
          </a:bodyPr>
          <a:lstStyle/>
          <a:p>
            <a:r>
              <a:rPr lang="en-US" sz="1050" b="0" dirty="0">
                <a:solidFill>
                  <a:srgbClr val="6A9955"/>
                </a:solidFill>
                <a:effectLst/>
                <a:latin typeface="Consolas" panose="020B0609020204030204" pitchFamily="49" charset="0"/>
              </a:rPr>
              <a:t>        //Arrays can only hold one data type (int, char, String etc...)</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a:solidFill>
                  <a:srgbClr val="6A9955"/>
                </a:solidFill>
                <a:effectLst/>
                <a:latin typeface="Consolas" panose="020B0609020204030204" pitchFamily="49" charset="0"/>
              </a:rPr>
              <a:t>//Arrays can be declared and assigned values separately as below:</a:t>
            </a:r>
            <a:endParaRPr lang="en-US" sz="1050" b="0" dirty="0">
              <a:solidFill>
                <a:srgbClr val="CCCCCC"/>
              </a:solidFill>
              <a:effectLst/>
              <a:latin typeface="Consolas" panose="020B0609020204030204" pitchFamily="49" charset="0"/>
            </a:endParaRPr>
          </a:p>
          <a:p>
            <a:br>
              <a:rPr lang="en-US" sz="1050" b="0" dirty="0">
                <a:solidFill>
                  <a:srgbClr val="CCCCCC"/>
                </a:solidFill>
                <a:effectLst/>
                <a:latin typeface="Consolas" panose="020B0609020204030204" pitchFamily="49" charset="0"/>
              </a:rPr>
            </a:br>
            <a:r>
              <a:rPr lang="en-US" sz="1050" b="0" dirty="0">
                <a:solidFill>
                  <a:srgbClr val="CCCCCC"/>
                </a:solidFill>
                <a:effectLst/>
                <a:latin typeface="Consolas" panose="020B0609020204030204" pitchFamily="49" charset="0"/>
              </a:rPr>
              <a:t>        </a:t>
            </a:r>
            <a:r>
              <a:rPr lang="en-US" sz="1050" b="0" dirty="0">
                <a:solidFill>
                  <a:srgbClr val="4EC9B0"/>
                </a:solidFill>
                <a:effectLst/>
                <a:latin typeface="Consolas" panose="020B0609020204030204" pitchFamily="49" charset="0"/>
              </a:rPr>
              <a:t>int</a:t>
            </a:r>
            <a:r>
              <a:rPr lang="en-US" sz="1050" b="0" dirty="0">
                <a:solidFill>
                  <a:srgbClr val="CCCCCC"/>
                </a:solidFill>
                <a:effectLst/>
                <a:latin typeface="Consolas" panose="020B0609020204030204" pitchFamily="49" charset="0"/>
              </a:rPr>
              <a:t>[] </a:t>
            </a:r>
            <a:r>
              <a:rPr lang="en-US" sz="1050" b="0" dirty="0">
                <a:solidFill>
                  <a:srgbClr val="9CDCFE"/>
                </a:solidFill>
                <a:effectLst/>
                <a:latin typeface="Consolas" panose="020B0609020204030204" pitchFamily="49" charset="0"/>
              </a:rPr>
              <a:t>grades</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C586C0"/>
                </a:solidFill>
                <a:effectLst/>
                <a:latin typeface="Consolas" panose="020B0609020204030204" pitchFamily="49" charset="0"/>
              </a:rPr>
              <a:t>new</a:t>
            </a:r>
            <a:r>
              <a:rPr lang="en-US" sz="1050" b="0" dirty="0">
                <a:solidFill>
                  <a:srgbClr val="CCCCCC"/>
                </a:solidFill>
                <a:effectLst/>
                <a:latin typeface="Consolas" panose="020B0609020204030204" pitchFamily="49" charset="0"/>
              </a:rPr>
              <a:t> </a:t>
            </a:r>
            <a:r>
              <a:rPr lang="en-US" sz="1050" b="0" dirty="0">
                <a:solidFill>
                  <a:srgbClr val="4EC9B0"/>
                </a:solidFill>
                <a:effectLst/>
                <a:latin typeface="Consolas" panose="020B0609020204030204" pitchFamily="49" charset="0"/>
              </a:rPr>
              <a:t>int</a:t>
            </a:r>
            <a:r>
              <a:rPr lang="en-US" sz="1050" b="0" dirty="0">
                <a:solidFill>
                  <a:srgbClr val="CCCCCC"/>
                </a:solidFill>
                <a:effectLst/>
                <a:latin typeface="Consolas" panose="020B0609020204030204" pitchFamily="49" charset="0"/>
              </a:rPr>
              <a:t>[</a:t>
            </a:r>
            <a:r>
              <a:rPr lang="en-US" sz="1050" b="0" dirty="0">
                <a:solidFill>
                  <a:srgbClr val="B5CEA8"/>
                </a:solidFill>
                <a:effectLst/>
                <a:latin typeface="Consolas" panose="020B0609020204030204" pitchFamily="49" charset="0"/>
              </a:rPr>
              <a:t>5</a:t>
            </a:r>
            <a:r>
              <a:rPr lang="en-US" sz="1050" b="0" dirty="0">
                <a:solidFill>
                  <a:srgbClr val="CCCCCC"/>
                </a:solidFill>
                <a:effectLst/>
                <a:latin typeface="Consolas" panose="020B0609020204030204" pitchFamily="49" charset="0"/>
              </a:rPr>
              <a:t>];  </a:t>
            </a:r>
            <a:r>
              <a:rPr lang="en-US" sz="1050" b="0" dirty="0">
                <a:solidFill>
                  <a:srgbClr val="6A9955"/>
                </a:solidFill>
                <a:effectLst/>
                <a:latin typeface="Consolas" panose="020B0609020204030204" pitchFamily="49" charset="0"/>
              </a:rPr>
              <a:t>//only 5 grades can fit in this array       </a:t>
            </a:r>
            <a:endParaRPr lang="en-US" sz="1050" b="0" dirty="0">
              <a:solidFill>
                <a:srgbClr val="CCCCCC"/>
              </a:solidFill>
              <a:effectLst/>
              <a:latin typeface="Consolas" panose="020B0609020204030204" pitchFamily="49" charset="0"/>
            </a:endParaRPr>
          </a:p>
          <a:p>
            <a:br>
              <a:rPr lang="en-US" sz="1050" b="0" dirty="0">
                <a:solidFill>
                  <a:srgbClr val="CCCCCC"/>
                </a:solidFill>
                <a:effectLst/>
                <a:latin typeface="Consolas" panose="020B0609020204030204" pitchFamily="49" charset="0"/>
              </a:rPr>
            </a:br>
            <a:r>
              <a:rPr lang="en-US" sz="1050" b="0" dirty="0">
                <a:solidFill>
                  <a:srgbClr val="CCCCCC"/>
                </a:solidFill>
                <a:effectLst/>
                <a:latin typeface="Consolas" panose="020B0609020204030204" pitchFamily="49" charset="0"/>
              </a:rPr>
              <a:t>        </a:t>
            </a:r>
            <a:r>
              <a:rPr lang="en-US" sz="1050" b="0" dirty="0">
                <a:solidFill>
                  <a:srgbClr val="9CDCFE"/>
                </a:solidFill>
                <a:effectLst/>
                <a:latin typeface="Consolas" panose="020B0609020204030204" pitchFamily="49" charset="0"/>
              </a:rPr>
              <a:t>grades</a:t>
            </a:r>
            <a:r>
              <a:rPr lang="en-US" sz="1050" b="0" dirty="0">
                <a:solidFill>
                  <a:srgbClr val="CCCCCC"/>
                </a:solidFill>
                <a:effectLst/>
                <a:latin typeface="Consolas" panose="020B0609020204030204" pitchFamily="49" charset="0"/>
              </a:rPr>
              <a:t>[</a:t>
            </a:r>
            <a:r>
              <a:rPr lang="en-US" sz="1050" b="0" dirty="0">
                <a:solidFill>
                  <a:srgbClr val="B5CEA8"/>
                </a:solidFill>
                <a:effectLst/>
                <a:latin typeface="Consolas" panose="020B0609020204030204" pitchFamily="49" charset="0"/>
              </a:rPr>
              <a:t>0</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2</a:t>
            </a:r>
            <a:r>
              <a:rPr lang="en-US" sz="1050" b="0" dirty="0">
                <a:solidFill>
                  <a:srgbClr val="CCCCCC"/>
                </a:solidFill>
                <a:effectLst/>
                <a:latin typeface="Consolas" panose="020B0609020204030204" pitchFamily="49" charset="0"/>
              </a:rPr>
              <a:t>;</a:t>
            </a:r>
          </a:p>
          <a:p>
            <a:r>
              <a:rPr lang="en-US" sz="1050" b="0" dirty="0">
                <a:solidFill>
                  <a:srgbClr val="CCCCCC"/>
                </a:solidFill>
                <a:effectLst/>
                <a:latin typeface="Consolas" panose="020B0609020204030204" pitchFamily="49" charset="0"/>
              </a:rPr>
              <a:t>        </a:t>
            </a:r>
            <a:r>
              <a:rPr lang="en-US" sz="1050" b="0" dirty="0">
                <a:solidFill>
                  <a:srgbClr val="9CDCFE"/>
                </a:solidFill>
                <a:effectLst/>
                <a:latin typeface="Consolas" panose="020B0609020204030204" pitchFamily="49" charset="0"/>
              </a:rPr>
              <a:t>grades</a:t>
            </a:r>
            <a:r>
              <a:rPr lang="en-US" sz="1050" b="0" dirty="0">
                <a:solidFill>
                  <a:srgbClr val="CCCCCC"/>
                </a:solidFill>
                <a:effectLst/>
                <a:latin typeface="Consolas" panose="020B0609020204030204" pitchFamily="49" charset="0"/>
              </a:rPr>
              <a:t>[</a:t>
            </a:r>
            <a:r>
              <a:rPr lang="en-US" sz="1050" b="0" dirty="0">
                <a:solidFill>
                  <a:srgbClr val="B5CEA8"/>
                </a:solidFill>
                <a:effectLst/>
                <a:latin typeface="Consolas" panose="020B0609020204030204" pitchFamily="49" charset="0"/>
              </a:rPr>
              <a:t>1</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B5CEA8"/>
                </a:solidFill>
                <a:effectLst/>
                <a:latin typeface="Consolas" panose="020B0609020204030204" pitchFamily="49" charset="0"/>
              </a:rPr>
              <a:t>4</a:t>
            </a:r>
            <a:r>
              <a:rPr lang="en-US" sz="1050" b="0" dirty="0">
                <a:solidFill>
                  <a:srgbClr val="CCCCCC"/>
                </a:solidFill>
                <a:effectLst/>
                <a:latin typeface="Consolas" panose="020B0609020204030204" pitchFamily="49" charset="0"/>
              </a:rPr>
              <a:t>; </a:t>
            </a:r>
            <a:r>
              <a:rPr lang="en-US" sz="1050" b="0" dirty="0">
                <a:solidFill>
                  <a:srgbClr val="6A9955"/>
                </a:solidFill>
                <a:effectLst/>
                <a:latin typeface="Consolas" panose="020B0609020204030204" pitchFamily="49" charset="0"/>
              </a:rPr>
              <a:t>//assigns the first two values</a:t>
            </a:r>
            <a:endParaRPr lang="en-US" sz="1050" b="0" dirty="0">
              <a:solidFill>
                <a:srgbClr val="CCCCCC"/>
              </a:solidFill>
              <a:effectLst/>
              <a:latin typeface="Consolas" panose="020B0609020204030204" pitchFamily="49" charset="0"/>
            </a:endParaRPr>
          </a:p>
          <a:p>
            <a:br>
              <a:rPr lang="en-US" sz="1050" b="0" dirty="0">
                <a:solidFill>
                  <a:srgbClr val="CCCCCC"/>
                </a:solidFill>
                <a:effectLst/>
                <a:latin typeface="Consolas" panose="020B0609020204030204" pitchFamily="49" charset="0"/>
              </a:rPr>
            </a:br>
            <a:r>
              <a:rPr lang="en-US" sz="1050" b="0" dirty="0">
                <a:solidFill>
                  <a:srgbClr val="CCCCCC"/>
                </a:solidFill>
                <a:effectLst/>
                <a:latin typeface="Consolas" panose="020B0609020204030204" pitchFamily="49" charset="0"/>
              </a:rPr>
              <a:t>        </a:t>
            </a:r>
            <a:r>
              <a:rPr lang="en-US" sz="1050" b="0" dirty="0" err="1">
                <a:solidFill>
                  <a:srgbClr val="4EC9B0"/>
                </a:solidFill>
                <a:effectLst/>
                <a:latin typeface="Consolas" panose="020B0609020204030204" pitchFamily="49" charset="0"/>
              </a:rPr>
              <a:t>System</a:t>
            </a:r>
            <a:r>
              <a:rPr lang="en-US" sz="1050" b="0" dirty="0" err="1">
                <a:solidFill>
                  <a:srgbClr val="CCCCCC"/>
                </a:solidFill>
                <a:effectLst/>
                <a:latin typeface="Consolas" panose="020B0609020204030204" pitchFamily="49" charset="0"/>
              </a:rPr>
              <a:t>.</a:t>
            </a:r>
            <a:r>
              <a:rPr lang="en-US" sz="1050" b="0" dirty="0" err="1">
                <a:solidFill>
                  <a:srgbClr val="4FC1FF"/>
                </a:solidFill>
                <a:effectLst/>
                <a:latin typeface="Consolas" panose="020B0609020204030204" pitchFamily="49" charset="0"/>
              </a:rPr>
              <a:t>out</a:t>
            </a:r>
            <a:r>
              <a:rPr lang="en-US" sz="1050" b="0" dirty="0" err="1">
                <a:solidFill>
                  <a:srgbClr val="CCCCCC"/>
                </a:solidFill>
                <a:effectLst/>
                <a:latin typeface="Consolas" panose="020B0609020204030204" pitchFamily="49" charset="0"/>
              </a:rPr>
              <a:t>.</a:t>
            </a:r>
            <a:r>
              <a:rPr lang="en-US" sz="1050" b="0" dirty="0" err="1">
                <a:solidFill>
                  <a:srgbClr val="DCDCAA"/>
                </a:solidFill>
                <a:effectLst/>
                <a:latin typeface="Consolas" panose="020B0609020204030204" pitchFamily="49" charset="0"/>
              </a:rPr>
              <a:t>println</a:t>
            </a:r>
            <a:r>
              <a:rPr lang="en-US" sz="1050" b="0" dirty="0">
                <a:solidFill>
                  <a:srgbClr val="CCCCCC"/>
                </a:solidFill>
                <a:effectLst/>
                <a:latin typeface="Consolas" panose="020B0609020204030204" pitchFamily="49" charset="0"/>
              </a:rPr>
              <a:t>(</a:t>
            </a:r>
            <a:r>
              <a:rPr lang="en-US" sz="1050" b="0" dirty="0">
                <a:solidFill>
                  <a:srgbClr val="9CDCFE"/>
                </a:solidFill>
                <a:effectLst/>
                <a:latin typeface="Consolas" panose="020B0609020204030204" pitchFamily="49" charset="0"/>
              </a:rPr>
              <a:t>grades</a:t>
            </a:r>
            <a:r>
              <a:rPr lang="en-US" sz="1050" b="0" dirty="0">
                <a:solidFill>
                  <a:srgbClr val="CCCCCC"/>
                </a:solidFill>
                <a:effectLst/>
                <a:latin typeface="Consolas" panose="020B0609020204030204" pitchFamily="49" charset="0"/>
              </a:rPr>
              <a:t>); </a:t>
            </a:r>
            <a:r>
              <a:rPr lang="en-US" sz="1050" b="0" dirty="0">
                <a:solidFill>
                  <a:srgbClr val="6A9955"/>
                </a:solidFill>
                <a:effectLst/>
                <a:latin typeface="Consolas" panose="020B0609020204030204" pitchFamily="49" charset="0"/>
              </a:rPr>
              <a:t>//prints only the memory address of the array object</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err="1">
                <a:solidFill>
                  <a:srgbClr val="4EC9B0"/>
                </a:solidFill>
                <a:effectLst/>
                <a:latin typeface="Consolas" panose="020B0609020204030204" pitchFamily="49" charset="0"/>
              </a:rPr>
              <a:t>System</a:t>
            </a:r>
            <a:r>
              <a:rPr lang="en-US" sz="1050" b="0" dirty="0" err="1">
                <a:solidFill>
                  <a:srgbClr val="CCCCCC"/>
                </a:solidFill>
                <a:effectLst/>
                <a:latin typeface="Consolas" panose="020B0609020204030204" pitchFamily="49" charset="0"/>
              </a:rPr>
              <a:t>.</a:t>
            </a:r>
            <a:r>
              <a:rPr lang="en-US" sz="1050" b="0" dirty="0" err="1">
                <a:solidFill>
                  <a:srgbClr val="4FC1FF"/>
                </a:solidFill>
                <a:effectLst/>
                <a:latin typeface="Consolas" panose="020B0609020204030204" pitchFamily="49" charset="0"/>
              </a:rPr>
              <a:t>out</a:t>
            </a:r>
            <a:r>
              <a:rPr lang="en-US" sz="1050" b="0" dirty="0" err="1">
                <a:solidFill>
                  <a:srgbClr val="CCCCCC"/>
                </a:solidFill>
                <a:effectLst/>
                <a:latin typeface="Consolas" panose="020B0609020204030204" pitchFamily="49" charset="0"/>
              </a:rPr>
              <a:t>.</a:t>
            </a:r>
            <a:r>
              <a:rPr lang="en-US" sz="1050" b="0" dirty="0" err="1">
                <a:solidFill>
                  <a:srgbClr val="DCDCAA"/>
                </a:solidFill>
                <a:effectLst/>
                <a:latin typeface="Consolas" panose="020B0609020204030204" pitchFamily="49" charset="0"/>
              </a:rPr>
              <a:t>println</a:t>
            </a:r>
            <a:r>
              <a:rPr lang="en-US" sz="1050" b="0" dirty="0">
                <a:solidFill>
                  <a:srgbClr val="CCCCCC"/>
                </a:solidFill>
                <a:effectLst/>
                <a:latin typeface="Consolas" panose="020B0609020204030204" pitchFamily="49" charset="0"/>
              </a:rPr>
              <a:t>(</a:t>
            </a:r>
            <a:r>
              <a:rPr lang="en-US" sz="1050" b="0" dirty="0">
                <a:solidFill>
                  <a:srgbClr val="9CDCFE"/>
                </a:solidFill>
                <a:effectLst/>
                <a:latin typeface="Consolas" panose="020B0609020204030204" pitchFamily="49" charset="0"/>
              </a:rPr>
              <a:t>grades</a:t>
            </a:r>
            <a:r>
              <a:rPr lang="en-US" sz="1050" b="0" dirty="0">
                <a:solidFill>
                  <a:srgbClr val="CCCCCC"/>
                </a:solidFill>
                <a:effectLst/>
                <a:latin typeface="Consolas" panose="020B0609020204030204" pitchFamily="49" charset="0"/>
              </a:rPr>
              <a:t>[</a:t>
            </a:r>
            <a:r>
              <a:rPr lang="en-US" sz="1050" b="0" dirty="0">
                <a:solidFill>
                  <a:srgbClr val="B5CEA8"/>
                </a:solidFill>
                <a:effectLst/>
                <a:latin typeface="Consolas" panose="020B0609020204030204" pitchFamily="49" charset="0"/>
              </a:rPr>
              <a:t>1</a:t>
            </a:r>
            <a:r>
              <a:rPr lang="en-US" sz="1050" b="0" dirty="0">
                <a:solidFill>
                  <a:srgbClr val="CCCCCC"/>
                </a:solidFill>
                <a:effectLst/>
                <a:latin typeface="Consolas" panose="020B0609020204030204" pitchFamily="49" charset="0"/>
              </a:rPr>
              <a:t>]); </a:t>
            </a:r>
            <a:r>
              <a:rPr lang="en-US" sz="1050" b="0" dirty="0">
                <a:solidFill>
                  <a:srgbClr val="6A9955"/>
                </a:solidFill>
                <a:effectLst/>
                <a:latin typeface="Consolas" panose="020B0609020204030204" pitchFamily="49" charset="0"/>
              </a:rPr>
              <a:t>//must address</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err="1">
                <a:solidFill>
                  <a:srgbClr val="4EC9B0"/>
                </a:solidFill>
                <a:effectLst/>
                <a:latin typeface="Consolas" panose="020B0609020204030204" pitchFamily="49" charset="0"/>
              </a:rPr>
              <a:t>System</a:t>
            </a:r>
            <a:r>
              <a:rPr lang="en-US" sz="1050" b="0" dirty="0" err="1">
                <a:solidFill>
                  <a:srgbClr val="CCCCCC"/>
                </a:solidFill>
                <a:effectLst/>
                <a:latin typeface="Consolas" panose="020B0609020204030204" pitchFamily="49" charset="0"/>
              </a:rPr>
              <a:t>.</a:t>
            </a:r>
            <a:r>
              <a:rPr lang="en-US" sz="1050" b="0" dirty="0" err="1">
                <a:solidFill>
                  <a:srgbClr val="4FC1FF"/>
                </a:solidFill>
                <a:effectLst/>
                <a:latin typeface="Consolas" panose="020B0609020204030204" pitchFamily="49" charset="0"/>
              </a:rPr>
              <a:t>out</a:t>
            </a:r>
            <a:r>
              <a:rPr lang="en-US" sz="1050" b="0" dirty="0" err="1">
                <a:solidFill>
                  <a:srgbClr val="CCCCCC"/>
                </a:solidFill>
                <a:effectLst/>
                <a:latin typeface="Consolas" panose="020B0609020204030204" pitchFamily="49" charset="0"/>
              </a:rPr>
              <a:t>.</a:t>
            </a:r>
            <a:r>
              <a:rPr lang="en-US" sz="1050" b="0" dirty="0" err="1">
                <a:solidFill>
                  <a:srgbClr val="DCDCAA"/>
                </a:solidFill>
                <a:effectLst/>
                <a:latin typeface="Consolas" panose="020B0609020204030204" pitchFamily="49" charset="0"/>
              </a:rPr>
              <a:t>println</a:t>
            </a:r>
            <a:r>
              <a:rPr lang="en-US" sz="1050" b="0" dirty="0">
                <a:solidFill>
                  <a:srgbClr val="CCCCCC"/>
                </a:solidFill>
                <a:effectLst/>
                <a:latin typeface="Consolas" panose="020B0609020204030204" pitchFamily="49" charset="0"/>
              </a:rPr>
              <a:t>(</a:t>
            </a:r>
            <a:r>
              <a:rPr lang="en-US" sz="1050" b="0" dirty="0">
                <a:solidFill>
                  <a:srgbClr val="9CDCFE"/>
                </a:solidFill>
                <a:effectLst/>
                <a:latin typeface="Consolas" panose="020B0609020204030204" pitchFamily="49" charset="0"/>
              </a:rPr>
              <a:t>grades</a:t>
            </a:r>
            <a:r>
              <a:rPr lang="en-US" sz="1050" b="0" dirty="0">
                <a:solidFill>
                  <a:srgbClr val="CCCCCC"/>
                </a:solidFill>
                <a:effectLst/>
                <a:latin typeface="Consolas" panose="020B0609020204030204" pitchFamily="49" charset="0"/>
              </a:rPr>
              <a:t>[</a:t>
            </a:r>
            <a:r>
              <a:rPr lang="en-US" sz="1050" b="0" dirty="0">
                <a:solidFill>
                  <a:srgbClr val="B5CEA8"/>
                </a:solidFill>
                <a:effectLst/>
                <a:latin typeface="Consolas" panose="020B0609020204030204" pitchFamily="49" charset="0"/>
              </a:rPr>
              <a:t>2</a:t>
            </a:r>
            <a:r>
              <a:rPr lang="en-US" sz="1050" b="0" dirty="0">
                <a:solidFill>
                  <a:srgbClr val="CCCCCC"/>
                </a:solidFill>
                <a:effectLst/>
                <a:latin typeface="Consolas" panose="020B0609020204030204" pitchFamily="49" charset="0"/>
              </a:rPr>
              <a:t>]); </a:t>
            </a:r>
            <a:r>
              <a:rPr lang="en-US" sz="1050" b="0" dirty="0">
                <a:solidFill>
                  <a:srgbClr val="6A9955"/>
                </a:solidFill>
                <a:effectLst/>
                <a:latin typeface="Consolas" panose="020B0609020204030204" pitchFamily="49" charset="0"/>
              </a:rPr>
              <a:t>//empty slot in array returns '0'</a:t>
            </a:r>
            <a:endParaRPr lang="en-US" sz="1050" b="0" dirty="0">
              <a:solidFill>
                <a:srgbClr val="CCCCCC"/>
              </a:solidFill>
              <a:effectLst/>
              <a:latin typeface="Consolas" panose="020B0609020204030204" pitchFamily="49" charset="0"/>
            </a:endParaRPr>
          </a:p>
          <a:p>
            <a:br>
              <a:rPr lang="en-US" sz="1050" b="0" dirty="0">
                <a:solidFill>
                  <a:srgbClr val="CCCCCC"/>
                </a:solidFill>
                <a:effectLst/>
                <a:latin typeface="Consolas" panose="020B0609020204030204" pitchFamily="49" charset="0"/>
              </a:rPr>
            </a:br>
            <a:r>
              <a:rPr lang="en-US" sz="1050" b="0" dirty="0">
                <a:solidFill>
                  <a:srgbClr val="CCCCCC"/>
                </a:solidFill>
                <a:effectLst/>
                <a:latin typeface="Consolas" panose="020B0609020204030204" pitchFamily="49" charset="0"/>
              </a:rPr>
              <a:t>        </a:t>
            </a:r>
            <a:r>
              <a:rPr lang="en-US" sz="1050" b="0" dirty="0">
                <a:solidFill>
                  <a:srgbClr val="4EC9B0"/>
                </a:solidFill>
                <a:effectLst/>
                <a:latin typeface="Consolas" panose="020B0609020204030204" pitchFamily="49" charset="0"/>
              </a:rPr>
              <a:t>String</a:t>
            </a:r>
            <a:r>
              <a:rPr lang="en-US" sz="1050" b="0" dirty="0">
                <a:solidFill>
                  <a:srgbClr val="CCCCCC"/>
                </a:solidFill>
                <a:effectLst/>
                <a:latin typeface="Consolas" panose="020B0609020204030204" pitchFamily="49" charset="0"/>
              </a:rPr>
              <a:t>[] </a:t>
            </a:r>
            <a:r>
              <a:rPr lang="en-US" sz="1050" b="0" dirty="0">
                <a:solidFill>
                  <a:srgbClr val="9CDCFE"/>
                </a:solidFill>
                <a:effectLst/>
                <a:latin typeface="Consolas" panose="020B0609020204030204" pitchFamily="49" charset="0"/>
              </a:rPr>
              <a:t>names</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CE9178"/>
                </a:solidFill>
                <a:effectLst/>
                <a:latin typeface="Consolas" panose="020B0609020204030204" pitchFamily="49" charset="0"/>
              </a:rPr>
              <a:t>"Jeff"</a:t>
            </a:r>
            <a:r>
              <a:rPr lang="en-US" sz="1050" b="0" dirty="0">
                <a:solidFill>
                  <a:srgbClr val="CCCCCC"/>
                </a:solidFill>
                <a:effectLst/>
                <a:latin typeface="Consolas" panose="020B0609020204030204" pitchFamily="49" charset="0"/>
              </a:rPr>
              <a:t>, </a:t>
            </a:r>
            <a:r>
              <a:rPr lang="en-US" sz="1050" b="0" dirty="0">
                <a:solidFill>
                  <a:srgbClr val="CE9178"/>
                </a:solidFill>
                <a:effectLst/>
                <a:latin typeface="Consolas" panose="020B0609020204030204" pitchFamily="49" charset="0"/>
              </a:rPr>
              <a:t>"Abed"</a:t>
            </a:r>
            <a:r>
              <a:rPr lang="en-US" sz="1050" b="0" dirty="0">
                <a:solidFill>
                  <a:srgbClr val="CCCCCC"/>
                </a:solidFill>
                <a:effectLst/>
                <a:latin typeface="Consolas" panose="020B0609020204030204" pitchFamily="49" charset="0"/>
              </a:rPr>
              <a:t>, </a:t>
            </a:r>
            <a:r>
              <a:rPr lang="en-US" sz="1050" b="0" dirty="0">
                <a:solidFill>
                  <a:srgbClr val="CE9178"/>
                </a:solidFill>
                <a:effectLst/>
                <a:latin typeface="Consolas" panose="020B0609020204030204" pitchFamily="49" charset="0"/>
              </a:rPr>
              <a:t>"Brita"</a:t>
            </a:r>
            <a:r>
              <a:rPr lang="en-US" sz="1050" b="0" dirty="0">
                <a:solidFill>
                  <a:srgbClr val="CCCCCC"/>
                </a:solidFill>
                <a:effectLst/>
                <a:latin typeface="Consolas" panose="020B0609020204030204" pitchFamily="49" charset="0"/>
              </a:rPr>
              <a:t>, </a:t>
            </a:r>
            <a:r>
              <a:rPr lang="en-US" sz="1050" b="0" dirty="0">
                <a:solidFill>
                  <a:srgbClr val="CE9178"/>
                </a:solidFill>
                <a:effectLst/>
                <a:latin typeface="Consolas" panose="020B0609020204030204" pitchFamily="49" charset="0"/>
              </a:rPr>
              <a:t>"Annie"</a:t>
            </a:r>
            <a:r>
              <a:rPr lang="en-US" sz="1050" b="0" dirty="0">
                <a:solidFill>
                  <a:srgbClr val="CCCCCC"/>
                </a:solidFill>
                <a:effectLst/>
                <a:latin typeface="Consolas" panose="020B0609020204030204" pitchFamily="49" charset="0"/>
              </a:rPr>
              <a:t>}; </a:t>
            </a:r>
            <a:r>
              <a:rPr lang="en-US" sz="1050" b="0" dirty="0">
                <a:solidFill>
                  <a:srgbClr val="6A9955"/>
                </a:solidFill>
                <a:effectLst/>
                <a:latin typeface="Consolas" panose="020B0609020204030204" pitchFamily="49" charset="0"/>
              </a:rPr>
              <a:t>//array values can be declared all at once</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err="1">
                <a:solidFill>
                  <a:srgbClr val="4EC9B0"/>
                </a:solidFill>
                <a:effectLst/>
                <a:latin typeface="Consolas" panose="020B0609020204030204" pitchFamily="49" charset="0"/>
              </a:rPr>
              <a:t>System</a:t>
            </a:r>
            <a:r>
              <a:rPr lang="en-US" sz="1050" b="0" dirty="0" err="1">
                <a:solidFill>
                  <a:srgbClr val="CCCCCC"/>
                </a:solidFill>
                <a:effectLst/>
                <a:latin typeface="Consolas" panose="020B0609020204030204" pitchFamily="49" charset="0"/>
              </a:rPr>
              <a:t>.</a:t>
            </a:r>
            <a:r>
              <a:rPr lang="en-US" sz="1050" b="0" dirty="0" err="1">
                <a:solidFill>
                  <a:srgbClr val="4FC1FF"/>
                </a:solidFill>
                <a:effectLst/>
                <a:latin typeface="Consolas" panose="020B0609020204030204" pitchFamily="49" charset="0"/>
              </a:rPr>
              <a:t>out</a:t>
            </a:r>
            <a:r>
              <a:rPr lang="en-US" sz="1050" b="0" dirty="0" err="1">
                <a:solidFill>
                  <a:srgbClr val="CCCCCC"/>
                </a:solidFill>
                <a:effectLst/>
                <a:latin typeface="Consolas" panose="020B0609020204030204" pitchFamily="49" charset="0"/>
              </a:rPr>
              <a:t>.</a:t>
            </a:r>
            <a:r>
              <a:rPr lang="en-US" sz="1050" b="0" dirty="0" err="1">
                <a:solidFill>
                  <a:srgbClr val="DCDCAA"/>
                </a:solidFill>
                <a:effectLst/>
                <a:latin typeface="Consolas" panose="020B0609020204030204" pitchFamily="49" charset="0"/>
              </a:rPr>
              <a:t>println</a:t>
            </a:r>
            <a:r>
              <a:rPr lang="en-US" sz="1050" b="0" dirty="0">
                <a:solidFill>
                  <a:srgbClr val="CCCCCC"/>
                </a:solidFill>
                <a:effectLst/>
                <a:latin typeface="Consolas" panose="020B0609020204030204" pitchFamily="49" charset="0"/>
              </a:rPr>
              <a:t>(</a:t>
            </a:r>
            <a:r>
              <a:rPr lang="en-US" sz="1050" b="0" dirty="0">
                <a:solidFill>
                  <a:srgbClr val="9CDCFE"/>
                </a:solidFill>
                <a:effectLst/>
                <a:latin typeface="Consolas" panose="020B0609020204030204" pitchFamily="49" charset="0"/>
              </a:rPr>
              <a:t>names</a:t>
            </a:r>
            <a:r>
              <a:rPr lang="en-US" sz="1050" b="0" dirty="0">
                <a:solidFill>
                  <a:srgbClr val="CCCCCC"/>
                </a:solidFill>
                <a:effectLst/>
                <a:latin typeface="Consolas" panose="020B0609020204030204" pitchFamily="49" charset="0"/>
              </a:rPr>
              <a:t>[</a:t>
            </a:r>
            <a:r>
              <a:rPr lang="en-US" sz="1050" b="0" dirty="0">
                <a:solidFill>
                  <a:srgbClr val="B5CEA8"/>
                </a:solidFill>
                <a:effectLst/>
                <a:latin typeface="Consolas" panose="020B0609020204030204" pitchFamily="49" charset="0"/>
              </a:rPr>
              <a:t>1</a:t>
            </a:r>
            <a:r>
              <a:rPr lang="en-US" sz="1050" b="0" dirty="0">
                <a:solidFill>
                  <a:srgbClr val="CCCCCC"/>
                </a:solidFill>
                <a:effectLst/>
                <a:latin typeface="Consolas" panose="020B0609020204030204" pitchFamily="49" charset="0"/>
              </a:rPr>
              <a:t>]);</a:t>
            </a:r>
          </a:p>
          <a:p>
            <a:br>
              <a:rPr lang="en-US" sz="1050" b="0" dirty="0">
                <a:solidFill>
                  <a:srgbClr val="CCCCCC"/>
                </a:solidFill>
                <a:effectLst/>
                <a:latin typeface="Consolas" panose="020B0609020204030204" pitchFamily="49" charset="0"/>
              </a:rPr>
            </a:br>
            <a:r>
              <a:rPr lang="en-US" sz="1050" b="0" dirty="0">
                <a:solidFill>
                  <a:srgbClr val="CCCCCC"/>
                </a:solidFill>
                <a:effectLst/>
                <a:latin typeface="Consolas" panose="020B0609020204030204" pitchFamily="49" charset="0"/>
              </a:rPr>
              <a:t>        </a:t>
            </a:r>
            <a:r>
              <a:rPr lang="en-US" sz="1050" b="0" dirty="0">
                <a:solidFill>
                  <a:srgbClr val="9CDCFE"/>
                </a:solidFill>
                <a:effectLst/>
                <a:latin typeface="Consolas" panose="020B0609020204030204" pitchFamily="49" charset="0"/>
              </a:rPr>
              <a:t>names</a:t>
            </a:r>
            <a:r>
              <a:rPr lang="en-US" sz="1050" b="0" dirty="0">
                <a:solidFill>
                  <a:srgbClr val="CCCCCC"/>
                </a:solidFill>
                <a:effectLst/>
                <a:latin typeface="Consolas" panose="020B0609020204030204" pitchFamily="49" charset="0"/>
              </a:rPr>
              <a:t>[</a:t>
            </a:r>
            <a:r>
              <a:rPr lang="en-US" sz="1050" b="0" dirty="0">
                <a:solidFill>
                  <a:srgbClr val="B5CEA8"/>
                </a:solidFill>
                <a:effectLst/>
                <a:latin typeface="Consolas" panose="020B0609020204030204" pitchFamily="49" charset="0"/>
              </a:rPr>
              <a:t>1</a:t>
            </a:r>
            <a:r>
              <a:rPr lang="en-US" sz="1050" b="0" dirty="0">
                <a:solidFill>
                  <a:srgbClr val="CCCCCC"/>
                </a:solidFill>
                <a:effectLst/>
                <a:latin typeface="Consolas" panose="020B0609020204030204" pitchFamily="49" charset="0"/>
              </a:rPr>
              <a:t>] </a:t>
            </a:r>
            <a:r>
              <a:rPr lang="en-US" sz="1050" b="0" dirty="0">
                <a:solidFill>
                  <a:srgbClr val="D4D4D4"/>
                </a:solidFill>
                <a:effectLst/>
                <a:latin typeface="Consolas" panose="020B0609020204030204" pitchFamily="49" charset="0"/>
              </a:rPr>
              <a:t>=</a:t>
            </a:r>
            <a:r>
              <a:rPr lang="en-US" sz="1050" b="0" dirty="0">
                <a:solidFill>
                  <a:srgbClr val="CCCCCC"/>
                </a:solidFill>
                <a:effectLst/>
                <a:latin typeface="Consolas" panose="020B0609020204030204" pitchFamily="49" charset="0"/>
              </a:rPr>
              <a:t> </a:t>
            </a:r>
            <a:r>
              <a:rPr lang="en-US" sz="1050" b="0" dirty="0">
                <a:solidFill>
                  <a:srgbClr val="CE9178"/>
                </a:solidFill>
                <a:effectLst/>
                <a:latin typeface="Consolas" panose="020B0609020204030204" pitchFamily="49" charset="0"/>
              </a:rPr>
              <a:t>"Troy"</a:t>
            </a:r>
            <a:r>
              <a:rPr lang="en-US" sz="1050" b="0" dirty="0">
                <a:solidFill>
                  <a:srgbClr val="CCCCCC"/>
                </a:solidFill>
                <a:effectLst/>
                <a:latin typeface="Consolas" panose="020B0609020204030204" pitchFamily="49" charset="0"/>
              </a:rPr>
              <a:t>; </a:t>
            </a:r>
            <a:r>
              <a:rPr lang="en-US" sz="1050" b="0" dirty="0">
                <a:solidFill>
                  <a:srgbClr val="6A9955"/>
                </a:solidFill>
                <a:effectLst/>
                <a:latin typeface="Consolas" panose="020B0609020204030204" pitchFamily="49" charset="0"/>
              </a:rPr>
              <a:t>//values can be addressed and re-assigned</a:t>
            </a:r>
            <a:endParaRPr lang="en-US" sz="1050" b="0" dirty="0">
              <a:solidFill>
                <a:srgbClr val="CCCCCC"/>
              </a:solidFill>
              <a:effectLst/>
              <a:latin typeface="Consolas" panose="020B0609020204030204" pitchFamily="49" charset="0"/>
            </a:endParaRPr>
          </a:p>
          <a:p>
            <a:r>
              <a:rPr lang="en-US" sz="1050" b="0" dirty="0">
                <a:solidFill>
                  <a:srgbClr val="CCCCCC"/>
                </a:solidFill>
                <a:effectLst/>
                <a:latin typeface="Consolas" panose="020B0609020204030204" pitchFamily="49" charset="0"/>
              </a:rPr>
              <a:t>        </a:t>
            </a:r>
            <a:r>
              <a:rPr lang="en-US" sz="1050" b="0" dirty="0" err="1">
                <a:solidFill>
                  <a:srgbClr val="4EC9B0"/>
                </a:solidFill>
                <a:effectLst/>
                <a:latin typeface="Consolas" panose="020B0609020204030204" pitchFamily="49" charset="0"/>
              </a:rPr>
              <a:t>System</a:t>
            </a:r>
            <a:r>
              <a:rPr lang="en-US" sz="1050" b="0" dirty="0" err="1">
                <a:solidFill>
                  <a:srgbClr val="CCCCCC"/>
                </a:solidFill>
                <a:effectLst/>
                <a:latin typeface="Consolas" panose="020B0609020204030204" pitchFamily="49" charset="0"/>
              </a:rPr>
              <a:t>.</a:t>
            </a:r>
            <a:r>
              <a:rPr lang="en-US" sz="1050" b="0" dirty="0" err="1">
                <a:solidFill>
                  <a:srgbClr val="4FC1FF"/>
                </a:solidFill>
                <a:effectLst/>
                <a:latin typeface="Consolas" panose="020B0609020204030204" pitchFamily="49" charset="0"/>
              </a:rPr>
              <a:t>out</a:t>
            </a:r>
            <a:r>
              <a:rPr lang="en-US" sz="1050" b="0" dirty="0" err="1">
                <a:solidFill>
                  <a:srgbClr val="CCCCCC"/>
                </a:solidFill>
                <a:effectLst/>
                <a:latin typeface="Consolas" panose="020B0609020204030204" pitchFamily="49" charset="0"/>
              </a:rPr>
              <a:t>.</a:t>
            </a:r>
            <a:r>
              <a:rPr lang="en-US" sz="1050" b="0" dirty="0" err="1">
                <a:solidFill>
                  <a:srgbClr val="DCDCAA"/>
                </a:solidFill>
                <a:effectLst/>
                <a:latin typeface="Consolas" panose="020B0609020204030204" pitchFamily="49" charset="0"/>
              </a:rPr>
              <a:t>println</a:t>
            </a:r>
            <a:r>
              <a:rPr lang="en-US" sz="1050" b="0" dirty="0">
                <a:solidFill>
                  <a:srgbClr val="CCCCCC"/>
                </a:solidFill>
                <a:effectLst/>
                <a:latin typeface="Consolas" panose="020B0609020204030204" pitchFamily="49" charset="0"/>
              </a:rPr>
              <a:t>(</a:t>
            </a:r>
            <a:r>
              <a:rPr lang="en-US" sz="1050" b="0" dirty="0">
                <a:solidFill>
                  <a:srgbClr val="9CDCFE"/>
                </a:solidFill>
                <a:effectLst/>
                <a:latin typeface="Consolas" panose="020B0609020204030204" pitchFamily="49" charset="0"/>
              </a:rPr>
              <a:t>names</a:t>
            </a:r>
            <a:r>
              <a:rPr lang="en-US" sz="1050" b="0" dirty="0">
                <a:solidFill>
                  <a:srgbClr val="CCCCCC"/>
                </a:solidFill>
                <a:effectLst/>
                <a:latin typeface="Consolas" panose="020B0609020204030204" pitchFamily="49" charset="0"/>
              </a:rPr>
              <a:t>[</a:t>
            </a:r>
            <a:r>
              <a:rPr lang="en-US" sz="1050" b="0" dirty="0">
                <a:solidFill>
                  <a:srgbClr val="B5CEA8"/>
                </a:solidFill>
                <a:effectLst/>
                <a:latin typeface="Consolas" panose="020B0609020204030204" pitchFamily="49" charset="0"/>
              </a:rPr>
              <a:t>1</a:t>
            </a:r>
            <a:r>
              <a:rPr lang="en-US" sz="1050" b="0" dirty="0">
                <a:solidFill>
                  <a:srgbClr val="CCCCCC"/>
                </a:solidFill>
                <a:effectLst/>
                <a:latin typeface="Consolas" panose="020B0609020204030204" pitchFamily="49" charset="0"/>
              </a:rPr>
              <a:t>]);</a:t>
            </a:r>
          </a:p>
        </p:txBody>
      </p:sp>
      <p:sp>
        <p:nvSpPr>
          <p:cNvPr id="7" name="Google Shape;877;p41">
            <a:extLst>
              <a:ext uri="{FF2B5EF4-FFF2-40B4-BE49-F238E27FC236}">
                <a16:creationId xmlns:a16="http://schemas.microsoft.com/office/drawing/2014/main" id="{22AE0F19-2179-D7C5-5583-CECC84E1EAA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Declaring and Assigning Arrays</a:t>
            </a:r>
            <a:endParaRPr lang="en-CA" sz="3200" dirty="0">
              <a:solidFill>
                <a:schemeClr val="dk1"/>
              </a:solidFill>
              <a:latin typeface="Anton"/>
              <a:ea typeface="Anton"/>
              <a:cs typeface="Anton"/>
              <a:sym typeface="Anton"/>
            </a:endParaRPr>
          </a:p>
        </p:txBody>
      </p:sp>
      <p:sp>
        <p:nvSpPr>
          <p:cNvPr id="8" name="TextBox 7">
            <a:extLst>
              <a:ext uri="{FF2B5EF4-FFF2-40B4-BE49-F238E27FC236}">
                <a16:creationId xmlns:a16="http://schemas.microsoft.com/office/drawing/2014/main" id="{BD4C211A-57A4-3D83-9B8A-6322021C517D}"/>
              </a:ext>
            </a:extLst>
          </p:cNvPr>
          <p:cNvSpPr txBox="1"/>
          <p:nvPr/>
        </p:nvSpPr>
        <p:spPr>
          <a:xfrm>
            <a:off x="6943254" y="1399389"/>
            <a:ext cx="1373568" cy="1323439"/>
          </a:xfrm>
          <a:prstGeom prst="rect">
            <a:avLst/>
          </a:prstGeom>
          <a:solidFill>
            <a:schemeClr val="bg2">
              <a:lumMod val="90000"/>
              <a:lumOff val="10000"/>
            </a:schemeClr>
          </a:solidFill>
        </p:spPr>
        <p:txBody>
          <a:bodyPr wrap="square">
            <a:spAutoFit/>
          </a:bodyPr>
          <a:lstStyle/>
          <a:p>
            <a:r>
              <a:rPr lang="en-CA" sz="1600" dirty="0">
                <a:solidFill>
                  <a:schemeClr val="accent6"/>
                </a:solidFill>
              </a:rPr>
              <a:t>[I@372f7a8d</a:t>
            </a:r>
          </a:p>
          <a:p>
            <a:r>
              <a:rPr lang="en-CA" sz="1600" dirty="0">
                <a:solidFill>
                  <a:schemeClr val="accent6"/>
                </a:solidFill>
              </a:rPr>
              <a:t>4</a:t>
            </a:r>
          </a:p>
          <a:p>
            <a:r>
              <a:rPr lang="en-CA" sz="1600" dirty="0">
                <a:solidFill>
                  <a:schemeClr val="accent6"/>
                </a:solidFill>
              </a:rPr>
              <a:t>0</a:t>
            </a:r>
          </a:p>
          <a:p>
            <a:r>
              <a:rPr lang="en-CA" sz="1600" dirty="0">
                <a:solidFill>
                  <a:schemeClr val="accent6"/>
                </a:solidFill>
              </a:rPr>
              <a:t>Abed</a:t>
            </a:r>
          </a:p>
          <a:p>
            <a:r>
              <a:rPr lang="en-CA" sz="1600" dirty="0">
                <a:solidFill>
                  <a:schemeClr val="accent6"/>
                </a:solidFill>
              </a:rPr>
              <a:t>Troy</a:t>
            </a:r>
          </a:p>
        </p:txBody>
      </p:sp>
      <p:sp>
        <p:nvSpPr>
          <p:cNvPr id="9" name="TextBox 8">
            <a:extLst>
              <a:ext uri="{FF2B5EF4-FFF2-40B4-BE49-F238E27FC236}">
                <a16:creationId xmlns:a16="http://schemas.microsoft.com/office/drawing/2014/main" id="{32A310A6-CC01-A8B4-D1CB-96B4EB001D70}"/>
              </a:ext>
            </a:extLst>
          </p:cNvPr>
          <p:cNvSpPr txBox="1"/>
          <p:nvPr/>
        </p:nvSpPr>
        <p:spPr>
          <a:xfrm>
            <a:off x="7033341" y="976815"/>
            <a:ext cx="2468192" cy="307777"/>
          </a:xfrm>
          <a:prstGeom prst="rect">
            <a:avLst/>
          </a:prstGeom>
          <a:noFill/>
        </p:spPr>
        <p:txBody>
          <a:bodyPr wrap="square" rtlCol="0">
            <a:spAutoFit/>
          </a:bodyPr>
          <a:lstStyle/>
          <a:p>
            <a:r>
              <a:rPr lang="en-US" dirty="0">
                <a:solidFill>
                  <a:schemeClr val="accent6"/>
                </a:solidFill>
              </a:rPr>
              <a:t>OUTPUT:</a:t>
            </a:r>
            <a:endParaRPr lang="en-CA" dirty="0">
              <a:solidFill>
                <a:schemeClr val="accent6"/>
              </a:solidFill>
            </a:endParaRPr>
          </a:p>
        </p:txBody>
      </p:sp>
    </p:spTree>
    <p:extLst>
      <p:ext uri="{BB962C8B-B14F-4D97-AF65-F5344CB8AC3E}">
        <p14:creationId xmlns:p14="http://schemas.microsoft.com/office/powerpoint/2010/main" val="4177844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9897C-5276-9FFA-5784-70C582F7A1D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D6758BC-5944-9817-CD26-B9504FA53183}"/>
              </a:ext>
            </a:extLst>
          </p:cNvPr>
          <p:cNvSpPr txBox="1"/>
          <p:nvPr/>
        </p:nvSpPr>
        <p:spPr>
          <a:xfrm>
            <a:off x="131219" y="1017725"/>
            <a:ext cx="8014447" cy="3754874"/>
          </a:xfrm>
          <a:prstGeom prst="rect">
            <a:avLst/>
          </a:prstGeom>
          <a:noFill/>
        </p:spPr>
        <p:txBody>
          <a:bodyPr wrap="square">
            <a:spAutoFit/>
          </a:bodyPr>
          <a:lstStyle/>
          <a:p>
            <a:r>
              <a:rPr lang="en-US" b="0" dirty="0">
                <a:solidFill>
                  <a:srgbClr val="6A9955"/>
                </a:solidFill>
                <a:effectLst/>
                <a:latin typeface="Consolas" panose="020B0609020204030204" pitchFamily="49" charset="0"/>
              </a:rPr>
              <a:t>        </a:t>
            </a:r>
            <a:r>
              <a:rPr lang="en-CA" b="0" dirty="0">
                <a:solidFill>
                  <a:srgbClr val="6A9955"/>
                </a:solidFill>
                <a:effectLst/>
                <a:latin typeface="Consolas" panose="020B0609020204030204" pitchFamily="49" charset="0"/>
              </a:rPr>
              <a:t>//Arrays can Looped over in two ways using for loops   </a:t>
            </a:r>
            <a:endParaRPr lang="en-CA" b="0" dirty="0">
              <a:solidFill>
                <a:srgbClr val="CCCCCC"/>
              </a:solidFill>
              <a:effectLst/>
              <a:latin typeface="Consolas" panose="020B0609020204030204" pitchFamily="49" charset="0"/>
            </a:endParaRPr>
          </a:p>
          <a:p>
            <a:br>
              <a:rPr lang="en-CA" b="0" dirty="0">
                <a:solidFill>
                  <a:srgbClr val="CCCCCC"/>
                </a:solidFill>
                <a:effectLst/>
                <a:latin typeface="Consolas" panose="020B0609020204030204" pitchFamily="49" charset="0"/>
              </a:rPr>
            </a:b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names</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CE9178"/>
                </a:solidFill>
                <a:effectLst/>
                <a:latin typeface="Consolas" panose="020B0609020204030204" pitchFamily="49" charset="0"/>
              </a:rPr>
              <a:t>"Jeff"</a:t>
            </a:r>
            <a:r>
              <a:rPr lang="en-CA" b="0" dirty="0">
                <a:solidFill>
                  <a:srgbClr val="CCCCCC"/>
                </a:solidFill>
                <a:effectLst/>
                <a:latin typeface="Consolas" panose="020B0609020204030204" pitchFamily="49" charset="0"/>
              </a:rPr>
              <a:t>, </a:t>
            </a:r>
            <a:r>
              <a:rPr lang="en-CA" b="0" dirty="0">
                <a:solidFill>
                  <a:srgbClr val="CE9178"/>
                </a:solidFill>
                <a:effectLst/>
                <a:latin typeface="Consolas" panose="020B0609020204030204" pitchFamily="49" charset="0"/>
              </a:rPr>
              <a:t>"Abed"</a:t>
            </a:r>
            <a:r>
              <a:rPr lang="en-CA" b="0" dirty="0">
                <a:solidFill>
                  <a:srgbClr val="CCCCCC"/>
                </a:solidFill>
                <a:effectLst/>
                <a:latin typeface="Consolas" panose="020B0609020204030204" pitchFamily="49" charset="0"/>
              </a:rPr>
              <a:t>, </a:t>
            </a:r>
            <a:r>
              <a:rPr lang="en-CA" b="0" dirty="0">
                <a:solidFill>
                  <a:srgbClr val="CE9178"/>
                </a:solidFill>
                <a:effectLst/>
                <a:latin typeface="Consolas" panose="020B0609020204030204" pitchFamily="49" charset="0"/>
              </a:rPr>
              <a:t>"Brita"</a:t>
            </a:r>
            <a:r>
              <a:rPr lang="en-CA" b="0" dirty="0">
                <a:solidFill>
                  <a:srgbClr val="CCCCCC"/>
                </a:solidFill>
                <a:effectLst/>
                <a:latin typeface="Consolas" panose="020B0609020204030204" pitchFamily="49" charset="0"/>
              </a:rPr>
              <a:t>, </a:t>
            </a:r>
            <a:r>
              <a:rPr lang="en-CA" b="0" dirty="0">
                <a:solidFill>
                  <a:srgbClr val="CE9178"/>
                </a:solidFill>
                <a:effectLst/>
                <a:latin typeface="Consolas" panose="020B0609020204030204" pitchFamily="49" charset="0"/>
              </a:rPr>
              <a:t>"Annie"</a:t>
            </a:r>
            <a:r>
              <a:rPr lang="en-CA" b="0" dirty="0">
                <a:solidFill>
                  <a:srgbClr val="CCCCCC"/>
                </a:solidFill>
                <a:effectLst/>
                <a:latin typeface="Consolas" panose="020B0609020204030204" pitchFamily="49" charset="0"/>
              </a:rPr>
              <a:t>};</a:t>
            </a:r>
          </a:p>
          <a:p>
            <a:br>
              <a:rPr lang="en-CA" b="0" dirty="0">
                <a:solidFill>
                  <a:srgbClr val="CCCCCC"/>
                </a:solidFill>
                <a:effectLst/>
                <a:latin typeface="Consolas" panose="020B0609020204030204" pitchFamily="49" charset="0"/>
              </a:rPr>
            </a:br>
            <a:r>
              <a:rPr lang="en-CA" b="0" dirty="0">
                <a:solidFill>
                  <a:srgbClr val="CCCCCC"/>
                </a:solidFill>
                <a:effectLst/>
                <a:latin typeface="Consolas" panose="020B0609020204030204" pitchFamily="49" charset="0"/>
              </a:rPr>
              <a:t>        </a:t>
            </a:r>
            <a:r>
              <a:rPr lang="en-CA" b="0" dirty="0">
                <a:solidFill>
                  <a:srgbClr val="6A9955"/>
                </a:solidFill>
                <a:effectLst/>
                <a:latin typeface="Consolas" panose="020B0609020204030204" pitchFamily="49" charset="0"/>
              </a:rPr>
              <a:t>//Method 1:</a:t>
            </a:r>
            <a:endParaRPr lang="en-CA" b="0" dirty="0">
              <a:solidFill>
                <a:srgbClr val="CCCCCC"/>
              </a:solidFill>
              <a:effectLst/>
              <a:latin typeface="Consolas" panose="020B0609020204030204" pitchFamily="49" charset="0"/>
            </a:endParaRP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"Method #1: "</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a:solidFill>
                  <a:srgbClr val="C586C0"/>
                </a:solidFill>
                <a:effectLst/>
                <a:latin typeface="Consolas" panose="020B0609020204030204" pitchFamily="49" charset="0"/>
              </a:rPr>
              <a:t>for</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int</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i</a:t>
            </a:r>
            <a:r>
              <a:rPr lang="en-CA" b="0" dirty="0">
                <a:solidFill>
                  <a:srgbClr val="D4D4D4"/>
                </a:solidFill>
                <a:effectLst/>
                <a:latin typeface="Consolas" panose="020B0609020204030204" pitchFamily="49" charset="0"/>
              </a:rPr>
              <a:t>=</a:t>
            </a:r>
            <a:r>
              <a:rPr lang="en-CA" b="0" dirty="0">
                <a:solidFill>
                  <a:srgbClr val="B5CEA8"/>
                </a:solidFill>
                <a:effectLst/>
                <a:latin typeface="Consolas" panose="020B0609020204030204" pitchFamily="49" charset="0"/>
              </a:rPr>
              <a:t>0</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i</a:t>
            </a:r>
            <a:r>
              <a:rPr lang="en-CA" b="0" dirty="0">
                <a:solidFill>
                  <a:srgbClr val="CCCCCC"/>
                </a:solidFill>
                <a:effectLst/>
                <a:latin typeface="Consolas" panose="020B0609020204030204" pitchFamily="49" charset="0"/>
              </a:rPr>
              <a:t> </a:t>
            </a:r>
            <a:r>
              <a:rPr lang="en-CA" b="0" dirty="0">
                <a:solidFill>
                  <a:srgbClr val="D4D4D4"/>
                </a:solidFill>
                <a:effectLst/>
                <a:latin typeface="Consolas" panose="020B0609020204030204" pitchFamily="49" charset="0"/>
              </a:rPr>
              <a:t>&lt;</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names</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length</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i</a:t>
            </a:r>
            <a:r>
              <a:rPr lang="en-CA" b="0" dirty="0">
                <a:solidFill>
                  <a:srgbClr val="D4D4D4"/>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6A9955"/>
                </a:solidFill>
                <a:effectLst/>
                <a:latin typeface="Consolas" panose="020B0609020204030204" pitchFamily="49" charset="0"/>
              </a:rPr>
              <a:t>//using the 'length' attribute</a:t>
            </a:r>
            <a:endParaRPr lang="en-CA" b="0" dirty="0">
              <a:solidFill>
                <a:srgbClr val="CCCCCC"/>
              </a:solidFill>
              <a:effectLst/>
              <a:latin typeface="Consolas" panose="020B0609020204030204" pitchFamily="49" charset="0"/>
            </a:endParaRP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9CDCFE"/>
                </a:solidFill>
                <a:effectLst/>
                <a:latin typeface="Consolas" panose="020B0609020204030204" pitchFamily="49" charset="0"/>
              </a:rPr>
              <a:t>names</a:t>
            </a:r>
            <a:r>
              <a:rPr lang="en-CA" b="0" dirty="0">
                <a:solidFill>
                  <a:srgbClr val="CCCCCC"/>
                </a:solidFill>
                <a:effectLst/>
                <a:latin typeface="Consolas" panose="020B0609020204030204" pitchFamily="49" charset="0"/>
              </a:rPr>
              <a:t>[</a:t>
            </a:r>
            <a:r>
              <a:rPr lang="en-CA" b="0" dirty="0" err="1">
                <a:solidFill>
                  <a:srgbClr val="9CDCFE"/>
                </a:solidFill>
                <a:effectLst/>
                <a:latin typeface="Consolas" panose="020B0609020204030204" pitchFamily="49" charset="0"/>
              </a:rPr>
              <a:t>i</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a:t>
            </a:r>
            <a:r>
              <a:rPr lang="en-CA" b="0" dirty="0">
                <a:solidFill>
                  <a:srgbClr val="CCCCCC"/>
                </a:solidFill>
                <a:effectLst/>
                <a:latin typeface="Consolas" panose="020B0609020204030204" pitchFamily="49" charset="0"/>
              </a:rPr>
              <a:t>);</a:t>
            </a:r>
          </a:p>
          <a:p>
            <a:br>
              <a:rPr lang="en-CA" b="0" dirty="0">
                <a:solidFill>
                  <a:srgbClr val="CCCCCC"/>
                </a:solidFill>
                <a:effectLst/>
                <a:latin typeface="Consolas" panose="020B0609020204030204" pitchFamily="49" charset="0"/>
              </a:rPr>
            </a:br>
            <a:r>
              <a:rPr lang="en-CA" b="0" dirty="0">
                <a:solidFill>
                  <a:srgbClr val="CCCCCC"/>
                </a:solidFill>
                <a:effectLst/>
                <a:latin typeface="Consolas" panose="020B0609020204030204" pitchFamily="49" charset="0"/>
              </a:rPr>
              <a:t>        </a:t>
            </a:r>
            <a:r>
              <a:rPr lang="en-CA" b="0" dirty="0">
                <a:solidFill>
                  <a:srgbClr val="6A9955"/>
                </a:solidFill>
                <a:effectLst/>
                <a:latin typeface="Consolas" panose="020B0609020204030204" pitchFamily="49" charset="0"/>
              </a:rPr>
              <a:t>//Method 2:</a:t>
            </a:r>
            <a:endParaRPr lang="en-CA" b="0" dirty="0">
              <a:solidFill>
                <a:srgbClr val="CCCCCC"/>
              </a:solidFill>
              <a:effectLst/>
              <a:latin typeface="Consolas" panose="020B0609020204030204" pitchFamily="49" charset="0"/>
            </a:endParaRP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"Method #2: "</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a:solidFill>
                  <a:srgbClr val="C586C0"/>
                </a:solidFill>
                <a:effectLst/>
                <a:latin typeface="Consolas" panose="020B0609020204030204" pitchFamily="49" charset="0"/>
              </a:rPr>
              <a:t>for</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name</a:t>
            </a:r>
            <a:r>
              <a:rPr lang="en-CA" b="0" dirty="0">
                <a:solidFill>
                  <a:srgbClr val="CCCCCC"/>
                </a:solidFill>
                <a:effectLst/>
                <a:latin typeface="Consolas" panose="020B0609020204030204" pitchFamily="49" charset="0"/>
              </a:rPr>
              <a:t> </a:t>
            </a:r>
            <a:r>
              <a:rPr lang="en-CA" b="0" dirty="0">
                <a:solidFill>
                  <a:srgbClr val="C586C0"/>
                </a:solidFill>
                <a:effectLst/>
                <a:latin typeface="Consolas" panose="020B0609020204030204" pitchFamily="49" charset="0"/>
              </a:rPr>
              <a:t>:</a:t>
            </a:r>
            <a:r>
              <a:rPr lang="en-CA" b="0" dirty="0">
                <a:solidFill>
                  <a:srgbClr val="CCCCCC"/>
                </a:solidFill>
                <a:effectLst/>
                <a:latin typeface="Consolas" panose="020B0609020204030204" pitchFamily="49" charset="0"/>
              </a:rPr>
              <a:t> </a:t>
            </a:r>
            <a:r>
              <a:rPr lang="en-CA" b="0" dirty="0">
                <a:solidFill>
                  <a:srgbClr val="9CDCFE"/>
                </a:solidFill>
                <a:effectLst/>
                <a:latin typeface="Consolas" panose="020B0609020204030204" pitchFamily="49" charset="0"/>
              </a:rPr>
              <a:t>names</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9CDCFE"/>
                </a:solidFill>
                <a:effectLst/>
                <a:latin typeface="Consolas" panose="020B0609020204030204" pitchFamily="49" charset="0"/>
              </a:rPr>
              <a:t>name</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p:txBody>
      </p:sp>
      <p:sp>
        <p:nvSpPr>
          <p:cNvPr id="7" name="Google Shape;877;p41">
            <a:extLst>
              <a:ext uri="{FF2B5EF4-FFF2-40B4-BE49-F238E27FC236}">
                <a16:creationId xmlns:a16="http://schemas.microsoft.com/office/drawing/2014/main" id="{23A1992B-CF62-9179-84A8-B0D7068A50D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Looping Arrays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A25BAE42-55A9-809C-2314-704FEF193EA2}"/>
              </a:ext>
            </a:extLst>
          </p:cNvPr>
          <p:cNvSpPr txBox="1"/>
          <p:nvPr/>
        </p:nvSpPr>
        <p:spPr>
          <a:xfrm>
            <a:off x="6729134" y="2177045"/>
            <a:ext cx="2200818" cy="2123658"/>
          </a:xfrm>
          <a:prstGeom prst="rect">
            <a:avLst/>
          </a:prstGeom>
          <a:solidFill>
            <a:schemeClr val="bg2">
              <a:lumMod val="90000"/>
              <a:lumOff val="10000"/>
            </a:schemeClr>
          </a:solidFill>
        </p:spPr>
        <p:txBody>
          <a:bodyPr wrap="square">
            <a:spAutoFit/>
          </a:bodyPr>
          <a:lstStyle/>
          <a:p>
            <a:r>
              <a:rPr lang="en-CA" sz="1200" dirty="0">
                <a:solidFill>
                  <a:schemeClr val="accent6"/>
                </a:solidFill>
              </a:rPr>
              <a:t>Method #1: </a:t>
            </a:r>
          </a:p>
          <a:p>
            <a:r>
              <a:rPr lang="en-CA" sz="1200" dirty="0">
                <a:solidFill>
                  <a:schemeClr val="accent6"/>
                </a:solidFill>
              </a:rPr>
              <a:t>Jeff</a:t>
            </a:r>
          </a:p>
          <a:p>
            <a:r>
              <a:rPr lang="en-CA" sz="1200" dirty="0">
                <a:solidFill>
                  <a:schemeClr val="accent6"/>
                </a:solidFill>
              </a:rPr>
              <a:t>Abed</a:t>
            </a:r>
          </a:p>
          <a:p>
            <a:r>
              <a:rPr lang="en-CA" sz="1200" dirty="0">
                <a:solidFill>
                  <a:schemeClr val="accent6"/>
                </a:solidFill>
              </a:rPr>
              <a:t>Brita</a:t>
            </a:r>
          </a:p>
          <a:p>
            <a:r>
              <a:rPr lang="en-CA" sz="1200" dirty="0">
                <a:solidFill>
                  <a:schemeClr val="accent6"/>
                </a:solidFill>
              </a:rPr>
              <a:t>Annie</a:t>
            </a:r>
          </a:p>
          <a:p>
            <a:r>
              <a:rPr lang="en-CA" sz="1200" dirty="0">
                <a:solidFill>
                  <a:schemeClr val="accent6"/>
                </a:solidFill>
              </a:rPr>
              <a:t>----------------</a:t>
            </a:r>
          </a:p>
          <a:p>
            <a:r>
              <a:rPr lang="en-CA" sz="1200" dirty="0">
                <a:solidFill>
                  <a:schemeClr val="accent6"/>
                </a:solidFill>
              </a:rPr>
              <a:t>Method #2:</a:t>
            </a:r>
          </a:p>
          <a:p>
            <a:r>
              <a:rPr lang="en-CA" sz="1200" dirty="0">
                <a:solidFill>
                  <a:schemeClr val="accent6"/>
                </a:solidFill>
              </a:rPr>
              <a:t>Jeff</a:t>
            </a:r>
          </a:p>
          <a:p>
            <a:r>
              <a:rPr lang="en-CA" sz="1200" dirty="0">
                <a:solidFill>
                  <a:schemeClr val="accent6"/>
                </a:solidFill>
              </a:rPr>
              <a:t>Abed</a:t>
            </a:r>
          </a:p>
          <a:p>
            <a:r>
              <a:rPr lang="en-CA" sz="1200" dirty="0">
                <a:solidFill>
                  <a:schemeClr val="accent6"/>
                </a:solidFill>
              </a:rPr>
              <a:t>Brita</a:t>
            </a:r>
          </a:p>
          <a:p>
            <a:r>
              <a:rPr lang="en-CA" sz="1200" dirty="0">
                <a:solidFill>
                  <a:schemeClr val="accent6"/>
                </a:solidFill>
              </a:rPr>
              <a:t>Annie</a:t>
            </a:r>
          </a:p>
        </p:txBody>
      </p:sp>
      <p:sp>
        <p:nvSpPr>
          <p:cNvPr id="5" name="TextBox 4">
            <a:extLst>
              <a:ext uri="{FF2B5EF4-FFF2-40B4-BE49-F238E27FC236}">
                <a16:creationId xmlns:a16="http://schemas.microsoft.com/office/drawing/2014/main" id="{24F9185F-1041-0227-A239-069A6F93EA13}"/>
              </a:ext>
            </a:extLst>
          </p:cNvPr>
          <p:cNvSpPr txBox="1"/>
          <p:nvPr/>
        </p:nvSpPr>
        <p:spPr>
          <a:xfrm>
            <a:off x="6675808" y="1736179"/>
            <a:ext cx="2468192" cy="307777"/>
          </a:xfrm>
          <a:prstGeom prst="rect">
            <a:avLst/>
          </a:prstGeom>
          <a:noFill/>
        </p:spPr>
        <p:txBody>
          <a:bodyPr wrap="square" rtlCol="0">
            <a:spAutoFit/>
          </a:bodyPr>
          <a:lstStyle/>
          <a:p>
            <a:r>
              <a:rPr lang="en-US" dirty="0">
                <a:solidFill>
                  <a:schemeClr val="accent6"/>
                </a:solidFill>
              </a:rPr>
              <a:t>OUTPUT:</a:t>
            </a:r>
            <a:endParaRPr lang="en-CA" dirty="0">
              <a:solidFill>
                <a:schemeClr val="accent6"/>
              </a:solidFill>
            </a:endParaRPr>
          </a:p>
        </p:txBody>
      </p:sp>
    </p:spTree>
    <p:extLst>
      <p:ext uri="{BB962C8B-B14F-4D97-AF65-F5344CB8AC3E}">
        <p14:creationId xmlns:p14="http://schemas.microsoft.com/office/powerpoint/2010/main" val="1270111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F3EDC-4C49-BF89-B133-440D26A8DFEF}"/>
            </a:ext>
          </a:extLst>
        </p:cNvPr>
        <p:cNvGrpSpPr/>
        <p:nvPr/>
      </p:nvGrpSpPr>
      <p:grpSpPr>
        <a:xfrm>
          <a:off x="0" y="0"/>
          <a:ext cx="0" cy="0"/>
          <a:chOff x="0" y="0"/>
          <a:chExt cx="0" cy="0"/>
        </a:xfrm>
      </p:grpSpPr>
      <p:sp>
        <p:nvSpPr>
          <p:cNvPr id="7" name="Google Shape;877;p41">
            <a:extLst>
              <a:ext uri="{FF2B5EF4-FFF2-40B4-BE49-F238E27FC236}">
                <a16:creationId xmlns:a16="http://schemas.microsoft.com/office/drawing/2014/main" id="{63D9EF43-2DF9-2065-453E-4827D786F09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Multidimensional Arrays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2258A02F-F53C-9210-4156-4CAEAA332B5C}"/>
              </a:ext>
            </a:extLst>
          </p:cNvPr>
          <p:cNvSpPr txBox="1"/>
          <p:nvPr/>
        </p:nvSpPr>
        <p:spPr>
          <a:xfrm>
            <a:off x="488091" y="1469244"/>
            <a:ext cx="4572000" cy="2677656"/>
          </a:xfrm>
          <a:prstGeom prst="rect">
            <a:avLst/>
          </a:prstGeom>
          <a:noFill/>
        </p:spPr>
        <p:txBody>
          <a:bodyPr wrap="square">
            <a:spAutoFit/>
          </a:bodyPr>
          <a:lstStyle/>
          <a:p>
            <a:r>
              <a:rPr lang="en-CA" b="0">
                <a:solidFill>
                  <a:srgbClr val="4EC9B0"/>
                </a:solidFill>
                <a:effectLst/>
                <a:latin typeface="Consolas" panose="020B0609020204030204" pitchFamily="49" charset="0"/>
              </a:rPr>
              <a:t>char</a:t>
            </a:r>
            <a:r>
              <a:rPr lang="en-CA" b="0">
                <a:solidFill>
                  <a:srgbClr val="CCCCCC"/>
                </a:solidFill>
                <a:effectLst/>
                <a:latin typeface="Consolas" panose="020B0609020204030204" pitchFamily="49" charset="0"/>
              </a:rPr>
              <a:t>[][] </a:t>
            </a:r>
            <a:r>
              <a:rPr lang="en-CA" b="0">
                <a:solidFill>
                  <a:srgbClr val="9CDCFE"/>
                </a:solidFill>
                <a:effectLst/>
                <a:latin typeface="Consolas" panose="020B0609020204030204" pitchFamily="49" charset="0"/>
              </a:rPr>
              <a:t>image1</a:t>
            </a:r>
            <a:r>
              <a:rPr lang="en-CA" b="0">
                <a:solidFill>
                  <a:srgbClr val="CCCCCC"/>
                </a:solidFill>
                <a:effectLst/>
                <a:latin typeface="Consolas" panose="020B0609020204030204" pitchFamily="49" charset="0"/>
              </a:rPr>
              <a:t> </a:t>
            </a:r>
            <a:r>
              <a:rPr lang="en-CA" b="0">
                <a:solidFill>
                  <a:srgbClr val="D4D4D4"/>
                </a:solidFill>
                <a:effectLst/>
                <a:latin typeface="Consolas" panose="020B0609020204030204" pitchFamily="49" charset="0"/>
              </a:rPr>
              <a:t>=</a:t>
            </a:r>
            <a:r>
              <a:rPr lang="en-CA" b="0">
                <a:solidFill>
                  <a:srgbClr val="CCCCCC"/>
                </a:solidFill>
                <a:effectLst/>
                <a:latin typeface="Consolas" panose="020B0609020204030204" pitchFamily="49" charset="0"/>
              </a:rPr>
              <a:t> {</a:t>
            </a:r>
          </a:p>
          <a:p>
            <a:r>
              <a:rPr lang="en-CA" b="0">
                <a:solidFill>
                  <a:srgbClr val="CCCCCC"/>
                </a:solidFill>
                <a:effectLst/>
                <a:latin typeface="Consolas" panose="020B0609020204030204" pitchFamily="49" charset="0"/>
              </a:rPr>
              <a:t>            {</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'O'</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p>
          <a:p>
            <a:r>
              <a:rPr lang="en-CA" b="0">
                <a:solidFill>
                  <a:srgbClr val="CCCCCC"/>
                </a:solidFill>
                <a:effectLst/>
                <a:latin typeface="Consolas" panose="020B0609020204030204" pitchFamily="49" charset="0"/>
              </a:rPr>
              <a:t>            {</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'O'</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p>
          <a:p>
            <a:r>
              <a:rPr lang="en-CA" b="0">
                <a:solidFill>
                  <a:srgbClr val="CCCCCC"/>
                </a:solidFill>
                <a:effectLst/>
                <a:latin typeface="Consolas" panose="020B0609020204030204" pitchFamily="49" charset="0"/>
              </a:rPr>
              <a:t>            {</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'O'</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p>
          <a:p>
            <a:r>
              <a:rPr lang="en-CA" b="0">
                <a:solidFill>
                  <a:srgbClr val="CCCCCC"/>
                </a:solidFill>
                <a:effectLst/>
                <a:latin typeface="Consolas" panose="020B0609020204030204" pitchFamily="49" charset="0"/>
              </a:rPr>
              <a:t>            {</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'O'</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p>
          <a:p>
            <a:r>
              <a:rPr lang="en-CA" b="0">
                <a:solidFill>
                  <a:srgbClr val="CCCCCC"/>
                </a:solidFill>
                <a:effectLst/>
                <a:latin typeface="Consolas" panose="020B0609020204030204" pitchFamily="49" charset="0"/>
              </a:rPr>
              <a:t>            {</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'O'</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r>
              <a:rPr lang="en-CA" b="0">
                <a:solidFill>
                  <a:srgbClr val="CE9178"/>
                </a:solidFill>
                <a:effectLst/>
                <a:latin typeface="Consolas" panose="020B0609020204030204" pitchFamily="49" charset="0"/>
              </a:rPr>
              <a:t>' '</a:t>
            </a:r>
            <a:r>
              <a:rPr lang="en-CA" b="0">
                <a:solidFill>
                  <a:srgbClr val="CCCCCC"/>
                </a:solidFill>
                <a:effectLst/>
                <a:latin typeface="Consolas" panose="020B0609020204030204" pitchFamily="49" charset="0"/>
              </a:rPr>
              <a:t>},</a:t>
            </a:r>
          </a:p>
          <a:p>
            <a:r>
              <a:rPr lang="en-CA" b="0">
                <a:solidFill>
                  <a:srgbClr val="CCCCCC"/>
                </a:solidFill>
                <a:effectLst/>
                <a:latin typeface="Consolas" panose="020B0609020204030204" pitchFamily="49" charset="0"/>
              </a:rPr>
              <a:t>        };</a:t>
            </a:r>
          </a:p>
          <a:p>
            <a:br>
              <a:rPr lang="en-CA" b="0">
                <a:solidFill>
                  <a:srgbClr val="CCCCCC"/>
                </a:solidFill>
                <a:effectLst/>
                <a:latin typeface="Consolas" panose="020B0609020204030204" pitchFamily="49" charset="0"/>
              </a:rPr>
            </a:br>
            <a:r>
              <a:rPr lang="en-CA" b="0">
                <a:solidFill>
                  <a:srgbClr val="CCCCCC"/>
                </a:solidFill>
                <a:effectLst/>
                <a:latin typeface="Consolas" panose="020B0609020204030204" pitchFamily="49" charset="0"/>
              </a:rPr>
              <a:t>        </a:t>
            </a:r>
            <a:r>
              <a:rPr lang="en-CA" b="0">
                <a:solidFill>
                  <a:srgbClr val="C586C0"/>
                </a:solidFill>
                <a:effectLst/>
                <a:latin typeface="Consolas" panose="020B0609020204030204" pitchFamily="49" charset="0"/>
              </a:rPr>
              <a:t>for</a:t>
            </a:r>
            <a:r>
              <a:rPr lang="en-CA" b="0">
                <a:solidFill>
                  <a:srgbClr val="CCCCCC"/>
                </a:solidFill>
                <a:effectLst/>
                <a:latin typeface="Consolas" panose="020B0609020204030204" pitchFamily="49" charset="0"/>
              </a:rPr>
              <a:t> (</a:t>
            </a:r>
            <a:r>
              <a:rPr lang="en-CA" b="0">
                <a:solidFill>
                  <a:srgbClr val="4EC9B0"/>
                </a:solidFill>
                <a:effectLst/>
                <a:latin typeface="Consolas" panose="020B0609020204030204" pitchFamily="49" charset="0"/>
              </a:rPr>
              <a:t>char</a:t>
            </a:r>
            <a:r>
              <a:rPr lang="en-CA" b="0">
                <a:solidFill>
                  <a:srgbClr val="CCCCCC"/>
                </a:solidFill>
                <a:effectLst/>
                <a:latin typeface="Consolas" panose="020B0609020204030204" pitchFamily="49" charset="0"/>
              </a:rPr>
              <a:t>[] </a:t>
            </a:r>
            <a:r>
              <a:rPr lang="en-CA" b="0">
                <a:solidFill>
                  <a:srgbClr val="9CDCFE"/>
                </a:solidFill>
                <a:effectLst/>
                <a:latin typeface="Consolas" panose="020B0609020204030204" pitchFamily="49" charset="0"/>
              </a:rPr>
              <a:t>row</a:t>
            </a:r>
            <a:r>
              <a:rPr lang="en-CA" b="0">
                <a:solidFill>
                  <a:srgbClr val="C586C0"/>
                </a:solidFill>
                <a:effectLst/>
                <a:latin typeface="Consolas" panose="020B0609020204030204" pitchFamily="49" charset="0"/>
              </a:rPr>
              <a:t>:</a:t>
            </a:r>
            <a:r>
              <a:rPr lang="en-CA" b="0">
                <a:solidFill>
                  <a:srgbClr val="9CDCFE"/>
                </a:solidFill>
                <a:effectLst/>
                <a:latin typeface="Consolas" panose="020B0609020204030204" pitchFamily="49" charset="0"/>
              </a:rPr>
              <a:t>image1</a:t>
            </a:r>
            <a:r>
              <a:rPr lang="en-CA" b="0">
                <a:solidFill>
                  <a:srgbClr val="CCCCCC"/>
                </a:solidFill>
                <a:effectLst/>
                <a:latin typeface="Consolas" panose="020B0609020204030204" pitchFamily="49" charset="0"/>
              </a:rPr>
              <a:t>){</a:t>
            </a:r>
          </a:p>
          <a:p>
            <a:r>
              <a:rPr lang="en-CA" b="0">
                <a:solidFill>
                  <a:srgbClr val="CCCCCC"/>
                </a:solidFill>
                <a:effectLst/>
                <a:latin typeface="Consolas" panose="020B0609020204030204" pitchFamily="49" charset="0"/>
              </a:rPr>
              <a:t>            </a:t>
            </a:r>
            <a:r>
              <a:rPr lang="en-CA" b="0">
                <a:solidFill>
                  <a:srgbClr val="4EC9B0"/>
                </a:solidFill>
                <a:effectLst/>
                <a:latin typeface="Consolas" panose="020B0609020204030204" pitchFamily="49" charset="0"/>
              </a:rPr>
              <a:t>System</a:t>
            </a:r>
            <a:r>
              <a:rPr lang="en-CA" b="0">
                <a:solidFill>
                  <a:srgbClr val="CCCCCC"/>
                </a:solidFill>
                <a:effectLst/>
                <a:latin typeface="Consolas" panose="020B0609020204030204" pitchFamily="49" charset="0"/>
              </a:rPr>
              <a:t>.</a:t>
            </a:r>
            <a:r>
              <a:rPr lang="en-CA" b="0">
                <a:solidFill>
                  <a:srgbClr val="4FC1FF"/>
                </a:solidFill>
                <a:effectLst/>
                <a:latin typeface="Consolas" panose="020B0609020204030204" pitchFamily="49" charset="0"/>
              </a:rPr>
              <a:t>out</a:t>
            </a:r>
            <a:r>
              <a:rPr lang="en-CA" b="0">
                <a:solidFill>
                  <a:srgbClr val="CCCCCC"/>
                </a:solidFill>
                <a:effectLst/>
                <a:latin typeface="Consolas" panose="020B0609020204030204" pitchFamily="49" charset="0"/>
              </a:rPr>
              <a:t>.</a:t>
            </a:r>
            <a:r>
              <a:rPr lang="en-CA" b="0">
                <a:solidFill>
                  <a:srgbClr val="DCDCAA"/>
                </a:solidFill>
                <a:effectLst/>
                <a:latin typeface="Consolas" panose="020B0609020204030204" pitchFamily="49" charset="0"/>
              </a:rPr>
              <a:t>println</a:t>
            </a:r>
            <a:r>
              <a:rPr lang="en-CA" b="0">
                <a:solidFill>
                  <a:srgbClr val="CCCCCC"/>
                </a:solidFill>
                <a:effectLst/>
                <a:latin typeface="Consolas" panose="020B0609020204030204" pitchFamily="49" charset="0"/>
              </a:rPr>
              <a:t>(</a:t>
            </a:r>
            <a:r>
              <a:rPr lang="en-CA" b="0">
                <a:solidFill>
                  <a:srgbClr val="9CDCFE"/>
                </a:solidFill>
                <a:effectLst/>
                <a:latin typeface="Consolas" panose="020B0609020204030204" pitchFamily="49" charset="0"/>
              </a:rPr>
              <a:t>row</a:t>
            </a:r>
            <a:r>
              <a:rPr lang="en-CA" b="0">
                <a:solidFill>
                  <a:srgbClr val="CCCCCC"/>
                </a:solidFill>
                <a:effectLst/>
                <a:latin typeface="Consolas" panose="020B0609020204030204" pitchFamily="49" charset="0"/>
              </a:rPr>
              <a:t>);                </a:t>
            </a:r>
          </a:p>
          <a:p>
            <a:r>
              <a:rPr lang="en-CA" b="0">
                <a:solidFill>
                  <a:srgbClr val="CCCCCC"/>
                </a:solidFill>
                <a:effectLst/>
                <a:latin typeface="Consolas" panose="020B0609020204030204" pitchFamily="49" charset="0"/>
              </a:rPr>
              <a:t>            }</a:t>
            </a:r>
            <a:endParaRPr lang="en-CA" b="0" dirty="0">
              <a:solidFill>
                <a:srgbClr val="CCCCCC"/>
              </a:solidFill>
              <a:effectLst/>
              <a:latin typeface="Consolas" panose="020B0609020204030204" pitchFamily="49" charset="0"/>
            </a:endParaRPr>
          </a:p>
        </p:txBody>
      </p:sp>
      <p:sp>
        <p:nvSpPr>
          <p:cNvPr id="9" name="TextBox 8">
            <a:extLst>
              <a:ext uri="{FF2B5EF4-FFF2-40B4-BE49-F238E27FC236}">
                <a16:creationId xmlns:a16="http://schemas.microsoft.com/office/drawing/2014/main" id="{71625E23-7C60-8F3D-2F6B-700F09305280}"/>
              </a:ext>
            </a:extLst>
          </p:cNvPr>
          <p:cNvSpPr txBox="1"/>
          <p:nvPr/>
        </p:nvSpPr>
        <p:spPr>
          <a:xfrm>
            <a:off x="7037429" y="1756636"/>
            <a:ext cx="706594" cy="1169551"/>
          </a:xfrm>
          <a:prstGeom prst="rect">
            <a:avLst/>
          </a:prstGeom>
          <a:noFill/>
        </p:spPr>
        <p:txBody>
          <a:bodyPr wrap="square">
            <a:spAutoFit/>
          </a:bodyPr>
          <a:lstStyle/>
          <a:p>
            <a:r>
              <a:rPr lang="en-CA" dirty="0">
                <a:solidFill>
                  <a:schemeClr val="accent5"/>
                </a:solidFill>
              </a:rPr>
              <a:t> O</a:t>
            </a:r>
          </a:p>
          <a:p>
            <a:r>
              <a:rPr lang="en-CA" dirty="0">
                <a:solidFill>
                  <a:schemeClr val="accent5"/>
                </a:solidFill>
              </a:rPr>
              <a:t> O</a:t>
            </a:r>
          </a:p>
          <a:p>
            <a:r>
              <a:rPr lang="en-CA" dirty="0">
                <a:solidFill>
                  <a:schemeClr val="accent5"/>
                </a:solidFill>
              </a:rPr>
              <a:t> O</a:t>
            </a:r>
          </a:p>
          <a:p>
            <a:r>
              <a:rPr lang="en-CA" dirty="0">
                <a:solidFill>
                  <a:schemeClr val="accent5"/>
                </a:solidFill>
              </a:rPr>
              <a:t> O</a:t>
            </a:r>
          </a:p>
          <a:p>
            <a:r>
              <a:rPr lang="en-CA" dirty="0">
                <a:solidFill>
                  <a:schemeClr val="accent5"/>
                </a:solidFill>
              </a:rPr>
              <a:t> O</a:t>
            </a:r>
          </a:p>
        </p:txBody>
      </p:sp>
      <p:sp>
        <p:nvSpPr>
          <p:cNvPr id="10" name="TextBox 9">
            <a:extLst>
              <a:ext uri="{FF2B5EF4-FFF2-40B4-BE49-F238E27FC236}">
                <a16:creationId xmlns:a16="http://schemas.microsoft.com/office/drawing/2014/main" id="{10F6E218-EED3-0E22-E98A-ACB5E173F4EA}"/>
              </a:ext>
            </a:extLst>
          </p:cNvPr>
          <p:cNvSpPr txBox="1"/>
          <p:nvPr/>
        </p:nvSpPr>
        <p:spPr>
          <a:xfrm>
            <a:off x="6746260" y="1448859"/>
            <a:ext cx="1288931" cy="307777"/>
          </a:xfrm>
          <a:prstGeom prst="rect">
            <a:avLst/>
          </a:prstGeom>
          <a:noFill/>
        </p:spPr>
        <p:txBody>
          <a:bodyPr wrap="square" rtlCol="0">
            <a:spAutoFit/>
          </a:bodyPr>
          <a:lstStyle/>
          <a:p>
            <a:r>
              <a:rPr lang="en-US" dirty="0">
                <a:solidFill>
                  <a:schemeClr val="accent6"/>
                </a:solidFill>
              </a:rPr>
              <a:t>OUTPUT:</a:t>
            </a:r>
            <a:endParaRPr lang="en-CA" dirty="0">
              <a:solidFill>
                <a:schemeClr val="accent6"/>
              </a:solidFill>
            </a:endParaRPr>
          </a:p>
        </p:txBody>
      </p:sp>
    </p:spTree>
    <p:extLst>
      <p:ext uri="{BB962C8B-B14F-4D97-AF65-F5344CB8AC3E}">
        <p14:creationId xmlns:p14="http://schemas.microsoft.com/office/powerpoint/2010/main" val="23270717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4170DB91-4730-5E2C-C40B-FAA769ADC356}"/>
            </a:ext>
          </a:extLst>
        </p:cNvPr>
        <p:cNvGrpSpPr/>
        <p:nvPr/>
      </p:nvGrpSpPr>
      <p:grpSpPr>
        <a:xfrm>
          <a:off x="0" y="0"/>
          <a:ext cx="0" cy="0"/>
          <a:chOff x="0" y="0"/>
          <a:chExt cx="0" cy="0"/>
        </a:xfrm>
      </p:grpSpPr>
      <p:sp>
        <p:nvSpPr>
          <p:cNvPr id="863" name="Google Shape;863;p39">
            <a:extLst>
              <a:ext uri="{FF2B5EF4-FFF2-40B4-BE49-F238E27FC236}">
                <a16:creationId xmlns:a16="http://schemas.microsoft.com/office/drawing/2014/main" id="{EF3648D1-CD7A-3E9B-41D7-8A043303E833}"/>
              </a:ext>
            </a:extLst>
          </p:cNvPr>
          <p:cNvSpPr txBox="1">
            <a:spLocks noGrp="1"/>
          </p:cNvSpPr>
          <p:nvPr>
            <p:ph type="title"/>
          </p:nvPr>
        </p:nvSpPr>
        <p:spPr>
          <a:xfrm>
            <a:off x="713224" y="2109175"/>
            <a:ext cx="884987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Array Lists</a:t>
            </a:r>
          </a:p>
        </p:txBody>
      </p:sp>
    </p:spTree>
    <p:extLst>
      <p:ext uri="{BB962C8B-B14F-4D97-AF65-F5344CB8AC3E}">
        <p14:creationId xmlns:p14="http://schemas.microsoft.com/office/powerpoint/2010/main" val="386995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45CBBFC4-4AD4-830B-9BE8-3078981C5392}"/>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FEB71056-7C91-F07A-1AFA-23B70112322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Anatomy of a Java Program</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16F10380-D3C5-13BD-D2FF-702BE1EFA1F6}"/>
              </a:ext>
            </a:extLst>
          </p:cNvPr>
          <p:cNvSpPr txBox="1">
            <a:spLocks noGrp="1"/>
          </p:cNvSpPr>
          <p:nvPr>
            <p:ph type="subTitle" idx="1"/>
          </p:nvPr>
        </p:nvSpPr>
        <p:spPr>
          <a:xfrm>
            <a:off x="720000" y="119096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6"/>
                </a:solidFill>
              </a:rPr>
              <a:t>All java programs share a common structure required for the code to compile and run: </a:t>
            </a:r>
          </a:p>
          <a:p>
            <a:pPr marL="0" lvl="0" indent="0" algn="l" rtl="0">
              <a:spcBef>
                <a:spcPts val="0"/>
              </a:spcBef>
              <a:spcAft>
                <a:spcPts val="0"/>
              </a:spcAft>
              <a:buClr>
                <a:schemeClr val="dk1"/>
              </a:buClr>
              <a:buSzPts val="1100"/>
              <a:buFont typeface="Arial"/>
              <a:buNone/>
            </a:pPr>
            <a:endParaRPr lang="en-US" dirty="0">
              <a:solidFill>
                <a:schemeClr val="accent6"/>
              </a:solidFill>
            </a:endParaRPr>
          </a:p>
        </p:txBody>
      </p:sp>
      <p:sp>
        <p:nvSpPr>
          <p:cNvPr id="5" name="TextBox 4">
            <a:extLst>
              <a:ext uri="{FF2B5EF4-FFF2-40B4-BE49-F238E27FC236}">
                <a16:creationId xmlns:a16="http://schemas.microsoft.com/office/drawing/2014/main" id="{413D1A0F-5A86-E792-0069-DF3C40B802BF}"/>
              </a:ext>
            </a:extLst>
          </p:cNvPr>
          <p:cNvSpPr txBox="1"/>
          <p:nvPr/>
        </p:nvSpPr>
        <p:spPr>
          <a:xfrm>
            <a:off x="720000" y="1756713"/>
            <a:ext cx="7114184" cy="1169551"/>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12AA24D4-D167-71FA-364D-16A7C6366325}"/>
              </a:ext>
            </a:extLst>
          </p:cNvPr>
          <p:cNvSpPr txBox="1"/>
          <p:nvPr/>
        </p:nvSpPr>
        <p:spPr>
          <a:xfrm>
            <a:off x="720000" y="3338121"/>
            <a:ext cx="4572000" cy="738664"/>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dirty="0">
                <a:solidFill>
                  <a:srgbClr val="CCCCCC"/>
                </a:solidFill>
                <a:latin typeface="Consolas" panose="020B0609020204030204" pitchFamily="49" charset="0"/>
              </a:rPr>
              <a:t>…</a:t>
            </a:r>
          </a:p>
          <a:p>
            <a:r>
              <a:rPr lang="en-CA" b="0" dirty="0">
                <a:solidFill>
                  <a:srgbClr val="CCCCCC"/>
                </a:solidFill>
                <a:effectLst/>
                <a:latin typeface="Consolas" panose="020B0609020204030204" pitchFamily="49" charset="0"/>
              </a:rPr>
              <a:t>}</a:t>
            </a:r>
          </a:p>
        </p:txBody>
      </p:sp>
      <p:sp>
        <p:nvSpPr>
          <p:cNvPr id="4" name="Google Shape;878;p41">
            <a:extLst>
              <a:ext uri="{FF2B5EF4-FFF2-40B4-BE49-F238E27FC236}">
                <a16:creationId xmlns:a16="http://schemas.microsoft.com/office/drawing/2014/main" id="{BFE05824-B7F6-46CB-F32B-8083F928726C}"/>
              </a:ext>
            </a:extLst>
          </p:cNvPr>
          <p:cNvSpPr txBox="1">
            <a:spLocks/>
          </p:cNvSpPr>
          <p:nvPr/>
        </p:nvSpPr>
        <p:spPr>
          <a:xfrm>
            <a:off x="3593568" y="2866805"/>
            <a:ext cx="5071427" cy="16812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9pPr>
          </a:lstStyle>
          <a:p>
            <a:pPr marL="285750" indent="-285750">
              <a:buSzPts val="1100"/>
            </a:pPr>
            <a:r>
              <a:rPr lang="en-US" dirty="0">
                <a:solidFill>
                  <a:schemeClr val="accent6"/>
                </a:solidFill>
              </a:rPr>
              <a:t>The basic unit of a Java program is a class. A class called "Hello" is defined via the keyword "class". The braces {......} encloses the body of the class.</a:t>
            </a:r>
          </a:p>
          <a:p>
            <a:pPr marL="285750" indent="-285750">
              <a:buSzPts val="1100"/>
            </a:pPr>
            <a:r>
              <a:rPr lang="en-US" dirty="0">
                <a:solidFill>
                  <a:schemeClr val="accent6"/>
                </a:solidFill>
              </a:rPr>
              <a:t>In Java, the name of the source file must be the same as the name of the class with a mandatory file extension of ".java". Hence, this file MUST be saved as “App.java", case-sensitive.</a:t>
            </a:r>
          </a:p>
          <a:p>
            <a:pPr marL="0" indent="0">
              <a:buSzPts val="1100"/>
              <a:buFont typeface="Arial"/>
              <a:buNone/>
            </a:pPr>
            <a:endParaRPr lang="en-US" dirty="0">
              <a:solidFill>
                <a:srgbClr val="FF0000"/>
              </a:solidFill>
            </a:endParaRPr>
          </a:p>
        </p:txBody>
      </p:sp>
    </p:spTree>
    <p:extLst>
      <p:ext uri="{BB962C8B-B14F-4D97-AF65-F5344CB8AC3E}">
        <p14:creationId xmlns:p14="http://schemas.microsoft.com/office/powerpoint/2010/main" val="35803041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C36BBF-D29C-5976-9835-C9A0027F821C}"/>
              </a:ext>
            </a:extLst>
          </p:cNvPr>
          <p:cNvSpPr txBox="1"/>
          <p:nvPr/>
        </p:nvSpPr>
        <p:spPr>
          <a:xfrm>
            <a:off x="262581" y="539235"/>
            <a:ext cx="8618838" cy="4401205"/>
          </a:xfrm>
          <a:prstGeom prst="rect">
            <a:avLst/>
          </a:prstGeom>
          <a:noFill/>
        </p:spPr>
        <p:txBody>
          <a:bodyPr wrap="square">
            <a:spAutoFit/>
          </a:bodyPr>
          <a:lstStyle/>
          <a:p>
            <a:r>
              <a:rPr lang="en-CA" sz="800" b="0" dirty="0">
                <a:solidFill>
                  <a:srgbClr val="569CD6"/>
                </a:solidFill>
                <a:effectLst/>
                <a:latin typeface="Consolas" panose="020B0609020204030204" pitchFamily="49" charset="0"/>
              </a:rPr>
              <a:t>import</a:t>
            </a:r>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java</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util</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ArrayList</a:t>
            </a: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//this package must be imported to use the </a:t>
            </a:r>
            <a:r>
              <a:rPr lang="en-CA" sz="800" dirty="0" err="1">
                <a:solidFill>
                  <a:srgbClr val="6A9955"/>
                </a:solidFill>
                <a:latin typeface="Consolas" panose="020B0609020204030204" pitchFamily="49" charset="0"/>
              </a:rPr>
              <a:t>A</a:t>
            </a:r>
            <a:r>
              <a:rPr lang="en-CA" sz="800" b="0" dirty="0" err="1">
                <a:solidFill>
                  <a:srgbClr val="6A9955"/>
                </a:solidFill>
                <a:effectLst/>
                <a:latin typeface="Consolas" panose="020B0609020204030204" pitchFamily="49" charset="0"/>
              </a:rPr>
              <a:t>rrayList</a:t>
            </a:r>
            <a:r>
              <a:rPr lang="en-CA" sz="800" b="0" dirty="0">
                <a:solidFill>
                  <a:srgbClr val="6A9955"/>
                </a:solidFill>
                <a:effectLst/>
                <a:latin typeface="Consolas" panose="020B0609020204030204" pitchFamily="49" charset="0"/>
              </a:rPr>
              <a:t> functionality</a:t>
            </a:r>
            <a:endParaRPr lang="en-CA" sz="800" b="0" dirty="0">
              <a:solidFill>
                <a:srgbClr val="CCCCCC"/>
              </a:solidFill>
              <a:effectLst/>
              <a:latin typeface="Consolas" panose="020B0609020204030204" pitchFamily="49" charset="0"/>
            </a:endParaRPr>
          </a:p>
          <a:p>
            <a:r>
              <a:rPr lang="en-CA" sz="800" b="0" dirty="0">
                <a:solidFill>
                  <a:srgbClr val="569CD6"/>
                </a:solidFill>
                <a:effectLst/>
                <a:latin typeface="Consolas" panose="020B0609020204030204" pitchFamily="49" charset="0"/>
              </a:rPr>
              <a:t>import</a:t>
            </a:r>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java</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util</a:t>
            </a:r>
            <a:r>
              <a:rPr lang="en-CA" sz="800" b="0" dirty="0" err="1">
                <a:solidFill>
                  <a:srgbClr val="D4D4D4"/>
                </a:solidFill>
                <a:effectLst/>
                <a:latin typeface="Consolas" panose="020B0609020204030204" pitchFamily="49" charset="0"/>
              </a:rPr>
              <a:t>.</a:t>
            </a:r>
            <a:r>
              <a:rPr lang="en-CA" sz="800" b="0" dirty="0" err="1">
                <a:solidFill>
                  <a:srgbClr val="4EC9B0"/>
                </a:solidFill>
                <a:effectLst/>
                <a:latin typeface="Consolas" panose="020B0609020204030204" pitchFamily="49" charset="0"/>
              </a:rPr>
              <a:t>Arrays</a:t>
            </a:r>
            <a:r>
              <a:rPr lang="en-CA" sz="800" b="0" dirty="0">
                <a:solidFill>
                  <a:srgbClr val="CCCCCC"/>
                </a:solidFill>
                <a:effectLst/>
                <a:latin typeface="Consolas" panose="020B0609020204030204" pitchFamily="49" charset="0"/>
              </a:rPr>
              <a:t>;</a:t>
            </a:r>
          </a:p>
          <a:p>
            <a:br>
              <a:rPr lang="en-CA" sz="800" b="0" dirty="0">
                <a:solidFill>
                  <a:srgbClr val="CCCCCC"/>
                </a:solidFill>
                <a:effectLst/>
                <a:latin typeface="Consolas" panose="020B0609020204030204" pitchFamily="49" charset="0"/>
              </a:rPr>
            </a:br>
            <a:r>
              <a:rPr lang="en-CA" sz="800" b="0" dirty="0">
                <a:solidFill>
                  <a:srgbClr val="569CD6"/>
                </a:solidFill>
                <a:effectLst/>
                <a:latin typeface="Consolas" panose="020B0609020204030204" pitchFamily="49" charset="0"/>
              </a:rPr>
              <a:t>public</a:t>
            </a:r>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class</a:t>
            </a:r>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ArrayListExample</a:t>
            </a:r>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public</a:t>
            </a:r>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static</a:t>
            </a:r>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void</a:t>
            </a:r>
            <a:r>
              <a:rPr lang="en-CA" sz="800" b="0" dirty="0">
                <a:solidFill>
                  <a:srgbClr val="CCCCCC"/>
                </a:solidFill>
                <a:effectLst/>
                <a:latin typeface="Consolas" panose="020B0609020204030204" pitchFamily="49" charset="0"/>
              </a:rPr>
              <a:t> </a:t>
            </a:r>
            <a:r>
              <a:rPr lang="en-CA" sz="800" b="0" dirty="0">
                <a:solidFill>
                  <a:srgbClr val="DCDCAA"/>
                </a:solidFill>
                <a:effectLst/>
                <a:latin typeface="Consolas" panose="020B0609020204030204" pitchFamily="49" charset="0"/>
              </a:rPr>
              <a:t>main</a:t>
            </a:r>
            <a:r>
              <a:rPr lang="en-CA" sz="800" b="0" dirty="0">
                <a:solidFill>
                  <a:srgbClr val="CCCCCC"/>
                </a:solidFill>
                <a:effectLst/>
                <a:latin typeface="Consolas" panose="020B0609020204030204" pitchFamily="49" charset="0"/>
              </a:rPr>
              <a:t>(</a:t>
            </a:r>
            <a:r>
              <a:rPr lang="en-CA" sz="800" b="0" dirty="0">
                <a:solidFill>
                  <a:srgbClr val="4EC9B0"/>
                </a:solidFill>
                <a:effectLst/>
                <a:latin typeface="Consolas" panose="020B0609020204030204" pitchFamily="49" charset="0"/>
              </a:rPr>
              <a:t>String</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args</a:t>
            </a:r>
            <a:r>
              <a:rPr lang="en-CA" sz="800" b="0" dirty="0">
                <a:solidFill>
                  <a:srgbClr val="CCCCCC"/>
                </a:solidFill>
                <a:effectLst/>
                <a:latin typeface="Consolas" panose="020B0609020204030204" pitchFamily="49" charset="0"/>
              </a:rPr>
              <a:t>) </a:t>
            </a:r>
            <a:r>
              <a:rPr lang="en-CA" sz="800" b="0" dirty="0">
                <a:solidFill>
                  <a:srgbClr val="569CD6"/>
                </a:solidFill>
                <a:effectLst/>
                <a:latin typeface="Consolas" panose="020B0609020204030204" pitchFamily="49" charset="0"/>
              </a:rPr>
              <a:t>throws</a:t>
            </a:r>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Exception</a:t>
            </a:r>
            <a:r>
              <a:rPr lang="en-CA" sz="800" b="0" dirty="0">
                <a:solidFill>
                  <a:srgbClr val="CCCCCC"/>
                </a:solidFill>
                <a:effectLst/>
                <a:latin typeface="Consolas" panose="020B0609020204030204" pitchFamily="49" charset="0"/>
              </a:rPr>
              <a:t> {</a:t>
            </a:r>
          </a:p>
          <a:p>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/*---------------------EXAMPLE-1 START -------------------- */</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/*--------------UNCOMMENT TO RUN CODE (Ctrl+/)------------- */</a:t>
            </a:r>
            <a:endParaRPr lang="en-CA" sz="800" b="0" dirty="0">
              <a:solidFill>
                <a:srgbClr val="CCCCCC"/>
              </a:solidFill>
              <a:effectLst/>
              <a:latin typeface="Consolas" panose="020B0609020204030204" pitchFamily="49" charset="0"/>
            </a:endParaRPr>
          </a:p>
          <a:p>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a:t>
            </a:r>
            <a:r>
              <a:rPr lang="en-CA" sz="800" b="0" dirty="0" err="1">
                <a:solidFill>
                  <a:srgbClr val="6A9955"/>
                </a:solidFill>
                <a:effectLst/>
                <a:latin typeface="Consolas" panose="020B0609020204030204" pitchFamily="49" charset="0"/>
              </a:rPr>
              <a:t>arraylist</a:t>
            </a:r>
            <a:r>
              <a:rPr lang="en-CA" sz="800" b="0" dirty="0">
                <a:solidFill>
                  <a:srgbClr val="6A9955"/>
                </a:solidFill>
                <a:effectLst/>
                <a:latin typeface="Consolas" panose="020B0609020204030204" pitchFamily="49" charset="0"/>
              </a:rPr>
              <a:t> are resizable, </a:t>
            </a:r>
            <a:r>
              <a:rPr lang="en-CA" sz="800" b="0" dirty="0" err="1">
                <a:solidFill>
                  <a:srgbClr val="6A9955"/>
                </a:solidFill>
                <a:effectLst/>
                <a:latin typeface="Consolas" panose="020B0609020204030204" pitchFamily="49" charset="0"/>
              </a:rPr>
              <a:t>iterable</a:t>
            </a:r>
            <a:r>
              <a:rPr lang="en-CA" sz="800" b="0" dirty="0">
                <a:solidFill>
                  <a:srgbClr val="6A9955"/>
                </a:solidFill>
                <a:effectLst/>
                <a:latin typeface="Consolas" panose="020B0609020204030204" pitchFamily="49" charset="0"/>
              </a:rPr>
              <a:t> and mutable. But they store only one datatype</a:t>
            </a:r>
            <a:r>
              <a:rPr lang="en-CA" sz="800" dirty="0">
                <a:solidFill>
                  <a:srgbClr val="6A9955"/>
                </a:solidFill>
                <a:latin typeface="Consolas" panose="020B0609020204030204" pitchFamily="49" charset="0"/>
              </a:rPr>
              <a:t> NOTE: </a:t>
            </a:r>
            <a:r>
              <a:rPr lang="en-CA" sz="800" b="0" dirty="0">
                <a:solidFill>
                  <a:srgbClr val="6A9955"/>
                </a:solidFill>
                <a:effectLst/>
                <a:latin typeface="Consolas" panose="020B0609020204030204" pitchFamily="49" charset="0"/>
              </a:rPr>
              <a:t>, &lt;String&gt; declares the type for variable</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ArrayList</a:t>
            </a:r>
            <a:r>
              <a:rPr lang="en-CA" sz="800" b="0" dirty="0">
                <a:solidFill>
                  <a:srgbClr val="CCCCCC"/>
                </a:solidFill>
                <a:effectLst/>
                <a:latin typeface="Consolas" panose="020B0609020204030204" pitchFamily="49" charset="0"/>
              </a:rPr>
              <a:t>&lt;</a:t>
            </a:r>
            <a:r>
              <a:rPr lang="en-CA" sz="800" b="0" dirty="0">
                <a:solidFill>
                  <a:srgbClr val="4EC9B0"/>
                </a:solidFill>
                <a:effectLst/>
                <a:latin typeface="Consolas" panose="020B0609020204030204" pitchFamily="49" charset="0"/>
              </a:rPr>
              <a:t>String</a:t>
            </a:r>
            <a:r>
              <a:rPr lang="en-CA" sz="800" b="0" dirty="0">
                <a:solidFill>
                  <a:srgbClr val="CCCCCC"/>
                </a:solidFill>
                <a:effectLst/>
                <a:latin typeface="Consolas" panose="020B0609020204030204" pitchFamily="49" charset="0"/>
              </a:rPr>
              <a:t>&gt; </a:t>
            </a:r>
            <a:r>
              <a:rPr lang="en-CA" sz="800" b="0" dirty="0" err="1">
                <a:solidFill>
                  <a:srgbClr val="9CDCFE"/>
                </a:solidFill>
                <a:effectLst/>
                <a:latin typeface="Consolas" panose="020B0609020204030204" pitchFamily="49" charset="0"/>
              </a:rPr>
              <a:t>shipNames</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a:solidFill>
                  <a:srgbClr val="C586C0"/>
                </a:solidFill>
                <a:effectLst/>
                <a:latin typeface="Consolas" panose="020B0609020204030204" pitchFamily="49" charset="0"/>
              </a:rPr>
              <a:t>new</a:t>
            </a:r>
            <a:r>
              <a:rPr lang="en-CA" sz="800" b="0" dirty="0">
                <a:solidFill>
                  <a:srgbClr val="CCCCCC"/>
                </a:solidFill>
                <a:effectLst/>
                <a:latin typeface="Consolas" panose="020B0609020204030204" pitchFamily="49" charset="0"/>
              </a:rPr>
              <a:t> </a:t>
            </a:r>
            <a:r>
              <a:rPr lang="en-CA" sz="800" b="0" dirty="0" err="1">
                <a:solidFill>
                  <a:srgbClr val="DCDCAA"/>
                </a:solidFill>
                <a:effectLst/>
                <a:latin typeface="Consolas" panose="020B0609020204030204" pitchFamily="49" charset="0"/>
              </a:rPr>
              <a:t>ArrayList</a:t>
            </a:r>
            <a:r>
              <a:rPr lang="en-CA" sz="800" b="0" dirty="0">
                <a:solidFill>
                  <a:srgbClr val="CCCCCC"/>
                </a:solidFill>
                <a:effectLst/>
                <a:latin typeface="Consolas" panose="020B0609020204030204" pitchFamily="49" charset="0"/>
              </a:rPr>
              <a:t>&lt;</a:t>
            </a:r>
            <a:r>
              <a:rPr lang="en-CA" sz="800" b="0" dirty="0">
                <a:solidFill>
                  <a:srgbClr val="4EC9B0"/>
                </a:solidFill>
                <a:effectLst/>
                <a:latin typeface="Consolas" panose="020B0609020204030204" pitchFamily="49" charset="0"/>
              </a:rPr>
              <a:t>String</a:t>
            </a:r>
            <a:r>
              <a:rPr lang="en-CA" sz="800" b="0" dirty="0">
                <a:solidFill>
                  <a:srgbClr val="CCCCCC"/>
                </a:solidFill>
                <a:effectLst/>
                <a:latin typeface="Consolas" panose="020B0609020204030204" pitchFamily="49" charset="0"/>
              </a:rPr>
              <a:t>&gt;();  </a:t>
            </a:r>
            <a:r>
              <a:rPr lang="en-CA" sz="800" b="0" dirty="0">
                <a:solidFill>
                  <a:srgbClr val="6A9955"/>
                </a:solidFill>
                <a:effectLst/>
                <a:latin typeface="Consolas" panose="020B0609020204030204" pitchFamily="49" charset="0"/>
              </a:rPr>
              <a:t>//declared without variables assigned</a:t>
            </a:r>
            <a:endParaRPr lang="en-CA" sz="800" b="0" dirty="0">
              <a:solidFill>
                <a:srgbClr val="CCCCCC"/>
              </a:solidFill>
              <a:effectLst/>
              <a:latin typeface="Consolas" panose="020B0609020204030204" pitchFamily="49" charset="0"/>
            </a:endParaRPr>
          </a:p>
          <a:p>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shipNames</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add</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"Heart of Gold"</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shipNames</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add</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"Black Pearl"</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shipNames</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add</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"In Amber Clad"</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shipNames</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add</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"Thunder Child"</a:t>
            </a:r>
            <a:r>
              <a:rPr lang="en-CA" sz="800" b="0" dirty="0">
                <a:solidFill>
                  <a:srgbClr val="CCCCCC"/>
                </a:solidFill>
                <a:effectLst/>
                <a:latin typeface="Consolas" panose="020B0609020204030204" pitchFamily="49" charset="0"/>
              </a:rPr>
              <a:t>);</a:t>
            </a:r>
          </a:p>
          <a:p>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err="1">
                <a:solidFill>
                  <a:srgbClr val="9CDCFE"/>
                </a:solidFill>
                <a:effectLst/>
                <a:latin typeface="Consolas" panose="020B0609020204030204" pitchFamily="49" charset="0"/>
              </a:rPr>
              <a:t>shipNames</a:t>
            </a: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//returns the values wrapped in [] </a:t>
            </a:r>
            <a:endParaRPr lang="en-CA" sz="800" b="0" dirty="0">
              <a:solidFill>
                <a:srgbClr val="CCCCCC"/>
              </a:solidFill>
              <a:effectLst/>
              <a:latin typeface="Consolas" panose="020B0609020204030204" pitchFamily="49" charset="0"/>
            </a:endParaRPr>
          </a:p>
          <a:p>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//indexing items uses the .get() method ....not the [] notation used for regular arrays</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err="1">
                <a:solidFill>
                  <a:srgbClr val="9CDCFE"/>
                </a:solidFill>
                <a:effectLst/>
                <a:latin typeface="Consolas" panose="020B0609020204030204" pitchFamily="49" charset="0"/>
              </a:rPr>
              <a:t>shipNames</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get</a:t>
            </a:r>
            <a:r>
              <a:rPr lang="en-CA" sz="800" b="0" dirty="0">
                <a:solidFill>
                  <a:srgbClr val="CCCCCC"/>
                </a:solidFill>
                <a:effectLst/>
                <a:latin typeface="Consolas" panose="020B0609020204030204" pitchFamily="49" charset="0"/>
              </a:rPr>
              <a:t>(</a:t>
            </a:r>
            <a:r>
              <a:rPr lang="en-CA" sz="800" b="0" dirty="0">
                <a:solidFill>
                  <a:srgbClr val="B5CEA8"/>
                </a:solidFill>
                <a:effectLst/>
                <a:latin typeface="Consolas" panose="020B0609020204030204" pitchFamily="49" charset="0"/>
              </a:rPr>
              <a:t>2</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p>
          <a:p>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//Changing values used the .set() method</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shipNames</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set</a:t>
            </a:r>
            <a:r>
              <a:rPr lang="en-CA" sz="800" b="0" dirty="0">
                <a:solidFill>
                  <a:srgbClr val="CCCCCC"/>
                </a:solidFill>
                <a:effectLst/>
                <a:latin typeface="Consolas" panose="020B0609020204030204" pitchFamily="49" charset="0"/>
              </a:rPr>
              <a:t>(</a:t>
            </a:r>
            <a:r>
              <a:rPr lang="en-CA" sz="800" b="0" dirty="0">
                <a:solidFill>
                  <a:srgbClr val="B5CEA8"/>
                </a:solidFill>
                <a:effectLst/>
                <a:latin typeface="Consolas" panose="020B0609020204030204" pitchFamily="49" charset="0"/>
              </a:rPr>
              <a:t>2</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"Forward Unto Dawn"</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println</a:t>
            </a:r>
            <a:r>
              <a:rPr lang="en-CA" sz="800" b="0" dirty="0">
                <a:solidFill>
                  <a:srgbClr val="CCCCCC"/>
                </a:solidFill>
                <a:effectLst/>
                <a:latin typeface="Consolas" panose="020B0609020204030204" pitchFamily="49" charset="0"/>
              </a:rPr>
              <a:t>(</a:t>
            </a:r>
            <a:r>
              <a:rPr lang="en-CA" sz="800" b="0" dirty="0" err="1">
                <a:solidFill>
                  <a:srgbClr val="9CDCFE"/>
                </a:solidFill>
                <a:effectLst/>
                <a:latin typeface="Consolas" panose="020B0609020204030204" pitchFamily="49" charset="0"/>
              </a:rPr>
              <a:t>shipNames</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get</a:t>
            </a:r>
            <a:r>
              <a:rPr lang="en-CA" sz="800" b="0" dirty="0">
                <a:solidFill>
                  <a:srgbClr val="CCCCCC"/>
                </a:solidFill>
                <a:effectLst/>
                <a:latin typeface="Consolas" panose="020B0609020204030204" pitchFamily="49" charset="0"/>
              </a:rPr>
              <a:t>(</a:t>
            </a:r>
            <a:r>
              <a:rPr lang="en-CA" sz="800" b="0" dirty="0">
                <a:solidFill>
                  <a:srgbClr val="B5CEA8"/>
                </a:solidFill>
                <a:effectLst/>
                <a:latin typeface="Consolas" panose="020B0609020204030204" pitchFamily="49" charset="0"/>
              </a:rPr>
              <a:t>2</a:t>
            </a:r>
            <a:r>
              <a:rPr lang="en-CA" sz="800" b="0" dirty="0">
                <a:solidFill>
                  <a:srgbClr val="CCCCCC"/>
                </a:solidFill>
                <a:effectLst/>
                <a:latin typeface="Consolas" panose="020B0609020204030204" pitchFamily="49" charset="0"/>
              </a:rPr>
              <a:t>));</a:t>
            </a:r>
          </a:p>
          <a:p>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//other useful methods used with array lists are:</a:t>
            </a:r>
            <a:endParaRPr lang="en-CA" sz="800" b="0" dirty="0">
              <a:solidFill>
                <a:srgbClr val="CCCCCC"/>
              </a:solidFill>
              <a:effectLst/>
              <a:latin typeface="Consolas" panose="020B0609020204030204" pitchFamily="49" charset="0"/>
            </a:endParaRPr>
          </a:p>
          <a:p>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r>
              <a:rPr lang="en-CA" sz="800" b="0" dirty="0">
                <a:solidFill>
                  <a:srgbClr val="4EC9B0"/>
                </a:solidFill>
                <a:effectLst/>
                <a:latin typeface="Consolas" panose="020B0609020204030204" pitchFamily="49" charset="0"/>
              </a:rPr>
              <a:t>int</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sizeOfArrayList</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shipNames</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size</a:t>
            </a: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//useful when looping through </a:t>
            </a:r>
            <a:r>
              <a:rPr lang="en-CA" sz="800" b="0" dirty="0" err="1">
                <a:solidFill>
                  <a:srgbClr val="6A9955"/>
                </a:solidFill>
                <a:effectLst/>
                <a:latin typeface="Consolas" panose="020B0609020204030204" pitchFamily="49" charset="0"/>
              </a:rPr>
              <a:t>arraylists</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printf</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"Number of elements in the </a:t>
            </a:r>
            <a:r>
              <a:rPr lang="en-CA" sz="800" b="0" dirty="0" err="1">
                <a:solidFill>
                  <a:srgbClr val="CE9178"/>
                </a:solidFill>
                <a:effectLst/>
                <a:latin typeface="Consolas" panose="020B0609020204030204" pitchFamily="49" charset="0"/>
              </a:rPr>
              <a:t>ArrayList</a:t>
            </a:r>
            <a:r>
              <a:rPr lang="en-CA" sz="800" b="0" dirty="0">
                <a:solidFill>
                  <a:srgbClr val="CE9178"/>
                </a:solidFill>
                <a:effectLst/>
                <a:latin typeface="Consolas" panose="020B0609020204030204" pitchFamily="49" charset="0"/>
              </a:rPr>
              <a:t>: %d</a:t>
            </a:r>
            <a:r>
              <a:rPr lang="en-CA" sz="800" b="0" dirty="0">
                <a:solidFill>
                  <a:srgbClr val="D7BA7D"/>
                </a:solidFill>
                <a:effectLst/>
                <a:latin typeface="Consolas" panose="020B0609020204030204" pitchFamily="49" charset="0"/>
              </a:rPr>
              <a:t>\n</a:t>
            </a:r>
            <a:r>
              <a:rPr lang="en-CA" sz="800" b="0" dirty="0">
                <a:solidFill>
                  <a:srgbClr val="CE9178"/>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sizeOfArrayList</a:t>
            </a:r>
            <a:r>
              <a:rPr lang="en-CA" sz="800" b="0" dirty="0">
                <a:solidFill>
                  <a:srgbClr val="CCCCCC"/>
                </a:solidFill>
                <a:effectLst/>
                <a:latin typeface="Consolas" panose="020B0609020204030204" pitchFamily="49" charset="0"/>
              </a:rPr>
              <a:t>);</a:t>
            </a:r>
          </a:p>
          <a:p>
            <a:br>
              <a:rPr lang="en-CA" sz="800" b="0" dirty="0">
                <a:solidFill>
                  <a:srgbClr val="CCCCCC"/>
                </a:solidFill>
                <a:effectLst/>
                <a:latin typeface="Consolas" panose="020B0609020204030204" pitchFamily="49" charset="0"/>
              </a:rPr>
            </a:b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shipNames</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clear</a:t>
            </a:r>
            <a:r>
              <a:rPr lang="en-CA" sz="800" b="0" dirty="0">
                <a:solidFill>
                  <a:srgbClr val="CCCCCC"/>
                </a:solidFill>
                <a:effectLst/>
                <a:latin typeface="Consolas" panose="020B0609020204030204" pitchFamily="49" charset="0"/>
              </a:rPr>
              <a:t>();                      </a:t>
            </a:r>
            <a:r>
              <a:rPr lang="en-CA" sz="800" b="0" dirty="0">
                <a:solidFill>
                  <a:srgbClr val="6A9955"/>
                </a:solidFill>
                <a:effectLst/>
                <a:latin typeface="Consolas" panose="020B0609020204030204" pitchFamily="49" charset="0"/>
              </a:rPr>
              <a:t>//clears the </a:t>
            </a:r>
            <a:r>
              <a:rPr lang="en-CA" sz="800" b="0" dirty="0" err="1">
                <a:solidFill>
                  <a:srgbClr val="6A9955"/>
                </a:solidFill>
                <a:effectLst/>
                <a:latin typeface="Consolas" panose="020B0609020204030204" pitchFamily="49" charset="0"/>
              </a:rPr>
              <a:t>arraylist</a:t>
            </a:r>
            <a:r>
              <a:rPr lang="en-CA" sz="800" b="0" dirty="0">
                <a:solidFill>
                  <a:srgbClr val="6A9955"/>
                </a:solidFill>
                <a:effectLst/>
                <a:latin typeface="Consolas" panose="020B0609020204030204" pitchFamily="49" charset="0"/>
              </a:rPr>
              <a:t> contents</a:t>
            </a:r>
            <a:endParaRPr lang="en-CA" sz="800" b="0" dirty="0">
              <a:solidFill>
                <a:srgbClr val="CCCCCC"/>
              </a:solidFill>
              <a:effectLst/>
              <a:latin typeface="Consolas" panose="020B0609020204030204" pitchFamily="49" charset="0"/>
            </a:endParaRPr>
          </a:p>
          <a:p>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sizeOfArrayList</a:t>
            </a:r>
            <a:r>
              <a:rPr lang="en-CA" sz="800" b="0" dirty="0">
                <a:solidFill>
                  <a:srgbClr val="CCCCCC"/>
                </a:solidFill>
                <a:effectLst/>
                <a:latin typeface="Consolas" panose="020B0609020204030204" pitchFamily="49" charset="0"/>
              </a:rPr>
              <a:t> </a:t>
            </a:r>
            <a:r>
              <a:rPr lang="en-CA" sz="800" b="0" dirty="0">
                <a:solidFill>
                  <a:srgbClr val="D4D4D4"/>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shipNames</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size</a:t>
            </a:r>
            <a:r>
              <a:rPr lang="en-CA" sz="800" b="0" dirty="0">
                <a:solidFill>
                  <a:srgbClr val="CCCCCC"/>
                </a:solidFill>
                <a:effectLst/>
                <a:latin typeface="Consolas" panose="020B0609020204030204" pitchFamily="49" charset="0"/>
              </a:rPr>
              <a:t>();</a:t>
            </a:r>
          </a:p>
          <a:p>
            <a:r>
              <a:rPr lang="en-CA" sz="800" b="0" dirty="0">
                <a:solidFill>
                  <a:srgbClr val="CCCCCC"/>
                </a:solidFill>
                <a:effectLst/>
                <a:latin typeface="Consolas" panose="020B0609020204030204" pitchFamily="49" charset="0"/>
              </a:rPr>
              <a:t>        </a:t>
            </a:r>
            <a:r>
              <a:rPr lang="en-CA" sz="800" b="0" dirty="0" err="1">
                <a:solidFill>
                  <a:srgbClr val="4EC9B0"/>
                </a:solidFill>
                <a:effectLst/>
                <a:latin typeface="Consolas" panose="020B0609020204030204" pitchFamily="49" charset="0"/>
              </a:rPr>
              <a:t>System</a:t>
            </a:r>
            <a:r>
              <a:rPr lang="en-CA" sz="800" b="0" dirty="0" err="1">
                <a:solidFill>
                  <a:srgbClr val="CCCCCC"/>
                </a:solidFill>
                <a:effectLst/>
                <a:latin typeface="Consolas" panose="020B0609020204030204" pitchFamily="49" charset="0"/>
              </a:rPr>
              <a:t>.</a:t>
            </a:r>
            <a:r>
              <a:rPr lang="en-CA" sz="800" b="0" dirty="0" err="1">
                <a:solidFill>
                  <a:srgbClr val="4FC1FF"/>
                </a:solidFill>
                <a:effectLst/>
                <a:latin typeface="Consolas" panose="020B0609020204030204" pitchFamily="49" charset="0"/>
              </a:rPr>
              <a:t>out</a:t>
            </a:r>
            <a:r>
              <a:rPr lang="en-CA" sz="800" b="0" dirty="0" err="1">
                <a:solidFill>
                  <a:srgbClr val="CCCCCC"/>
                </a:solidFill>
                <a:effectLst/>
                <a:latin typeface="Consolas" panose="020B0609020204030204" pitchFamily="49" charset="0"/>
              </a:rPr>
              <a:t>.</a:t>
            </a:r>
            <a:r>
              <a:rPr lang="en-CA" sz="800" b="0" dirty="0" err="1">
                <a:solidFill>
                  <a:srgbClr val="DCDCAA"/>
                </a:solidFill>
                <a:effectLst/>
                <a:latin typeface="Consolas" panose="020B0609020204030204" pitchFamily="49" charset="0"/>
              </a:rPr>
              <a:t>printf</a:t>
            </a:r>
            <a:r>
              <a:rPr lang="en-CA" sz="800" b="0" dirty="0">
                <a:solidFill>
                  <a:srgbClr val="CCCCCC"/>
                </a:solidFill>
                <a:effectLst/>
                <a:latin typeface="Consolas" panose="020B0609020204030204" pitchFamily="49" charset="0"/>
              </a:rPr>
              <a:t>(</a:t>
            </a:r>
            <a:r>
              <a:rPr lang="en-CA" sz="800" b="0" dirty="0">
                <a:solidFill>
                  <a:srgbClr val="CE9178"/>
                </a:solidFill>
                <a:effectLst/>
                <a:latin typeface="Consolas" panose="020B0609020204030204" pitchFamily="49" charset="0"/>
              </a:rPr>
              <a:t>"Number of elements in the </a:t>
            </a:r>
            <a:r>
              <a:rPr lang="en-CA" sz="800" b="0" dirty="0" err="1">
                <a:solidFill>
                  <a:srgbClr val="CE9178"/>
                </a:solidFill>
                <a:effectLst/>
                <a:latin typeface="Consolas" panose="020B0609020204030204" pitchFamily="49" charset="0"/>
              </a:rPr>
              <a:t>ArrayList</a:t>
            </a:r>
            <a:r>
              <a:rPr lang="en-CA" sz="800" b="0" dirty="0">
                <a:solidFill>
                  <a:srgbClr val="CE9178"/>
                </a:solidFill>
                <a:effectLst/>
                <a:latin typeface="Consolas" panose="020B0609020204030204" pitchFamily="49" charset="0"/>
              </a:rPr>
              <a:t>: %d</a:t>
            </a:r>
            <a:r>
              <a:rPr lang="en-CA" sz="800" b="0" dirty="0">
                <a:solidFill>
                  <a:srgbClr val="D7BA7D"/>
                </a:solidFill>
                <a:effectLst/>
                <a:latin typeface="Consolas" panose="020B0609020204030204" pitchFamily="49" charset="0"/>
              </a:rPr>
              <a:t>\n</a:t>
            </a:r>
            <a:r>
              <a:rPr lang="en-CA" sz="800" b="0" dirty="0">
                <a:solidFill>
                  <a:srgbClr val="CE9178"/>
                </a:solidFill>
                <a:effectLst/>
                <a:latin typeface="Consolas" panose="020B0609020204030204" pitchFamily="49" charset="0"/>
              </a:rPr>
              <a:t>"</a:t>
            </a:r>
            <a:r>
              <a:rPr lang="en-CA" sz="800" b="0" dirty="0">
                <a:solidFill>
                  <a:srgbClr val="CCCCCC"/>
                </a:solidFill>
                <a:effectLst/>
                <a:latin typeface="Consolas" panose="020B0609020204030204" pitchFamily="49" charset="0"/>
              </a:rPr>
              <a:t>, </a:t>
            </a:r>
            <a:r>
              <a:rPr lang="en-CA" sz="800" b="0" dirty="0" err="1">
                <a:solidFill>
                  <a:srgbClr val="9CDCFE"/>
                </a:solidFill>
                <a:effectLst/>
                <a:latin typeface="Consolas" panose="020B0609020204030204" pitchFamily="49" charset="0"/>
              </a:rPr>
              <a:t>sizeOfArrayList</a:t>
            </a:r>
            <a:r>
              <a:rPr lang="en-CA" sz="800" b="0" dirty="0">
                <a:solidFill>
                  <a:srgbClr val="CCCCCC"/>
                </a:solidFill>
                <a:effectLst/>
                <a:latin typeface="Consolas" panose="020B0609020204030204" pitchFamily="49" charset="0"/>
              </a:rPr>
              <a:t>);</a:t>
            </a:r>
          </a:p>
        </p:txBody>
      </p:sp>
      <p:sp>
        <p:nvSpPr>
          <p:cNvPr id="2" name="Google Shape;877;p41">
            <a:extLst>
              <a:ext uri="{FF2B5EF4-FFF2-40B4-BE49-F238E27FC236}">
                <a16:creationId xmlns:a16="http://schemas.microsoft.com/office/drawing/2014/main" id="{200F61C1-5ECC-7E27-4982-B7D37FD659A9}"/>
              </a:ext>
            </a:extLst>
          </p:cNvPr>
          <p:cNvSpPr txBox="1">
            <a:spLocks noGrp="1"/>
          </p:cNvSpPr>
          <p:nvPr>
            <p:ph type="title"/>
          </p:nvPr>
        </p:nvSpPr>
        <p:spPr>
          <a:xfrm>
            <a:off x="5815853" y="2320971"/>
            <a:ext cx="3152971" cy="138369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solidFill>
                  <a:srgbClr val="FFC000"/>
                </a:solidFill>
                <a:latin typeface="Catamaran"/>
                <a:cs typeface="Catamaran"/>
                <a:sym typeface="Catamaran"/>
              </a:rPr>
              <a:t>A</a:t>
            </a:r>
            <a:r>
              <a:rPr lang="en-CA" sz="1800" dirty="0" err="1">
                <a:solidFill>
                  <a:srgbClr val="FFC000"/>
                </a:solidFill>
                <a:latin typeface="Catamaran"/>
                <a:cs typeface="Catamaran"/>
                <a:sym typeface="Catamaran"/>
              </a:rPr>
              <a:t>rray</a:t>
            </a:r>
            <a:r>
              <a:rPr lang="en-CA" sz="1800" dirty="0">
                <a:solidFill>
                  <a:srgbClr val="FFC000"/>
                </a:solidFill>
                <a:latin typeface="Catamaran"/>
                <a:cs typeface="Catamaran"/>
                <a:sym typeface="Catamaran"/>
              </a:rPr>
              <a:t> Lists can be dynamically sized and require specific methods to read and write values to the list. </a:t>
            </a:r>
            <a:br>
              <a:rPr lang="en-CA" sz="1800" dirty="0">
                <a:solidFill>
                  <a:srgbClr val="FFC000"/>
                </a:solidFill>
                <a:latin typeface="Catamaran"/>
                <a:cs typeface="Catamaran"/>
                <a:sym typeface="Catamaran"/>
              </a:rPr>
            </a:br>
            <a:br>
              <a:rPr lang="en-CA" sz="1800" dirty="0">
                <a:solidFill>
                  <a:srgbClr val="FFC000"/>
                </a:solidFill>
                <a:latin typeface="Catamaran"/>
                <a:cs typeface="Catamaran"/>
                <a:sym typeface="Catamaran"/>
              </a:rPr>
            </a:br>
            <a:r>
              <a:rPr lang="en-CA" sz="1800" dirty="0">
                <a:solidFill>
                  <a:srgbClr val="FFC000"/>
                </a:solidFill>
                <a:latin typeface="Catamaran"/>
                <a:cs typeface="Catamaran"/>
                <a:sym typeface="Catamaran"/>
              </a:rPr>
              <a:t>Look Through This Example</a:t>
            </a:r>
            <a:endParaRPr lang="en-CA" sz="1800" dirty="0">
              <a:solidFill>
                <a:srgbClr val="FFC000"/>
              </a:solidFill>
              <a:latin typeface="Catamaran"/>
              <a:cs typeface="Catamaran"/>
            </a:endParaRPr>
          </a:p>
        </p:txBody>
      </p:sp>
      <p:sp>
        <p:nvSpPr>
          <p:cNvPr id="3" name="Google Shape;877;p41">
            <a:extLst>
              <a:ext uri="{FF2B5EF4-FFF2-40B4-BE49-F238E27FC236}">
                <a16:creationId xmlns:a16="http://schemas.microsoft.com/office/drawing/2014/main" id="{909CAAA3-9FD6-66BA-F1EC-36C55457133F}"/>
              </a:ext>
            </a:extLst>
          </p:cNvPr>
          <p:cNvSpPr txBox="1">
            <a:spLocks/>
          </p:cNvSpPr>
          <p:nvPr/>
        </p:nvSpPr>
        <p:spPr>
          <a:xfrm>
            <a:off x="3469924" y="129019"/>
            <a:ext cx="177443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nton"/>
              <a:buNone/>
              <a:defRPr sz="48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9pPr>
          </a:lstStyle>
          <a:p>
            <a:r>
              <a:rPr lang="en-CA" sz="1800" dirty="0">
                <a:solidFill>
                  <a:schemeClr val="hlink"/>
                </a:solidFill>
                <a:uFill>
                  <a:noFill/>
                </a:uFill>
              </a:rPr>
              <a:t>Array List Basics</a:t>
            </a:r>
            <a:endParaRPr lang="en-CA" sz="1800" dirty="0"/>
          </a:p>
        </p:txBody>
      </p:sp>
    </p:spTree>
    <p:extLst>
      <p:ext uri="{BB962C8B-B14F-4D97-AF65-F5344CB8AC3E}">
        <p14:creationId xmlns:p14="http://schemas.microsoft.com/office/powerpoint/2010/main" val="1846622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1A43E3-4781-E984-DDCA-32830945901C}"/>
              </a:ext>
            </a:extLst>
          </p:cNvPr>
          <p:cNvSpPr/>
          <p:nvPr/>
        </p:nvSpPr>
        <p:spPr>
          <a:xfrm>
            <a:off x="356716" y="2854417"/>
            <a:ext cx="8249402" cy="1482257"/>
          </a:xfrm>
          <a:prstGeom prst="rect">
            <a:avLst/>
          </a:prstGeom>
          <a:solidFill>
            <a:schemeClr val="bg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7EB2AA48-C034-816F-D4BE-5FC2951B31C8}"/>
              </a:ext>
            </a:extLst>
          </p:cNvPr>
          <p:cNvSpPr/>
          <p:nvPr/>
        </p:nvSpPr>
        <p:spPr>
          <a:xfrm>
            <a:off x="356716" y="988359"/>
            <a:ext cx="8249402" cy="1337982"/>
          </a:xfrm>
          <a:prstGeom prst="rect">
            <a:avLst/>
          </a:prstGeom>
          <a:solidFill>
            <a:schemeClr val="bg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949BD931-2BFC-749B-3624-07C03088F222}"/>
              </a:ext>
            </a:extLst>
          </p:cNvPr>
          <p:cNvSpPr txBox="1"/>
          <p:nvPr/>
        </p:nvSpPr>
        <p:spPr>
          <a:xfrm>
            <a:off x="356716" y="1044775"/>
            <a:ext cx="8430567" cy="1200329"/>
          </a:xfrm>
          <a:prstGeom prst="rect">
            <a:avLst/>
          </a:prstGeom>
          <a:noFill/>
        </p:spPr>
        <p:txBody>
          <a:bodyPr wrap="square">
            <a:spAutoFit/>
          </a:bodyPr>
          <a:lstStyle/>
          <a:p>
            <a:r>
              <a:rPr lang="en-CA" sz="1200" b="0" dirty="0">
                <a:solidFill>
                  <a:srgbClr val="6A9955"/>
                </a:solidFill>
                <a:effectLst/>
                <a:latin typeface="Consolas" panose="020B0609020204030204" pitchFamily="49" charset="0"/>
              </a:rPr>
              <a:t>//</a:t>
            </a:r>
            <a:r>
              <a:rPr lang="en-CA" sz="1200" b="0" dirty="0" err="1">
                <a:solidFill>
                  <a:srgbClr val="6A9955"/>
                </a:solidFill>
                <a:effectLst/>
                <a:latin typeface="Consolas" panose="020B0609020204030204" pitchFamily="49" charset="0"/>
              </a:rPr>
              <a:t>arraylist</a:t>
            </a:r>
            <a:r>
              <a:rPr lang="en-CA" sz="1200" b="0" dirty="0">
                <a:solidFill>
                  <a:srgbClr val="6A9955"/>
                </a:solidFill>
                <a:effectLst/>
                <a:latin typeface="Consolas" panose="020B0609020204030204" pitchFamily="49" charset="0"/>
              </a:rPr>
              <a:t> are resizable, </a:t>
            </a:r>
            <a:r>
              <a:rPr lang="en-CA" sz="1200" b="0" dirty="0" err="1">
                <a:solidFill>
                  <a:srgbClr val="6A9955"/>
                </a:solidFill>
                <a:effectLst/>
                <a:latin typeface="Consolas" panose="020B0609020204030204" pitchFamily="49" charset="0"/>
              </a:rPr>
              <a:t>iterable</a:t>
            </a:r>
            <a:r>
              <a:rPr lang="en-CA" sz="1200" b="0" dirty="0">
                <a:solidFill>
                  <a:srgbClr val="6A9955"/>
                </a:solidFill>
                <a:effectLst/>
                <a:latin typeface="Consolas" panose="020B0609020204030204" pitchFamily="49" charset="0"/>
              </a:rPr>
              <a:t> and mutable. But they store only one datatype</a:t>
            </a:r>
            <a:endParaRPr lang="en-CA" sz="1200" b="0" dirty="0">
              <a:solidFill>
                <a:srgbClr val="CCCCCC"/>
              </a:solidFill>
              <a:effectLst/>
              <a:latin typeface="Consolas" panose="020B0609020204030204" pitchFamily="49" charset="0"/>
            </a:endParaRPr>
          </a:p>
          <a:p>
            <a:r>
              <a:rPr lang="en-CA" sz="1200" b="0" dirty="0">
                <a:solidFill>
                  <a:srgbClr val="CCCCCC"/>
                </a:solidFill>
                <a:effectLst/>
                <a:latin typeface="Consolas" panose="020B0609020204030204" pitchFamily="49" charset="0"/>
              </a:rPr>
              <a:t>        </a:t>
            </a:r>
            <a:r>
              <a:rPr lang="en-CA" sz="1200" b="0" dirty="0" err="1">
                <a:solidFill>
                  <a:srgbClr val="4EC9B0"/>
                </a:solidFill>
                <a:effectLst/>
                <a:latin typeface="Consolas" panose="020B0609020204030204" pitchFamily="49" charset="0"/>
              </a:rPr>
              <a:t>ArrayList</a:t>
            </a:r>
            <a:r>
              <a:rPr lang="en-CA" sz="1200" b="0" dirty="0">
                <a:solidFill>
                  <a:srgbClr val="CCCCCC"/>
                </a:solidFill>
                <a:effectLst/>
                <a:latin typeface="Consolas" panose="020B0609020204030204" pitchFamily="49" charset="0"/>
              </a:rPr>
              <a:t>&lt;</a:t>
            </a:r>
            <a:r>
              <a:rPr lang="en-CA" sz="1200" b="0" dirty="0">
                <a:solidFill>
                  <a:srgbClr val="4EC9B0"/>
                </a:solidFill>
                <a:effectLst/>
                <a:latin typeface="Consolas" panose="020B0609020204030204" pitchFamily="49" charset="0"/>
              </a:rPr>
              <a:t>String</a:t>
            </a:r>
            <a:r>
              <a:rPr lang="en-CA" sz="1200" b="0" dirty="0">
                <a:solidFill>
                  <a:srgbClr val="CCCCCC"/>
                </a:solidFill>
                <a:effectLst/>
                <a:latin typeface="Consolas" panose="020B0609020204030204" pitchFamily="49" charset="0"/>
              </a:rPr>
              <a:t>&gt; </a:t>
            </a:r>
            <a:r>
              <a:rPr lang="en-CA" sz="1200" b="0" dirty="0" err="1">
                <a:solidFill>
                  <a:srgbClr val="9CDCFE"/>
                </a:solidFill>
                <a:effectLst/>
                <a:latin typeface="Consolas" panose="020B0609020204030204" pitchFamily="49" charset="0"/>
              </a:rPr>
              <a:t>shipNames</a:t>
            </a:r>
            <a:r>
              <a:rPr lang="en-CA" sz="1200" b="0" dirty="0">
                <a:solidFill>
                  <a:srgbClr val="CCCCCC"/>
                </a:solidFill>
                <a:effectLst/>
                <a:latin typeface="Consolas" panose="020B0609020204030204" pitchFamily="49" charset="0"/>
              </a:rPr>
              <a:t> </a:t>
            </a:r>
            <a:r>
              <a:rPr lang="en-CA" sz="1200" b="0" dirty="0">
                <a:solidFill>
                  <a:srgbClr val="D4D4D4"/>
                </a:solidFill>
                <a:effectLst/>
                <a:latin typeface="Consolas" panose="020B0609020204030204" pitchFamily="49" charset="0"/>
              </a:rPr>
              <a:t>=</a:t>
            </a:r>
            <a:r>
              <a:rPr lang="en-CA" sz="1200" b="0" dirty="0">
                <a:solidFill>
                  <a:srgbClr val="CCCCCC"/>
                </a:solidFill>
                <a:effectLst/>
                <a:latin typeface="Consolas" panose="020B0609020204030204" pitchFamily="49" charset="0"/>
              </a:rPr>
              <a:t> </a:t>
            </a:r>
            <a:r>
              <a:rPr lang="en-CA" sz="1200" b="0" dirty="0">
                <a:solidFill>
                  <a:srgbClr val="C586C0"/>
                </a:solidFill>
                <a:effectLst/>
                <a:latin typeface="Consolas" panose="020B0609020204030204" pitchFamily="49" charset="0"/>
              </a:rPr>
              <a:t>new</a:t>
            </a:r>
            <a:r>
              <a:rPr lang="en-CA" sz="1200" b="0" dirty="0">
                <a:solidFill>
                  <a:srgbClr val="CCCCCC"/>
                </a:solidFill>
                <a:effectLst/>
                <a:latin typeface="Consolas" panose="020B0609020204030204" pitchFamily="49" charset="0"/>
              </a:rPr>
              <a:t> </a:t>
            </a:r>
            <a:r>
              <a:rPr lang="en-CA" sz="1200" b="0" dirty="0" err="1">
                <a:solidFill>
                  <a:srgbClr val="DCDCAA"/>
                </a:solidFill>
                <a:effectLst/>
                <a:latin typeface="Consolas" panose="020B0609020204030204" pitchFamily="49" charset="0"/>
              </a:rPr>
              <a:t>ArrayList</a:t>
            </a:r>
            <a:r>
              <a:rPr lang="en-CA" sz="1200" b="0" dirty="0">
                <a:solidFill>
                  <a:srgbClr val="CCCCCC"/>
                </a:solidFill>
                <a:effectLst/>
                <a:latin typeface="Consolas" panose="020B0609020204030204" pitchFamily="49" charset="0"/>
              </a:rPr>
              <a:t>&lt;</a:t>
            </a:r>
            <a:r>
              <a:rPr lang="en-CA" sz="1200" b="0" dirty="0">
                <a:solidFill>
                  <a:srgbClr val="4EC9B0"/>
                </a:solidFill>
                <a:effectLst/>
                <a:latin typeface="Consolas" panose="020B0609020204030204" pitchFamily="49" charset="0"/>
              </a:rPr>
              <a:t>String</a:t>
            </a:r>
            <a:r>
              <a:rPr lang="en-CA" sz="1200" b="0" dirty="0">
                <a:solidFill>
                  <a:srgbClr val="CCCCCC"/>
                </a:solidFill>
                <a:effectLst/>
                <a:latin typeface="Consolas" panose="020B0609020204030204" pitchFamily="49" charset="0"/>
              </a:rPr>
              <a:t>&gt;();  </a:t>
            </a:r>
            <a:br>
              <a:rPr lang="en-CA" sz="1200" b="0" dirty="0">
                <a:solidFill>
                  <a:srgbClr val="CCCCCC"/>
                </a:solidFill>
                <a:effectLst/>
                <a:latin typeface="Consolas" panose="020B0609020204030204" pitchFamily="49" charset="0"/>
              </a:rPr>
            </a:br>
            <a:r>
              <a:rPr lang="en-CA" sz="1200" b="0" dirty="0">
                <a:solidFill>
                  <a:srgbClr val="CCCCCC"/>
                </a:solidFill>
                <a:effectLst/>
                <a:latin typeface="Consolas" panose="020B0609020204030204" pitchFamily="49" charset="0"/>
              </a:rPr>
              <a:t>        </a:t>
            </a:r>
            <a:r>
              <a:rPr lang="en-CA" sz="1200" b="0" dirty="0" err="1">
                <a:solidFill>
                  <a:srgbClr val="9CDCFE"/>
                </a:solidFill>
                <a:effectLst/>
                <a:latin typeface="Consolas" panose="020B0609020204030204" pitchFamily="49" charset="0"/>
              </a:rPr>
              <a:t>shipNames</a:t>
            </a:r>
            <a:r>
              <a:rPr lang="en-CA" sz="1200" b="0" dirty="0" err="1">
                <a:solidFill>
                  <a:srgbClr val="CCCCCC"/>
                </a:solidFill>
                <a:effectLst/>
                <a:latin typeface="Consolas" panose="020B0609020204030204" pitchFamily="49" charset="0"/>
              </a:rPr>
              <a:t>.</a:t>
            </a:r>
            <a:r>
              <a:rPr lang="en-CA" sz="1200" b="0" dirty="0" err="1">
                <a:solidFill>
                  <a:srgbClr val="DCDCAA"/>
                </a:solidFill>
                <a:effectLst/>
                <a:latin typeface="Consolas" panose="020B0609020204030204" pitchFamily="49" charset="0"/>
              </a:rPr>
              <a:t>add</a:t>
            </a:r>
            <a:r>
              <a:rPr lang="en-CA" sz="1200" b="0" dirty="0">
                <a:solidFill>
                  <a:srgbClr val="CCCCCC"/>
                </a:solidFill>
                <a:effectLst/>
                <a:latin typeface="Consolas" panose="020B0609020204030204" pitchFamily="49" charset="0"/>
              </a:rPr>
              <a:t>(</a:t>
            </a:r>
            <a:r>
              <a:rPr lang="en-CA" sz="1200" b="0" dirty="0">
                <a:solidFill>
                  <a:srgbClr val="CE9178"/>
                </a:solidFill>
                <a:effectLst/>
                <a:latin typeface="Consolas" panose="020B0609020204030204" pitchFamily="49" charset="0"/>
              </a:rPr>
              <a:t>"Heart of Gold"</a:t>
            </a:r>
            <a:r>
              <a:rPr lang="en-CA" sz="1200" b="0" dirty="0">
                <a:solidFill>
                  <a:srgbClr val="CCCCCC"/>
                </a:solidFill>
                <a:effectLst/>
                <a:latin typeface="Consolas" panose="020B0609020204030204" pitchFamily="49" charset="0"/>
              </a:rPr>
              <a:t>);</a:t>
            </a:r>
          </a:p>
          <a:p>
            <a:r>
              <a:rPr lang="en-CA" sz="1200" b="0" dirty="0">
                <a:solidFill>
                  <a:srgbClr val="CCCCCC"/>
                </a:solidFill>
                <a:effectLst/>
                <a:latin typeface="Consolas" panose="020B0609020204030204" pitchFamily="49" charset="0"/>
              </a:rPr>
              <a:t>        </a:t>
            </a:r>
            <a:r>
              <a:rPr lang="en-CA" sz="1200" b="0" dirty="0" err="1">
                <a:solidFill>
                  <a:srgbClr val="9CDCFE"/>
                </a:solidFill>
                <a:effectLst/>
                <a:latin typeface="Consolas" panose="020B0609020204030204" pitchFamily="49" charset="0"/>
              </a:rPr>
              <a:t>shipNames</a:t>
            </a:r>
            <a:r>
              <a:rPr lang="en-CA" sz="1200" b="0" dirty="0" err="1">
                <a:solidFill>
                  <a:srgbClr val="CCCCCC"/>
                </a:solidFill>
                <a:effectLst/>
                <a:latin typeface="Consolas" panose="020B0609020204030204" pitchFamily="49" charset="0"/>
              </a:rPr>
              <a:t>.</a:t>
            </a:r>
            <a:r>
              <a:rPr lang="en-CA" sz="1200" b="0" dirty="0" err="1">
                <a:solidFill>
                  <a:srgbClr val="DCDCAA"/>
                </a:solidFill>
                <a:effectLst/>
                <a:latin typeface="Consolas" panose="020B0609020204030204" pitchFamily="49" charset="0"/>
              </a:rPr>
              <a:t>add</a:t>
            </a:r>
            <a:r>
              <a:rPr lang="en-CA" sz="1200" b="0" dirty="0">
                <a:solidFill>
                  <a:srgbClr val="CCCCCC"/>
                </a:solidFill>
                <a:effectLst/>
                <a:latin typeface="Consolas" panose="020B0609020204030204" pitchFamily="49" charset="0"/>
              </a:rPr>
              <a:t>(</a:t>
            </a:r>
            <a:r>
              <a:rPr lang="en-CA" sz="1200" b="0" dirty="0">
                <a:solidFill>
                  <a:srgbClr val="CE9178"/>
                </a:solidFill>
                <a:effectLst/>
                <a:latin typeface="Consolas" panose="020B0609020204030204" pitchFamily="49" charset="0"/>
              </a:rPr>
              <a:t>"Black Pearl"</a:t>
            </a:r>
            <a:r>
              <a:rPr lang="en-CA" sz="1200" b="0" dirty="0">
                <a:solidFill>
                  <a:srgbClr val="CCCCCC"/>
                </a:solidFill>
                <a:effectLst/>
                <a:latin typeface="Consolas" panose="020B0609020204030204" pitchFamily="49" charset="0"/>
              </a:rPr>
              <a:t>);</a:t>
            </a:r>
          </a:p>
          <a:p>
            <a:r>
              <a:rPr lang="en-CA" sz="1200" b="0" dirty="0">
                <a:solidFill>
                  <a:srgbClr val="CCCCCC"/>
                </a:solidFill>
                <a:effectLst/>
                <a:latin typeface="Consolas" panose="020B0609020204030204" pitchFamily="49" charset="0"/>
              </a:rPr>
              <a:t>        </a:t>
            </a:r>
            <a:r>
              <a:rPr lang="en-CA" sz="1200" b="0" dirty="0" err="1">
                <a:solidFill>
                  <a:srgbClr val="9CDCFE"/>
                </a:solidFill>
                <a:effectLst/>
                <a:latin typeface="Consolas" panose="020B0609020204030204" pitchFamily="49" charset="0"/>
              </a:rPr>
              <a:t>shipNames</a:t>
            </a:r>
            <a:r>
              <a:rPr lang="en-CA" sz="1200" b="0" dirty="0" err="1">
                <a:solidFill>
                  <a:srgbClr val="CCCCCC"/>
                </a:solidFill>
                <a:effectLst/>
                <a:latin typeface="Consolas" panose="020B0609020204030204" pitchFamily="49" charset="0"/>
              </a:rPr>
              <a:t>.</a:t>
            </a:r>
            <a:r>
              <a:rPr lang="en-CA" sz="1200" b="0" dirty="0" err="1">
                <a:solidFill>
                  <a:srgbClr val="DCDCAA"/>
                </a:solidFill>
                <a:effectLst/>
                <a:latin typeface="Consolas" panose="020B0609020204030204" pitchFamily="49" charset="0"/>
              </a:rPr>
              <a:t>add</a:t>
            </a:r>
            <a:r>
              <a:rPr lang="en-CA" sz="1200" b="0" dirty="0">
                <a:solidFill>
                  <a:srgbClr val="CCCCCC"/>
                </a:solidFill>
                <a:effectLst/>
                <a:latin typeface="Consolas" panose="020B0609020204030204" pitchFamily="49" charset="0"/>
              </a:rPr>
              <a:t>(</a:t>
            </a:r>
            <a:r>
              <a:rPr lang="en-CA" sz="1200" b="0" dirty="0">
                <a:solidFill>
                  <a:srgbClr val="CE9178"/>
                </a:solidFill>
                <a:effectLst/>
                <a:latin typeface="Consolas" panose="020B0609020204030204" pitchFamily="49" charset="0"/>
              </a:rPr>
              <a:t>"In Amber Clad"</a:t>
            </a:r>
            <a:r>
              <a:rPr lang="en-CA" sz="1200" b="0" dirty="0">
                <a:solidFill>
                  <a:srgbClr val="CCCCCC"/>
                </a:solidFill>
                <a:effectLst/>
                <a:latin typeface="Consolas" panose="020B0609020204030204" pitchFamily="49" charset="0"/>
              </a:rPr>
              <a:t>);</a:t>
            </a:r>
          </a:p>
          <a:p>
            <a:r>
              <a:rPr lang="en-CA" sz="1200" b="0" dirty="0">
                <a:solidFill>
                  <a:srgbClr val="CCCCCC"/>
                </a:solidFill>
                <a:effectLst/>
                <a:latin typeface="Consolas" panose="020B0609020204030204" pitchFamily="49" charset="0"/>
              </a:rPr>
              <a:t>        </a:t>
            </a:r>
            <a:r>
              <a:rPr lang="en-CA" sz="1200" b="0" dirty="0" err="1">
                <a:solidFill>
                  <a:srgbClr val="9CDCFE"/>
                </a:solidFill>
                <a:effectLst/>
                <a:latin typeface="Consolas" panose="020B0609020204030204" pitchFamily="49" charset="0"/>
              </a:rPr>
              <a:t>shipNames</a:t>
            </a:r>
            <a:r>
              <a:rPr lang="en-CA" sz="1200" b="0" dirty="0" err="1">
                <a:solidFill>
                  <a:srgbClr val="CCCCCC"/>
                </a:solidFill>
                <a:effectLst/>
                <a:latin typeface="Consolas" panose="020B0609020204030204" pitchFamily="49" charset="0"/>
              </a:rPr>
              <a:t>.</a:t>
            </a:r>
            <a:r>
              <a:rPr lang="en-CA" sz="1200" b="0" dirty="0" err="1">
                <a:solidFill>
                  <a:srgbClr val="DCDCAA"/>
                </a:solidFill>
                <a:effectLst/>
                <a:latin typeface="Consolas" panose="020B0609020204030204" pitchFamily="49" charset="0"/>
              </a:rPr>
              <a:t>add</a:t>
            </a:r>
            <a:r>
              <a:rPr lang="en-CA" sz="1200" b="0" dirty="0">
                <a:solidFill>
                  <a:srgbClr val="CCCCCC"/>
                </a:solidFill>
                <a:effectLst/>
                <a:latin typeface="Consolas" panose="020B0609020204030204" pitchFamily="49" charset="0"/>
              </a:rPr>
              <a:t>(</a:t>
            </a:r>
            <a:r>
              <a:rPr lang="en-CA" sz="1200" b="0" dirty="0">
                <a:solidFill>
                  <a:srgbClr val="CE9178"/>
                </a:solidFill>
                <a:effectLst/>
                <a:latin typeface="Consolas" panose="020B0609020204030204" pitchFamily="49" charset="0"/>
              </a:rPr>
              <a:t>"Thunder Child"</a:t>
            </a:r>
            <a:r>
              <a:rPr lang="en-CA" sz="1200" b="0" dirty="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64B7CFD8-2095-38E5-D1E7-0A03BFDE4F61}"/>
              </a:ext>
            </a:extLst>
          </p:cNvPr>
          <p:cNvSpPr txBox="1"/>
          <p:nvPr/>
        </p:nvSpPr>
        <p:spPr>
          <a:xfrm>
            <a:off x="262883" y="2992070"/>
            <a:ext cx="8787284" cy="1200329"/>
          </a:xfrm>
          <a:prstGeom prst="rect">
            <a:avLst/>
          </a:prstGeom>
          <a:noFill/>
        </p:spPr>
        <p:txBody>
          <a:bodyPr wrap="square">
            <a:spAutoFit/>
          </a:bodyPr>
          <a:lstStyle/>
          <a:p>
            <a:r>
              <a:rPr lang="en-CA" sz="1200" b="0" dirty="0">
                <a:solidFill>
                  <a:srgbClr val="6A9955"/>
                </a:solidFill>
                <a:effectLst/>
                <a:latin typeface="Consolas" panose="020B0609020204030204" pitchFamily="49" charset="0"/>
              </a:rPr>
              <a:t>//indexing items uses the .get() method ....not the [] notation used for regular arrays</a:t>
            </a:r>
            <a:endParaRPr lang="en-CA" sz="1200" b="0" dirty="0">
              <a:solidFill>
                <a:srgbClr val="CCCCCC"/>
              </a:solidFill>
              <a:effectLst/>
              <a:latin typeface="Consolas" panose="020B0609020204030204" pitchFamily="49" charset="0"/>
            </a:endParaRPr>
          </a:p>
          <a:p>
            <a:r>
              <a:rPr lang="en-CA" sz="1200" b="0" dirty="0">
                <a:solidFill>
                  <a:srgbClr val="CCCCCC"/>
                </a:solidFill>
                <a:effectLst/>
                <a:latin typeface="Consolas" panose="020B0609020204030204" pitchFamily="49" charset="0"/>
              </a:rPr>
              <a:t>        </a:t>
            </a:r>
            <a:r>
              <a:rPr lang="en-CA" sz="1200" b="0" dirty="0" err="1">
                <a:solidFill>
                  <a:srgbClr val="4EC9B0"/>
                </a:solidFill>
                <a:effectLst/>
                <a:latin typeface="Consolas" panose="020B0609020204030204" pitchFamily="49" charset="0"/>
              </a:rPr>
              <a:t>System</a:t>
            </a:r>
            <a:r>
              <a:rPr lang="en-CA" sz="1200" b="0" dirty="0" err="1">
                <a:solidFill>
                  <a:srgbClr val="CCCCCC"/>
                </a:solidFill>
                <a:effectLst/>
                <a:latin typeface="Consolas" panose="020B0609020204030204" pitchFamily="49" charset="0"/>
              </a:rPr>
              <a:t>.</a:t>
            </a:r>
            <a:r>
              <a:rPr lang="en-CA" sz="1200" b="0" dirty="0" err="1">
                <a:solidFill>
                  <a:srgbClr val="4FC1FF"/>
                </a:solidFill>
                <a:effectLst/>
                <a:latin typeface="Consolas" panose="020B0609020204030204" pitchFamily="49" charset="0"/>
              </a:rPr>
              <a:t>out</a:t>
            </a:r>
            <a:r>
              <a:rPr lang="en-CA" sz="1200" b="0" dirty="0" err="1">
                <a:solidFill>
                  <a:srgbClr val="CCCCCC"/>
                </a:solidFill>
                <a:effectLst/>
                <a:latin typeface="Consolas" panose="020B0609020204030204" pitchFamily="49" charset="0"/>
              </a:rPr>
              <a:t>.</a:t>
            </a:r>
            <a:r>
              <a:rPr lang="en-CA" sz="1200" b="0" dirty="0" err="1">
                <a:solidFill>
                  <a:srgbClr val="DCDCAA"/>
                </a:solidFill>
                <a:effectLst/>
                <a:latin typeface="Consolas" panose="020B0609020204030204" pitchFamily="49" charset="0"/>
              </a:rPr>
              <a:t>println</a:t>
            </a:r>
            <a:r>
              <a:rPr lang="en-CA" sz="1200" b="0" dirty="0">
                <a:solidFill>
                  <a:srgbClr val="CCCCCC"/>
                </a:solidFill>
                <a:effectLst/>
                <a:latin typeface="Consolas" panose="020B0609020204030204" pitchFamily="49" charset="0"/>
              </a:rPr>
              <a:t>(</a:t>
            </a:r>
            <a:r>
              <a:rPr lang="en-CA" sz="1200" b="0" dirty="0" err="1">
                <a:solidFill>
                  <a:srgbClr val="9CDCFE"/>
                </a:solidFill>
                <a:effectLst/>
                <a:latin typeface="Consolas" panose="020B0609020204030204" pitchFamily="49" charset="0"/>
              </a:rPr>
              <a:t>shipNames</a:t>
            </a:r>
            <a:r>
              <a:rPr lang="en-CA" sz="1200" b="0" dirty="0" err="1">
                <a:solidFill>
                  <a:srgbClr val="CCCCCC"/>
                </a:solidFill>
                <a:effectLst/>
                <a:latin typeface="Consolas" panose="020B0609020204030204" pitchFamily="49" charset="0"/>
              </a:rPr>
              <a:t>.</a:t>
            </a:r>
            <a:r>
              <a:rPr lang="en-CA" sz="1200" b="0" dirty="0" err="1">
                <a:solidFill>
                  <a:srgbClr val="DCDCAA"/>
                </a:solidFill>
                <a:effectLst/>
                <a:latin typeface="Consolas" panose="020B0609020204030204" pitchFamily="49" charset="0"/>
              </a:rPr>
              <a:t>get</a:t>
            </a:r>
            <a:r>
              <a:rPr lang="en-CA" sz="1200" b="0" dirty="0">
                <a:solidFill>
                  <a:srgbClr val="CCCCCC"/>
                </a:solidFill>
                <a:effectLst/>
                <a:latin typeface="Consolas" panose="020B0609020204030204" pitchFamily="49" charset="0"/>
              </a:rPr>
              <a:t>(</a:t>
            </a:r>
            <a:r>
              <a:rPr lang="en-CA" sz="1200" b="0" dirty="0">
                <a:solidFill>
                  <a:srgbClr val="B5CEA8"/>
                </a:solidFill>
                <a:effectLst/>
                <a:latin typeface="Consolas" panose="020B0609020204030204" pitchFamily="49" charset="0"/>
              </a:rPr>
              <a:t>2</a:t>
            </a:r>
            <a:r>
              <a:rPr lang="en-CA" sz="1200" b="0" dirty="0">
                <a:solidFill>
                  <a:srgbClr val="CCCCCC"/>
                </a:solidFill>
                <a:effectLst/>
                <a:latin typeface="Consolas" panose="020B0609020204030204" pitchFamily="49" charset="0"/>
              </a:rPr>
              <a:t>));</a:t>
            </a:r>
          </a:p>
          <a:p>
            <a:r>
              <a:rPr lang="en-CA" sz="1200" b="0" dirty="0">
                <a:solidFill>
                  <a:srgbClr val="CCCCCC"/>
                </a:solidFill>
                <a:effectLst/>
                <a:latin typeface="Consolas" panose="020B0609020204030204" pitchFamily="49" charset="0"/>
              </a:rPr>
              <a:t>        </a:t>
            </a:r>
          </a:p>
          <a:p>
            <a:r>
              <a:rPr lang="en-CA" sz="1200" b="0" dirty="0">
                <a:solidFill>
                  <a:srgbClr val="CCCCCC"/>
                </a:solidFill>
                <a:effectLst/>
                <a:latin typeface="Consolas" panose="020B0609020204030204" pitchFamily="49" charset="0"/>
              </a:rPr>
              <a:t>        </a:t>
            </a:r>
            <a:r>
              <a:rPr lang="en-CA" sz="1200" b="0" dirty="0">
                <a:solidFill>
                  <a:srgbClr val="6A9955"/>
                </a:solidFill>
                <a:effectLst/>
                <a:latin typeface="Consolas" panose="020B0609020204030204" pitchFamily="49" charset="0"/>
              </a:rPr>
              <a:t>//Changing values used the .set() method</a:t>
            </a:r>
            <a:endParaRPr lang="en-CA" sz="1200" b="0" dirty="0">
              <a:solidFill>
                <a:srgbClr val="CCCCCC"/>
              </a:solidFill>
              <a:effectLst/>
              <a:latin typeface="Consolas" panose="020B0609020204030204" pitchFamily="49" charset="0"/>
            </a:endParaRPr>
          </a:p>
          <a:p>
            <a:r>
              <a:rPr lang="en-CA" sz="1200" b="0" dirty="0">
                <a:solidFill>
                  <a:srgbClr val="CCCCCC"/>
                </a:solidFill>
                <a:effectLst/>
                <a:latin typeface="Consolas" panose="020B0609020204030204" pitchFamily="49" charset="0"/>
              </a:rPr>
              <a:t>        </a:t>
            </a:r>
            <a:r>
              <a:rPr lang="en-CA" sz="1200" b="0" dirty="0" err="1">
                <a:solidFill>
                  <a:srgbClr val="9CDCFE"/>
                </a:solidFill>
                <a:effectLst/>
                <a:latin typeface="Consolas" panose="020B0609020204030204" pitchFamily="49" charset="0"/>
              </a:rPr>
              <a:t>shipNames</a:t>
            </a:r>
            <a:r>
              <a:rPr lang="en-CA" sz="1200" b="0" dirty="0" err="1">
                <a:solidFill>
                  <a:srgbClr val="CCCCCC"/>
                </a:solidFill>
                <a:effectLst/>
                <a:latin typeface="Consolas" panose="020B0609020204030204" pitchFamily="49" charset="0"/>
              </a:rPr>
              <a:t>.</a:t>
            </a:r>
            <a:r>
              <a:rPr lang="en-CA" sz="1200" b="0" dirty="0" err="1">
                <a:solidFill>
                  <a:srgbClr val="DCDCAA"/>
                </a:solidFill>
                <a:effectLst/>
                <a:latin typeface="Consolas" panose="020B0609020204030204" pitchFamily="49" charset="0"/>
              </a:rPr>
              <a:t>set</a:t>
            </a:r>
            <a:r>
              <a:rPr lang="en-CA" sz="1200" b="0" dirty="0">
                <a:solidFill>
                  <a:srgbClr val="CCCCCC"/>
                </a:solidFill>
                <a:effectLst/>
                <a:latin typeface="Consolas" panose="020B0609020204030204" pitchFamily="49" charset="0"/>
              </a:rPr>
              <a:t>(</a:t>
            </a:r>
            <a:r>
              <a:rPr lang="en-CA" sz="1200" b="0" dirty="0">
                <a:solidFill>
                  <a:srgbClr val="B5CEA8"/>
                </a:solidFill>
                <a:effectLst/>
                <a:latin typeface="Consolas" panose="020B0609020204030204" pitchFamily="49" charset="0"/>
              </a:rPr>
              <a:t>2</a:t>
            </a:r>
            <a:r>
              <a:rPr lang="en-CA" sz="1200" b="0" dirty="0">
                <a:solidFill>
                  <a:srgbClr val="CCCCCC"/>
                </a:solidFill>
                <a:effectLst/>
                <a:latin typeface="Consolas" panose="020B0609020204030204" pitchFamily="49" charset="0"/>
              </a:rPr>
              <a:t>,</a:t>
            </a:r>
            <a:r>
              <a:rPr lang="en-CA" sz="1200" b="0" dirty="0">
                <a:solidFill>
                  <a:srgbClr val="CE9178"/>
                </a:solidFill>
                <a:effectLst/>
                <a:latin typeface="Consolas" panose="020B0609020204030204" pitchFamily="49" charset="0"/>
              </a:rPr>
              <a:t>"Forward Unto Dawn"</a:t>
            </a:r>
            <a:r>
              <a:rPr lang="en-CA" sz="1200" b="0" dirty="0">
                <a:solidFill>
                  <a:srgbClr val="CCCCCC"/>
                </a:solidFill>
                <a:effectLst/>
                <a:latin typeface="Consolas" panose="020B0609020204030204" pitchFamily="49" charset="0"/>
              </a:rPr>
              <a:t>);</a:t>
            </a:r>
          </a:p>
          <a:p>
            <a:r>
              <a:rPr lang="en-CA" sz="1200" b="0" dirty="0">
                <a:solidFill>
                  <a:srgbClr val="CCCCCC"/>
                </a:solidFill>
                <a:effectLst/>
                <a:latin typeface="Consolas" panose="020B0609020204030204" pitchFamily="49" charset="0"/>
              </a:rPr>
              <a:t>        </a:t>
            </a:r>
            <a:r>
              <a:rPr lang="en-CA" sz="1200" b="0" dirty="0" err="1">
                <a:solidFill>
                  <a:srgbClr val="4EC9B0"/>
                </a:solidFill>
                <a:effectLst/>
                <a:latin typeface="Consolas" panose="020B0609020204030204" pitchFamily="49" charset="0"/>
              </a:rPr>
              <a:t>System</a:t>
            </a:r>
            <a:r>
              <a:rPr lang="en-CA" sz="1200" b="0" dirty="0" err="1">
                <a:solidFill>
                  <a:srgbClr val="CCCCCC"/>
                </a:solidFill>
                <a:effectLst/>
                <a:latin typeface="Consolas" panose="020B0609020204030204" pitchFamily="49" charset="0"/>
              </a:rPr>
              <a:t>.</a:t>
            </a:r>
            <a:r>
              <a:rPr lang="en-CA" sz="1200" b="0" dirty="0" err="1">
                <a:solidFill>
                  <a:srgbClr val="4FC1FF"/>
                </a:solidFill>
                <a:effectLst/>
                <a:latin typeface="Consolas" panose="020B0609020204030204" pitchFamily="49" charset="0"/>
              </a:rPr>
              <a:t>out</a:t>
            </a:r>
            <a:r>
              <a:rPr lang="en-CA" sz="1200" b="0" dirty="0" err="1">
                <a:solidFill>
                  <a:srgbClr val="CCCCCC"/>
                </a:solidFill>
                <a:effectLst/>
                <a:latin typeface="Consolas" panose="020B0609020204030204" pitchFamily="49" charset="0"/>
              </a:rPr>
              <a:t>.</a:t>
            </a:r>
            <a:r>
              <a:rPr lang="en-CA" sz="1200" b="0" dirty="0" err="1">
                <a:solidFill>
                  <a:srgbClr val="DCDCAA"/>
                </a:solidFill>
                <a:effectLst/>
                <a:latin typeface="Consolas" panose="020B0609020204030204" pitchFamily="49" charset="0"/>
              </a:rPr>
              <a:t>println</a:t>
            </a:r>
            <a:r>
              <a:rPr lang="en-CA" sz="1200" b="0" dirty="0">
                <a:solidFill>
                  <a:srgbClr val="CCCCCC"/>
                </a:solidFill>
                <a:effectLst/>
                <a:latin typeface="Consolas" panose="020B0609020204030204" pitchFamily="49" charset="0"/>
              </a:rPr>
              <a:t>(</a:t>
            </a:r>
            <a:r>
              <a:rPr lang="en-CA" sz="1200" b="0" dirty="0" err="1">
                <a:solidFill>
                  <a:srgbClr val="9CDCFE"/>
                </a:solidFill>
                <a:effectLst/>
                <a:latin typeface="Consolas" panose="020B0609020204030204" pitchFamily="49" charset="0"/>
              </a:rPr>
              <a:t>shipNames</a:t>
            </a:r>
            <a:r>
              <a:rPr lang="en-CA" sz="1200" b="0" dirty="0" err="1">
                <a:solidFill>
                  <a:srgbClr val="CCCCCC"/>
                </a:solidFill>
                <a:effectLst/>
                <a:latin typeface="Consolas" panose="020B0609020204030204" pitchFamily="49" charset="0"/>
              </a:rPr>
              <a:t>.</a:t>
            </a:r>
            <a:r>
              <a:rPr lang="en-CA" sz="1200" b="0" dirty="0" err="1">
                <a:solidFill>
                  <a:srgbClr val="DCDCAA"/>
                </a:solidFill>
                <a:effectLst/>
                <a:latin typeface="Consolas" panose="020B0609020204030204" pitchFamily="49" charset="0"/>
              </a:rPr>
              <a:t>get</a:t>
            </a:r>
            <a:r>
              <a:rPr lang="en-CA" sz="1200" b="0" dirty="0">
                <a:solidFill>
                  <a:srgbClr val="CCCCCC"/>
                </a:solidFill>
                <a:effectLst/>
                <a:latin typeface="Consolas" panose="020B0609020204030204" pitchFamily="49" charset="0"/>
              </a:rPr>
              <a:t>(</a:t>
            </a:r>
            <a:r>
              <a:rPr lang="en-CA" sz="1200" b="0" dirty="0">
                <a:solidFill>
                  <a:srgbClr val="B5CEA8"/>
                </a:solidFill>
                <a:effectLst/>
                <a:latin typeface="Consolas" panose="020B0609020204030204" pitchFamily="49" charset="0"/>
              </a:rPr>
              <a:t>2</a:t>
            </a:r>
            <a:r>
              <a:rPr lang="en-CA" sz="1200" b="0" dirty="0">
                <a:solidFill>
                  <a:srgbClr val="CCCCCC"/>
                </a:solidFill>
                <a:effectLst/>
                <a:latin typeface="Consolas" panose="020B0609020204030204" pitchFamily="49" charset="0"/>
              </a:rPr>
              <a:t>));</a:t>
            </a:r>
          </a:p>
        </p:txBody>
      </p:sp>
      <p:sp>
        <p:nvSpPr>
          <p:cNvPr id="5" name="Google Shape;877;p41">
            <a:extLst>
              <a:ext uri="{FF2B5EF4-FFF2-40B4-BE49-F238E27FC236}">
                <a16:creationId xmlns:a16="http://schemas.microsoft.com/office/drawing/2014/main" id="{7A302B98-2B25-7465-E416-190A511A22A2}"/>
              </a:ext>
            </a:extLst>
          </p:cNvPr>
          <p:cNvSpPr txBox="1">
            <a:spLocks noGrp="1"/>
          </p:cNvSpPr>
          <p:nvPr>
            <p:ph type="title"/>
          </p:nvPr>
        </p:nvSpPr>
        <p:spPr>
          <a:xfrm>
            <a:off x="356716" y="505877"/>
            <a:ext cx="8787284" cy="39462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solidFill>
                  <a:srgbClr val="FFC000"/>
                </a:solidFill>
                <a:latin typeface="Catamaran"/>
                <a:cs typeface="Catamaran"/>
              </a:rPr>
              <a:t>The add() method is used to pass a new element to the array list (in chronological order)</a:t>
            </a:r>
            <a:endParaRPr lang="en-CA" sz="1800" dirty="0">
              <a:solidFill>
                <a:srgbClr val="FFC000"/>
              </a:solidFill>
              <a:latin typeface="Catamaran"/>
              <a:cs typeface="Catamaran"/>
            </a:endParaRPr>
          </a:p>
        </p:txBody>
      </p:sp>
      <p:sp>
        <p:nvSpPr>
          <p:cNvPr id="7" name="Google Shape;877;p41">
            <a:extLst>
              <a:ext uri="{FF2B5EF4-FFF2-40B4-BE49-F238E27FC236}">
                <a16:creationId xmlns:a16="http://schemas.microsoft.com/office/drawing/2014/main" id="{0DFE7378-D483-C07C-51F0-D85938736588}"/>
              </a:ext>
            </a:extLst>
          </p:cNvPr>
          <p:cNvSpPr txBox="1">
            <a:spLocks/>
          </p:cNvSpPr>
          <p:nvPr/>
        </p:nvSpPr>
        <p:spPr>
          <a:xfrm>
            <a:off x="262883" y="2464925"/>
            <a:ext cx="7745506" cy="394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nton"/>
              <a:buNone/>
              <a:defRPr sz="48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9pPr>
          </a:lstStyle>
          <a:p>
            <a:r>
              <a:rPr lang="en-US" sz="1800" dirty="0">
                <a:solidFill>
                  <a:srgbClr val="FFC000"/>
                </a:solidFill>
                <a:latin typeface="Catamaran"/>
                <a:cs typeface="Catamaran"/>
              </a:rPr>
              <a:t>The get() method used to return the value of an element at a specific index</a:t>
            </a:r>
            <a:endParaRPr lang="en-CA" sz="1800" dirty="0">
              <a:solidFill>
                <a:srgbClr val="FFC000"/>
              </a:solidFill>
              <a:latin typeface="Catamaran"/>
              <a:cs typeface="Catamaran"/>
            </a:endParaRPr>
          </a:p>
        </p:txBody>
      </p:sp>
      <p:sp>
        <p:nvSpPr>
          <p:cNvPr id="9" name="Google Shape;877;p41">
            <a:extLst>
              <a:ext uri="{FF2B5EF4-FFF2-40B4-BE49-F238E27FC236}">
                <a16:creationId xmlns:a16="http://schemas.microsoft.com/office/drawing/2014/main" id="{C08601BA-9641-2265-06AD-DEA37508AAA3}"/>
              </a:ext>
            </a:extLst>
          </p:cNvPr>
          <p:cNvSpPr txBox="1">
            <a:spLocks/>
          </p:cNvSpPr>
          <p:nvPr/>
        </p:nvSpPr>
        <p:spPr>
          <a:xfrm>
            <a:off x="262883" y="4393717"/>
            <a:ext cx="7745506" cy="394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nton"/>
              <a:buNone/>
              <a:defRPr sz="48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9pPr>
          </a:lstStyle>
          <a:p>
            <a:r>
              <a:rPr lang="en-US" sz="1800" dirty="0">
                <a:solidFill>
                  <a:srgbClr val="FFC000"/>
                </a:solidFill>
                <a:latin typeface="Catamaran"/>
                <a:cs typeface="Catamaran"/>
              </a:rPr>
              <a:t>The set() method used to modify and element at a specific index</a:t>
            </a:r>
            <a:endParaRPr lang="en-CA" sz="1800" dirty="0">
              <a:solidFill>
                <a:srgbClr val="FFC000"/>
              </a:solidFill>
              <a:latin typeface="Catamaran"/>
              <a:cs typeface="Catamaran"/>
            </a:endParaRPr>
          </a:p>
        </p:txBody>
      </p:sp>
    </p:spTree>
    <p:extLst>
      <p:ext uri="{BB962C8B-B14F-4D97-AF65-F5344CB8AC3E}">
        <p14:creationId xmlns:p14="http://schemas.microsoft.com/office/powerpoint/2010/main" val="1109419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BA13E9-C1D4-7CC9-9F1D-CB09CFA18892}"/>
              </a:ext>
            </a:extLst>
          </p:cNvPr>
          <p:cNvSpPr/>
          <p:nvPr/>
        </p:nvSpPr>
        <p:spPr>
          <a:xfrm>
            <a:off x="356716" y="988359"/>
            <a:ext cx="8194432" cy="2111188"/>
          </a:xfrm>
          <a:prstGeom prst="rect">
            <a:avLst/>
          </a:prstGeom>
          <a:solidFill>
            <a:schemeClr val="bg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D594177F-2C91-DEDD-D7FB-769321A5E798}"/>
              </a:ext>
            </a:extLst>
          </p:cNvPr>
          <p:cNvSpPr txBox="1"/>
          <p:nvPr/>
        </p:nvSpPr>
        <p:spPr>
          <a:xfrm>
            <a:off x="0" y="1106924"/>
            <a:ext cx="8551148" cy="1754326"/>
          </a:xfrm>
          <a:prstGeom prst="rect">
            <a:avLst/>
          </a:prstGeom>
          <a:noFill/>
        </p:spPr>
        <p:txBody>
          <a:bodyPr wrap="square">
            <a:spAutoFit/>
          </a:bodyPr>
          <a:lstStyle/>
          <a:p>
            <a:br>
              <a:rPr lang="en-CA" sz="1200" b="0" dirty="0">
                <a:solidFill>
                  <a:srgbClr val="CCCCCC"/>
                </a:solidFill>
                <a:effectLst/>
                <a:latin typeface="Consolas" panose="020B0609020204030204" pitchFamily="49" charset="0"/>
              </a:rPr>
            </a:br>
            <a:r>
              <a:rPr lang="en-CA" sz="1200" b="0" dirty="0">
                <a:solidFill>
                  <a:srgbClr val="CCCCCC"/>
                </a:solidFill>
                <a:effectLst/>
                <a:latin typeface="Consolas" panose="020B0609020204030204" pitchFamily="49" charset="0"/>
              </a:rPr>
              <a:t>        </a:t>
            </a:r>
            <a:r>
              <a:rPr lang="en-CA" sz="1200" b="0" dirty="0">
                <a:solidFill>
                  <a:srgbClr val="6A9955"/>
                </a:solidFill>
                <a:effectLst/>
                <a:latin typeface="Consolas" panose="020B0609020204030204" pitchFamily="49" charset="0"/>
              </a:rPr>
              <a:t>//other useful methods used with array lists are:</a:t>
            </a:r>
            <a:endParaRPr lang="en-CA" sz="1200" b="0" dirty="0">
              <a:solidFill>
                <a:srgbClr val="CCCCCC"/>
              </a:solidFill>
              <a:effectLst/>
              <a:latin typeface="Consolas" panose="020B0609020204030204" pitchFamily="49" charset="0"/>
            </a:endParaRPr>
          </a:p>
          <a:p>
            <a:br>
              <a:rPr lang="en-CA" sz="1200" b="0" dirty="0">
                <a:solidFill>
                  <a:srgbClr val="CCCCCC"/>
                </a:solidFill>
                <a:effectLst/>
                <a:latin typeface="Consolas" panose="020B0609020204030204" pitchFamily="49" charset="0"/>
              </a:rPr>
            </a:br>
            <a:r>
              <a:rPr lang="en-CA" sz="1200" b="0" dirty="0">
                <a:solidFill>
                  <a:srgbClr val="CCCCCC"/>
                </a:solidFill>
                <a:effectLst/>
                <a:latin typeface="Consolas" panose="020B0609020204030204" pitchFamily="49" charset="0"/>
              </a:rPr>
              <a:t>        </a:t>
            </a:r>
            <a:r>
              <a:rPr lang="en-CA" sz="1200" b="0" dirty="0">
                <a:solidFill>
                  <a:srgbClr val="4EC9B0"/>
                </a:solidFill>
                <a:effectLst/>
                <a:latin typeface="Consolas" panose="020B0609020204030204" pitchFamily="49" charset="0"/>
              </a:rPr>
              <a:t>int</a:t>
            </a:r>
            <a:r>
              <a:rPr lang="en-CA" sz="1200" b="0" dirty="0">
                <a:solidFill>
                  <a:srgbClr val="CCCCCC"/>
                </a:solidFill>
                <a:effectLst/>
                <a:latin typeface="Consolas" panose="020B0609020204030204" pitchFamily="49" charset="0"/>
              </a:rPr>
              <a:t> </a:t>
            </a:r>
            <a:r>
              <a:rPr lang="en-CA" sz="1200" b="0" dirty="0" err="1">
                <a:solidFill>
                  <a:srgbClr val="9CDCFE"/>
                </a:solidFill>
                <a:effectLst/>
                <a:latin typeface="Consolas" panose="020B0609020204030204" pitchFamily="49" charset="0"/>
              </a:rPr>
              <a:t>sizeOfArrayList</a:t>
            </a:r>
            <a:r>
              <a:rPr lang="en-CA" sz="1200" b="0" dirty="0">
                <a:solidFill>
                  <a:srgbClr val="CCCCCC"/>
                </a:solidFill>
                <a:effectLst/>
                <a:latin typeface="Consolas" panose="020B0609020204030204" pitchFamily="49" charset="0"/>
              </a:rPr>
              <a:t> </a:t>
            </a:r>
            <a:r>
              <a:rPr lang="en-CA" sz="1200" b="0" dirty="0">
                <a:solidFill>
                  <a:srgbClr val="D4D4D4"/>
                </a:solidFill>
                <a:effectLst/>
                <a:latin typeface="Consolas" panose="020B0609020204030204" pitchFamily="49" charset="0"/>
              </a:rPr>
              <a:t>=</a:t>
            </a:r>
            <a:r>
              <a:rPr lang="en-CA" sz="1200" b="0" dirty="0">
                <a:solidFill>
                  <a:srgbClr val="CCCCCC"/>
                </a:solidFill>
                <a:effectLst/>
                <a:latin typeface="Consolas" panose="020B0609020204030204" pitchFamily="49" charset="0"/>
              </a:rPr>
              <a:t> </a:t>
            </a:r>
            <a:r>
              <a:rPr lang="en-CA" sz="1200" b="0" dirty="0" err="1">
                <a:solidFill>
                  <a:srgbClr val="9CDCFE"/>
                </a:solidFill>
                <a:effectLst/>
                <a:latin typeface="Consolas" panose="020B0609020204030204" pitchFamily="49" charset="0"/>
              </a:rPr>
              <a:t>shipNames</a:t>
            </a:r>
            <a:r>
              <a:rPr lang="en-CA" sz="1200" b="0" dirty="0" err="1">
                <a:solidFill>
                  <a:srgbClr val="CCCCCC"/>
                </a:solidFill>
                <a:effectLst/>
                <a:latin typeface="Consolas" panose="020B0609020204030204" pitchFamily="49" charset="0"/>
              </a:rPr>
              <a:t>.</a:t>
            </a:r>
            <a:r>
              <a:rPr lang="en-CA" sz="1200" b="0" dirty="0" err="1">
                <a:solidFill>
                  <a:srgbClr val="DCDCAA"/>
                </a:solidFill>
                <a:effectLst/>
                <a:latin typeface="Consolas" panose="020B0609020204030204" pitchFamily="49" charset="0"/>
              </a:rPr>
              <a:t>size</a:t>
            </a:r>
            <a:r>
              <a:rPr lang="en-CA" sz="1200" b="0" dirty="0">
                <a:solidFill>
                  <a:srgbClr val="CCCCCC"/>
                </a:solidFill>
                <a:effectLst/>
                <a:latin typeface="Consolas" panose="020B0609020204030204" pitchFamily="49" charset="0"/>
              </a:rPr>
              <a:t>(); </a:t>
            </a:r>
            <a:r>
              <a:rPr lang="en-CA" sz="1200" b="0" dirty="0">
                <a:solidFill>
                  <a:srgbClr val="6A9955"/>
                </a:solidFill>
                <a:effectLst/>
                <a:latin typeface="Consolas" panose="020B0609020204030204" pitchFamily="49" charset="0"/>
              </a:rPr>
              <a:t>//useful when looping through </a:t>
            </a:r>
            <a:r>
              <a:rPr lang="en-CA" sz="1200" b="0" dirty="0" err="1">
                <a:solidFill>
                  <a:srgbClr val="6A9955"/>
                </a:solidFill>
                <a:effectLst/>
                <a:latin typeface="Consolas" panose="020B0609020204030204" pitchFamily="49" charset="0"/>
              </a:rPr>
              <a:t>arraylists</a:t>
            </a:r>
            <a:endParaRPr lang="en-CA" sz="1200" b="0" dirty="0">
              <a:solidFill>
                <a:srgbClr val="CCCCCC"/>
              </a:solidFill>
              <a:effectLst/>
              <a:latin typeface="Consolas" panose="020B0609020204030204" pitchFamily="49" charset="0"/>
            </a:endParaRPr>
          </a:p>
          <a:p>
            <a:r>
              <a:rPr lang="en-CA" sz="1200" b="0" dirty="0">
                <a:solidFill>
                  <a:srgbClr val="CCCCCC"/>
                </a:solidFill>
                <a:effectLst/>
                <a:latin typeface="Consolas" panose="020B0609020204030204" pitchFamily="49" charset="0"/>
              </a:rPr>
              <a:t>        </a:t>
            </a:r>
            <a:r>
              <a:rPr lang="en-CA" sz="1200" b="0" dirty="0" err="1">
                <a:solidFill>
                  <a:srgbClr val="4EC9B0"/>
                </a:solidFill>
                <a:effectLst/>
                <a:latin typeface="Consolas" panose="020B0609020204030204" pitchFamily="49" charset="0"/>
              </a:rPr>
              <a:t>System</a:t>
            </a:r>
            <a:r>
              <a:rPr lang="en-CA" sz="1200" b="0" dirty="0" err="1">
                <a:solidFill>
                  <a:srgbClr val="CCCCCC"/>
                </a:solidFill>
                <a:effectLst/>
                <a:latin typeface="Consolas" panose="020B0609020204030204" pitchFamily="49" charset="0"/>
              </a:rPr>
              <a:t>.</a:t>
            </a:r>
            <a:r>
              <a:rPr lang="en-CA" sz="1200" b="0" dirty="0" err="1">
                <a:solidFill>
                  <a:srgbClr val="4FC1FF"/>
                </a:solidFill>
                <a:effectLst/>
                <a:latin typeface="Consolas" panose="020B0609020204030204" pitchFamily="49" charset="0"/>
              </a:rPr>
              <a:t>out</a:t>
            </a:r>
            <a:r>
              <a:rPr lang="en-CA" sz="1200" b="0" dirty="0" err="1">
                <a:solidFill>
                  <a:srgbClr val="CCCCCC"/>
                </a:solidFill>
                <a:effectLst/>
                <a:latin typeface="Consolas" panose="020B0609020204030204" pitchFamily="49" charset="0"/>
              </a:rPr>
              <a:t>.</a:t>
            </a:r>
            <a:r>
              <a:rPr lang="en-CA" sz="1200" b="0" dirty="0" err="1">
                <a:solidFill>
                  <a:srgbClr val="DCDCAA"/>
                </a:solidFill>
                <a:effectLst/>
                <a:latin typeface="Consolas" panose="020B0609020204030204" pitchFamily="49" charset="0"/>
              </a:rPr>
              <a:t>printf</a:t>
            </a:r>
            <a:r>
              <a:rPr lang="en-CA" sz="1200" b="0" dirty="0">
                <a:solidFill>
                  <a:srgbClr val="CCCCCC"/>
                </a:solidFill>
                <a:effectLst/>
                <a:latin typeface="Consolas" panose="020B0609020204030204" pitchFamily="49" charset="0"/>
              </a:rPr>
              <a:t>(</a:t>
            </a:r>
            <a:r>
              <a:rPr lang="en-CA" sz="1200" b="0" dirty="0">
                <a:solidFill>
                  <a:srgbClr val="CE9178"/>
                </a:solidFill>
                <a:effectLst/>
                <a:latin typeface="Consolas" panose="020B0609020204030204" pitchFamily="49" charset="0"/>
              </a:rPr>
              <a:t>"Number of elements in the </a:t>
            </a:r>
            <a:r>
              <a:rPr lang="en-CA" sz="1200" b="0" dirty="0" err="1">
                <a:solidFill>
                  <a:srgbClr val="CE9178"/>
                </a:solidFill>
                <a:effectLst/>
                <a:latin typeface="Consolas" panose="020B0609020204030204" pitchFamily="49" charset="0"/>
              </a:rPr>
              <a:t>ArrayList</a:t>
            </a:r>
            <a:r>
              <a:rPr lang="en-CA" sz="1200" b="0" dirty="0">
                <a:solidFill>
                  <a:srgbClr val="CE9178"/>
                </a:solidFill>
                <a:effectLst/>
                <a:latin typeface="Consolas" panose="020B0609020204030204" pitchFamily="49" charset="0"/>
              </a:rPr>
              <a:t>: %d</a:t>
            </a:r>
            <a:r>
              <a:rPr lang="en-CA" sz="1200" b="0" dirty="0">
                <a:solidFill>
                  <a:srgbClr val="D7BA7D"/>
                </a:solidFill>
                <a:effectLst/>
                <a:latin typeface="Consolas" panose="020B0609020204030204" pitchFamily="49" charset="0"/>
              </a:rPr>
              <a:t>\n</a:t>
            </a:r>
            <a:r>
              <a:rPr lang="en-CA" sz="1200" b="0" dirty="0">
                <a:solidFill>
                  <a:srgbClr val="CE9178"/>
                </a:solidFill>
                <a:effectLst/>
                <a:latin typeface="Consolas" panose="020B0609020204030204" pitchFamily="49" charset="0"/>
              </a:rPr>
              <a:t>"</a:t>
            </a:r>
            <a:r>
              <a:rPr lang="en-CA" sz="1200" b="0" dirty="0">
                <a:solidFill>
                  <a:srgbClr val="CCCCCC"/>
                </a:solidFill>
                <a:effectLst/>
                <a:latin typeface="Consolas" panose="020B0609020204030204" pitchFamily="49" charset="0"/>
              </a:rPr>
              <a:t>, </a:t>
            </a:r>
            <a:r>
              <a:rPr lang="en-CA" sz="1200" b="0" dirty="0" err="1">
                <a:solidFill>
                  <a:srgbClr val="9CDCFE"/>
                </a:solidFill>
                <a:effectLst/>
                <a:latin typeface="Consolas" panose="020B0609020204030204" pitchFamily="49" charset="0"/>
              </a:rPr>
              <a:t>sizeOfArrayList</a:t>
            </a:r>
            <a:r>
              <a:rPr lang="en-CA" sz="1200" b="0" dirty="0">
                <a:solidFill>
                  <a:srgbClr val="CCCCCC"/>
                </a:solidFill>
                <a:effectLst/>
                <a:latin typeface="Consolas" panose="020B0609020204030204" pitchFamily="49" charset="0"/>
              </a:rPr>
              <a:t>);</a:t>
            </a:r>
          </a:p>
          <a:p>
            <a:br>
              <a:rPr lang="en-CA" sz="1200" b="0" dirty="0">
                <a:solidFill>
                  <a:srgbClr val="CCCCCC"/>
                </a:solidFill>
                <a:effectLst/>
                <a:latin typeface="Consolas" panose="020B0609020204030204" pitchFamily="49" charset="0"/>
              </a:rPr>
            </a:br>
            <a:r>
              <a:rPr lang="en-CA" sz="1200" b="0" dirty="0">
                <a:solidFill>
                  <a:srgbClr val="CCCCCC"/>
                </a:solidFill>
                <a:effectLst/>
                <a:latin typeface="Consolas" panose="020B0609020204030204" pitchFamily="49" charset="0"/>
              </a:rPr>
              <a:t>        </a:t>
            </a:r>
            <a:r>
              <a:rPr lang="en-CA" sz="1200" b="0" dirty="0" err="1">
                <a:solidFill>
                  <a:srgbClr val="9CDCFE"/>
                </a:solidFill>
                <a:effectLst/>
                <a:latin typeface="Consolas" panose="020B0609020204030204" pitchFamily="49" charset="0"/>
              </a:rPr>
              <a:t>shipNames</a:t>
            </a:r>
            <a:r>
              <a:rPr lang="en-CA" sz="1200" b="0" dirty="0" err="1">
                <a:solidFill>
                  <a:srgbClr val="CCCCCC"/>
                </a:solidFill>
                <a:effectLst/>
                <a:latin typeface="Consolas" panose="020B0609020204030204" pitchFamily="49" charset="0"/>
              </a:rPr>
              <a:t>.</a:t>
            </a:r>
            <a:r>
              <a:rPr lang="en-CA" sz="1200" b="0" dirty="0" err="1">
                <a:solidFill>
                  <a:srgbClr val="DCDCAA"/>
                </a:solidFill>
                <a:effectLst/>
                <a:latin typeface="Consolas" panose="020B0609020204030204" pitchFamily="49" charset="0"/>
              </a:rPr>
              <a:t>clear</a:t>
            </a:r>
            <a:r>
              <a:rPr lang="en-CA" sz="1200" b="0" dirty="0">
                <a:solidFill>
                  <a:srgbClr val="CCCCCC"/>
                </a:solidFill>
                <a:effectLst/>
                <a:latin typeface="Consolas" panose="020B0609020204030204" pitchFamily="49" charset="0"/>
              </a:rPr>
              <a:t>();                      </a:t>
            </a:r>
            <a:r>
              <a:rPr lang="en-CA" sz="1200" b="0" dirty="0">
                <a:solidFill>
                  <a:srgbClr val="6A9955"/>
                </a:solidFill>
                <a:effectLst/>
                <a:latin typeface="Consolas" panose="020B0609020204030204" pitchFamily="49" charset="0"/>
              </a:rPr>
              <a:t>//clears the </a:t>
            </a:r>
            <a:r>
              <a:rPr lang="en-CA" sz="1200" b="0" dirty="0" err="1">
                <a:solidFill>
                  <a:srgbClr val="6A9955"/>
                </a:solidFill>
                <a:effectLst/>
                <a:latin typeface="Consolas" panose="020B0609020204030204" pitchFamily="49" charset="0"/>
              </a:rPr>
              <a:t>arraylist</a:t>
            </a:r>
            <a:r>
              <a:rPr lang="en-CA" sz="1200" b="0" dirty="0">
                <a:solidFill>
                  <a:srgbClr val="6A9955"/>
                </a:solidFill>
                <a:effectLst/>
                <a:latin typeface="Consolas" panose="020B0609020204030204" pitchFamily="49" charset="0"/>
              </a:rPr>
              <a:t> contents</a:t>
            </a:r>
            <a:endParaRPr lang="en-CA" sz="1200" b="0" dirty="0">
              <a:solidFill>
                <a:srgbClr val="CCCCCC"/>
              </a:solidFill>
              <a:effectLst/>
              <a:latin typeface="Consolas" panose="020B0609020204030204" pitchFamily="49" charset="0"/>
            </a:endParaRPr>
          </a:p>
          <a:p>
            <a:r>
              <a:rPr lang="en-CA" sz="1200" b="0" dirty="0">
                <a:solidFill>
                  <a:srgbClr val="CCCCCC"/>
                </a:solidFill>
                <a:effectLst/>
                <a:latin typeface="Consolas" panose="020B0609020204030204" pitchFamily="49" charset="0"/>
              </a:rPr>
              <a:t>        </a:t>
            </a:r>
            <a:r>
              <a:rPr lang="en-CA" sz="1200" b="0" dirty="0" err="1">
                <a:solidFill>
                  <a:srgbClr val="9CDCFE"/>
                </a:solidFill>
                <a:effectLst/>
                <a:latin typeface="Consolas" panose="020B0609020204030204" pitchFamily="49" charset="0"/>
              </a:rPr>
              <a:t>sizeOfArrayList</a:t>
            </a:r>
            <a:r>
              <a:rPr lang="en-CA" sz="1200" b="0" dirty="0">
                <a:solidFill>
                  <a:srgbClr val="CCCCCC"/>
                </a:solidFill>
                <a:effectLst/>
                <a:latin typeface="Consolas" panose="020B0609020204030204" pitchFamily="49" charset="0"/>
              </a:rPr>
              <a:t> </a:t>
            </a:r>
            <a:r>
              <a:rPr lang="en-CA" sz="1200" b="0" dirty="0">
                <a:solidFill>
                  <a:srgbClr val="D4D4D4"/>
                </a:solidFill>
                <a:effectLst/>
                <a:latin typeface="Consolas" panose="020B0609020204030204" pitchFamily="49" charset="0"/>
              </a:rPr>
              <a:t>=</a:t>
            </a:r>
            <a:r>
              <a:rPr lang="en-CA" sz="1200" b="0" dirty="0">
                <a:solidFill>
                  <a:srgbClr val="CCCCCC"/>
                </a:solidFill>
                <a:effectLst/>
                <a:latin typeface="Consolas" panose="020B0609020204030204" pitchFamily="49" charset="0"/>
              </a:rPr>
              <a:t> </a:t>
            </a:r>
            <a:r>
              <a:rPr lang="en-CA" sz="1200" b="0" dirty="0" err="1">
                <a:solidFill>
                  <a:srgbClr val="9CDCFE"/>
                </a:solidFill>
                <a:effectLst/>
                <a:latin typeface="Consolas" panose="020B0609020204030204" pitchFamily="49" charset="0"/>
              </a:rPr>
              <a:t>shipNames</a:t>
            </a:r>
            <a:r>
              <a:rPr lang="en-CA" sz="1200" b="0" dirty="0" err="1">
                <a:solidFill>
                  <a:srgbClr val="CCCCCC"/>
                </a:solidFill>
                <a:effectLst/>
                <a:latin typeface="Consolas" panose="020B0609020204030204" pitchFamily="49" charset="0"/>
              </a:rPr>
              <a:t>.</a:t>
            </a:r>
            <a:r>
              <a:rPr lang="en-CA" sz="1200" b="0" dirty="0" err="1">
                <a:solidFill>
                  <a:srgbClr val="DCDCAA"/>
                </a:solidFill>
                <a:effectLst/>
                <a:latin typeface="Consolas" panose="020B0609020204030204" pitchFamily="49" charset="0"/>
              </a:rPr>
              <a:t>size</a:t>
            </a:r>
            <a:r>
              <a:rPr lang="en-CA" sz="1200" b="0" dirty="0">
                <a:solidFill>
                  <a:srgbClr val="CCCCCC"/>
                </a:solidFill>
                <a:effectLst/>
                <a:latin typeface="Consolas" panose="020B0609020204030204" pitchFamily="49" charset="0"/>
              </a:rPr>
              <a:t>();</a:t>
            </a:r>
          </a:p>
          <a:p>
            <a:r>
              <a:rPr lang="en-CA" sz="1200" b="0" dirty="0">
                <a:solidFill>
                  <a:srgbClr val="CCCCCC"/>
                </a:solidFill>
                <a:effectLst/>
                <a:latin typeface="Consolas" panose="020B0609020204030204" pitchFamily="49" charset="0"/>
              </a:rPr>
              <a:t>        </a:t>
            </a:r>
            <a:r>
              <a:rPr lang="en-CA" sz="1200" b="0" dirty="0" err="1">
                <a:solidFill>
                  <a:srgbClr val="4EC9B0"/>
                </a:solidFill>
                <a:effectLst/>
                <a:latin typeface="Consolas" panose="020B0609020204030204" pitchFamily="49" charset="0"/>
              </a:rPr>
              <a:t>System</a:t>
            </a:r>
            <a:r>
              <a:rPr lang="en-CA" sz="1200" b="0" dirty="0" err="1">
                <a:solidFill>
                  <a:srgbClr val="CCCCCC"/>
                </a:solidFill>
                <a:effectLst/>
                <a:latin typeface="Consolas" panose="020B0609020204030204" pitchFamily="49" charset="0"/>
              </a:rPr>
              <a:t>.</a:t>
            </a:r>
            <a:r>
              <a:rPr lang="en-CA" sz="1200" b="0" dirty="0" err="1">
                <a:solidFill>
                  <a:srgbClr val="4FC1FF"/>
                </a:solidFill>
                <a:effectLst/>
                <a:latin typeface="Consolas" panose="020B0609020204030204" pitchFamily="49" charset="0"/>
              </a:rPr>
              <a:t>out</a:t>
            </a:r>
            <a:r>
              <a:rPr lang="en-CA" sz="1200" b="0" dirty="0" err="1">
                <a:solidFill>
                  <a:srgbClr val="CCCCCC"/>
                </a:solidFill>
                <a:effectLst/>
                <a:latin typeface="Consolas" panose="020B0609020204030204" pitchFamily="49" charset="0"/>
              </a:rPr>
              <a:t>.</a:t>
            </a:r>
            <a:r>
              <a:rPr lang="en-CA" sz="1200" b="0" dirty="0" err="1">
                <a:solidFill>
                  <a:srgbClr val="DCDCAA"/>
                </a:solidFill>
                <a:effectLst/>
                <a:latin typeface="Consolas" panose="020B0609020204030204" pitchFamily="49" charset="0"/>
              </a:rPr>
              <a:t>printf</a:t>
            </a:r>
            <a:r>
              <a:rPr lang="en-CA" sz="1200" b="0" dirty="0">
                <a:solidFill>
                  <a:srgbClr val="CCCCCC"/>
                </a:solidFill>
                <a:effectLst/>
                <a:latin typeface="Consolas" panose="020B0609020204030204" pitchFamily="49" charset="0"/>
              </a:rPr>
              <a:t>(</a:t>
            </a:r>
            <a:r>
              <a:rPr lang="en-CA" sz="1200" b="0" dirty="0">
                <a:solidFill>
                  <a:srgbClr val="CE9178"/>
                </a:solidFill>
                <a:effectLst/>
                <a:latin typeface="Consolas" panose="020B0609020204030204" pitchFamily="49" charset="0"/>
              </a:rPr>
              <a:t>"Number of elements in the </a:t>
            </a:r>
            <a:r>
              <a:rPr lang="en-CA" sz="1200" b="0" dirty="0" err="1">
                <a:solidFill>
                  <a:srgbClr val="CE9178"/>
                </a:solidFill>
                <a:effectLst/>
                <a:latin typeface="Consolas" panose="020B0609020204030204" pitchFamily="49" charset="0"/>
              </a:rPr>
              <a:t>ArrayList</a:t>
            </a:r>
            <a:r>
              <a:rPr lang="en-CA" sz="1200" b="0" dirty="0">
                <a:solidFill>
                  <a:srgbClr val="CE9178"/>
                </a:solidFill>
                <a:effectLst/>
                <a:latin typeface="Consolas" panose="020B0609020204030204" pitchFamily="49" charset="0"/>
              </a:rPr>
              <a:t>: %d</a:t>
            </a:r>
            <a:r>
              <a:rPr lang="en-CA" sz="1200" b="0" dirty="0">
                <a:solidFill>
                  <a:srgbClr val="D7BA7D"/>
                </a:solidFill>
                <a:effectLst/>
                <a:latin typeface="Consolas" panose="020B0609020204030204" pitchFamily="49" charset="0"/>
              </a:rPr>
              <a:t>\n</a:t>
            </a:r>
            <a:r>
              <a:rPr lang="en-CA" sz="1200" b="0" dirty="0">
                <a:solidFill>
                  <a:srgbClr val="CE9178"/>
                </a:solidFill>
                <a:effectLst/>
                <a:latin typeface="Consolas" panose="020B0609020204030204" pitchFamily="49" charset="0"/>
              </a:rPr>
              <a:t>"</a:t>
            </a:r>
            <a:r>
              <a:rPr lang="en-CA" sz="1200" b="0" dirty="0">
                <a:solidFill>
                  <a:srgbClr val="CCCCCC"/>
                </a:solidFill>
                <a:effectLst/>
                <a:latin typeface="Consolas" panose="020B0609020204030204" pitchFamily="49" charset="0"/>
              </a:rPr>
              <a:t>, </a:t>
            </a:r>
            <a:r>
              <a:rPr lang="en-CA" sz="1200" b="0" dirty="0" err="1">
                <a:solidFill>
                  <a:srgbClr val="9CDCFE"/>
                </a:solidFill>
                <a:effectLst/>
                <a:latin typeface="Consolas" panose="020B0609020204030204" pitchFamily="49" charset="0"/>
              </a:rPr>
              <a:t>sizeOfArrayList</a:t>
            </a:r>
            <a:r>
              <a:rPr lang="en-CA" sz="1200" b="0" dirty="0">
                <a:solidFill>
                  <a:srgbClr val="CCCCCC"/>
                </a:solidFill>
                <a:effectLst/>
                <a:latin typeface="Consolas" panose="020B0609020204030204" pitchFamily="49" charset="0"/>
              </a:rPr>
              <a:t>);</a:t>
            </a:r>
          </a:p>
        </p:txBody>
      </p:sp>
      <p:sp>
        <p:nvSpPr>
          <p:cNvPr id="3" name="Google Shape;877;p41">
            <a:extLst>
              <a:ext uri="{FF2B5EF4-FFF2-40B4-BE49-F238E27FC236}">
                <a16:creationId xmlns:a16="http://schemas.microsoft.com/office/drawing/2014/main" id="{AE5A9AB0-5034-8B3F-DF87-8935A331A32B}"/>
              </a:ext>
            </a:extLst>
          </p:cNvPr>
          <p:cNvSpPr txBox="1">
            <a:spLocks noGrp="1"/>
          </p:cNvSpPr>
          <p:nvPr>
            <p:ph type="title"/>
          </p:nvPr>
        </p:nvSpPr>
        <p:spPr>
          <a:xfrm>
            <a:off x="356716" y="505877"/>
            <a:ext cx="8787284" cy="39462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dirty="0">
                <a:solidFill>
                  <a:srgbClr val="FFC000"/>
                </a:solidFill>
                <a:latin typeface="Catamaran"/>
                <a:cs typeface="Catamaran"/>
              </a:rPr>
              <a:t>size() returns list size and clear() empties the list values</a:t>
            </a:r>
            <a:endParaRPr lang="en-CA" sz="1800" dirty="0">
              <a:solidFill>
                <a:srgbClr val="FFC000"/>
              </a:solidFill>
              <a:latin typeface="Catamaran"/>
              <a:cs typeface="Catamaran"/>
            </a:endParaRPr>
          </a:p>
        </p:txBody>
      </p:sp>
    </p:spTree>
    <p:extLst>
      <p:ext uri="{BB962C8B-B14F-4D97-AF65-F5344CB8AC3E}">
        <p14:creationId xmlns:p14="http://schemas.microsoft.com/office/powerpoint/2010/main" val="1663900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C2BDA017-E24E-3C66-B750-0B5328D3ADE2}"/>
            </a:ext>
          </a:extLst>
        </p:cNvPr>
        <p:cNvGrpSpPr/>
        <p:nvPr/>
      </p:nvGrpSpPr>
      <p:grpSpPr>
        <a:xfrm>
          <a:off x="0" y="0"/>
          <a:ext cx="0" cy="0"/>
          <a:chOff x="0" y="0"/>
          <a:chExt cx="0" cy="0"/>
        </a:xfrm>
      </p:grpSpPr>
      <p:sp>
        <p:nvSpPr>
          <p:cNvPr id="863" name="Google Shape;863;p39">
            <a:extLst>
              <a:ext uri="{FF2B5EF4-FFF2-40B4-BE49-F238E27FC236}">
                <a16:creationId xmlns:a16="http://schemas.microsoft.com/office/drawing/2014/main" id="{5B5CA8F1-A901-4BD1-7914-DA917EAB9364}"/>
              </a:ext>
            </a:extLst>
          </p:cNvPr>
          <p:cNvSpPr txBox="1">
            <a:spLocks noGrp="1"/>
          </p:cNvSpPr>
          <p:nvPr>
            <p:ph type="title"/>
          </p:nvPr>
        </p:nvSpPr>
        <p:spPr>
          <a:xfrm>
            <a:off x="713224" y="2109175"/>
            <a:ext cx="884987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HashMap</a:t>
            </a:r>
          </a:p>
        </p:txBody>
      </p:sp>
    </p:spTree>
    <p:extLst>
      <p:ext uri="{BB962C8B-B14F-4D97-AF65-F5344CB8AC3E}">
        <p14:creationId xmlns:p14="http://schemas.microsoft.com/office/powerpoint/2010/main" val="20403832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16E6AA-3C40-5777-BEEF-A12A5ED2BCEC}"/>
              </a:ext>
            </a:extLst>
          </p:cNvPr>
          <p:cNvSpPr txBox="1"/>
          <p:nvPr/>
        </p:nvSpPr>
        <p:spPr>
          <a:xfrm>
            <a:off x="363071" y="482336"/>
            <a:ext cx="8518712" cy="4385816"/>
          </a:xfrm>
          <a:prstGeom prst="rect">
            <a:avLst/>
          </a:prstGeom>
          <a:noFill/>
        </p:spPr>
        <p:txBody>
          <a:bodyPr wrap="square">
            <a:spAutoFit/>
          </a:bodyPr>
          <a:lstStyle/>
          <a:p>
            <a:r>
              <a:rPr lang="en-CA" sz="900" b="0" dirty="0">
                <a:solidFill>
                  <a:srgbClr val="569CD6"/>
                </a:solidFill>
                <a:effectLst/>
                <a:latin typeface="Consolas" panose="020B0609020204030204" pitchFamily="49" charset="0"/>
              </a:rPr>
              <a:t>import</a:t>
            </a:r>
            <a:r>
              <a:rPr lang="en-CA" sz="900" b="0" dirty="0">
                <a:solidFill>
                  <a:srgbClr val="CCCCCC"/>
                </a:solidFill>
                <a:effectLst/>
                <a:latin typeface="Consolas" panose="020B0609020204030204" pitchFamily="49" charset="0"/>
              </a:rPr>
              <a:t> </a:t>
            </a:r>
            <a:r>
              <a:rPr lang="en-CA" sz="900" b="0" dirty="0" err="1">
                <a:solidFill>
                  <a:srgbClr val="4EC9B0"/>
                </a:solidFill>
                <a:effectLst/>
                <a:latin typeface="Consolas" panose="020B0609020204030204" pitchFamily="49" charset="0"/>
              </a:rPr>
              <a:t>java</a:t>
            </a:r>
            <a:r>
              <a:rPr lang="en-CA" sz="900" b="0" dirty="0" err="1">
                <a:solidFill>
                  <a:srgbClr val="D4D4D4"/>
                </a:solidFill>
                <a:effectLst/>
                <a:latin typeface="Consolas" panose="020B0609020204030204" pitchFamily="49" charset="0"/>
              </a:rPr>
              <a:t>.</a:t>
            </a:r>
            <a:r>
              <a:rPr lang="en-CA" sz="900" b="0" dirty="0" err="1">
                <a:solidFill>
                  <a:srgbClr val="4EC9B0"/>
                </a:solidFill>
                <a:effectLst/>
                <a:latin typeface="Consolas" panose="020B0609020204030204" pitchFamily="49" charset="0"/>
              </a:rPr>
              <a:t>util</a:t>
            </a:r>
            <a:r>
              <a:rPr lang="en-CA" sz="900" b="0" dirty="0" err="1">
                <a:solidFill>
                  <a:srgbClr val="D4D4D4"/>
                </a:solidFill>
                <a:effectLst/>
                <a:latin typeface="Consolas" panose="020B0609020204030204" pitchFamily="49" charset="0"/>
              </a:rPr>
              <a:t>.</a:t>
            </a:r>
            <a:r>
              <a:rPr lang="en-CA" sz="900" b="0" dirty="0" err="1">
                <a:solidFill>
                  <a:srgbClr val="4EC9B0"/>
                </a:solidFill>
                <a:effectLst/>
                <a:latin typeface="Consolas" panose="020B0609020204030204" pitchFamily="49" charset="0"/>
              </a:rPr>
              <a:t>HashMap</a:t>
            </a:r>
            <a:r>
              <a:rPr lang="en-CA" sz="900" b="0" dirty="0">
                <a:solidFill>
                  <a:srgbClr val="CCCCCC"/>
                </a:solidFill>
                <a:effectLst/>
                <a:latin typeface="Consolas" panose="020B0609020204030204" pitchFamily="49" charset="0"/>
              </a:rPr>
              <a:t>;</a:t>
            </a:r>
          </a:p>
          <a:p>
            <a:br>
              <a:rPr lang="en-CA" sz="900" b="0" dirty="0">
                <a:solidFill>
                  <a:srgbClr val="CCCCCC"/>
                </a:solidFill>
                <a:effectLst/>
                <a:latin typeface="Consolas" panose="020B0609020204030204" pitchFamily="49" charset="0"/>
              </a:rPr>
            </a:br>
            <a:r>
              <a:rPr lang="en-CA" sz="900" b="0" dirty="0">
                <a:solidFill>
                  <a:srgbClr val="569CD6"/>
                </a:solidFill>
                <a:effectLst/>
                <a:latin typeface="Consolas" panose="020B0609020204030204" pitchFamily="49" charset="0"/>
              </a:rPr>
              <a:t>public</a:t>
            </a:r>
            <a:r>
              <a:rPr lang="en-CA" sz="900" b="0" dirty="0">
                <a:solidFill>
                  <a:srgbClr val="CCCCCC"/>
                </a:solidFill>
                <a:effectLst/>
                <a:latin typeface="Consolas" panose="020B0609020204030204" pitchFamily="49" charset="0"/>
              </a:rPr>
              <a:t> </a:t>
            </a:r>
            <a:r>
              <a:rPr lang="en-CA" sz="900" b="0" dirty="0">
                <a:solidFill>
                  <a:srgbClr val="569CD6"/>
                </a:solidFill>
                <a:effectLst/>
                <a:latin typeface="Consolas" panose="020B0609020204030204" pitchFamily="49" charset="0"/>
              </a:rPr>
              <a:t>class</a:t>
            </a:r>
            <a:r>
              <a:rPr lang="en-CA" sz="900" b="0" dirty="0">
                <a:solidFill>
                  <a:srgbClr val="CCCCCC"/>
                </a:solidFill>
                <a:effectLst/>
                <a:latin typeface="Consolas" panose="020B0609020204030204" pitchFamily="49" charset="0"/>
              </a:rPr>
              <a:t> </a:t>
            </a:r>
            <a:r>
              <a:rPr lang="en-CA" sz="900" b="0" dirty="0" err="1">
                <a:solidFill>
                  <a:srgbClr val="4EC9B0"/>
                </a:solidFill>
                <a:effectLst/>
                <a:latin typeface="Consolas" panose="020B0609020204030204" pitchFamily="49" charset="0"/>
              </a:rPr>
              <a:t>HashMapExample</a:t>
            </a:r>
            <a:r>
              <a:rPr lang="en-CA" sz="900" b="0" dirty="0">
                <a:solidFill>
                  <a:srgbClr val="CCCCCC"/>
                </a:solidFill>
                <a:effectLst/>
                <a:latin typeface="Consolas" panose="020B0609020204030204" pitchFamily="49" charset="0"/>
              </a:rPr>
              <a:t> {</a:t>
            </a:r>
          </a:p>
          <a:p>
            <a:r>
              <a:rPr lang="en-CA" sz="900" b="0" dirty="0">
                <a:solidFill>
                  <a:srgbClr val="CCCCCC"/>
                </a:solidFill>
                <a:effectLst/>
                <a:latin typeface="Consolas" panose="020B0609020204030204" pitchFamily="49" charset="0"/>
              </a:rPr>
              <a:t>    </a:t>
            </a:r>
            <a:r>
              <a:rPr lang="en-CA" sz="900" b="0" dirty="0">
                <a:solidFill>
                  <a:srgbClr val="569CD6"/>
                </a:solidFill>
                <a:effectLst/>
                <a:latin typeface="Consolas" panose="020B0609020204030204" pitchFamily="49" charset="0"/>
              </a:rPr>
              <a:t>public</a:t>
            </a:r>
            <a:r>
              <a:rPr lang="en-CA" sz="900" b="0" dirty="0">
                <a:solidFill>
                  <a:srgbClr val="CCCCCC"/>
                </a:solidFill>
                <a:effectLst/>
                <a:latin typeface="Consolas" panose="020B0609020204030204" pitchFamily="49" charset="0"/>
              </a:rPr>
              <a:t> </a:t>
            </a:r>
            <a:r>
              <a:rPr lang="en-CA" sz="900" b="0" dirty="0">
                <a:solidFill>
                  <a:srgbClr val="569CD6"/>
                </a:solidFill>
                <a:effectLst/>
                <a:latin typeface="Consolas" panose="020B0609020204030204" pitchFamily="49" charset="0"/>
              </a:rPr>
              <a:t>static</a:t>
            </a:r>
            <a:r>
              <a:rPr lang="en-CA" sz="900" b="0" dirty="0">
                <a:solidFill>
                  <a:srgbClr val="CCCCCC"/>
                </a:solidFill>
                <a:effectLst/>
                <a:latin typeface="Consolas" panose="020B0609020204030204" pitchFamily="49" charset="0"/>
              </a:rPr>
              <a:t> </a:t>
            </a:r>
            <a:r>
              <a:rPr lang="en-CA" sz="900" b="0" dirty="0">
                <a:solidFill>
                  <a:srgbClr val="4EC9B0"/>
                </a:solidFill>
                <a:effectLst/>
                <a:latin typeface="Consolas" panose="020B0609020204030204" pitchFamily="49" charset="0"/>
              </a:rPr>
              <a:t>void</a:t>
            </a:r>
            <a:r>
              <a:rPr lang="en-CA" sz="900" b="0" dirty="0">
                <a:solidFill>
                  <a:srgbClr val="CCCCCC"/>
                </a:solidFill>
                <a:effectLst/>
                <a:latin typeface="Consolas" panose="020B0609020204030204" pitchFamily="49" charset="0"/>
              </a:rPr>
              <a:t> </a:t>
            </a:r>
            <a:r>
              <a:rPr lang="en-CA" sz="900" b="0" dirty="0">
                <a:solidFill>
                  <a:srgbClr val="DCDCAA"/>
                </a:solidFill>
                <a:effectLst/>
                <a:latin typeface="Consolas" panose="020B0609020204030204" pitchFamily="49" charset="0"/>
              </a:rPr>
              <a:t>main</a:t>
            </a:r>
            <a:r>
              <a:rPr lang="en-CA" sz="900" b="0" dirty="0">
                <a:solidFill>
                  <a:srgbClr val="CCCCCC"/>
                </a:solidFill>
                <a:effectLst/>
                <a:latin typeface="Consolas" panose="020B0609020204030204" pitchFamily="49" charset="0"/>
              </a:rPr>
              <a:t>(</a:t>
            </a:r>
            <a:r>
              <a:rPr lang="en-CA" sz="900" b="0" dirty="0">
                <a:solidFill>
                  <a:srgbClr val="4EC9B0"/>
                </a:solidFill>
                <a:effectLst/>
                <a:latin typeface="Consolas" panose="020B0609020204030204" pitchFamily="49" charset="0"/>
              </a:rPr>
              <a:t>String</a:t>
            </a:r>
            <a:r>
              <a:rPr lang="en-CA" sz="900" b="0" dirty="0">
                <a:solidFill>
                  <a:srgbClr val="CCCCCC"/>
                </a:solidFill>
                <a:effectLst/>
                <a:latin typeface="Consolas" panose="020B0609020204030204" pitchFamily="49" charset="0"/>
              </a:rPr>
              <a:t>[] </a:t>
            </a:r>
            <a:r>
              <a:rPr lang="en-CA" sz="900" b="0" dirty="0" err="1">
                <a:solidFill>
                  <a:srgbClr val="9CDCFE"/>
                </a:solidFill>
                <a:effectLst/>
                <a:latin typeface="Consolas" panose="020B0609020204030204" pitchFamily="49" charset="0"/>
              </a:rPr>
              <a:t>args</a:t>
            </a:r>
            <a:r>
              <a:rPr lang="en-CA" sz="900" b="0" dirty="0">
                <a:solidFill>
                  <a:srgbClr val="CCCCCC"/>
                </a:solidFill>
                <a:effectLst/>
                <a:latin typeface="Consolas" panose="020B0609020204030204" pitchFamily="49" charset="0"/>
              </a:rPr>
              <a:t>) </a:t>
            </a:r>
            <a:r>
              <a:rPr lang="en-CA" sz="900" b="0" dirty="0">
                <a:solidFill>
                  <a:srgbClr val="569CD6"/>
                </a:solidFill>
                <a:effectLst/>
                <a:latin typeface="Consolas" panose="020B0609020204030204" pitchFamily="49" charset="0"/>
              </a:rPr>
              <a:t>throws</a:t>
            </a:r>
            <a:r>
              <a:rPr lang="en-CA" sz="900" b="0" dirty="0">
                <a:solidFill>
                  <a:srgbClr val="CCCCCC"/>
                </a:solidFill>
                <a:effectLst/>
                <a:latin typeface="Consolas" panose="020B0609020204030204" pitchFamily="49" charset="0"/>
              </a:rPr>
              <a:t> </a:t>
            </a:r>
            <a:r>
              <a:rPr lang="en-CA" sz="900" b="0" dirty="0">
                <a:solidFill>
                  <a:srgbClr val="4EC9B0"/>
                </a:solidFill>
                <a:effectLst/>
                <a:latin typeface="Consolas" panose="020B0609020204030204" pitchFamily="49" charset="0"/>
              </a:rPr>
              <a:t>Exception</a:t>
            </a:r>
            <a:r>
              <a:rPr lang="en-CA" sz="900" b="0" dirty="0">
                <a:solidFill>
                  <a:srgbClr val="CCCCCC"/>
                </a:solidFill>
                <a:effectLst/>
                <a:latin typeface="Consolas" panose="020B0609020204030204" pitchFamily="49" charset="0"/>
              </a:rPr>
              <a:t> {</a:t>
            </a:r>
          </a:p>
          <a:p>
            <a:r>
              <a:rPr lang="en-CA" sz="900" b="0" dirty="0">
                <a:solidFill>
                  <a:srgbClr val="CCCCCC"/>
                </a:solidFill>
                <a:effectLst/>
                <a:latin typeface="Consolas" panose="020B0609020204030204" pitchFamily="49" charset="0"/>
              </a:rPr>
              <a:t>        </a:t>
            </a:r>
          </a:p>
          <a:p>
            <a:r>
              <a:rPr lang="en-CA" sz="900" b="0" dirty="0">
                <a:solidFill>
                  <a:srgbClr val="CCCCCC"/>
                </a:solidFill>
                <a:effectLst/>
                <a:latin typeface="Consolas" panose="020B0609020204030204" pitchFamily="49" charset="0"/>
              </a:rPr>
              <a:t>        </a:t>
            </a:r>
            <a:r>
              <a:rPr lang="en-CA" sz="900" b="0" dirty="0">
                <a:solidFill>
                  <a:srgbClr val="6A9955"/>
                </a:solidFill>
                <a:effectLst/>
                <a:latin typeface="Consolas" panose="020B0609020204030204" pitchFamily="49" charset="0"/>
              </a:rPr>
              <a:t>/*---------------------EXAMPLE-1 START -------------------- */</a:t>
            </a:r>
            <a:endParaRPr lang="en-CA" sz="900" b="0" dirty="0">
              <a:solidFill>
                <a:srgbClr val="CCCCCC"/>
              </a:solidFill>
              <a:effectLst/>
              <a:latin typeface="Consolas" panose="020B0609020204030204" pitchFamily="49" charset="0"/>
            </a:endParaRPr>
          </a:p>
          <a:p>
            <a:r>
              <a:rPr lang="en-CA" sz="900" b="0" dirty="0">
                <a:solidFill>
                  <a:srgbClr val="CCCCCC"/>
                </a:solidFill>
                <a:effectLst/>
                <a:latin typeface="Consolas" panose="020B0609020204030204" pitchFamily="49" charset="0"/>
              </a:rPr>
              <a:t>        </a:t>
            </a:r>
            <a:r>
              <a:rPr lang="en-CA" sz="900" b="0" dirty="0">
                <a:solidFill>
                  <a:srgbClr val="6A9955"/>
                </a:solidFill>
                <a:effectLst/>
                <a:latin typeface="Consolas" panose="020B0609020204030204" pitchFamily="49" charset="0"/>
              </a:rPr>
              <a:t>/*--------------UNCOMMENT TO RUN CODE (Ctrl+/)------------- */</a:t>
            </a:r>
            <a:endParaRPr lang="en-CA" sz="900" b="0" dirty="0">
              <a:solidFill>
                <a:srgbClr val="CCCCCC"/>
              </a:solidFill>
              <a:effectLst/>
              <a:latin typeface="Consolas" panose="020B0609020204030204" pitchFamily="49" charset="0"/>
            </a:endParaRPr>
          </a:p>
          <a:p>
            <a:br>
              <a:rPr lang="en-CA" sz="900" b="0" dirty="0">
                <a:solidFill>
                  <a:srgbClr val="CCCCCC"/>
                </a:solidFill>
                <a:effectLst/>
                <a:latin typeface="Consolas" panose="020B0609020204030204" pitchFamily="49" charset="0"/>
              </a:rPr>
            </a:br>
            <a:r>
              <a:rPr lang="en-CA" sz="900" b="0" dirty="0">
                <a:solidFill>
                  <a:srgbClr val="CCCCCC"/>
                </a:solidFill>
                <a:effectLst/>
                <a:latin typeface="Consolas" panose="020B0609020204030204" pitchFamily="49" charset="0"/>
              </a:rPr>
              <a:t>        </a:t>
            </a:r>
            <a:r>
              <a:rPr lang="en-CA" sz="900" b="0" dirty="0">
                <a:solidFill>
                  <a:srgbClr val="6A9955"/>
                </a:solidFill>
                <a:effectLst/>
                <a:latin typeface="Consolas" panose="020B0609020204030204" pitchFamily="49" charset="0"/>
              </a:rPr>
              <a:t>//</a:t>
            </a:r>
            <a:r>
              <a:rPr lang="en-CA" sz="900" b="0" dirty="0" err="1">
                <a:solidFill>
                  <a:srgbClr val="6A9955"/>
                </a:solidFill>
                <a:effectLst/>
                <a:latin typeface="Consolas" panose="020B0609020204030204" pitchFamily="49" charset="0"/>
              </a:rPr>
              <a:t>Hashmaps</a:t>
            </a:r>
            <a:r>
              <a:rPr lang="en-CA" sz="900" b="0" dirty="0">
                <a:solidFill>
                  <a:srgbClr val="6A9955"/>
                </a:solidFill>
                <a:effectLst/>
                <a:latin typeface="Consolas" panose="020B0609020204030204" pitchFamily="49" charset="0"/>
              </a:rPr>
              <a:t> work with 'key/value' pairs like a dictionary</a:t>
            </a:r>
            <a:endParaRPr lang="en-CA" sz="900" b="0" dirty="0">
              <a:solidFill>
                <a:srgbClr val="CCCCCC"/>
              </a:solidFill>
              <a:effectLst/>
              <a:latin typeface="Consolas" panose="020B0609020204030204" pitchFamily="49" charset="0"/>
            </a:endParaRPr>
          </a:p>
          <a:p>
            <a:r>
              <a:rPr lang="en-CA" sz="900" b="0" dirty="0">
                <a:solidFill>
                  <a:srgbClr val="CCCCCC"/>
                </a:solidFill>
                <a:effectLst/>
                <a:latin typeface="Consolas" panose="020B0609020204030204" pitchFamily="49" charset="0"/>
              </a:rPr>
              <a:t>        </a:t>
            </a:r>
            <a:r>
              <a:rPr lang="en-CA" sz="900" b="0" dirty="0">
                <a:solidFill>
                  <a:srgbClr val="4EC9B0"/>
                </a:solidFill>
                <a:effectLst/>
                <a:latin typeface="Consolas" panose="020B0609020204030204" pitchFamily="49" charset="0"/>
              </a:rPr>
              <a:t>HashMap</a:t>
            </a:r>
            <a:r>
              <a:rPr lang="en-CA" sz="900" b="0" dirty="0">
                <a:solidFill>
                  <a:srgbClr val="CCCCCC"/>
                </a:solidFill>
                <a:effectLst/>
                <a:latin typeface="Consolas" panose="020B0609020204030204" pitchFamily="49" charset="0"/>
              </a:rPr>
              <a:t>&lt;</a:t>
            </a:r>
            <a:r>
              <a:rPr lang="en-CA" sz="900" b="0" dirty="0">
                <a:solidFill>
                  <a:srgbClr val="4EC9B0"/>
                </a:solidFill>
                <a:effectLst/>
                <a:latin typeface="Consolas" panose="020B0609020204030204" pitchFamily="49" charset="0"/>
              </a:rPr>
              <a:t>String</a:t>
            </a:r>
            <a:r>
              <a:rPr lang="en-CA" sz="900" b="0" dirty="0">
                <a:solidFill>
                  <a:srgbClr val="CCCCCC"/>
                </a:solidFill>
                <a:effectLst/>
                <a:latin typeface="Consolas" panose="020B0609020204030204" pitchFamily="49" charset="0"/>
              </a:rPr>
              <a:t>, </a:t>
            </a:r>
            <a:r>
              <a:rPr lang="en-CA" sz="900" b="0" dirty="0">
                <a:solidFill>
                  <a:srgbClr val="4EC9B0"/>
                </a:solidFill>
                <a:effectLst/>
                <a:latin typeface="Consolas" panose="020B0609020204030204" pitchFamily="49" charset="0"/>
              </a:rPr>
              <a:t>Integer</a:t>
            </a:r>
            <a:r>
              <a:rPr lang="en-CA" sz="900" b="0" dirty="0">
                <a:solidFill>
                  <a:srgbClr val="CCCCCC"/>
                </a:solidFill>
                <a:effectLst/>
                <a:latin typeface="Consolas" panose="020B0609020204030204" pitchFamily="49" charset="0"/>
              </a:rPr>
              <a:t>&gt; </a:t>
            </a:r>
            <a:r>
              <a:rPr lang="en-CA" sz="900" b="0" dirty="0" err="1">
                <a:solidFill>
                  <a:srgbClr val="9CDCFE"/>
                </a:solidFill>
                <a:effectLst/>
                <a:latin typeface="Consolas" panose="020B0609020204030204" pitchFamily="49" charset="0"/>
              </a:rPr>
              <a:t>weatherConditions</a:t>
            </a:r>
            <a:r>
              <a:rPr lang="en-CA" sz="900" b="0" dirty="0">
                <a:solidFill>
                  <a:srgbClr val="CCCCCC"/>
                </a:solidFill>
                <a:effectLst/>
                <a:latin typeface="Consolas" panose="020B0609020204030204" pitchFamily="49" charset="0"/>
              </a:rPr>
              <a:t> </a:t>
            </a:r>
            <a:r>
              <a:rPr lang="en-CA" sz="900" b="0" dirty="0">
                <a:solidFill>
                  <a:srgbClr val="D4D4D4"/>
                </a:solidFill>
                <a:effectLst/>
                <a:latin typeface="Consolas" panose="020B0609020204030204" pitchFamily="49" charset="0"/>
              </a:rPr>
              <a:t>=</a:t>
            </a:r>
            <a:r>
              <a:rPr lang="en-CA" sz="900" b="0" dirty="0">
                <a:solidFill>
                  <a:srgbClr val="CCCCCC"/>
                </a:solidFill>
                <a:effectLst/>
                <a:latin typeface="Consolas" panose="020B0609020204030204" pitchFamily="49" charset="0"/>
              </a:rPr>
              <a:t> </a:t>
            </a:r>
            <a:r>
              <a:rPr lang="en-CA" sz="900" b="0" dirty="0">
                <a:solidFill>
                  <a:srgbClr val="C586C0"/>
                </a:solidFill>
                <a:effectLst/>
                <a:latin typeface="Consolas" panose="020B0609020204030204" pitchFamily="49" charset="0"/>
              </a:rPr>
              <a:t>new</a:t>
            </a:r>
            <a:r>
              <a:rPr lang="en-CA" sz="900" b="0" dirty="0">
                <a:solidFill>
                  <a:srgbClr val="CCCCCC"/>
                </a:solidFill>
                <a:effectLst/>
                <a:latin typeface="Consolas" panose="020B0609020204030204" pitchFamily="49" charset="0"/>
              </a:rPr>
              <a:t> </a:t>
            </a:r>
            <a:r>
              <a:rPr lang="en-CA" sz="900" b="0" dirty="0">
                <a:solidFill>
                  <a:srgbClr val="DCDCAA"/>
                </a:solidFill>
                <a:effectLst/>
                <a:latin typeface="Consolas" panose="020B0609020204030204" pitchFamily="49" charset="0"/>
              </a:rPr>
              <a:t>HashMap</a:t>
            </a:r>
            <a:r>
              <a:rPr lang="en-CA" sz="900" b="0" dirty="0">
                <a:solidFill>
                  <a:srgbClr val="CCCCCC"/>
                </a:solidFill>
                <a:effectLst/>
                <a:latin typeface="Consolas" panose="020B0609020204030204" pitchFamily="49" charset="0"/>
              </a:rPr>
              <a:t>&lt;</a:t>
            </a:r>
            <a:r>
              <a:rPr lang="en-CA" sz="900" b="0" dirty="0">
                <a:solidFill>
                  <a:srgbClr val="4EC9B0"/>
                </a:solidFill>
                <a:effectLst/>
                <a:latin typeface="Consolas" panose="020B0609020204030204" pitchFamily="49" charset="0"/>
              </a:rPr>
              <a:t>String</a:t>
            </a:r>
            <a:r>
              <a:rPr lang="en-CA" sz="900" b="0" dirty="0">
                <a:solidFill>
                  <a:srgbClr val="CCCCCC"/>
                </a:solidFill>
                <a:effectLst/>
                <a:latin typeface="Consolas" panose="020B0609020204030204" pitchFamily="49" charset="0"/>
              </a:rPr>
              <a:t>, </a:t>
            </a:r>
            <a:r>
              <a:rPr lang="en-CA" sz="900" b="0" dirty="0">
                <a:solidFill>
                  <a:srgbClr val="4EC9B0"/>
                </a:solidFill>
                <a:effectLst/>
                <a:latin typeface="Consolas" panose="020B0609020204030204" pitchFamily="49" charset="0"/>
              </a:rPr>
              <a:t>Integer</a:t>
            </a:r>
            <a:r>
              <a:rPr lang="en-CA" sz="900" b="0" dirty="0">
                <a:solidFill>
                  <a:srgbClr val="CCCCCC"/>
                </a:solidFill>
                <a:effectLst/>
                <a:latin typeface="Consolas" panose="020B0609020204030204" pitchFamily="49" charset="0"/>
              </a:rPr>
              <a:t>&gt;();</a:t>
            </a:r>
          </a:p>
          <a:p>
            <a:r>
              <a:rPr lang="en-CA" sz="900" b="0" dirty="0">
                <a:solidFill>
                  <a:srgbClr val="CCCCCC"/>
                </a:solidFill>
                <a:effectLst/>
                <a:latin typeface="Consolas" panose="020B0609020204030204" pitchFamily="49" charset="0"/>
              </a:rPr>
              <a:t>        </a:t>
            </a:r>
          </a:p>
          <a:p>
            <a:r>
              <a:rPr lang="en-CA" sz="900" b="0" dirty="0">
                <a:solidFill>
                  <a:srgbClr val="CCCCCC"/>
                </a:solidFill>
                <a:effectLst/>
                <a:latin typeface="Consolas" panose="020B0609020204030204" pitchFamily="49" charset="0"/>
              </a:rPr>
              <a:t>        </a:t>
            </a:r>
            <a:r>
              <a:rPr lang="en-CA" sz="900" b="0" dirty="0" err="1">
                <a:solidFill>
                  <a:srgbClr val="9CDCFE"/>
                </a:solidFill>
                <a:effectLst/>
                <a:latin typeface="Consolas" panose="020B0609020204030204" pitchFamily="49" charset="0"/>
              </a:rPr>
              <a:t>weatherConditions</a:t>
            </a:r>
            <a:r>
              <a:rPr lang="en-CA" sz="900" b="0" dirty="0" err="1">
                <a:solidFill>
                  <a:srgbClr val="CCCCCC"/>
                </a:solidFill>
                <a:effectLst/>
                <a:latin typeface="Consolas" panose="020B0609020204030204" pitchFamily="49" charset="0"/>
              </a:rPr>
              <a:t>.</a:t>
            </a:r>
            <a:r>
              <a:rPr lang="en-CA" sz="900" b="0" dirty="0" err="1">
                <a:solidFill>
                  <a:srgbClr val="DCDCAA"/>
                </a:solidFill>
                <a:effectLst/>
                <a:latin typeface="Consolas" panose="020B0609020204030204" pitchFamily="49" charset="0"/>
              </a:rPr>
              <a:t>put</a:t>
            </a:r>
            <a:r>
              <a:rPr lang="en-CA" sz="900" b="0" dirty="0">
                <a:solidFill>
                  <a:srgbClr val="CCCCCC"/>
                </a:solidFill>
                <a:effectLst/>
                <a:latin typeface="Consolas" panose="020B0609020204030204" pitchFamily="49" charset="0"/>
              </a:rPr>
              <a:t>(</a:t>
            </a:r>
            <a:r>
              <a:rPr lang="en-CA" sz="900" b="0" dirty="0">
                <a:solidFill>
                  <a:srgbClr val="CE9178"/>
                </a:solidFill>
                <a:effectLst/>
                <a:latin typeface="Consolas" panose="020B0609020204030204" pitchFamily="49" charset="0"/>
              </a:rPr>
              <a:t>"Fredericton"</a:t>
            </a:r>
            <a:r>
              <a:rPr lang="en-CA" sz="900" b="0" dirty="0">
                <a:solidFill>
                  <a:srgbClr val="CCCCCC"/>
                </a:solidFill>
                <a:effectLst/>
                <a:latin typeface="Consolas" panose="020B0609020204030204" pitchFamily="49" charset="0"/>
              </a:rPr>
              <a:t>,</a:t>
            </a:r>
            <a:r>
              <a:rPr lang="en-CA" sz="900" b="0" dirty="0">
                <a:solidFill>
                  <a:srgbClr val="B5CEA8"/>
                </a:solidFill>
                <a:effectLst/>
                <a:latin typeface="Consolas" panose="020B0609020204030204" pitchFamily="49" charset="0"/>
              </a:rPr>
              <a:t>10</a:t>
            </a:r>
            <a:r>
              <a:rPr lang="en-CA" sz="900" b="0" dirty="0">
                <a:solidFill>
                  <a:srgbClr val="CCCCCC"/>
                </a:solidFill>
                <a:effectLst/>
                <a:latin typeface="Consolas" panose="020B0609020204030204" pitchFamily="49" charset="0"/>
              </a:rPr>
              <a:t>);</a:t>
            </a:r>
          </a:p>
          <a:p>
            <a:r>
              <a:rPr lang="en-CA" sz="900" b="0" dirty="0">
                <a:solidFill>
                  <a:srgbClr val="CCCCCC"/>
                </a:solidFill>
                <a:effectLst/>
                <a:latin typeface="Consolas" panose="020B0609020204030204" pitchFamily="49" charset="0"/>
              </a:rPr>
              <a:t>        </a:t>
            </a:r>
            <a:r>
              <a:rPr lang="en-CA" sz="900" b="0" dirty="0" err="1">
                <a:solidFill>
                  <a:srgbClr val="9CDCFE"/>
                </a:solidFill>
                <a:effectLst/>
                <a:latin typeface="Consolas" panose="020B0609020204030204" pitchFamily="49" charset="0"/>
              </a:rPr>
              <a:t>weatherConditions</a:t>
            </a:r>
            <a:r>
              <a:rPr lang="en-CA" sz="900" b="0" dirty="0" err="1">
                <a:solidFill>
                  <a:srgbClr val="CCCCCC"/>
                </a:solidFill>
                <a:effectLst/>
                <a:latin typeface="Consolas" panose="020B0609020204030204" pitchFamily="49" charset="0"/>
              </a:rPr>
              <a:t>.</a:t>
            </a:r>
            <a:r>
              <a:rPr lang="en-CA" sz="900" b="0" dirty="0" err="1">
                <a:solidFill>
                  <a:srgbClr val="DCDCAA"/>
                </a:solidFill>
                <a:effectLst/>
                <a:latin typeface="Consolas" panose="020B0609020204030204" pitchFamily="49" charset="0"/>
              </a:rPr>
              <a:t>put</a:t>
            </a:r>
            <a:r>
              <a:rPr lang="en-CA" sz="900" b="0" dirty="0">
                <a:solidFill>
                  <a:srgbClr val="CCCCCC"/>
                </a:solidFill>
                <a:effectLst/>
                <a:latin typeface="Consolas" panose="020B0609020204030204" pitchFamily="49" charset="0"/>
              </a:rPr>
              <a:t>(</a:t>
            </a:r>
            <a:r>
              <a:rPr lang="en-CA" sz="900" b="0" dirty="0">
                <a:solidFill>
                  <a:srgbClr val="CE9178"/>
                </a:solidFill>
                <a:effectLst/>
                <a:latin typeface="Consolas" panose="020B0609020204030204" pitchFamily="49" charset="0"/>
              </a:rPr>
              <a:t>"Moncton"</a:t>
            </a:r>
            <a:r>
              <a:rPr lang="en-CA" sz="900" b="0" dirty="0">
                <a:solidFill>
                  <a:srgbClr val="CCCCCC"/>
                </a:solidFill>
                <a:effectLst/>
                <a:latin typeface="Consolas" panose="020B0609020204030204" pitchFamily="49" charset="0"/>
              </a:rPr>
              <a:t>,</a:t>
            </a:r>
            <a:r>
              <a:rPr lang="en-CA" sz="900" b="0" dirty="0">
                <a:solidFill>
                  <a:srgbClr val="B5CEA8"/>
                </a:solidFill>
                <a:effectLst/>
                <a:latin typeface="Consolas" panose="020B0609020204030204" pitchFamily="49" charset="0"/>
              </a:rPr>
              <a:t>2</a:t>
            </a:r>
            <a:r>
              <a:rPr lang="en-CA" sz="900" b="0" dirty="0">
                <a:solidFill>
                  <a:srgbClr val="CCCCCC"/>
                </a:solidFill>
                <a:effectLst/>
                <a:latin typeface="Consolas" panose="020B0609020204030204" pitchFamily="49" charset="0"/>
              </a:rPr>
              <a:t>);</a:t>
            </a:r>
          </a:p>
          <a:p>
            <a:r>
              <a:rPr lang="en-CA" sz="900" b="0" dirty="0">
                <a:solidFill>
                  <a:srgbClr val="CCCCCC"/>
                </a:solidFill>
                <a:effectLst/>
                <a:latin typeface="Consolas" panose="020B0609020204030204" pitchFamily="49" charset="0"/>
              </a:rPr>
              <a:t>        </a:t>
            </a:r>
            <a:r>
              <a:rPr lang="en-CA" sz="900" b="0" dirty="0" err="1">
                <a:solidFill>
                  <a:srgbClr val="9CDCFE"/>
                </a:solidFill>
                <a:effectLst/>
                <a:latin typeface="Consolas" panose="020B0609020204030204" pitchFamily="49" charset="0"/>
              </a:rPr>
              <a:t>weatherConditions</a:t>
            </a:r>
            <a:r>
              <a:rPr lang="en-CA" sz="900" b="0" dirty="0" err="1">
                <a:solidFill>
                  <a:srgbClr val="CCCCCC"/>
                </a:solidFill>
                <a:effectLst/>
                <a:latin typeface="Consolas" panose="020B0609020204030204" pitchFamily="49" charset="0"/>
              </a:rPr>
              <a:t>.</a:t>
            </a:r>
            <a:r>
              <a:rPr lang="en-CA" sz="900" b="0" dirty="0" err="1">
                <a:solidFill>
                  <a:srgbClr val="DCDCAA"/>
                </a:solidFill>
                <a:effectLst/>
                <a:latin typeface="Consolas" panose="020B0609020204030204" pitchFamily="49" charset="0"/>
              </a:rPr>
              <a:t>put</a:t>
            </a:r>
            <a:r>
              <a:rPr lang="en-CA" sz="900" b="0" dirty="0">
                <a:solidFill>
                  <a:srgbClr val="CCCCCC"/>
                </a:solidFill>
                <a:effectLst/>
                <a:latin typeface="Consolas" panose="020B0609020204030204" pitchFamily="49" charset="0"/>
              </a:rPr>
              <a:t>(</a:t>
            </a:r>
            <a:r>
              <a:rPr lang="en-CA" sz="900" b="0" dirty="0">
                <a:solidFill>
                  <a:srgbClr val="CE9178"/>
                </a:solidFill>
                <a:effectLst/>
                <a:latin typeface="Consolas" panose="020B0609020204030204" pitchFamily="49" charset="0"/>
              </a:rPr>
              <a:t>"Saint John"</a:t>
            </a:r>
            <a:r>
              <a:rPr lang="en-CA" sz="900" b="0" dirty="0">
                <a:solidFill>
                  <a:srgbClr val="CCCCCC"/>
                </a:solidFill>
                <a:effectLst/>
                <a:latin typeface="Consolas" panose="020B0609020204030204" pitchFamily="49" charset="0"/>
              </a:rPr>
              <a:t>,</a:t>
            </a:r>
            <a:r>
              <a:rPr lang="en-CA" sz="900" b="0" dirty="0">
                <a:solidFill>
                  <a:srgbClr val="B5CEA8"/>
                </a:solidFill>
                <a:effectLst/>
                <a:latin typeface="Consolas" panose="020B0609020204030204" pitchFamily="49" charset="0"/>
              </a:rPr>
              <a:t>11</a:t>
            </a:r>
            <a:r>
              <a:rPr lang="en-CA" sz="900" b="0" dirty="0">
                <a:solidFill>
                  <a:srgbClr val="CCCCCC"/>
                </a:solidFill>
                <a:effectLst/>
                <a:latin typeface="Consolas" panose="020B0609020204030204" pitchFamily="49" charset="0"/>
              </a:rPr>
              <a:t>);</a:t>
            </a:r>
          </a:p>
          <a:p>
            <a:r>
              <a:rPr lang="en-CA" sz="900" b="0" dirty="0">
                <a:solidFill>
                  <a:srgbClr val="CCCCCC"/>
                </a:solidFill>
                <a:effectLst/>
                <a:latin typeface="Consolas" panose="020B0609020204030204" pitchFamily="49" charset="0"/>
              </a:rPr>
              <a:t>        </a:t>
            </a:r>
            <a:r>
              <a:rPr lang="en-CA" sz="900" b="0" dirty="0" err="1">
                <a:solidFill>
                  <a:srgbClr val="9CDCFE"/>
                </a:solidFill>
                <a:effectLst/>
                <a:latin typeface="Consolas" panose="020B0609020204030204" pitchFamily="49" charset="0"/>
              </a:rPr>
              <a:t>weatherConditions</a:t>
            </a:r>
            <a:r>
              <a:rPr lang="en-CA" sz="900" b="0" dirty="0" err="1">
                <a:solidFill>
                  <a:srgbClr val="CCCCCC"/>
                </a:solidFill>
                <a:effectLst/>
                <a:latin typeface="Consolas" panose="020B0609020204030204" pitchFamily="49" charset="0"/>
              </a:rPr>
              <a:t>.</a:t>
            </a:r>
            <a:r>
              <a:rPr lang="en-CA" sz="900" b="0" dirty="0" err="1">
                <a:solidFill>
                  <a:srgbClr val="DCDCAA"/>
                </a:solidFill>
                <a:effectLst/>
                <a:latin typeface="Consolas" panose="020B0609020204030204" pitchFamily="49" charset="0"/>
              </a:rPr>
              <a:t>put</a:t>
            </a:r>
            <a:r>
              <a:rPr lang="en-CA" sz="900" b="0" dirty="0">
                <a:solidFill>
                  <a:srgbClr val="CCCCCC"/>
                </a:solidFill>
                <a:effectLst/>
                <a:latin typeface="Consolas" panose="020B0609020204030204" pitchFamily="49" charset="0"/>
              </a:rPr>
              <a:t>(</a:t>
            </a:r>
            <a:r>
              <a:rPr lang="en-CA" sz="900" b="0" dirty="0">
                <a:solidFill>
                  <a:srgbClr val="CE9178"/>
                </a:solidFill>
                <a:effectLst/>
                <a:latin typeface="Consolas" panose="020B0609020204030204" pitchFamily="49" charset="0"/>
              </a:rPr>
              <a:t>"Sussex"</a:t>
            </a:r>
            <a:r>
              <a:rPr lang="en-CA" sz="900" b="0" dirty="0">
                <a:solidFill>
                  <a:srgbClr val="CCCCCC"/>
                </a:solidFill>
                <a:effectLst/>
                <a:latin typeface="Consolas" panose="020B0609020204030204" pitchFamily="49" charset="0"/>
              </a:rPr>
              <a:t>,</a:t>
            </a:r>
            <a:r>
              <a:rPr lang="en-CA" sz="900" b="0" dirty="0">
                <a:solidFill>
                  <a:srgbClr val="B5CEA8"/>
                </a:solidFill>
                <a:effectLst/>
                <a:latin typeface="Consolas" panose="020B0609020204030204" pitchFamily="49" charset="0"/>
              </a:rPr>
              <a:t>5</a:t>
            </a:r>
            <a:r>
              <a:rPr lang="en-CA" sz="900" b="0" dirty="0">
                <a:solidFill>
                  <a:srgbClr val="CCCCCC"/>
                </a:solidFill>
                <a:effectLst/>
                <a:latin typeface="Consolas" panose="020B0609020204030204" pitchFamily="49" charset="0"/>
              </a:rPr>
              <a:t>);</a:t>
            </a:r>
          </a:p>
          <a:p>
            <a:br>
              <a:rPr lang="en-CA" sz="900" b="0" dirty="0">
                <a:solidFill>
                  <a:srgbClr val="CCCCCC"/>
                </a:solidFill>
                <a:effectLst/>
                <a:latin typeface="Consolas" panose="020B0609020204030204" pitchFamily="49" charset="0"/>
              </a:rPr>
            </a:br>
            <a:r>
              <a:rPr lang="en-CA" sz="900" b="0" dirty="0">
                <a:solidFill>
                  <a:srgbClr val="CCCCCC"/>
                </a:solidFill>
                <a:effectLst/>
                <a:latin typeface="Consolas" panose="020B0609020204030204" pitchFamily="49" charset="0"/>
              </a:rPr>
              <a:t>        </a:t>
            </a:r>
            <a:r>
              <a:rPr lang="en-CA" sz="900" b="0" dirty="0" err="1">
                <a:solidFill>
                  <a:srgbClr val="4EC9B0"/>
                </a:solidFill>
                <a:effectLst/>
                <a:latin typeface="Consolas" panose="020B0609020204030204" pitchFamily="49" charset="0"/>
              </a:rPr>
              <a:t>System</a:t>
            </a:r>
            <a:r>
              <a:rPr lang="en-CA" sz="900" b="0" dirty="0" err="1">
                <a:solidFill>
                  <a:srgbClr val="CCCCCC"/>
                </a:solidFill>
                <a:effectLst/>
                <a:latin typeface="Consolas" panose="020B0609020204030204" pitchFamily="49" charset="0"/>
              </a:rPr>
              <a:t>.</a:t>
            </a:r>
            <a:r>
              <a:rPr lang="en-CA" sz="900" b="0" dirty="0" err="1">
                <a:solidFill>
                  <a:srgbClr val="4FC1FF"/>
                </a:solidFill>
                <a:effectLst/>
                <a:latin typeface="Consolas" panose="020B0609020204030204" pitchFamily="49" charset="0"/>
              </a:rPr>
              <a:t>out</a:t>
            </a:r>
            <a:r>
              <a:rPr lang="en-CA" sz="900" b="0" dirty="0" err="1">
                <a:solidFill>
                  <a:srgbClr val="CCCCCC"/>
                </a:solidFill>
                <a:effectLst/>
                <a:latin typeface="Consolas" panose="020B0609020204030204" pitchFamily="49" charset="0"/>
              </a:rPr>
              <a:t>.</a:t>
            </a:r>
            <a:r>
              <a:rPr lang="en-CA" sz="900" b="0" dirty="0" err="1">
                <a:solidFill>
                  <a:srgbClr val="DCDCAA"/>
                </a:solidFill>
                <a:effectLst/>
                <a:latin typeface="Consolas" panose="020B0609020204030204" pitchFamily="49" charset="0"/>
              </a:rPr>
              <a:t>println</a:t>
            </a:r>
            <a:r>
              <a:rPr lang="en-CA" sz="900" b="0" dirty="0">
                <a:solidFill>
                  <a:srgbClr val="CCCCCC"/>
                </a:solidFill>
                <a:effectLst/>
                <a:latin typeface="Consolas" panose="020B0609020204030204" pitchFamily="49" charset="0"/>
              </a:rPr>
              <a:t>(</a:t>
            </a:r>
            <a:r>
              <a:rPr lang="en-CA" sz="900" b="0" dirty="0" err="1">
                <a:solidFill>
                  <a:srgbClr val="9CDCFE"/>
                </a:solidFill>
                <a:effectLst/>
                <a:latin typeface="Consolas" panose="020B0609020204030204" pitchFamily="49" charset="0"/>
              </a:rPr>
              <a:t>weatherConditions</a:t>
            </a:r>
            <a:r>
              <a:rPr lang="en-CA" sz="900" b="0" dirty="0">
                <a:solidFill>
                  <a:srgbClr val="CCCCCC"/>
                </a:solidFill>
                <a:effectLst/>
                <a:latin typeface="Consolas" panose="020B0609020204030204" pitchFamily="49" charset="0"/>
              </a:rPr>
              <a:t>);</a:t>
            </a:r>
          </a:p>
          <a:p>
            <a:r>
              <a:rPr lang="en-CA" sz="900" b="0" dirty="0">
                <a:solidFill>
                  <a:srgbClr val="CCCCCC"/>
                </a:solidFill>
                <a:effectLst/>
                <a:latin typeface="Consolas" panose="020B0609020204030204" pitchFamily="49" charset="0"/>
              </a:rPr>
              <a:t>        </a:t>
            </a:r>
            <a:r>
              <a:rPr lang="en-CA" sz="900" b="0" dirty="0" err="1">
                <a:solidFill>
                  <a:srgbClr val="4EC9B0"/>
                </a:solidFill>
                <a:effectLst/>
                <a:latin typeface="Consolas" panose="020B0609020204030204" pitchFamily="49" charset="0"/>
              </a:rPr>
              <a:t>System</a:t>
            </a:r>
            <a:r>
              <a:rPr lang="en-CA" sz="900" b="0" dirty="0" err="1">
                <a:solidFill>
                  <a:srgbClr val="CCCCCC"/>
                </a:solidFill>
                <a:effectLst/>
                <a:latin typeface="Consolas" panose="020B0609020204030204" pitchFamily="49" charset="0"/>
              </a:rPr>
              <a:t>.</a:t>
            </a:r>
            <a:r>
              <a:rPr lang="en-CA" sz="900" b="0" dirty="0" err="1">
                <a:solidFill>
                  <a:srgbClr val="4FC1FF"/>
                </a:solidFill>
                <a:effectLst/>
                <a:latin typeface="Consolas" panose="020B0609020204030204" pitchFamily="49" charset="0"/>
              </a:rPr>
              <a:t>out</a:t>
            </a:r>
            <a:r>
              <a:rPr lang="en-CA" sz="900" b="0" dirty="0" err="1">
                <a:solidFill>
                  <a:srgbClr val="CCCCCC"/>
                </a:solidFill>
                <a:effectLst/>
                <a:latin typeface="Consolas" panose="020B0609020204030204" pitchFamily="49" charset="0"/>
              </a:rPr>
              <a:t>.</a:t>
            </a:r>
            <a:r>
              <a:rPr lang="en-CA" sz="900" b="0" dirty="0" err="1">
                <a:solidFill>
                  <a:srgbClr val="DCDCAA"/>
                </a:solidFill>
                <a:effectLst/>
                <a:latin typeface="Consolas" panose="020B0609020204030204" pitchFamily="49" charset="0"/>
              </a:rPr>
              <a:t>println</a:t>
            </a:r>
            <a:r>
              <a:rPr lang="en-CA" sz="900" b="0" dirty="0">
                <a:solidFill>
                  <a:srgbClr val="CCCCCC"/>
                </a:solidFill>
                <a:effectLst/>
                <a:latin typeface="Consolas" panose="020B0609020204030204" pitchFamily="49" charset="0"/>
              </a:rPr>
              <a:t>(</a:t>
            </a:r>
            <a:r>
              <a:rPr lang="en-CA" sz="900" b="0" dirty="0" err="1">
                <a:solidFill>
                  <a:srgbClr val="9CDCFE"/>
                </a:solidFill>
                <a:effectLst/>
                <a:latin typeface="Consolas" panose="020B0609020204030204" pitchFamily="49" charset="0"/>
              </a:rPr>
              <a:t>weatherConditions</a:t>
            </a:r>
            <a:r>
              <a:rPr lang="en-CA" sz="900" b="0" dirty="0" err="1">
                <a:solidFill>
                  <a:srgbClr val="CCCCCC"/>
                </a:solidFill>
                <a:effectLst/>
                <a:latin typeface="Consolas" panose="020B0609020204030204" pitchFamily="49" charset="0"/>
              </a:rPr>
              <a:t>.</a:t>
            </a:r>
            <a:r>
              <a:rPr lang="en-CA" sz="900" b="0" dirty="0" err="1">
                <a:solidFill>
                  <a:srgbClr val="DCDCAA"/>
                </a:solidFill>
                <a:effectLst/>
                <a:latin typeface="Consolas" panose="020B0609020204030204" pitchFamily="49" charset="0"/>
              </a:rPr>
              <a:t>size</a:t>
            </a:r>
            <a:r>
              <a:rPr lang="en-CA" sz="900" b="0" dirty="0">
                <a:solidFill>
                  <a:srgbClr val="CCCCCC"/>
                </a:solidFill>
                <a:effectLst/>
                <a:latin typeface="Consolas" panose="020B0609020204030204" pitchFamily="49" charset="0"/>
              </a:rPr>
              <a:t>());</a:t>
            </a:r>
          </a:p>
          <a:p>
            <a:br>
              <a:rPr lang="en-CA" sz="900" b="0" dirty="0">
                <a:solidFill>
                  <a:srgbClr val="CCCCCC"/>
                </a:solidFill>
                <a:effectLst/>
                <a:latin typeface="Consolas" panose="020B0609020204030204" pitchFamily="49" charset="0"/>
              </a:rPr>
            </a:br>
            <a:r>
              <a:rPr lang="en-CA" sz="900" b="0" dirty="0">
                <a:solidFill>
                  <a:srgbClr val="CCCCCC"/>
                </a:solidFill>
                <a:effectLst/>
                <a:latin typeface="Consolas" panose="020B0609020204030204" pitchFamily="49" charset="0"/>
              </a:rPr>
              <a:t>        </a:t>
            </a:r>
            <a:r>
              <a:rPr lang="en-CA" sz="900" b="0" dirty="0">
                <a:solidFill>
                  <a:srgbClr val="6A9955"/>
                </a:solidFill>
                <a:effectLst/>
                <a:latin typeface="Consolas" panose="020B0609020204030204" pitchFamily="49" charset="0"/>
              </a:rPr>
              <a:t>//Addressing values in </a:t>
            </a:r>
            <a:r>
              <a:rPr lang="en-CA" sz="900" b="0" dirty="0" err="1">
                <a:solidFill>
                  <a:srgbClr val="6A9955"/>
                </a:solidFill>
                <a:effectLst/>
                <a:latin typeface="Consolas" panose="020B0609020204030204" pitchFamily="49" charset="0"/>
              </a:rPr>
              <a:t>HashMaps</a:t>
            </a:r>
            <a:r>
              <a:rPr lang="en-CA" sz="900" b="0" dirty="0">
                <a:solidFill>
                  <a:srgbClr val="6A9955"/>
                </a:solidFill>
                <a:effectLst/>
                <a:latin typeface="Consolas" panose="020B0609020204030204" pitchFamily="49" charset="0"/>
              </a:rPr>
              <a:t> using .get method and key value:</a:t>
            </a:r>
            <a:endParaRPr lang="en-CA" sz="900" b="0" dirty="0">
              <a:solidFill>
                <a:srgbClr val="CCCCCC"/>
              </a:solidFill>
              <a:effectLst/>
              <a:latin typeface="Consolas" panose="020B0609020204030204" pitchFamily="49" charset="0"/>
            </a:endParaRPr>
          </a:p>
          <a:p>
            <a:r>
              <a:rPr lang="en-CA" sz="900" b="0" dirty="0">
                <a:solidFill>
                  <a:srgbClr val="CCCCCC"/>
                </a:solidFill>
                <a:effectLst/>
                <a:latin typeface="Consolas" panose="020B0609020204030204" pitchFamily="49" charset="0"/>
              </a:rPr>
              <a:t>        </a:t>
            </a:r>
            <a:r>
              <a:rPr lang="en-CA" sz="900" b="0" dirty="0" err="1">
                <a:solidFill>
                  <a:srgbClr val="4EC9B0"/>
                </a:solidFill>
                <a:effectLst/>
                <a:latin typeface="Consolas" panose="020B0609020204030204" pitchFamily="49" charset="0"/>
              </a:rPr>
              <a:t>System</a:t>
            </a:r>
            <a:r>
              <a:rPr lang="en-CA" sz="900" b="0" dirty="0" err="1">
                <a:solidFill>
                  <a:srgbClr val="CCCCCC"/>
                </a:solidFill>
                <a:effectLst/>
                <a:latin typeface="Consolas" panose="020B0609020204030204" pitchFamily="49" charset="0"/>
              </a:rPr>
              <a:t>.</a:t>
            </a:r>
            <a:r>
              <a:rPr lang="en-CA" sz="900" b="0" dirty="0" err="1">
                <a:solidFill>
                  <a:srgbClr val="4FC1FF"/>
                </a:solidFill>
                <a:effectLst/>
                <a:latin typeface="Consolas" panose="020B0609020204030204" pitchFamily="49" charset="0"/>
              </a:rPr>
              <a:t>out</a:t>
            </a:r>
            <a:r>
              <a:rPr lang="en-CA" sz="900" b="0" dirty="0" err="1">
                <a:solidFill>
                  <a:srgbClr val="CCCCCC"/>
                </a:solidFill>
                <a:effectLst/>
                <a:latin typeface="Consolas" panose="020B0609020204030204" pitchFamily="49" charset="0"/>
              </a:rPr>
              <a:t>.</a:t>
            </a:r>
            <a:r>
              <a:rPr lang="en-CA" sz="900" b="0" dirty="0" err="1">
                <a:solidFill>
                  <a:srgbClr val="DCDCAA"/>
                </a:solidFill>
                <a:effectLst/>
                <a:latin typeface="Consolas" panose="020B0609020204030204" pitchFamily="49" charset="0"/>
              </a:rPr>
              <a:t>printf</a:t>
            </a:r>
            <a:r>
              <a:rPr lang="en-CA" sz="900" b="0" dirty="0">
                <a:solidFill>
                  <a:srgbClr val="CCCCCC"/>
                </a:solidFill>
                <a:effectLst/>
                <a:latin typeface="Consolas" panose="020B0609020204030204" pitchFamily="49" charset="0"/>
              </a:rPr>
              <a:t>(</a:t>
            </a:r>
            <a:r>
              <a:rPr lang="en-CA" sz="900" b="0" dirty="0">
                <a:solidFill>
                  <a:srgbClr val="CE9178"/>
                </a:solidFill>
                <a:effectLst/>
                <a:latin typeface="Consolas" panose="020B0609020204030204" pitchFamily="49" charset="0"/>
              </a:rPr>
              <a:t>"The temperature in Moncton is current %d </a:t>
            </a:r>
            <a:r>
              <a:rPr lang="en-CA" sz="900" b="0" dirty="0" err="1">
                <a:solidFill>
                  <a:srgbClr val="CE9178"/>
                </a:solidFill>
                <a:effectLst/>
                <a:latin typeface="Consolas" panose="020B0609020204030204" pitchFamily="49" charset="0"/>
              </a:rPr>
              <a:t>degC</a:t>
            </a:r>
            <a:r>
              <a:rPr lang="en-CA" sz="900" b="0" dirty="0">
                <a:solidFill>
                  <a:srgbClr val="D7BA7D"/>
                </a:solidFill>
                <a:effectLst/>
                <a:latin typeface="Consolas" panose="020B0609020204030204" pitchFamily="49" charset="0"/>
              </a:rPr>
              <a:t>\n</a:t>
            </a:r>
            <a:r>
              <a:rPr lang="en-CA" sz="900" b="0" dirty="0">
                <a:solidFill>
                  <a:srgbClr val="CE9178"/>
                </a:solidFill>
                <a:effectLst/>
                <a:latin typeface="Consolas" panose="020B0609020204030204" pitchFamily="49" charset="0"/>
              </a:rPr>
              <a:t>"</a:t>
            </a:r>
            <a:r>
              <a:rPr lang="en-CA" sz="900" b="0" dirty="0">
                <a:solidFill>
                  <a:srgbClr val="CCCCCC"/>
                </a:solidFill>
                <a:effectLst/>
                <a:latin typeface="Consolas" panose="020B0609020204030204" pitchFamily="49" charset="0"/>
              </a:rPr>
              <a:t>, </a:t>
            </a:r>
            <a:r>
              <a:rPr lang="en-CA" sz="900" b="0" dirty="0" err="1">
                <a:solidFill>
                  <a:srgbClr val="9CDCFE"/>
                </a:solidFill>
                <a:effectLst/>
                <a:latin typeface="Consolas" panose="020B0609020204030204" pitchFamily="49" charset="0"/>
              </a:rPr>
              <a:t>weatherConditions</a:t>
            </a:r>
            <a:r>
              <a:rPr lang="en-CA" sz="900" b="0" dirty="0" err="1">
                <a:solidFill>
                  <a:srgbClr val="CCCCCC"/>
                </a:solidFill>
                <a:effectLst/>
                <a:latin typeface="Consolas" panose="020B0609020204030204" pitchFamily="49" charset="0"/>
              </a:rPr>
              <a:t>.</a:t>
            </a:r>
            <a:r>
              <a:rPr lang="en-CA" sz="900" b="0" dirty="0" err="1">
                <a:solidFill>
                  <a:srgbClr val="DCDCAA"/>
                </a:solidFill>
                <a:effectLst/>
                <a:latin typeface="Consolas" panose="020B0609020204030204" pitchFamily="49" charset="0"/>
              </a:rPr>
              <a:t>get</a:t>
            </a:r>
            <a:r>
              <a:rPr lang="en-CA" sz="900" b="0" dirty="0">
                <a:solidFill>
                  <a:srgbClr val="CCCCCC"/>
                </a:solidFill>
                <a:effectLst/>
                <a:latin typeface="Consolas" panose="020B0609020204030204" pitchFamily="49" charset="0"/>
              </a:rPr>
              <a:t>(</a:t>
            </a:r>
            <a:r>
              <a:rPr lang="en-CA" sz="900" b="0" dirty="0">
                <a:solidFill>
                  <a:srgbClr val="CE9178"/>
                </a:solidFill>
                <a:effectLst/>
                <a:latin typeface="Consolas" panose="020B0609020204030204" pitchFamily="49" charset="0"/>
              </a:rPr>
              <a:t>"Moncton"</a:t>
            </a:r>
            <a:r>
              <a:rPr lang="en-CA" sz="900" b="0" dirty="0">
                <a:solidFill>
                  <a:srgbClr val="CCCCCC"/>
                </a:solidFill>
                <a:effectLst/>
                <a:latin typeface="Consolas" panose="020B0609020204030204" pitchFamily="49" charset="0"/>
              </a:rPr>
              <a:t>));</a:t>
            </a:r>
          </a:p>
          <a:p>
            <a:br>
              <a:rPr lang="en-CA" sz="900" b="0" dirty="0">
                <a:solidFill>
                  <a:srgbClr val="CCCCCC"/>
                </a:solidFill>
                <a:effectLst/>
                <a:latin typeface="Consolas" panose="020B0609020204030204" pitchFamily="49" charset="0"/>
              </a:rPr>
            </a:br>
            <a:r>
              <a:rPr lang="en-CA" sz="900" b="0" dirty="0">
                <a:solidFill>
                  <a:srgbClr val="CCCCCC"/>
                </a:solidFill>
                <a:effectLst/>
                <a:latin typeface="Consolas" panose="020B0609020204030204" pitchFamily="49" charset="0"/>
              </a:rPr>
              <a:t>        </a:t>
            </a:r>
            <a:r>
              <a:rPr lang="en-CA" sz="900" b="0" dirty="0">
                <a:solidFill>
                  <a:srgbClr val="C586C0"/>
                </a:solidFill>
                <a:effectLst/>
                <a:latin typeface="Consolas" panose="020B0609020204030204" pitchFamily="49" charset="0"/>
              </a:rPr>
              <a:t>for</a:t>
            </a:r>
            <a:r>
              <a:rPr lang="en-CA" sz="900" b="0" dirty="0">
                <a:solidFill>
                  <a:srgbClr val="CCCCCC"/>
                </a:solidFill>
                <a:effectLst/>
                <a:latin typeface="Consolas" panose="020B0609020204030204" pitchFamily="49" charset="0"/>
              </a:rPr>
              <a:t> (</a:t>
            </a:r>
            <a:r>
              <a:rPr lang="en-CA" sz="900" b="0" dirty="0">
                <a:solidFill>
                  <a:srgbClr val="4EC9B0"/>
                </a:solidFill>
                <a:effectLst/>
                <a:latin typeface="Consolas" panose="020B0609020204030204" pitchFamily="49" charset="0"/>
              </a:rPr>
              <a:t>String</a:t>
            </a:r>
            <a:r>
              <a:rPr lang="en-CA" sz="900" b="0" dirty="0">
                <a:solidFill>
                  <a:srgbClr val="CCCCCC"/>
                </a:solidFill>
                <a:effectLst/>
                <a:latin typeface="Consolas" panose="020B0609020204030204" pitchFamily="49" charset="0"/>
              </a:rPr>
              <a:t> </a:t>
            </a:r>
            <a:r>
              <a:rPr lang="en-CA" sz="900" b="0" dirty="0">
                <a:solidFill>
                  <a:srgbClr val="9CDCFE"/>
                </a:solidFill>
                <a:effectLst/>
                <a:latin typeface="Consolas" panose="020B0609020204030204" pitchFamily="49" charset="0"/>
              </a:rPr>
              <a:t>city</a:t>
            </a:r>
            <a:r>
              <a:rPr lang="en-CA" sz="900" b="0" dirty="0">
                <a:solidFill>
                  <a:srgbClr val="C586C0"/>
                </a:solidFill>
                <a:effectLst/>
                <a:latin typeface="Consolas" panose="020B0609020204030204" pitchFamily="49" charset="0"/>
              </a:rPr>
              <a:t>:</a:t>
            </a:r>
            <a:r>
              <a:rPr lang="en-CA" sz="900" b="0" dirty="0">
                <a:solidFill>
                  <a:srgbClr val="CCCCCC"/>
                </a:solidFill>
                <a:effectLst/>
                <a:latin typeface="Consolas" panose="020B0609020204030204" pitchFamily="49" charset="0"/>
              </a:rPr>
              <a:t> </a:t>
            </a:r>
            <a:r>
              <a:rPr lang="en-CA" sz="900" b="0" dirty="0" err="1">
                <a:solidFill>
                  <a:srgbClr val="9CDCFE"/>
                </a:solidFill>
                <a:effectLst/>
                <a:latin typeface="Consolas" panose="020B0609020204030204" pitchFamily="49" charset="0"/>
              </a:rPr>
              <a:t>weatherConditions</a:t>
            </a:r>
            <a:r>
              <a:rPr lang="en-CA" sz="900" b="0" dirty="0" err="1">
                <a:solidFill>
                  <a:srgbClr val="CCCCCC"/>
                </a:solidFill>
                <a:effectLst/>
                <a:latin typeface="Consolas" panose="020B0609020204030204" pitchFamily="49" charset="0"/>
              </a:rPr>
              <a:t>.</a:t>
            </a:r>
            <a:r>
              <a:rPr lang="en-CA" sz="900" b="0" dirty="0" err="1">
                <a:solidFill>
                  <a:srgbClr val="DCDCAA"/>
                </a:solidFill>
                <a:effectLst/>
                <a:latin typeface="Consolas" panose="020B0609020204030204" pitchFamily="49" charset="0"/>
              </a:rPr>
              <a:t>keySet</a:t>
            </a:r>
            <a:r>
              <a:rPr lang="en-CA" sz="900" b="0" dirty="0">
                <a:solidFill>
                  <a:srgbClr val="CCCCCC"/>
                </a:solidFill>
                <a:effectLst/>
                <a:latin typeface="Consolas" panose="020B0609020204030204" pitchFamily="49" charset="0"/>
              </a:rPr>
              <a:t>()){  </a:t>
            </a:r>
            <a:r>
              <a:rPr lang="en-CA" sz="900" b="0" dirty="0">
                <a:solidFill>
                  <a:srgbClr val="6A9955"/>
                </a:solidFill>
                <a:effectLst/>
                <a:latin typeface="Consolas" panose="020B0609020204030204" pitchFamily="49" charset="0"/>
              </a:rPr>
              <a:t>//use values() method to get the values instead of keys</a:t>
            </a:r>
            <a:endParaRPr lang="en-CA" sz="900" b="0" dirty="0">
              <a:solidFill>
                <a:srgbClr val="CCCCCC"/>
              </a:solidFill>
              <a:effectLst/>
              <a:latin typeface="Consolas" panose="020B0609020204030204" pitchFamily="49" charset="0"/>
            </a:endParaRPr>
          </a:p>
          <a:p>
            <a:r>
              <a:rPr lang="en-CA" sz="900" b="0" dirty="0">
                <a:solidFill>
                  <a:srgbClr val="CCCCCC"/>
                </a:solidFill>
                <a:effectLst/>
                <a:latin typeface="Consolas" panose="020B0609020204030204" pitchFamily="49" charset="0"/>
              </a:rPr>
              <a:t>            </a:t>
            </a:r>
            <a:r>
              <a:rPr lang="en-CA" sz="900" b="0" dirty="0" err="1">
                <a:solidFill>
                  <a:srgbClr val="4EC9B0"/>
                </a:solidFill>
                <a:effectLst/>
                <a:latin typeface="Consolas" panose="020B0609020204030204" pitchFamily="49" charset="0"/>
              </a:rPr>
              <a:t>System</a:t>
            </a:r>
            <a:r>
              <a:rPr lang="en-CA" sz="900" b="0" dirty="0" err="1">
                <a:solidFill>
                  <a:srgbClr val="CCCCCC"/>
                </a:solidFill>
                <a:effectLst/>
                <a:latin typeface="Consolas" panose="020B0609020204030204" pitchFamily="49" charset="0"/>
              </a:rPr>
              <a:t>.</a:t>
            </a:r>
            <a:r>
              <a:rPr lang="en-CA" sz="900" b="0" dirty="0" err="1">
                <a:solidFill>
                  <a:srgbClr val="4FC1FF"/>
                </a:solidFill>
                <a:effectLst/>
                <a:latin typeface="Consolas" panose="020B0609020204030204" pitchFamily="49" charset="0"/>
              </a:rPr>
              <a:t>out</a:t>
            </a:r>
            <a:r>
              <a:rPr lang="en-CA" sz="900" b="0" dirty="0" err="1">
                <a:solidFill>
                  <a:srgbClr val="CCCCCC"/>
                </a:solidFill>
                <a:effectLst/>
                <a:latin typeface="Consolas" panose="020B0609020204030204" pitchFamily="49" charset="0"/>
              </a:rPr>
              <a:t>.</a:t>
            </a:r>
            <a:r>
              <a:rPr lang="en-CA" sz="900" b="0" dirty="0" err="1">
                <a:solidFill>
                  <a:srgbClr val="DCDCAA"/>
                </a:solidFill>
                <a:effectLst/>
                <a:latin typeface="Consolas" panose="020B0609020204030204" pitchFamily="49" charset="0"/>
              </a:rPr>
              <a:t>println</a:t>
            </a:r>
            <a:r>
              <a:rPr lang="en-CA" sz="900" b="0" dirty="0">
                <a:solidFill>
                  <a:srgbClr val="CCCCCC"/>
                </a:solidFill>
                <a:effectLst/>
                <a:latin typeface="Consolas" panose="020B0609020204030204" pitchFamily="49" charset="0"/>
              </a:rPr>
              <a:t>(</a:t>
            </a:r>
            <a:r>
              <a:rPr lang="en-CA" sz="900" b="0" dirty="0">
                <a:solidFill>
                  <a:srgbClr val="9CDCFE"/>
                </a:solidFill>
                <a:effectLst/>
                <a:latin typeface="Consolas" panose="020B0609020204030204" pitchFamily="49" charset="0"/>
              </a:rPr>
              <a:t>city</a:t>
            </a:r>
            <a:r>
              <a:rPr lang="en-CA" sz="900" b="0" dirty="0">
                <a:solidFill>
                  <a:srgbClr val="CCCCCC"/>
                </a:solidFill>
                <a:effectLst/>
                <a:latin typeface="Consolas" panose="020B0609020204030204" pitchFamily="49" charset="0"/>
              </a:rPr>
              <a:t>);</a:t>
            </a:r>
          </a:p>
          <a:p>
            <a:r>
              <a:rPr lang="en-CA" sz="900" b="0" dirty="0">
                <a:solidFill>
                  <a:srgbClr val="CCCCCC"/>
                </a:solidFill>
                <a:effectLst/>
                <a:latin typeface="Consolas" panose="020B0609020204030204" pitchFamily="49" charset="0"/>
              </a:rPr>
              <a:t>        }</a:t>
            </a:r>
          </a:p>
          <a:p>
            <a:r>
              <a:rPr lang="en-CA" sz="900" b="0" dirty="0">
                <a:solidFill>
                  <a:srgbClr val="CCCCCC"/>
                </a:solidFill>
                <a:effectLst/>
                <a:latin typeface="Consolas" panose="020B0609020204030204" pitchFamily="49" charset="0"/>
              </a:rPr>
              <a:t>        </a:t>
            </a:r>
          </a:p>
          <a:p>
            <a:br>
              <a:rPr lang="en-CA" sz="900" b="0" dirty="0">
                <a:solidFill>
                  <a:srgbClr val="CCCCCC"/>
                </a:solidFill>
                <a:effectLst/>
                <a:latin typeface="Consolas" panose="020B0609020204030204" pitchFamily="49" charset="0"/>
              </a:rPr>
            </a:br>
            <a:r>
              <a:rPr lang="en-CA" sz="900" b="0" dirty="0">
                <a:solidFill>
                  <a:srgbClr val="CCCCCC"/>
                </a:solidFill>
                <a:effectLst/>
                <a:latin typeface="Consolas" panose="020B0609020204030204" pitchFamily="49" charset="0"/>
              </a:rPr>
              <a:t>        </a:t>
            </a:r>
            <a:r>
              <a:rPr lang="en-CA" sz="900" b="0" dirty="0">
                <a:solidFill>
                  <a:srgbClr val="6A9955"/>
                </a:solidFill>
                <a:effectLst/>
                <a:latin typeface="Consolas" panose="020B0609020204030204" pitchFamily="49" charset="0"/>
              </a:rPr>
              <a:t>/*---------------------EXAMPLE-1 END -------------------- */</a:t>
            </a:r>
            <a:endParaRPr lang="en-CA" sz="900" b="0" dirty="0">
              <a:solidFill>
                <a:srgbClr val="CCCCCC"/>
              </a:solidFill>
              <a:effectLst/>
              <a:latin typeface="Consolas" panose="020B0609020204030204" pitchFamily="49" charset="0"/>
            </a:endParaRPr>
          </a:p>
          <a:p>
            <a:br>
              <a:rPr lang="en-CA" sz="900" b="0" dirty="0">
                <a:solidFill>
                  <a:srgbClr val="CCCCCC"/>
                </a:solidFill>
                <a:effectLst/>
                <a:latin typeface="Consolas" panose="020B0609020204030204" pitchFamily="49" charset="0"/>
              </a:rPr>
            </a:br>
            <a:r>
              <a:rPr lang="en-CA" sz="900" b="0" dirty="0">
                <a:solidFill>
                  <a:srgbClr val="CCCCCC"/>
                </a:solidFill>
                <a:effectLst/>
                <a:latin typeface="Consolas" panose="020B0609020204030204" pitchFamily="49" charset="0"/>
              </a:rPr>
              <a:t>    }</a:t>
            </a:r>
          </a:p>
          <a:p>
            <a:r>
              <a:rPr lang="en-CA" sz="900" b="0" dirty="0">
                <a:solidFill>
                  <a:srgbClr val="CCCCCC"/>
                </a:solidFill>
                <a:effectLst/>
                <a:latin typeface="Consolas" panose="020B0609020204030204" pitchFamily="49" charset="0"/>
              </a:rPr>
              <a:t>}</a:t>
            </a:r>
          </a:p>
        </p:txBody>
      </p:sp>
      <p:sp>
        <p:nvSpPr>
          <p:cNvPr id="3" name="Google Shape;877;p41">
            <a:extLst>
              <a:ext uri="{FF2B5EF4-FFF2-40B4-BE49-F238E27FC236}">
                <a16:creationId xmlns:a16="http://schemas.microsoft.com/office/drawing/2014/main" id="{909CAAA3-9FD6-66BA-F1EC-36C55457133F}"/>
              </a:ext>
            </a:extLst>
          </p:cNvPr>
          <p:cNvSpPr txBox="1">
            <a:spLocks/>
          </p:cNvSpPr>
          <p:nvPr/>
        </p:nvSpPr>
        <p:spPr>
          <a:xfrm>
            <a:off x="3469924" y="129019"/>
            <a:ext cx="177443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nton"/>
              <a:buNone/>
              <a:defRPr sz="4800" b="0" i="0" u="none" strike="noStrike" cap="none">
                <a:solidFill>
                  <a:schemeClr val="dk1"/>
                </a:solidFill>
                <a:latin typeface="Anton"/>
                <a:ea typeface="Anton"/>
                <a:cs typeface="Anton"/>
                <a:sym typeface="Anton"/>
              </a:defRPr>
            </a:lvl1pPr>
            <a:lvl2pPr marR="0" lvl="1"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2pPr>
            <a:lvl3pPr marR="0" lvl="2"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3pPr>
            <a:lvl4pPr marR="0" lvl="3"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4pPr>
            <a:lvl5pPr marR="0" lvl="4"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5pPr>
            <a:lvl6pPr marR="0" lvl="5"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6pPr>
            <a:lvl7pPr marR="0" lvl="6"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7pPr>
            <a:lvl8pPr marR="0" lvl="7"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8pPr>
            <a:lvl9pPr marR="0" lvl="8" algn="ctr" rtl="0">
              <a:lnSpc>
                <a:spcPct val="100000"/>
              </a:lnSpc>
              <a:spcBef>
                <a:spcPts val="0"/>
              </a:spcBef>
              <a:spcAft>
                <a:spcPts val="0"/>
              </a:spcAft>
              <a:buClr>
                <a:schemeClr val="dk1"/>
              </a:buClr>
              <a:buSzPts val="3600"/>
              <a:buFont typeface="DM Sans"/>
              <a:buNone/>
              <a:defRPr sz="3600" b="1" i="0" u="none" strike="noStrike" cap="none">
                <a:solidFill>
                  <a:schemeClr val="dk1"/>
                </a:solidFill>
                <a:latin typeface="DM Sans"/>
                <a:ea typeface="DM Sans"/>
                <a:cs typeface="DM Sans"/>
                <a:sym typeface="DM Sans"/>
              </a:defRPr>
            </a:lvl9pPr>
          </a:lstStyle>
          <a:p>
            <a:r>
              <a:rPr lang="en-CA" sz="1800" dirty="0">
                <a:solidFill>
                  <a:schemeClr val="hlink"/>
                </a:solidFill>
                <a:uFill>
                  <a:noFill/>
                </a:uFill>
              </a:rPr>
              <a:t>Hash Map Basics</a:t>
            </a:r>
            <a:endParaRPr lang="en-CA" sz="1800" dirty="0"/>
          </a:p>
        </p:txBody>
      </p:sp>
      <p:sp>
        <p:nvSpPr>
          <p:cNvPr id="7" name="TextBox 6">
            <a:extLst>
              <a:ext uri="{FF2B5EF4-FFF2-40B4-BE49-F238E27FC236}">
                <a16:creationId xmlns:a16="http://schemas.microsoft.com/office/drawing/2014/main" id="{8111B6BA-1BBB-457D-5B8A-A40534B71158}"/>
              </a:ext>
            </a:extLst>
          </p:cNvPr>
          <p:cNvSpPr txBox="1"/>
          <p:nvPr/>
        </p:nvSpPr>
        <p:spPr>
          <a:xfrm>
            <a:off x="5301501" y="482336"/>
            <a:ext cx="3666388" cy="1169551"/>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FFC000"/>
                </a:solidFill>
              </a:rPr>
              <a:t>Dynamically Sized</a:t>
            </a:r>
          </a:p>
          <a:p>
            <a:pPr marL="285750" indent="-285750">
              <a:buFont typeface="Arial" panose="020B0604020202020204" pitchFamily="34" charset="0"/>
              <a:buChar char="•"/>
            </a:pPr>
            <a:r>
              <a:rPr lang="en-US" dirty="0" err="1">
                <a:solidFill>
                  <a:srgbClr val="FFC000"/>
                </a:solidFill>
              </a:rPr>
              <a:t>Iterable</a:t>
            </a:r>
            <a:r>
              <a:rPr lang="en-US" dirty="0">
                <a:solidFill>
                  <a:srgbClr val="FFC000"/>
                </a:solidFill>
              </a:rPr>
              <a:t> and Mutable</a:t>
            </a:r>
          </a:p>
          <a:p>
            <a:pPr marL="285750" indent="-285750">
              <a:buFont typeface="Arial" panose="020B0604020202020204" pitchFamily="34" charset="0"/>
              <a:buChar char="•"/>
            </a:pPr>
            <a:r>
              <a:rPr lang="en-US" dirty="0">
                <a:solidFill>
                  <a:srgbClr val="FFC000"/>
                </a:solidFill>
              </a:rPr>
              <a:t>Uses Key-Value Pairs</a:t>
            </a:r>
          </a:p>
          <a:p>
            <a:pPr marL="285750" indent="-285750">
              <a:buFont typeface="Arial" panose="020B0604020202020204" pitchFamily="34" charset="0"/>
              <a:buChar char="•"/>
            </a:pPr>
            <a:r>
              <a:rPr lang="en-US" dirty="0">
                <a:solidFill>
                  <a:srgbClr val="FFC000"/>
                </a:solidFill>
              </a:rPr>
              <a:t>Uses put() method to add elements</a:t>
            </a:r>
          </a:p>
          <a:p>
            <a:pPr marL="285750" indent="-285750">
              <a:buFont typeface="Arial" panose="020B0604020202020204" pitchFamily="34" charset="0"/>
              <a:buChar char="•"/>
            </a:pPr>
            <a:r>
              <a:rPr lang="en-US" dirty="0">
                <a:solidFill>
                  <a:srgbClr val="FFC000"/>
                </a:solidFill>
              </a:rPr>
              <a:t>Uses get() to return value of specific key</a:t>
            </a:r>
            <a:endParaRPr lang="en-CA" dirty="0">
              <a:solidFill>
                <a:srgbClr val="FFC000"/>
              </a:solidFill>
            </a:endParaRPr>
          </a:p>
        </p:txBody>
      </p:sp>
      <p:cxnSp>
        <p:nvCxnSpPr>
          <p:cNvPr id="8" name="Straight Arrow Connector 7">
            <a:extLst>
              <a:ext uri="{FF2B5EF4-FFF2-40B4-BE49-F238E27FC236}">
                <a16:creationId xmlns:a16="http://schemas.microsoft.com/office/drawing/2014/main" id="{D6FDFF53-68B6-9644-76E7-0AA51D08B950}"/>
              </a:ext>
            </a:extLst>
          </p:cNvPr>
          <p:cNvCxnSpPr>
            <a:cxnSpLocks/>
          </p:cNvCxnSpPr>
          <p:nvPr/>
        </p:nvCxnSpPr>
        <p:spPr>
          <a:xfrm flipH="1" flipV="1">
            <a:off x="3618024" y="3745005"/>
            <a:ext cx="900953" cy="267663"/>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 name="Google Shape;878;p41">
            <a:extLst>
              <a:ext uri="{FF2B5EF4-FFF2-40B4-BE49-F238E27FC236}">
                <a16:creationId xmlns:a16="http://schemas.microsoft.com/office/drawing/2014/main" id="{D7708570-37A5-5CF5-BC6E-B52FE8C11E7F}"/>
              </a:ext>
            </a:extLst>
          </p:cNvPr>
          <p:cNvSpPr txBox="1">
            <a:spLocks/>
          </p:cNvSpPr>
          <p:nvPr/>
        </p:nvSpPr>
        <p:spPr>
          <a:xfrm>
            <a:off x="4572000" y="3868594"/>
            <a:ext cx="4148418" cy="9252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buSzPts val="1100"/>
              <a:buFont typeface="Arial"/>
              <a:buNone/>
            </a:pPr>
            <a:r>
              <a:rPr lang="en-US" sz="1200" dirty="0">
                <a:solidFill>
                  <a:schemeClr val="accent6"/>
                </a:solidFill>
              </a:rPr>
              <a:t>keyset() returns array of keys in the hash map</a:t>
            </a:r>
          </a:p>
          <a:p>
            <a:pPr marL="0" indent="0">
              <a:buSzPts val="1100"/>
              <a:buFont typeface="Arial"/>
              <a:buNone/>
            </a:pPr>
            <a:endParaRPr lang="en-US" sz="1200" dirty="0">
              <a:solidFill>
                <a:schemeClr val="accent6"/>
              </a:solidFill>
            </a:endParaRPr>
          </a:p>
          <a:p>
            <a:pPr marL="0" indent="0">
              <a:buSzPts val="1100"/>
              <a:buFont typeface="Arial"/>
              <a:buNone/>
            </a:pPr>
            <a:endParaRPr lang="en-US" sz="1200" dirty="0">
              <a:solidFill>
                <a:schemeClr val="accent6"/>
              </a:solidFill>
            </a:endParaRPr>
          </a:p>
        </p:txBody>
      </p:sp>
    </p:spTree>
    <p:extLst>
      <p:ext uri="{BB962C8B-B14F-4D97-AF65-F5344CB8AC3E}">
        <p14:creationId xmlns:p14="http://schemas.microsoft.com/office/powerpoint/2010/main" val="2997057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622690A2-6A95-905C-0CE6-2BB873BF124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46FF6D38-34E8-15C5-2DD8-2FB289441AB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Anatomy of a Java Program</a:t>
            </a:r>
            <a:endParaRPr lang="en-CA" sz="3200" dirty="0">
              <a:solidFill>
                <a:schemeClr val="dk1"/>
              </a:solidFill>
              <a:latin typeface="Anton"/>
              <a:ea typeface="Anton"/>
              <a:cs typeface="Anton"/>
              <a:sym typeface="Anton"/>
            </a:endParaRPr>
          </a:p>
        </p:txBody>
      </p:sp>
      <p:sp>
        <p:nvSpPr>
          <p:cNvPr id="878" name="Google Shape;878;p41">
            <a:extLst>
              <a:ext uri="{FF2B5EF4-FFF2-40B4-BE49-F238E27FC236}">
                <a16:creationId xmlns:a16="http://schemas.microsoft.com/office/drawing/2014/main" id="{2832EB75-CE38-A52E-BBB5-86D1AE32028C}"/>
              </a:ext>
            </a:extLst>
          </p:cNvPr>
          <p:cNvSpPr txBox="1">
            <a:spLocks noGrp="1"/>
          </p:cNvSpPr>
          <p:nvPr>
            <p:ph type="subTitle" idx="1"/>
          </p:nvPr>
        </p:nvSpPr>
        <p:spPr>
          <a:xfrm>
            <a:off x="720000" y="1190967"/>
            <a:ext cx="7845776" cy="12429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6"/>
                </a:solidFill>
              </a:rPr>
              <a:t>All java programs share a common structure required for the code to compile and run: </a:t>
            </a:r>
          </a:p>
          <a:p>
            <a:pPr marL="0" lvl="0" indent="0" algn="l" rtl="0">
              <a:spcBef>
                <a:spcPts val="0"/>
              </a:spcBef>
              <a:spcAft>
                <a:spcPts val="0"/>
              </a:spcAft>
              <a:buClr>
                <a:schemeClr val="dk1"/>
              </a:buClr>
              <a:buSzPts val="1100"/>
              <a:buFont typeface="Arial"/>
              <a:buNone/>
            </a:pPr>
            <a:endParaRPr lang="en-US" dirty="0">
              <a:solidFill>
                <a:srgbClr val="FF0000"/>
              </a:solidFill>
            </a:endParaRPr>
          </a:p>
        </p:txBody>
      </p:sp>
      <p:sp>
        <p:nvSpPr>
          <p:cNvPr id="5" name="TextBox 4">
            <a:extLst>
              <a:ext uri="{FF2B5EF4-FFF2-40B4-BE49-F238E27FC236}">
                <a16:creationId xmlns:a16="http://schemas.microsoft.com/office/drawing/2014/main" id="{A46B75E0-E6C5-FC08-8624-9E3FC4B65C1D}"/>
              </a:ext>
            </a:extLst>
          </p:cNvPr>
          <p:cNvSpPr txBox="1"/>
          <p:nvPr/>
        </p:nvSpPr>
        <p:spPr>
          <a:xfrm>
            <a:off x="720000" y="1584426"/>
            <a:ext cx="7114184" cy="1169551"/>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class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App</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throws</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Exception</a:t>
            </a:r>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p>
          <a:p>
            <a:r>
              <a:rPr lang="en-CA" b="0" dirty="0">
                <a:solidFill>
                  <a:srgbClr val="CCCCCC"/>
                </a:solidFill>
                <a:effectLst/>
                <a:latin typeface="Consolas" panose="020B0609020204030204" pitchFamily="49" charset="0"/>
              </a:rPr>
              <a:t>    }</a:t>
            </a:r>
          </a:p>
          <a:p>
            <a:r>
              <a:rPr lang="en-CA" b="0" dirty="0">
                <a:solidFill>
                  <a:srgbClr val="CCCCCC"/>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0338BE72-CEE3-EFB2-57BB-01BA80816315}"/>
              </a:ext>
            </a:extLst>
          </p:cNvPr>
          <p:cNvSpPr txBox="1"/>
          <p:nvPr/>
        </p:nvSpPr>
        <p:spPr>
          <a:xfrm>
            <a:off x="392546" y="2998772"/>
            <a:ext cx="4572000" cy="738664"/>
          </a:xfrm>
          <a:prstGeom prst="rect">
            <a:avLst/>
          </a:prstGeom>
          <a:noFill/>
        </p:spPr>
        <p:txBody>
          <a:bodyPr wrap="square">
            <a:spAutoFit/>
          </a:bodyPr>
          <a:lstStyle/>
          <a:p>
            <a:r>
              <a:rPr lang="en-CA" b="0" dirty="0">
                <a:solidFill>
                  <a:srgbClr val="569CD6"/>
                </a:solidFill>
                <a:effectLst/>
                <a:latin typeface="Consolas" panose="020B0609020204030204" pitchFamily="49" charset="0"/>
              </a:rPr>
              <a:t>public</a:t>
            </a:r>
            <a:r>
              <a:rPr lang="en-CA" b="0" dirty="0">
                <a:solidFill>
                  <a:srgbClr val="CCCCCC"/>
                </a:solidFill>
                <a:effectLst/>
                <a:latin typeface="Consolas" panose="020B0609020204030204" pitchFamily="49" charset="0"/>
              </a:rPr>
              <a:t> </a:t>
            </a:r>
            <a:r>
              <a:rPr lang="en-CA" b="0" dirty="0">
                <a:solidFill>
                  <a:srgbClr val="569CD6"/>
                </a:solidFill>
                <a:effectLst/>
                <a:latin typeface="Consolas" panose="020B0609020204030204" pitchFamily="49" charset="0"/>
              </a:rPr>
              <a:t>static</a:t>
            </a:r>
            <a:r>
              <a:rPr lang="en-CA" b="0" dirty="0">
                <a:solidFill>
                  <a:srgbClr val="CCCCCC"/>
                </a:solidFill>
                <a:effectLst/>
                <a:latin typeface="Consolas" panose="020B0609020204030204" pitchFamily="49" charset="0"/>
              </a:rPr>
              <a:t> </a:t>
            </a:r>
            <a:r>
              <a:rPr lang="en-CA" b="0" dirty="0">
                <a:solidFill>
                  <a:srgbClr val="4EC9B0"/>
                </a:solidFill>
                <a:effectLst/>
                <a:latin typeface="Consolas" panose="020B0609020204030204" pitchFamily="49" charset="0"/>
              </a:rPr>
              <a:t>void</a:t>
            </a:r>
            <a:r>
              <a:rPr lang="en-CA" b="0" dirty="0">
                <a:solidFill>
                  <a:srgbClr val="CCCCCC"/>
                </a:solidFill>
                <a:effectLst/>
                <a:latin typeface="Consolas" panose="020B0609020204030204" pitchFamily="49" charset="0"/>
              </a:rPr>
              <a:t> </a:t>
            </a:r>
            <a:r>
              <a:rPr lang="en-CA" b="0" dirty="0">
                <a:solidFill>
                  <a:srgbClr val="DCDCAA"/>
                </a:solidFill>
                <a:effectLst/>
                <a:latin typeface="Consolas" panose="020B0609020204030204" pitchFamily="49" charset="0"/>
              </a:rPr>
              <a:t>main</a:t>
            </a:r>
            <a:r>
              <a:rPr lang="en-CA" b="0" dirty="0">
                <a:solidFill>
                  <a:srgbClr val="CCCCCC"/>
                </a:solidFill>
                <a:effectLst/>
                <a:latin typeface="Consolas" panose="020B0609020204030204" pitchFamily="49" charset="0"/>
              </a:rPr>
              <a:t>(</a:t>
            </a:r>
            <a:r>
              <a:rPr lang="en-CA" b="0" dirty="0">
                <a:solidFill>
                  <a:srgbClr val="4EC9B0"/>
                </a:solidFill>
                <a:effectLst/>
                <a:latin typeface="Consolas" panose="020B0609020204030204" pitchFamily="49" charset="0"/>
              </a:rPr>
              <a:t>String</a:t>
            </a:r>
            <a:r>
              <a:rPr lang="en-CA" b="0" dirty="0">
                <a:solidFill>
                  <a:srgbClr val="CCCCCC"/>
                </a:solidFill>
                <a:effectLst/>
                <a:latin typeface="Consolas" panose="020B0609020204030204" pitchFamily="49" charset="0"/>
              </a:rPr>
              <a:t>[] </a:t>
            </a:r>
            <a:r>
              <a:rPr lang="en-CA" b="0" dirty="0" err="1">
                <a:solidFill>
                  <a:srgbClr val="9CDCFE"/>
                </a:solidFill>
                <a:effectLst/>
                <a:latin typeface="Consolas" panose="020B0609020204030204" pitchFamily="49" charset="0"/>
              </a:rPr>
              <a:t>args</a:t>
            </a:r>
            <a:r>
              <a:rPr lang="en-CA" b="0" dirty="0">
                <a:solidFill>
                  <a:srgbClr val="CCCCCC"/>
                </a:solidFill>
                <a:effectLst/>
                <a:latin typeface="Consolas" panose="020B0609020204030204" pitchFamily="49" charset="0"/>
              </a:rPr>
              <a:t>){</a:t>
            </a:r>
          </a:p>
          <a:p>
            <a:r>
              <a:rPr lang="en-CA" dirty="0">
                <a:solidFill>
                  <a:srgbClr val="CCCCCC"/>
                </a:solidFill>
                <a:latin typeface="Consolas" panose="020B0609020204030204" pitchFamily="49" charset="0"/>
              </a:rPr>
              <a:t>…</a:t>
            </a:r>
          </a:p>
          <a:p>
            <a:r>
              <a:rPr lang="en-CA" b="0" dirty="0">
                <a:solidFill>
                  <a:srgbClr val="CCCCCC"/>
                </a:solidFill>
                <a:effectLst/>
                <a:latin typeface="Consolas" panose="020B0609020204030204" pitchFamily="49" charset="0"/>
              </a:rPr>
              <a:t>}</a:t>
            </a:r>
          </a:p>
        </p:txBody>
      </p:sp>
      <p:sp>
        <p:nvSpPr>
          <p:cNvPr id="4" name="Google Shape;878;p41">
            <a:extLst>
              <a:ext uri="{FF2B5EF4-FFF2-40B4-BE49-F238E27FC236}">
                <a16:creationId xmlns:a16="http://schemas.microsoft.com/office/drawing/2014/main" id="{1AD54AFA-1706-F768-DE03-CC52CC53AAEC}"/>
              </a:ext>
            </a:extLst>
          </p:cNvPr>
          <p:cNvSpPr txBox="1">
            <a:spLocks/>
          </p:cNvSpPr>
          <p:nvPr/>
        </p:nvSpPr>
        <p:spPr>
          <a:xfrm>
            <a:off x="4513609" y="2571750"/>
            <a:ext cx="4352364" cy="1242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9pPr>
          </a:lstStyle>
          <a:p>
            <a:pPr marL="285750" indent="-285750">
              <a:buSzPts val="1100"/>
            </a:pPr>
            <a:r>
              <a:rPr lang="en-US" dirty="0">
                <a:solidFill>
                  <a:schemeClr val="accent6"/>
                </a:solidFill>
              </a:rPr>
              <a:t>defines the main() method, which is the entry point for program execution. Again, the braces {......} encloses the body of the method, which contains programming statements</a:t>
            </a:r>
          </a:p>
        </p:txBody>
      </p:sp>
      <p:sp>
        <p:nvSpPr>
          <p:cNvPr id="6" name="TextBox 5">
            <a:extLst>
              <a:ext uri="{FF2B5EF4-FFF2-40B4-BE49-F238E27FC236}">
                <a16:creationId xmlns:a16="http://schemas.microsoft.com/office/drawing/2014/main" id="{4BD42441-935C-07C6-E7D9-6AB0E44725EE}"/>
              </a:ext>
            </a:extLst>
          </p:cNvPr>
          <p:cNvSpPr txBox="1"/>
          <p:nvPr/>
        </p:nvSpPr>
        <p:spPr>
          <a:xfrm>
            <a:off x="392546" y="4159600"/>
            <a:ext cx="4572000" cy="307777"/>
          </a:xfrm>
          <a:prstGeom prst="rect">
            <a:avLst/>
          </a:prstGeom>
          <a:noFill/>
        </p:spPr>
        <p:txBody>
          <a:bodyPr wrap="square">
            <a:spAutoFit/>
          </a:bodyPr>
          <a:lstStyle/>
          <a:p>
            <a:r>
              <a:rPr lang="en-CA" b="0" dirty="0" err="1">
                <a:solidFill>
                  <a:srgbClr val="4EC9B0"/>
                </a:solidFill>
                <a:effectLst/>
                <a:latin typeface="Consolas" panose="020B0609020204030204" pitchFamily="49" charset="0"/>
              </a:rPr>
              <a:t>System</a:t>
            </a:r>
            <a:r>
              <a:rPr lang="en-CA" b="0" dirty="0" err="1">
                <a:solidFill>
                  <a:srgbClr val="CCCCCC"/>
                </a:solidFill>
                <a:effectLst/>
                <a:latin typeface="Consolas" panose="020B0609020204030204" pitchFamily="49" charset="0"/>
              </a:rPr>
              <a:t>.</a:t>
            </a:r>
            <a:r>
              <a:rPr lang="en-CA" b="0" dirty="0" err="1">
                <a:solidFill>
                  <a:srgbClr val="4FC1FF"/>
                </a:solidFill>
                <a:effectLst/>
                <a:latin typeface="Consolas" panose="020B0609020204030204" pitchFamily="49" charset="0"/>
              </a:rPr>
              <a:t>out</a:t>
            </a:r>
            <a:r>
              <a:rPr lang="en-CA" b="0" dirty="0" err="1">
                <a:solidFill>
                  <a:srgbClr val="CCCCCC"/>
                </a:solidFill>
                <a:effectLst/>
                <a:latin typeface="Consolas" panose="020B0609020204030204" pitchFamily="49" charset="0"/>
              </a:rPr>
              <a:t>.</a:t>
            </a:r>
            <a:r>
              <a:rPr lang="en-CA" b="0" dirty="0" err="1">
                <a:solidFill>
                  <a:srgbClr val="DCDCAA"/>
                </a:solidFill>
                <a:effectLst/>
                <a:latin typeface="Consolas" panose="020B0609020204030204" pitchFamily="49" charset="0"/>
              </a:rPr>
              <a:t>println</a:t>
            </a:r>
            <a:r>
              <a:rPr lang="en-CA" b="0" dirty="0">
                <a:solidFill>
                  <a:srgbClr val="CCCCCC"/>
                </a:solidFill>
                <a:effectLst/>
                <a:latin typeface="Consolas" panose="020B0609020204030204" pitchFamily="49" charset="0"/>
              </a:rPr>
              <a:t>(</a:t>
            </a:r>
            <a:r>
              <a:rPr lang="en-CA" b="0" dirty="0">
                <a:solidFill>
                  <a:srgbClr val="CE9178"/>
                </a:solidFill>
                <a:effectLst/>
                <a:latin typeface="Consolas" panose="020B0609020204030204" pitchFamily="49" charset="0"/>
              </a:rPr>
              <a:t>"Hello, World!"</a:t>
            </a:r>
            <a:r>
              <a:rPr lang="en-CA" b="0" dirty="0">
                <a:solidFill>
                  <a:srgbClr val="CCCCCC"/>
                </a:solidFill>
                <a:effectLst/>
                <a:latin typeface="Consolas" panose="020B0609020204030204" pitchFamily="49" charset="0"/>
              </a:rPr>
              <a:t>);</a:t>
            </a:r>
            <a:endParaRPr lang="en-CA" dirty="0"/>
          </a:p>
        </p:txBody>
      </p:sp>
      <p:sp>
        <p:nvSpPr>
          <p:cNvPr id="7" name="Google Shape;878;p41">
            <a:extLst>
              <a:ext uri="{FF2B5EF4-FFF2-40B4-BE49-F238E27FC236}">
                <a16:creationId xmlns:a16="http://schemas.microsoft.com/office/drawing/2014/main" id="{94BDA2B0-26A4-E36B-53EB-2B622390FE98}"/>
              </a:ext>
            </a:extLst>
          </p:cNvPr>
          <p:cNvSpPr txBox="1">
            <a:spLocks/>
          </p:cNvSpPr>
          <p:nvPr/>
        </p:nvSpPr>
        <p:spPr>
          <a:xfrm>
            <a:off x="4548983" y="3711093"/>
            <a:ext cx="4352364" cy="1242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Catamaran"/>
                <a:ea typeface="Catamaran"/>
                <a:cs typeface="Catamaran"/>
                <a:sym typeface="Catamaran"/>
              </a:defRPr>
            </a:lvl9pPr>
          </a:lstStyle>
          <a:p>
            <a:pPr marL="285750" indent="-285750">
              <a:buSzPts val="1100"/>
            </a:pPr>
            <a:r>
              <a:rPr lang="en-US" dirty="0">
                <a:solidFill>
                  <a:schemeClr val="accent6"/>
                </a:solidFill>
              </a:rPr>
              <a:t>prints the string "Hello, world!" to the display console. A string is surrounded by a pair of double quotes and contain texts. Programming statements end with a semi-colon (;)</a:t>
            </a:r>
          </a:p>
        </p:txBody>
      </p:sp>
    </p:spTree>
    <p:extLst>
      <p:ext uri="{BB962C8B-B14F-4D97-AF65-F5344CB8AC3E}">
        <p14:creationId xmlns:p14="http://schemas.microsoft.com/office/powerpoint/2010/main" val="140400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911D2978-F947-8E2C-04BA-D6373EEA013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4C0A1FD9-D37C-A4AF-B36F-E4A126F4EEB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Java Vocabulary</a:t>
            </a:r>
            <a:endParaRPr lang="en-CA" sz="3200" dirty="0">
              <a:solidFill>
                <a:schemeClr val="dk1"/>
              </a:solidFill>
              <a:latin typeface="Anton"/>
              <a:ea typeface="Anton"/>
              <a:cs typeface="Anton"/>
              <a:sym typeface="Anton"/>
            </a:endParaRPr>
          </a:p>
        </p:txBody>
      </p:sp>
      <p:graphicFrame>
        <p:nvGraphicFramePr>
          <p:cNvPr id="2" name="Table 1">
            <a:extLst>
              <a:ext uri="{FF2B5EF4-FFF2-40B4-BE49-F238E27FC236}">
                <a16:creationId xmlns:a16="http://schemas.microsoft.com/office/drawing/2014/main" id="{AF75133F-3DC5-2113-D778-ADD86E78BD57}"/>
              </a:ext>
            </a:extLst>
          </p:cNvPr>
          <p:cNvGraphicFramePr>
            <a:graphicFrameLocks noGrp="1"/>
          </p:cNvGraphicFramePr>
          <p:nvPr/>
        </p:nvGraphicFramePr>
        <p:xfrm>
          <a:off x="879267" y="1556952"/>
          <a:ext cx="7703999" cy="2717800"/>
        </p:xfrm>
        <a:graphic>
          <a:graphicData uri="http://schemas.openxmlformats.org/drawingml/2006/table">
            <a:tbl>
              <a:tblPr firstRow="1" bandRow="1">
                <a:tableStyleId>{9577CEE3-539C-40FE-893D-AA8995659627}</a:tableStyleId>
              </a:tblPr>
              <a:tblGrid>
                <a:gridCol w="1404846">
                  <a:extLst>
                    <a:ext uri="{9D8B030D-6E8A-4147-A177-3AD203B41FA5}">
                      <a16:colId xmlns:a16="http://schemas.microsoft.com/office/drawing/2014/main" val="3624451497"/>
                    </a:ext>
                  </a:extLst>
                </a:gridCol>
                <a:gridCol w="6299153">
                  <a:extLst>
                    <a:ext uri="{9D8B030D-6E8A-4147-A177-3AD203B41FA5}">
                      <a16:colId xmlns:a16="http://schemas.microsoft.com/office/drawing/2014/main" val="2107496989"/>
                    </a:ext>
                  </a:extLst>
                </a:gridCol>
              </a:tblGrid>
              <a:tr h="368524">
                <a:tc>
                  <a:txBody>
                    <a:bodyPr/>
                    <a:lstStyle/>
                    <a:p>
                      <a:pPr algn="r"/>
                      <a:r>
                        <a:rPr lang="en-US" sz="1100" b="0" i="0" u="none" strike="noStrike" cap="none" dirty="0">
                          <a:solidFill>
                            <a:schemeClr val="hlink"/>
                          </a:solidFill>
                          <a:uFill>
                            <a:noFill/>
                          </a:uFill>
                          <a:latin typeface="Anton"/>
                          <a:cs typeface="Arial"/>
                          <a:sym typeface="Arial"/>
                        </a:rPr>
                        <a:t>Comments</a:t>
                      </a:r>
                      <a:endParaRPr lang="en-CA" sz="1100" b="0" i="0" u="none" strike="noStrike" cap="none" dirty="0">
                        <a:solidFill>
                          <a:schemeClr val="hlink"/>
                        </a:solidFill>
                        <a:uFill>
                          <a:noFill/>
                        </a:uFill>
                        <a:latin typeface="Anton"/>
                        <a:cs typeface="Arial"/>
                        <a:sym typeface="Arial"/>
                      </a:endParaRPr>
                    </a:p>
                  </a:txBody>
                  <a:tcPr anchor="ctr"/>
                </a:tc>
                <a:tc>
                  <a:txBody>
                    <a:bodyPr/>
                    <a:lstStyle/>
                    <a:p>
                      <a:r>
                        <a:rPr lang="en-US" sz="1000" b="0" i="0" u="none" strike="noStrike" cap="none" dirty="0">
                          <a:solidFill>
                            <a:schemeClr val="dk1"/>
                          </a:solidFill>
                          <a:latin typeface="Catamaran"/>
                          <a:cs typeface="Catamaran"/>
                          <a:sym typeface="Arial"/>
                        </a:rPr>
                        <a:t>A multi-line comment begins with /* and ends with */, and may span multiple lines. An end-of-line (single-line) comment begins with // and lasts till the end of the current line. Comments are NOT executable statements and are ignored by the compiler, but they provide useful explanation and documentation. I strongly suggest that you write comments liberally to explain your thought and logic. You will be marked on comments!!</a:t>
                      </a:r>
                    </a:p>
                  </a:txBody>
                  <a:tcPr anchor="ctr"/>
                </a:tc>
                <a:extLst>
                  <a:ext uri="{0D108BD9-81ED-4DB2-BD59-A6C34878D82A}">
                    <a16:rowId xmlns:a16="http://schemas.microsoft.com/office/drawing/2014/main" val="1121664856"/>
                  </a:ext>
                </a:extLst>
              </a:tr>
              <a:tr h="370840">
                <a:tc>
                  <a:txBody>
                    <a:bodyPr/>
                    <a:lstStyle/>
                    <a:p>
                      <a:pPr algn="r"/>
                      <a:r>
                        <a:rPr lang="en-US" sz="1100" b="0" i="0" u="none" strike="noStrike" cap="none" dirty="0">
                          <a:solidFill>
                            <a:schemeClr val="hlink"/>
                          </a:solidFill>
                          <a:uFill>
                            <a:noFill/>
                          </a:uFill>
                          <a:latin typeface="Anton"/>
                          <a:cs typeface="Arial"/>
                          <a:sym typeface="Arial"/>
                        </a:rPr>
                        <a:t>Statement</a:t>
                      </a:r>
                      <a:endParaRPr lang="en-CA" sz="1100" b="0" i="0" u="none" strike="noStrike" cap="none" dirty="0">
                        <a:solidFill>
                          <a:schemeClr val="hlink"/>
                        </a:solidFill>
                        <a:uFill>
                          <a:noFill/>
                        </a:uFill>
                        <a:latin typeface="Anton"/>
                        <a:cs typeface="Arial"/>
                        <a:sym typeface="Arial"/>
                      </a:endParaRPr>
                    </a:p>
                  </a:txBody>
                  <a:tcPr anchor="ctr"/>
                </a:tc>
                <a:tc>
                  <a:txBody>
                    <a:bodyPr/>
                    <a:lstStyle/>
                    <a:p>
                      <a:r>
                        <a:rPr lang="en-US" sz="1000" b="0" i="0" u="none" strike="noStrike" cap="none" dirty="0">
                          <a:solidFill>
                            <a:schemeClr val="dk1"/>
                          </a:solidFill>
                          <a:latin typeface="Catamaran"/>
                          <a:cs typeface="Catamaran"/>
                          <a:sym typeface="Arial"/>
                        </a:rPr>
                        <a:t>A programming statement performs a single piece of programming action. It is terminated by a semi-colon (;), just like an English sentence is ended with a period</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995829360"/>
                  </a:ext>
                </a:extLst>
              </a:tr>
              <a:tr h="370840">
                <a:tc>
                  <a:txBody>
                    <a:bodyPr/>
                    <a:lstStyle/>
                    <a:p>
                      <a:pPr algn="r"/>
                      <a:r>
                        <a:rPr lang="en-CA" sz="1100" b="0" i="0" u="none" strike="noStrike" cap="none" dirty="0">
                          <a:solidFill>
                            <a:schemeClr val="hlink"/>
                          </a:solidFill>
                          <a:uFill>
                            <a:noFill/>
                          </a:uFill>
                          <a:latin typeface="Anton"/>
                          <a:cs typeface="Arial"/>
                          <a:sym typeface="Arial"/>
                        </a:rPr>
                        <a:t>Block</a:t>
                      </a:r>
                    </a:p>
                  </a:txBody>
                  <a:tcPr anchor="ctr"/>
                </a:tc>
                <a:tc>
                  <a:txBody>
                    <a:bodyPr/>
                    <a:lstStyle/>
                    <a:p>
                      <a:r>
                        <a:rPr lang="en-US" sz="1000" b="0" i="0" u="none" strike="noStrike" cap="none" dirty="0">
                          <a:solidFill>
                            <a:schemeClr val="dk1"/>
                          </a:solidFill>
                          <a:latin typeface="Catamaran"/>
                          <a:cs typeface="Catamaran"/>
                          <a:sym typeface="Arial"/>
                        </a:rPr>
                        <a:t>A block is a group of programming statements enclosed by a pair of braces {}. This group of statements is treated as one single unit. There are two blocks in the above program. One contains the body of the class Hello. The other contains the body of the main() method. There is no need to put a semi-colon after the closing brace</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246248275"/>
                  </a:ext>
                </a:extLst>
              </a:tr>
              <a:tr h="370840">
                <a:tc>
                  <a:txBody>
                    <a:bodyPr/>
                    <a:lstStyle/>
                    <a:p>
                      <a:pPr algn="r"/>
                      <a:r>
                        <a:rPr lang="en-CA" sz="1100" b="0" i="0" u="none" strike="noStrike" cap="none" dirty="0">
                          <a:solidFill>
                            <a:schemeClr val="hlink"/>
                          </a:solidFill>
                          <a:uFill>
                            <a:noFill/>
                          </a:uFill>
                          <a:latin typeface="Anton"/>
                          <a:cs typeface="Arial"/>
                          <a:sym typeface="Arial"/>
                        </a:rPr>
                        <a:t>Whitespaces</a:t>
                      </a:r>
                    </a:p>
                  </a:txBody>
                  <a:tcPr anchor="ctr"/>
                </a:tc>
                <a:tc>
                  <a:txBody>
                    <a:bodyPr/>
                    <a:lstStyle/>
                    <a:p>
                      <a:r>
                        <a:rPr lang="en-US" sz="1000" b="0" i="0" u="none" strike="noStrike" cap="none" dirty="0">
                          <a:solidFill>
                            <a:schemeClr val="dk1"/>
                          </a:solidFill>
                          <a:latin typeface="Catamaran"/>
                          <a:cs typeface="Catamaran"/>
                          <a:sym typeface="Arial"/>
                        </a:rPr>
                        <a:t>Blank, tab, and newline are collectively called whitespace. Extra whitespaces are ignored, i.e., only one whitespace is needed to separate the tokens. Nonetheless, extra whitespaces improve the readability, and I strongly suggest you use extra spaces and newlines liberally.  Again, you will be marked on this!</a:t>
                      </a:r>
                    </a:p>
                    <a:p>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610003898"/>
                  </a:ext>
                </a:extLst>
              </a:tr>
              <a:tr h="370840">
                <a:tc>
                  <a:txBody>
                    <a:bodyPr/>
                    <a:lstStyle/>
                    <a:p>
                      <a:pPr algn="r"/>
                      <a:r>
                        <a:rPr lang="en-CA" sz="1100" b="0" i="0" u="none" strike="noStrike" cap="none" dirty="0">
                          <a:solidFill>
                            <a:schemeClr val="hlink"/>
                          </a:solidFill>
                          <a:uFill>
                            <a:noFill/>
                          </a:uFill>
                          <a:latin typeface="Anton"/>
                          <a:cs typeface="Arial"/>
                          <a:sym typeface="Arial"/>
                        </a:rPr>
                        <a:t>Case Sensitivity</a:t>
                      </a:r>
                    </a:p>
                  </a:txBody>
                  <a:tcPr anchor="ctr"/>
                </a:tc>
                <a:tc>
                  <a:txBody>
                    <a:bodyPr/>
                    <a:lstStyle/>
                    <a:p>
                      <a:r>
                        <a:rPr lang="en-US" sz="1000" b="0" i="0" u="none" strike="noStrike" cap="none" dirty="0">
                          <a:solidFill>
                            <a:schemeClr val="dk1"/>
                          </a:solidFill>
                          <a:latin typeface="Catamaran"/>
                          <a:cs typeface="Catamaran"/>
                          <a:sym typeface="Arial"/>
                        </a:rPr>
                        <a:t>Java is case sensitive - a ROSE is NOT a Rose, and is NOT a rose. The filename is also case-sensitive.</a:t>
                      </a:r>
                      <a:endParaRPr lang="en-CA" sz="1000" b="0" i="0" u="none" strike="noStrike" cap="none" dirty="0">
                        <a:solidFill>
                          <a:schemeClr val="dk1"/>
                        </a:solidFill>
                        <a:latin typeface="Catamaran"/>
                        <a:cs typeface="Catamaran"/>
                        <a:sym typeface="Arial"/>
                      </a:endParaRPr>
                    </a:p>
                  </a:txBody>
                  <a:tcPr anchor="ctr"/>
                </a:tc>
                <a:extLst>
                  <a:ext uri="{0D108BD9-81ED-4DB2-BD59-A6C34878D82A}">
                    <a16:rowId xmlns:a16="http://schemas.microsoft.com/office/drawing/2014/main" val="3554617652"/>
                  </a:ext>
                </a:extLst>
              </a:tr>
            </a:tbl>
          </a:graphicData>
        </a:graphic>
      </p:graphicFrame>
    </p:spTree>
    <p:extLst>
      <p:ext uri="{BB962C8B-B14F-4D97-AF65-F5344CB8AC3E}">
        <p14:creationId xmlns:p14="http://schemas.microsoft.com/office/powerpoint/2010/main" val="292284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D0866F5B-0119-59AF-778C-08AF9A8C552A}"/>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B868DF34-B4F9-279F-BAE3-937790F81BD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What is a Program?</a:t>
            </a:r>
            <a:endParaRPr lang="en-CA" sz="3200" dirty="0">
              <a:solidFill>
                <a:schemeClr val="dk1"/>
              </a:solidFill>
              <a:latin typeface="Anton"/>
              <a:ea typeface="Anton"/>
              <a:cs typeface="Anton"/>
              <a:sym typeface="Anton"/>
            </a:endParaRPr>
          </a:p>
        </p:txBody>
      </p:sp>
      <p:sp>
        <p:nvSpPr>
          <p:cNvPr id="2" name="Google Shape;878;p41">
            <a:extLst>
              <a:ext uri="{FF2B5EF4-FFF2-40B4-BE49-F238E27FC236}">
                <a16:creationId xmlns:a16="http://schemas.microsoft.com/office/drawing/2014/main" id="{5DCCF838-3AFE-0377-F373-2889C733457A}"/>
              </a:ext>
            </a:extLst>
          </p:cNvPr>
          <p:cNvSpPr txBox="1">
            <a:spLocks noGrp="1"/>
          </p:cNvSpPr>
          <p:nvPr>
            <p:ph type="subTitle" idx="1"/>
          </p:nvPr>
        </p:nvSpPr>
        <p:spPr>
          <a:xfrm>
            <a:off x="820263" y="1213036"/>
            <a:ext cx="3166790" cy="3029511"/>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solidFill>
                  <a:schemeClr val="accent6"/>
                </a:solidFill>
              </a:rPr>
              <a:t>A program is a sequence of instructions (called programming statements), executing one after another in a predictable manner. Sequential flow is the most common and straight-forward, where programming statements are executed in the order that they are written - from top to bottom in a sequential manner, as illustrated in the following flow chart</a:t>
            </a:r>
          </a:p>
        </p:txBody>
      </p:sp>
      <p:pic>
        <p:nvPicPr>
          <p:cNvPr id="3" name="Shape 86">
            <a:extLst>
              <a:ext uri="{FF2B5EF4-FFF2-40B4-BE49-F238E27FC236}">
                <a16:creationId xmlns:a16="http://schemas.microsoft.com/office/drawing/2014/main" id="{9A347BF3-96DB-F52C-59DE-1FAB6140A89D}"/>
              </a:ext>
            </a:extLst>
          </p:cNvPr>
          <p:cNvPicPr preferRelativeResize="0"/>
          <p:nvPr/>
        </p:nvPicPr>
        <p:blipFill>
          <a:blip r:embed="rId3">
            <a:alphaModFix/>
          </a:blip>
          <a:stretch>
            <a:fillRect/>
          </a:stretch>
        </p:blipFill>
        <p:spPr>
          <a:xfrm>
            <a:off x="4494980" y="1213036"/>
            <a:ext cx="3546361" cy="3339185"/>
          </a:xfrm>
          <a:prstGeom prst="rect">
            <a:avLst/>
          </a:prstGeom>
          <a:noFill/>
          <a:ln>
            <a:noFill/>
          </a:ln>
        </p:spPr>
      </p:pic>
    </p:spTree>
    <p:extLst>
      <p:ext uri="{BB962C8B-B14F-4D97-AF65-F5344CB8AC3E}">
        <p14:creationId xmlns:p14="http://schemas.microsoft.com/office/powerpoint/2010/main" val="55188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AA71B8BC-EDCE-1F6A-A12D-86B8753E650A}"/>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847BAD6E-3548-9E72-5C52-1E03FEE7B43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Running a simple program</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0A791255-1D56-A719-E473-70B80F0EA6F2}"/>
              </a:ext>
            </a:extLst>
          </p:cNvPr>
          <p:cNvSpPr txBox="1"/>
          <p:nvPr/>
        </p:nvSpPr>
        <p:spPr>
          <a:xfrm>
            <a:off x="737827" y="1217098"/>
            <a:ext cx="8406173" cy="3647152"/>
          </a:xfrm>
          <a:prstGeom prst="rect">
            <a:avLst/>
          </a:prstGeom>
          <a:noFill/>
        </p:spPr>
        <p:txBody>
          <a:bodyPr wrap="square">
            <a:spAutoFit/>
          </a:bodyPr>
          <a:lstStyle/>
          <a:p>
            <a:r>
              <a:rPr lang="en-CA" sz="1100" b="0" dirty="0">
                <a:solidFill>
                  <a:srgbClr val="569CD6"/>
                </a:solidFill>
                <a:effectLst/>
                <a:latin typeface="Consolas" panose="020B0609020204030204" pitchFamily="49" charset="0"/>
              </a:rPr>
              <a:t>public</a:t>
            </a:r>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class</a:t>
            </a:r>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App</a:t>
            </a:r>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public</a:t>
            </a:r>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static</a:t>
            </a:r>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void</a:t>
            </a:r>
            <a:r>
              <a:rPr lang="en-CA" sz="1100" b="0" dirty="0">
                <a:solidFill>
                  <a:srgbClr val="CCCCCC"/>
                </a:solidFill>
                <a:effectLst/>
                <a:latin typeface="Consolas" panose="020B0609020204030204" pitchFamily="49" charset="0"/>
              </a:rPr>
              <a:t> </a:t>
            </a:r>
            <a:r>
              <a:rPr lang="en-CA" sz="1100" b="0" dirty="0">
                <a:solidFill>
                  <a:srgbClr val="DCDCAA"/>
                </a:solidFill>
                <a:effectLst/>
                <a:latin typeface="Consolas" panose="020B0609020204030204" pitchFamily="49" charset="0"/>
              </a:rPr>
              <a:t>main</a:t>
            </a:r>
            <a:r>
              <a:rPr lang="en-CA" sz="1100" b="0" dirty="0">
                <a:solidFill>
                  <a:srgbClr val="CCCCCC"/>
                </a:solidFill>
                <a:effectLst/>
                <a:latin typeface="Consolas" panose="020B0609020204030204" pitchFamily="49" charset="0"/>
              </a:rPr>
              <a:t>(</a:t>
            </a:r>
            <a:r>
              <a:rPr lang="en-CA" sz="1100" b="0" dirty="0">
                <a:solidFill>
                  <a:srgbClr val="4EC9B0"/>
                </a:solidFill>
                <a:effectLst/>
                <a:latin typeface="Consolas" panose="020B0609020204030204" pitchFamily="49" charset="0"/>
              </a:rPr>
              <a:t>String</a:t>
            </a:r>
            <a:r>
              <a:rPr lang="en-CA" sz="1100" b="0" dirty="0">
                <a:solidFill>
                  <a:srgbClr val="CCCCCC"/>
                </a:solidFill>
                <a:effectLst/>
                <a:latin typeface="Consolas" panose="020B0609020204030204" pitchFamily="49" charset="0"/>
              </a:rPr>
              <a:t>[] </a:t>
            </a:r>
            <a:r>
              <a:rPr lang="en-CA" sz="1100" b="0" dirty="0" err="1">
                <a:solidFill>
                  <a:srgbClr val="9CDCFE"/>
                </a:solidFill>
                <a:effectLst/>
                <a:latin typeface="Consolas" panose="020B0609020204030204" pitchFamily="49" charset="0"/>
              </a:rPr>
              <a:t>args</a:t>
            </a:r>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throws</a:t>
            </a:r>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Exception</a:t>
            </a:r>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double</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area</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circumference</a:t>
            </a: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//declares variables</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a:solidFill>
                  <a:srgbClr val="569CD6"/>
                </a:solidFill>
                <a:effectLst/>
                <a:latin typeface="Consolas" panose="020B0609020204030204" pitchFamily="49" charset="0"/>
              </a:rPr>
              <a:t>final</a:t>
            </a:r>
            <a:r>
              <a:rPr lang="en-CA" sz="1100" b="0" dirty="0">
                <a:solidFill>
                  <a:srgbClr val="CCCCCC"/>
                </a:solidFill>
                <a:effectLst/>
                <a:latin typeface="Consolas" panose="020B0609020204030204" pitchFamily="49" charset="0"/>
              </a:rPr>
              <a:t> </a:t>
            </a:r>
            <a:r>
              <a:rPr lang="en-CA" sz="1100" b="0" dirty="0">
                <a:solidFill>
                  <a:srgbClr val="4EC9B0"/>
                </a:solidFill>
                <a:effectLst/>
                <a:latin typeface="Consolas" panose="020B0609020204030204" pitchFamily="49" charset="0"/>
              </a:rPr>
              <a:t>double</a:t>
            </a:r>
            <a:r>
              <a:rPr lang="en-CA" sz="1100" b="0" dirty="0">
                <a:solidFill>
                  <a:srgbClr val="CCCCCC"/>
                </a:solidFill>
                <a:effectLst/>
                <a:latin typeface="Consolas" panose="020B0609020204030204" pitchFamily="49" charset="0"/>
              </a:rPr>
              <a:t> </a:t>
            </a:r>
            <a:r>
              <a:rPr lang="en-CA" sz="1100" b="0" dirty="0">
                <a:solidFill>
                  <a:srgbClr val="4FC1FF"/>
                </a:solidFill>
                <a:effectLst/>
                <a:latin typeface="Consolas" panose="020B0609020204030204" pitchFamily="49" charset="0"/>
              </a:rPr>
              <a:t>PI</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B5CEA8"/>
                </a:solidFill>
                <a:effectLst/>
                <a:latin typeface="Consolas" panose="020B0609020204030204" pitchFamily="49" charset="0"/>
              </a:rPr>
              <a:t>3.14159265</a:t>
            </a: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//declares constant</a:t>
            </a:r>
            <a:endParaRPr lang="en-CA" sz="1100" b="0" dirty="0">
              <a:solidFill>
                <a:srgbClr val="CCCCCC"/>
              </a:solidFill>
              <a:effectLst/>
              <a:latin typeface="Consolas" panose="020B0609020204030204" pitchFamily="49" charset="0"/>
            </a:endParaRPr>
          </a:p>
          <a:p>
            <a:br>
              <a:rPr lang="en-CA" sz="1100" b="0" dirty="0">
                <a:solidFill>
                  <a:srgbClr val="CCCCCC"/>
                </a:solidFill>
                <a:effectLst/>
                <a:latin typeface="Consolas" panose="020B0609020204030204" pitchFamily="49" charset="0"/>
              </a:rPr>
            </a:br>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//Assign values to radius</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B5CEA8"/>
                </a:solidFill>
                <a:effectLst/>
                <a:latin typeface="Consolas" panose="020B0609020204030204" pitchFamily="49" charset="0"/>
              </a:rPr>
              <a:t>1.2</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//Compute area and circumference</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area</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4FC1FF"/>
                </a:solidFill>
                <a:effectLst/>
                <a:latin typeface="Consolas" panose="020B0609020204030204" pitchFamily="49" charset="0"/>
              </a:rPr>
              <a:t>PI</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circumference</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B5CEA8"/>
                </a:solidFill>
                <a:effectLst/>
                <a:latin typeface="Consolas" panose="020B0609020204030204" pitchFamily="49" charset="0"/>
              </a:rPr>
              <a:t>2</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4FC1FF"/>
                </a:solidFill>
                <a:effectLst/>
                <a:latin typeface="Consolas" panose="020B0609020204030204" pitchFamily="49" charset="0"/>
              </a:rPr>
              <a:t>PI</a:t>
            </a:r>
            <a:r>
              <a:rPr lang="en-CA" sz="1100" b="0" dirty="0">
                <a:solidFill>
                  <a:srgbClr val="CCCCCC"/>
                </a:solidFill>
                <a:effectLst/>
                <a:latin typeface="Consolas" panose="020B0609020204030204" pitchFamily="49" charset="0"/>
              </a:rPr>
              <a:t> </a:t>
            </a:r>
            <a:r>
              <a:rPr lang="en-CA" sz="1100" b="0" dirty="0">
                <a:solidFill>
                  <a:srgbClr val="D4D4D4"/>
                </a:solidFill>
                <a:effectLst/>
                <a:latin typeface="Consolas" panose="020B0609020204030204" pitchFamily="49" charset="0"/>
              </a:rPr>
              <a:t>*</a:t>
            </a:r>
            <a:r>
              <a:rPr lang="en-CA" sz="1100" b="0" dirty="0">
                <a:solidFill>
                  <a:srgbClr val="CCCCCC"/>
                </a:solidFill>
                <a:effectLst/>
                <a:latin typeface="Consolas" panose="020B0609020204030204" pitchFamily="49" charset="0"/>
              </a:rPr>
              <a:t> </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r>
              <a:rPr lang="en-CA" sz="1100" b="0" dirty="0">
                <a:solidFill>
                  <a:srgbClr val="6A9955"/>
                </a:solidFill>
                <a:effectLst/>
                <a:latin typeface="Consolas" panose="020B0609020204030204" pitchFamily="49" charset="0"/>
              </a:rPr>
              <a:t>//print results</a:t>
            </a:r>
            <a:endParaRPr lang="en-CA" sz="1100" b="0" dirty="0">
              <a:solidFill>
                <a:srgbClr val="CCCCCC"/>
              </a:solidFill>
              <a:effectLst/>
              <a:latin typeface="Consolas" panose="020B0609020204030204" pitchFamily="49" charset="0"/>
            </a:endParaRP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"The Radius is: "</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radius</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"The area is: "</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area</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a:t>
            </a:r>
            <a:r>
              <a:rPr lang="en-CA" sz="1100" b="0" dirty="0">
                <a:solidFill>
                  <a:srgbClr val="CCCCCC"/>
                </a:solidFill>
                <a:effectLst/>
                <a:latin typeface="Consolas" panose="020B0609020204030204" pitchFamily="49" charset="0"/>
              </a:rPr>
              <a:t>(</a:t>
            </a:r>
            <a:r>
              <a:rPr lang="en-CA" sz="1100" b="0" dirty="0">
                <a:solidFill>
                  <a:srgbClr val="CE9178"/>
                </a:solidFill>
                <a:effectLst/>
                <a:latin typeface="Consolas" panose="020B0609020204030204" pitchFamily="49" charset="0"/>
              </a:rPr>
              <a:t>"The circumference is: "</a:t>
            </a:r>
            <a:r>
              <a:rPr lang="en-CA" sz="1100" b="0" dirty="0">
                <a:solidFill>
                  <a:srgbClr val="CCCCCC"/>
                </a:solidFill>
                <a:effectLst/>
                <a:latin typeface="Consolas" panose="020B0609020204030204" pitchFamily="49" charset="0"/>
              </a:rPr>
              <a:t>);</a:t>
            </a:r>
          </a:p>
          <a:p>
            <a:r>
              <a:rPr lang="en-CA" sz="1100" b="0" dirty="0">
                <a:solidFill>
                  <a:srgbClr val="CCCCCC"/>
                </a:solidFill>
                <a:effectLst/>
                <a:latin typeface="Consolas" panose="020B0609020204030204" pitchFamily="49" charset="0"/>
              </a:rPr>
              <a:t>        </a:t>
            </a:r>
            <a:r>
              <a:rPr lang="en-CA" sz="1100" b="0" dirty="0" err="1">
                <a:solidFill>
                  <a:srgbClr val="4EC9B0"/>
                </a:solidFill>
                <a:effectLst/>
                <a:latin typeface="Consolas" panose="020B0609020204030204" pitchFamily="49" charset="0"/>
              </a:rPr>
              <a:t>System</a:t>
            </a:r>
            <a:r>
              <a:rPr lang="en-CA" sz="1100" b="0" dirty="0" err="1">
                <a:solidFill>
                  <a:srgbClr val="CCCCCC"/>
                </a:solidFill>
                <a:effectLst/>
                <a:latin typeface="Consolas" panose="020B0609020204030204" pitchFamily="49" charset="0"/>
              </a:rPr>
              <a:t>.</a:t>
            </a:r>
            <a:r>
              <a:rPr lang="en-CA" sz="1100" b="0" dirty="0" err="1">
                <a:solidFill>
                  <a:srgbClr val="4FC1FF"/>
                </a:solidFill>
                <a:effectLst/>
                <a:latin typeface="Consolas" panose="020B0609020204030204" pitchFamily="49" charset="0"/>
              </a:rPr>
              <a:t>out</a:t>
            </a:r>
            <a:r>
              <a:rPr lang="en-CA" sz="1100" b="0" dirty="0" err="1">
                <a:solidFill>
                  <a:srgbClr val="CCCCCC"/>
                </a:solidFill>
                <a:effectLst/>
                <a:latin typeface="Consolas" panose="020B0609020204030204" pitchFamily="49" charset="0"/>
              </a:rPr>
              <a:t>.</a:t>
            </a:r>
            <a:r>
              <a:rPr lang="en-CA" sz="1100" b="0" dirty="0" err="1">
                <a:solidFill>
                  <a:srgbClr val="DCDCAA"/>
                </a:solidFill>
                <a:effectLst/>
                <a:latin typeface="Consolas" panose="020B0609020204030204" pitchFamily="49" charset="0"/>
              </a:rPr>
              <a:t>println</a:t>
            </a:r>
            <a:r>
              <a:rPr lang="en-CA" sz="1100" b="0" dirty="0">
                <a:solidFill>
                  <a:srgbClr val="CCCCCC"/>
                </a:solidFill>
                <a:effectLst/>
                <a:latin typeface="Consolas" panose="020B0609020204030204" pitchFamily="49" charset="0"/>
              </a:rPr>
              <a:t>(</a:t>
            </a:r>
            <a:r>
              <a:rPr lang="en-CA" sz="1100" b="0" dirty="0">
                <a:solidFill>
                  <a:srgbClr val="9CDCFE"/>
                </a:solidFill>
                <a:effectLst/>
                <a:latin typeface="Consolas" panose="020B0609020204030204" pitchFamily="49" charset="0"/>
              </a:rPr>
              <a:t>circumference</a:t>
            </a:r>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    }</a:t>
            </a:r>
          </a:p>
          <a:p>
            <a:r>
              <a:rPr lang="en-CA" sz="11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298298473"/>
      </p:ext>
    </p:extLst>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3084</TotalTime>
  <Words>6563</Words>
  <Application>Microsoft Office PowerPoint</Application>
  <PresentationFormat>On-screen Show (16:9)</PresentationFormat>
  <Paragraphs>814</Paragraphs>
  <Slides>54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Anton</vt:lpstr>
      <vt:lpstr>inter-regular</vt:lpstr>
      <vt:lpstr>times new roman</vt:lpstr>
      <vt:lpstr>Catamaran</vt:lpstr>
      <vt:lpstr>Arial</vt:lpstr>
      <vt:lpstr>Nunito Light</vt:lpstr>
      <vt:lpstr>Consolas</vt:lpstr>
      <vt:lpstr>Java Programming Workshop by Slidesgo</vt:lpstr>
      <vt:lpstr>Java Programming</vt:lpstr>
      <vt:lpstr>UNIT 1 : Manipulating Data, Logic and Looping</vt:lpstr>
      <vt:lpstr>Anatomy of a Java Program</vt:lpstr>
      <vt:lpstr>Commenting In Java</vt:lpstr>
      <vt:lpstr>Anatomy of a Java Program</vt:lpstr>
      <vt:lpstr>Anatomy of a Java Program</vt:lpstr>
      <vt:lpstr>Java Vocabulary</vt:lpstr>
      <vt:lpstr>What is a Program?</vt:lpstr>
      <vt:lpstr>Running a simple program</vt:lpstr>
      <vt:lpstr>Variable Types</vt:lpstr>
      <vt:lpstr>Declaring Variables</vt:lpstr>
      <vt:lpstr>Primitive Data Types</vt:lpstr>
      <vt:lpstr>basic arithmetic operations </vt:lpstr>
      <vt:lpstr>PowerPoint Presentation</vt:lpstr>
      <vt:lpstr>Strings</vt:lpstr>
      <vt:lpstr>Printing to The Console</vt:lpstr>
      <vt:lpstr>Printing challenge</vt:lpstr>
      <vt:lpstr>Printing program outputs</vt:lpstr>
      <vt:lpstr>Formatting Strings</vt:lpstr>
      <vt:lpstr>Formatting Strings</vt:lpstr>
      <vt:lpstr>String Methods  </vt:lpstr>
      <vt:lpstr>Char Methods  </vt:lpstr>
      <vt:lpstr>String Method - Example</vt:lpstr>
      <vt:lpstr>Input/Output – Scanner &amp;                           Formatter </vt:lpstr>
      <vt:lpstr>The Scanner Class</vt:lpstr>
      <vt:lpstr>The Swing Class</vt:lpstr>
      <vt:lpstr>The Scanner Class</vt:lpstr>
      <vt:lpstr>The Scanner Class</vt:lpstr>
      <vt:lpstr>The Formatter Class</vt:lpstr>
      <vt:lpstr>Booleans</vt:lpstr>
      <vt:lpstr>Booleans – Truth or False</vt:lpstr>
      <vt:lpstr>Booleans in If…Else, If…Else If…Else</vt:lpstr>
      <vt:lpstr>Booleans in loops</vt:lpstr>
      <vt:lpstr>If…Else</vt:lpstr>
      <vt:lpstr>Conditional (Decision Making)</vt:lpstr>
      <vt:lpstr>Break and Continue Statements</vt:lpstr>
      <vt:lpstr>Error Handling try…catch…finally blocks</vt:lpstr>
      <vt:lpstr>try…catch..finally Blocks</vt:lpstr>
      <vt:lpstr>Switch Statements</vt:lpstr>
      <vt:lpstr>Branching Use Switch Cases</vt:lpstr>
      <vt:lpstr>ENUMS</vt:lpstr>
      <vt:lpstr>Loops</vt:lpstr>
      <vt:lpstr>Using Loops</vt:lpstr>
      <vt:lpstr>Looping Example</vt:lpstr>
      <vt:lpstr>Arrays</vt:lpstr>
      <vt:lpstr>Declaring and Assigning Arrays</vt:lpstr>
      <vt:lpstr>Looping Arrays</vt:lpstr>
      <vt:lpstr>Multidimensional Arrays</vt:lpstr>
      <vt:lpstr>Array Lists</vt:lpstr>
      <vt:lpstr>Array Lists can be dynamically sized and require specific methods to read and write values to the list.   Look Through This Example</vt:lpstr>
      <vt:lpstr>The add() method is used to pass a new element to the array list (in chronological order)</vt:lpstr>
      <vt:lpstr>size() returns list size and clear() empties the list values</vt:lpstr>
      <vt:lpstr>HashMap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Workshop</dc:title>
  <dc:creator>Jeffrey McDowell</dc:creator>
  <cp:lastModifiedBy>Jeffrey McDowell</cp:lastModifiedBy>
  <cp:revision>74</cp:revision>
  <dcterms:modified xsi:type="dcterms:W3CDTF">2024-03-08T14:01:48Z</dcterms:modified>
</cp:coreProperties>
</file>