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8"/>
  </p:notesMasterIdLst>
  <p:sldIdLst>
    <p:sldId id="256" r:id="rId2"/>
    <p:sldId id="257" r:id="rId3"/>
    <p:sldId id="364" r:id="rId4"/>
    <p:sldId id="258" r:id="rId5"/>
    <p:sldId id="365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66" r:id="rId15"/>
    <p:sldId id="367" r:id="rId16"/>
    <p:sldId id="376" r:id="rId17"/>
  </p:sldIdLst>
  <p:sldSz cx="9144000" cy="5143500" type="screen16x9"/>
  <p:notesSz cx="6858000" cy="9144000"/>
  <p:embeddedFontLst>
    <p:embeddedFont>
      <p:font typeface="Anton" pitchFamily="2" charset="0"/>
      <p:regular r:id="rId19"/>
    </p:embeddedFont>
    <p:embeddedFont>
      <p:font typeface="Catamaran" panose="020B0604020202020204" charset="0"/>
      <p:regular r:id="rId20"/>
      <p:bold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77CEE3-539C-40FE-893D-AA8995659627}">
  <a:tblStyle styleId="{9577CEE3-539C-40FE-893D-AA8995659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EB3D44-4C40-461C-A485-2735CCE039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>
          <a:extLst>
            <a:ext uri="{FF2B5EF4-FFF2-40B4-BE49-F238E27FC236}">
              <a16:creationId xmlns:a16="http://schemas.microsoft.com/office/drawing/2014/main" id="{E022A251-5115-5130-E9F4-CA9C7CA5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>
            <a:extLst>
              <a:ext uri="{FF2B5EF4-FFF2-40B4-BE49-F238E27FC236}">
                <a16:creationId xmlns:a16="http://schemas.microsoft.com/office/drawing/2014/main" id="{04FC2A50-C9E6-FA9D-15BD-6A8F1271A0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>
            <a:extLst>
              <a:ext uri="{FF2B5EF4-FFF2-40B4-BE49-F238E27FC236}">
                <a16:creationId xmlns:a16="http://schemas.microsoft.com/office/drawing/2014/main" id="{8660DF34-5AA0-A782-4676-E63A478E7E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75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 userDrawn="1"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883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1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31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8" r:id="rId3"/>
    <p:sldLayoutId id="2147483682" r:id="rId4"/>
    <p:sldLayoutId id="214748368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</a:t>
            </a:r>
            <a:br>
              <a:rPr lang="en" dirty="0"/>
            </a:br>
            <a:r>
              <a:rPr lang="en" dirty="0"/>
              <a:t>Programming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Project Based Approach to Learning Java</a:t>
            </a:r>
            <a:endParaRPr dirty="0"/>
          </a:p>
        </p:txBody>
      </p:sp>
      <p:pic>
        <p:nvPicPr>
          <p:cNvPr id="2050" name="Picture 2" descr="Java original wordmark logo - Social media &amp; Logos Icons">
            <a:extLst>
              <a:ext uri="{FF2B5EF4-FFF2-40B4-BE49-F238E27FC236}">
                <a16:creationId xmlns:a16="http://schemas.microsoft.com/office/drawing/2014/main" id="{96FB7E72-C8B9-BCFB-B2D0-1E1964E14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54241"/>
            <a:ext cx="2169459" cy="21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7;p41">
            <a:extLst>
              <a:ext uri="{FF2B5EF4-FFF2-40B4-BE49-F238E27FC236}">
                <a16:creationId xmlns:a16="http://schemas.microsoft.com/office/drawing/2014/main" id="{B24C4952-93AF-DD38-342F-5903B69735CD}"/>
              </a:ext>
            </a:extLst>
          </p:cNvPr>
          <p:cNvSpPr txBox="1">
            <a:spLocks/>
          </p:cNvSpPr>
          <p:nvPr/>
        </p:nvSpPr>
        <p:spPr>
          <a:xfrm>
            <a:off x="1808629" y="180963"/>
            <a:ext cx="54662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1800" dirty="0"/>
              <a:t>Inheritance –Subclasses </a:t>
            </a:r>
            <a:r>
              <a:rPr lang="en-US" sz="1800" i="1" dirty="0"/>
              <a:t>extends</a:t>
            </a:r>
            <a:r>
              <a:rPr lang="en-US" sz="1800" dirty="0"/>
              <a:t>  </a:t>
            </a:r>
            <a:r>
              <a:rPr lang="en-US" sz="1800" dirty="0" err="1"/>
              <a:t>Superclasses</a:t>
            </a:r>
            <a:r>
              <a:rPr lang="en-US" sz="1800" dirty="0"/>
              <a:t> </a:t>
            </a:r>
            <a:endParaRPr lang="en-CA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2CECF-FE6B-0FBE-188E-8507E4835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947" y="1153623"/>
            <a:ext cx="4421095" cy="33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203290-4CDA-8238-D361-7200F7A1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53" y="988358"/>
            <a:ext cx="645588" cy="48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78;p41">
            <a:extLst>
              <a:ext uri="{FF2B5EF4-FFF2-40B4-BE49-F238E27FC236}">
                <a16:creationId xmlns:a16="http://schemas.microsoft.com/office/drawing/2014/main" id="{DB70EDAB-5FCC-BF36-149E-C3B66A5734B8}"/>
              </a:ext>
            </a:extLst>
          </p:cNvPr>
          <p:cNvSpPr txBox="1">
            <a:spLocks/>
          </p:cNvSpPr>
          <p:nvPr/>
        </p:nvSpPr>
        <p:spPr>
          <a:xfrm>
            <a:off x="5253275" y="988358"/>
            <a:ext cx="3709253" cy="178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</a:pPr>
            <a:r>
              <a:rPr lang="en-US" sz="1200" dirty="0">
                <a:solidFill>
                  <a:srgbClr val="FFC000"/>
                </a:solidFill>
              </a:rPr>
              <a:t>Inheritance</a:t>
            </a:r>
            <a:r>
              <a:rPr lang="en-US" sz="1200" dirty="0">
                <a:solidFill>
                  <a:schemeClr val="accent6"/>
                </a:solidFill>
              </a:rPr>
              <a:t> is the process by which one class (subclass) inherits the properties and functionality of another class (superclass).</a:t>
            </a:r>
          </a:p>
          <a:p>
            <a:pPr marL="0" indent="0">
              <a:buSzPts val="1100"/>
            </a:pPr>
            <a:endParaRPr lang="en-US" sz="1200" dirty="0">
              <a:solidFill>
                <a:schemeClr val="accent6"/>
              </a:solidFill>
            </a:endParaRP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Enables code reusability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Less development time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Increased performance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Increased memory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Less maintenance time/easier maintenance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9703A-B8E4-D18B-73D9-5A4AA0B180AA}"/>
              </a:ext>
            </a:extLst>
          </p:cNvPr>
          <p:cNvSpPr txBox="1"/>
          <p:nvPr/>
        </p:nvSpPr>
        <p:spPr>
          <a:xfrm>
            <a:off x="5667936" y="3636268"/>
            <a:ext cx="275664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CA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//CODE GOES HERE…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F5AF49-C4C3-50A2-DCF7-B8C798206549}"/>
              </a:ext>
            </a:extLst>
          </p:cNvPr>
          <p:cNvSpPr/>
          <p:nvPr/>
        </p:nvSpPr>
        <p:spPr>
          <a:xfrm>
            <a:off x="5573806" y="3478231"/>
            <a:ext cx="2756648" cy="1127388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11" name="Google Shape;878;p41">
            <a:extLst>
              <a:ext uri="{FF2B5EF4-FFF2-40B4-BE49-F238E27FC236}">
                <a16:creationId xmlns:a16="http://schemas.microsoft.com/office/drawing/2014/main" id="{0D046EB1-89FE-40B2-475A-ACCA59807742}"/>
              </a:ext>
            </a:extLst>
          </p:cNvPr>
          <p:cNvSpPr txBox="1">
            <a:spLocks/>
          </p:cNvSpPr>
          <p:nvPr/>
        </p:nvSpPr>
        <p:spPr>
          <a:xfrm>
            <a:off x="5479677" y="3153335"/>
            <a:ext cx="2783541" cy="304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</a:pPr>
            <a:r>
              <a:rPr lang="en-US" sz="1200" dirty="0">
                <a:solidFill>
                  <a:schemeClr val="accent6"/>
                </a:solidFill>
              </a:rPr>
              <a:t>Extending a subclass syntax: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1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7;p41">
            <a:extLst>
              <a:ext uri="{FF2B5EF4-FFF2-40B4-BE49-F238E27FC236}">
                <a16:creationId xmlns:a16="http://schemas.microsoft.com/office/drawing/2014/main" id="{B24C4952-93AF-DD38-342F-5903B69735CD}"/>
              </a:ext>
            </a:extLst>
          </p:cNvPr>
          <p:cNvSpPr txBox="1">
            <a:spLocks/>
          </p:cNvSpPr>
          <p:nvPr/>
        </p:nvSpPr>
        <p:spPr>
          <a:xfrm>
            <a:off x="3398744" y="211941"/>
            <a:ext cx="23465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1800" dirty="0"/>
              <a:t>Inheritance –”IS-A” Test </a:t>
            </a:r>
            <a:endParaRPr lang="en-CA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2CECF-FE6B-0FBE-188E-8507E4835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947" y="1153623"/>
            <a:ext cx="4421095" cy="33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203290-4CDA-8238-D361-7200F7A1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53" y="988358"/>
            <a:ext cx="645588" cy="48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878;p41">
            <a:extLst>
              <a:ext uri="{FF2B5EF4-FFF2-40B4-BE49-F238E27FC236}">
                <a16:creationId xmlns:a16="http://schemas.microsoft.com/office/drawing/2014/main" id="{5351A25B-4D4E-3A5D-183C-797B8D1B5FA4}"/>
              </a:ext>
            </a:extLst>
          </p:cNvPr>
          <p:cNvSpPr txBox="1">
            <a:spLocks/>
          </p:cNvSpPr>
          <p:nvPr/>
        </p:nvSpPr>
        <p:spPr>
          <a:xfrm>
            <a:off x="5172594" y="578319"/>
            <a:ext cx="3709253" cy="178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SzPts val="1100"/>
            </a:pPr>
            <a:r>
              <a:rPr lang="en-US" sz="1200" dirty="0">
                <a:solidFill>
                  <a:srgbClr val="FFC000"/>
                </a:solidFill>
              </a:rPr>
              <a:t>“IS-A” Test</a:t>
            </a:r>
            <a:endParaRPr lang="en-US" sz="1200" dirty="0">
              <a:solidFill>
                <a:schemeClr val="accent6"/>
              </a:solidFill>
            </a:endParaRP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When designing with inheritance, you should use the “IS-A” test. This is a simple test that helps you determine if a subclass is an accurate extension of the superclass.</a:t>
            </a:r>
          </a:p>
          <a:p>
            <a:pPr marL="171450" indent="-171450">
              <a:spcBef>
                <a:spcPts val="600"/>
              </a:spcBef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To use the “IS-A” test, ask yourself if it makes sense to say “&lt;subclass&gt; is a &lt;superclass&gt;”. If yes, you can use inheritance. If no, you cannot.</a:t>
            </a:r>
          </a:p>
          <a:p>
            <a:pPr marL="0" indent="0">
              <a:buSzPts val="1100"/>
            </a:pPr>
            <a:endParaRPr lang="en-US" sz="1200" dirty="0">
              <a:solidFill>
                <a:srgbClr val="FFC000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7A7E4C7-7F33-D8E2-0290-3CDC14DF9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99541"/>
              </p:ext>
            </p:extLst>
          </p:nvPr>
        </p:nvGraphicFramePr>
        <p:xfrm>
          <a:off x="5172594" y="2455770"/>
          <a:ext cx="3608335" cy="205788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21753">
                  <a:extLst>
                    <a:ext uri="{9D8B030D-6E8A-4147-A177-3AD203B41FA5}">
                      <a16:colId xmlns:a16="http://schemas.microsoft.com/office/drawing/2014/main" val="370242316"/>
                    </a:ext>
                  </a:extLst>
                </a:gridCol>
                <a:gridCol w="1214726">
                  <a:extLst>
                    <a:ext uri="{9D8B030D-6E8A-4147-A177-3AD203B41FA5}">
                      <a16:colId xmlns:a16="http://schemas.microsoft.com/office/drawing/2014/main" val="3000664600"/>
                    </a:ext>
                  </a:extLst>
                </a:gridCol>
                <a:gridCol w="1242126">
                  <a:extLst>
                    <a:ext uri="{9D8B030D-6E8A-4147-A177-3AD203B41FA5}">
                      <a16:colId xmlns:a16="http://schemas.microsoft.com/office/drawing/2014/main" val="2818430059"/>
                    </a:ext>
                  </a:extLst>
                </a:gridCol>
                <a:gridCol w="529730">
                  <a:extLst>
                    <a:ext uri="{9D8B030D-6E8A-4147-A177-3AD203B41FA5}">
                      <a16:colId xmlns:a16="http://schemas.microsoft.com/office/drawing/2014/main" val="809027964"/>
                    </a:ext>
                  </a:extLst>
                </a:gridCol>
              </a:tblGrid>
              <a:tr h="295446"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68496" marR="68496" marT="34248" marB="342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Inheritance Relationship</a:t>
                      </a:r>
                    </a:p>
                  </a:txBody>
                  <a:tcPr marL="68496" marR="68496" marT="34248" marB="34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“IS-A” Test</a:t>
                      </a:r>
                    </a:p>
                  </a:txBody>
                  <a:tcPr marL="68496" marR="68496" marT="34248" marB="34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Pass or Fail?</a:t>
                      </a:r>
                    </a:p>
                  </a:txBody>
                  <a:tcPr marL="68496" marR="68496" marT="34248" marB="34248" anchor="ctr"/>
                </a:tc>
                <a:extLst>
                  <a:ext uri="{0D108BD9-81ED-4DB2-BD59-A6C34878D82A}">
                    <a16:rowId xmlns:a16="http://schemas.microsoft.com/office/drawing/2014/main" val="2700815629"/>
                  </a:ext>
                </a:extLst>
              </a:tr>
              <a:tr h="385496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Ex. 1</a:t>
                      </a:r>
                    </a:p>
                  </a:txBody>
                  <a:tcPr marL="68496" marR="68496" marT="34248" marB="342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kern="1200" dirty="0" err="1">
                          <a:solidFill>
                            <a:srgbClr val="FFC000"/>
                          </a:solidFill>
                          <a:effectLst/>
                        </a:rPr>
                        <a:t>Superclass</a:t>
                      </a:r>
                      <a:r>
                        <a:rPr lang="fr-FR" sz="800" b="0" kern="1200" dirty="0">
                          <a:solidFill>
                            <a:srgbClr val="FFC000"/>
                          </a:solidFill>
                          <a:effectLst/>
                        </a:rPr>
                        <a:t>:</a:t>
                      </a:r>
                      <a:r>
                        <a:rPr lang="fr-FR" sz="800" b="0" kern="1200" dirty="0">
                          <a:solidFill>
                            <a:schemeClr val="dk1"/>
                          </a:solidFill>
                          <a:effectLst/>
                        </a:rPr>
                        <a:t> Animal</a:t>
                      </a:r>
                      <a:br>
                        <a:rPr lang="fr-FR" sz="800" dirty="0"/>
                      </a:br>
                      <a:r>
                        <a:rPr lang="fr-FR" sz="800" b="0" kern="1200" dirty="0" err="1">
                          <a:solidFill>
                            <a:srgbClr val="FFC000"/>
                          </a:solidFill>
                          <a:effectLst/>
                        </a:rPr>
                        <a:t>Subclasses</a:t>
                      </a:r>
                      <a:r>
                        <a:rPr lang="fr-FR" sz="800" b="0" kern="1200" dirty="0">
                          <a:solidFill>
                            <a:srgbClr val="FFC000"/>
                          </a:solidFill>
                          <a:effectLst/>
                        </a:rPr>
                        <a:t>:</a:t>
                      </a:r>
                      <a:r>
                        <a:rPr lang="fr-FR" sz="800" b="0" kern="1200" dirty="0">
                          <a:solidFill>
                            <a:schemeClr val="dk1"/>
                          </a:solidFill>
                          <a:effectLst/>
                        </a:rPr>
                        <a:t> Pet; </a:t>
                      </a:r>
                      <a:r>
                        <a:rPr lang="fr-FR" sz="8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WildAnimal</a:t>
                      </a:r>
                      <a:r>
                        <a:rPr lang="fr-FR" sz="800" b="0" kern="1200" dirty="0">
                          <a:solidFill>
                            <a:schemeClr val="dk1"/>
                          </a:solidFill>
                          <a:effectLst/>
                        </a:rPr>
                        <a:t>; </a:t>
                      </a:r>
                      <a:endParaRPr lang="en-US" sz="800" dirty="0"/>
                    </a:p>
                  </a:txBody>
                  <a:tcPr marL="68496" marR="68496" marT="34248" marB="34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Pet IS-A Animal</a:t>
                      </a:r>
                      <a:br>
                        <a:rPr lang="en-US" sz="800" dirty="0"/>
                      </a:br>
                      <a:r>
                        <a:rPr lang="en-US" sz="8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WildAnimal</a:t>
                      </a:r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 IS-A Animal</a:t>
                      </a:r>
                      <a:endParaRPr lang="en-US" sz="800" dirty="0"/>
                    </a:p>
                  </a:txBody>
                  <a:tcPr marL="68496" marR="68496" marT="34248" marB="342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</a:t>
                      </a:r>
                      <a:endParaRPr lang="en-US" sz="8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496" marR="68496" marT="34248" marB="34248" anchor="ctr"/>
                </a:tc>
                <a:extLst>
                  <a:ext uri="{0D108BD9-81ED-4DB2-BD59-A6C34878D82A}">
                    <a16:rowId xmlns:a16="http://schemas.microsoft.com/office/drawing/2014/main" val="2554387959"/>
                  </a:ext>
                </a:extLst>
              </a:tr>
              <a:tr h="565596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Ex. 2</a:t>
                      </a:r>
                    </a:p>
                  </a:txBody>
                  <a:tcPr marL="68496" marR="68496" marT="34248" marB="342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kern="1200" dirty="0" err="1">
                          <a:solidFill>
                            <a:srgbClr val="FFC000"/>
                          </a:solidFill>
                          <a:effectLst/>
                        </a:rPr>
                        <a:t>Superclass</a:t>
                      </a:r>
                      <a:r>
                        <a:rPr lang="fr-FR" sz="800" b="0" kern="1200" dirty="0">
                          <a:solidFill>
                            <a:srgbClr val="FFC000"/>
                          </a:solidFill>
                          <a:effectLst/>
                        </a:rPr>
                        <a:t>:</a:t>
                      </a:r>
                      <a:r>
                        <a:rPr lang="fr-FR" sz="800" b="0" kern="1200" dirty="0">
                          <a:solidFill>
                            <a:schemeClr val="dk1"/>
                          </a:solidFill>
                          <a:effectLst/>
                        </a:rPr>
                        <a:t> Pet</a:t>
                      </a:r>
                      <a:br>
                        <a:rPr lang="fr-FR" sz="800" dirty="0"/>
                      </a:br>
                      <a:r>
                        <a:rPr lang="fr-FR" sz="800" b="0" kern="1200" dirty="0" err="1">
                          <a:solidFill>
                            <a:srgbClr val="FFC000"/>
                          </a:solidFill>
                          <a:effectLst/>
                        </a:rPr>
                        <a:t>Subclasses</a:t>
                      </a:r>
                      <a:r>
                        <a:rPr lang="fr-FR" sz="800" b="0" kern="1200" dirty="0">
                          <a:solidFill>
                            <a:srgbClr val="FFC000"/>
                          </a:solidFill>
                          <a:effectLst/>
                        </a:rPr>
                        <a:t>:</a:t>
                      </a:r>
                      <a:r>
                        <a:rPr lang="fr-FR" sz="800" b="0" kern="1200" dirty="0">
                          <a:solidFill>
                            <a:schemeClr val="dk1"/>
                          </a:solidFill>
                          <a:effectLst/>
                        </a:rPr>
                        <a:t> Cat; Dog; </a:t>
                      </a:r>
                      <a:endParaRPr lang="en-US" sz="800" dirty="0"/>
                    </a:p>
                  </a:txBody>
                  <a:tcPr marL="68496" marR="68496" marT="34248" marB="34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Cat IS-A Pet</a:t>
                      </a:r>
                      <a:br>
                        <a:rPr lang="en-US" sz="800" dirty="0"/>
                      </a:br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Dog IS-A Pet</a:t>
                      </a:r>
                      <a:endParaRPr lang="en-US" sz="800" dirty="0"/>
                    </a:p>
                  </a:txBody>
                  <a:tcPr marL="68496" marR="68496" marT="34248" marB="342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</a:t>
                      </a:r>
                      <a:endParaRPr lang="en-US" sz="800" dirty="0"/>
                    </a:p>
                  </a:txBody>
                  <a:tcPr marL="68496" marR="68496" marT="34248" marB="34248" anchor="ctr"/>
                </a:tc>
                <a:extLst>
                  <a:ext uri="{0D108BD9-81ED-4DB2-BD59-A6C34878D82A}">
                    <a16:rowId xmlns:a16="http://schemas.microsoft.com/office/drawing/2014/main" val="4150075637"/>
                  </a:ext>
                </a:extLst>
              </a:tr>
              <a:tr h="745697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Non-Examples</a:t>
                      </a:r>
                    </a:p>
                  </a:txBody>
                  <a:tcPr marL="68496" marR="68496" marT="34248" marB="342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800" b="0" kern="1200" dirty="0" err="1">
                          <a:solidFill>
                            <a:srgbClr val="FFC000"/>
                          </a:solidFill>
                          <a:effectLst/>
                        </a:rPr>
                        <a:t>Superclass</a:t>
                      </a:r>
                      <a:r>
                        <a:rPr lang="fr-FR" sz="800" b="0" kern="1200" dirty="0">
                          <a:solidFill>
                            <a:srgbClr val="FFC000"/>
                          </a:solidFill>
                          <a:effectLst/>
                        </a:rPr>
                        <a:t>:</a:t>
                      </a:r>
                      <a:r>
                        <a:rPr lang="fr-FR" sz="800" b="0" kern="1200" dirty="0">
                          <a:solidFill>
                            <a:schemeClr val="dk1"/>
                          </a:solidFill>
                          <a:effectLst/>
                        </a:rPr>
                        <a:t> Pet</a:t>
                      </a:r>
                      <a:br>
                        <a:rPr lang="fr-FR" sz="800" dirty="0"/>
                      </a:br>
                      <a:r>
                        <a:rPr lang="fr-FR" sz="800" b="0" kern="1200" dirty="0" err="1">
                          <a:solidFill>
                            <a:srgbClr val="FFC000"/>
                          </a:solidFill>
                          <a:effectLst/>
                        </a:rPr>
                        <a:t>Subclasses</a:t>
                      </a:r>
                      <a:r>
                        <a:rPr lang="fr-FR" sz="800" b="0" kern="1200" dirty="0">
                          <a:solidFill>
                            <a:srgbClr val="FFC000"/>
                          </a:solidFill>
                          <a:effectLst/>
                        </a:rPr>
                        <a:t>:</a:t>
                      </a:r>
                      <a:r>
                        <a:rPr lang="fr-FR" sz="800" b="0" kern="1200" dirty="0">
                          <a:solidFill>
                            <a:schemeClr val="dk1"/>
                          </a:solidFill>
                          <a:effectLst/>
                        </a:rPr>
                        <a:t> Monkey;</a:t>
                      </a:r>
                      <a:endParaRPr lang="en-US" sz="800" dirty="0"/>
                    </a:p>
                  </a:txBody>
                  <a:tcPr marL="68496" marR="68496" marT="34248" marB="34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Monkey IS-A Pet</a:t>
                      </a:r>
                      <a:endParaRPr lang="en-US" sz="800" dirty="0"/>
                    </a:p>
                  </a:txBody>
                  <a:tcPr marL="68496" marR="68496" marT="34248" marB="342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FALSE</a:t>
                      </a:r>
                      <a:endParaRPr lang="en-US" sz="800" dirty="0"/>
                    </a:p>
                  </a:txBody>
                  <a:tcPr marL="68496" marR="68496" marT="34248" marB="34248" anchor="ctr"/>
                </a:tc>
                <a:extLst>
                  <a:ext uri="{0D108BD9-81ED-4DB2-BD59-A6C34878D82A}">
                    <a16:rowId xmlns:a16="http://schemas.microsoft.com/office/drawing/2014/main" val="1389042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15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77;p41">
            <a:extLst>
              <a:ext uri="{FF2B5EF4-FFF2-40B4-BE49-F238E27FC236}">
                <a16:creationId xmlns:a16="http://schemas.microsoft.com/office/drawing/2014/main" id="{040066E3-F432-B65B-EB49-0BE5E693B6C1}"/>
              </a:ext>
            </a:extLst>
          </p:cNvPr>
          <p:cNvSpPr txBox="1">
            <a:spLocks/>
          </p:cNvSpPr>
          <p:nvPr/>
        </p:nvSpPr>
        <p:spPr>
          <a:xfrm>
            <a:off x="1808629" y="180963"/>
            <a:ext cx="59839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1800" dirty="0"/>
              <a:t>Multiclass Java Program Using Inheritance – OOP Example 2</a:t>
            </a:r>
            <a:endParaRPr lang="en-CA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26866-02C8-FED3-97EA-CB72E835BF55}"/>
              </a:ext>
            </a:extLst>
          </p:cNvPr>
          <p:cNvSpPr txBox="1"/>
          <p:nvPr/>
        </p:nvSpPr>
        <p:spPr>
          <a:xfrm>
            <a:off x="560574" y="753663"/>
            <a:ext cx="3339073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ageIn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sexIn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weightIn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nameIn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ageIn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sexIn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weightIn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nameIn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//methods common to all subclasses</a:t>
            </a:r>
            <a:endParaRPr lang="en-CA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7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is moving!"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  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7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is eating!"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  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7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is sleeping!"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  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7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is speaking!"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  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cleanSelf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7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is grooming itself!"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  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grow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growBy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growBy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  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CA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6BDB11-7D99-DB4D-CCB0-5B8A2FDDBF90}"/>
              </a:ext>
            </a:extLst>
          </p:cNvPr>
          <p:cNvSpPr txBox="1"/>
          <p:nvPr/>
        </p:nvSpPr>
        <p:spPr>
          <a:xfrm>
            <a:off x="5069542" y="753663"/>
            <a:ext cx="37307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ownersName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ageIn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sexIn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weightIn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nameIn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ownersNameIn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ageIn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sexIn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weightIn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nameIn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ownersName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ownersNameIn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endParaRPr lang="en-CA" sz="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 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7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is playing with "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ownersName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CA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30BE563-4542-42EB-1FFA-E05C712CF9A1}"/>
              </a:ext>
            </a:extLst>
          </p:cNvPr>
          <p:cNvCxnSpPr>
            <a:cxnSpLocks/>
          </p:cNvCxnSpPr>
          <p:nvPr/>
        </p:nvCxnSpPr>
        <p:spPr>
          <a:xfrm flipV="1">
            <a:off x="3403218" y="870541"/>
            <a:ext cx="1397382" cy="385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922D090-0E43-3780-2146-E29B90213D24}"/>
              </a:ext>
            </a:extLst>
          </p:cNvPr>
          <p:cNvSpPr/>
          <p:nvPr/>
        </p:nvSpPr>
        <p:spPr>
          <a:xfrm>
            <a:off x="5486400" y="1720595"/>
            <a:ext cx="2023782" cy="336805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22" name="Google Shape;878;p41">
            <a:extLst>
              <a:ext uri="{FF2B5EF4-FFF2-40B4-BE49-F238E27FC236}">
                <a16:creationId xmlns:a16="http://schemas.microsoft.com/office/drawing/2014/main" id="{7E6C0E4A-EFEA-639D-0EC9-B998B7FE51E1}"/>
              </a:ext>
            </a:extLst>
          </p:cNvPr>
          <p:cNvSpPr txBox="1">
            <a:spLocks/>
          </p:cNvSpPr>
          <p:nvPr/>
        </p:nvSpPr>
        <p:spPr>
          <a:xfrm>
            <a:off x="7523630" y="1632088"/>
            <a:ext cx="1743720" cy="473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</a:pPr>
            <a:r>
              <a:rPr lang="en-US" sz="1200" dirty="0">
                <a:solidFill>
                  <a:schemeClr val="accent6"/>
                </a:solidFill>
              </a:rPr>
              <a:t>Constructor of</a:t>
            </a:r>
          </a:p>
          <a:p>
            <a:pPr marL="0" indent="0">
              <a:buSzPts val="1100"/>
            </a:pPr>
            <a:r>
              <a:rPr lang="en-US" sz="1200" dirty="0">
                <a:solidFill>
                  <a:schemeClr val="accent6"/>
                </a:solidFill>
              </a:rPr>
              <a:t>Extended subclass</a:t>
            </a:r>
          </a:p>
          <a:p>
            <a:pPr marL="0" indent="0">
              <a:buSzPts val="1100"/>
            </a:pPr>
            <a:endParaRPr lang="en-US" sz="1200" dirty="0">
              <a:solidFill>
                <a:schemeClr val="accent6"/>
              </a:solidFill>
            </a:endParaRP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3" name="Google Shape;878;p41">
            <a:extLst>
              <a:ext uri="{FF2B5EF4-FFF2-40B4-BE49-F238E27FC236}">
                <a16:creationId xmlns:a16="http://schemas.microsoft.com/office/drawing/2014/main" id="{E76F36BC-2046-7CA1-3EE5-41E1B480B1B0}"/>
              </a:ext>
            </a:extLst>
          </p:cNvPr>
          <p:cNvSpPr txBox="1">
            <a:spLocks/>
          </p:cNvSpPr>
          <p:nvPr/>
        </p:nvSpPr>
        <p:spPr>
          <a:xfrm>
            <a:off x="4874173" y="2965263"/>
            <a:ext cx="3709253" cy="178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</a:pPr>
            <a:r>
              <a:rPr lang="en-US" sz="1200" dirty="0">
                <a:solidFill>
                  <a:schemeClr val="accent6"/>
                </a:solidFill>
              </a:rPr>
              <a:t>     </a:t>
            </a:r>
            <a:r>
              <a:rPr lang="en-US" sz="1200" dirty="0">
                <a:solidFill>
                  <a:srgbClr val="FFC000"/>
                </a:solidFill>
              </a:rPr>
              <a:t>REMEMBER!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Constructors are code that initialize the newly created object. Constructors are similar to methods, but unlike methods, they are NOT inherited.</a:t>
            </a:r>
          </a:p>
          <a:p>
            <a:pPr marL="171450" indent="-171450">
              <a:spcBef>
                <a:spcPts val="600"/>
              </a:spcBef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Therefore, subclasses still need their own constructors, but you can (and should) use the constructor from the superclass in the subclass.</a:t>
            </a:r>
          </a:p>
          <a:p>
            <a:pPr marL="171450" indent="-171450">
              <a:spcBef>
                <a:spcPts val="600"/>
              </a:spcBef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super() takes parent class variables as arguments so you don’t have to re-write this code </a:t>
            </a:r>
          </a:p>
        </p:txBody>
      </p:sp>
    </p:spTree>
    <p:extLst>
      <p:ext uri="{BB962C8B-B14F-4D97-AF65-F5344CB8AC3E}">
        <p14:creationId xmlns:p14="http://schemas.microsoft.com/office/powerpoint/2010/main" val="132233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62ED50-62C2-C9A3-7E70-D2372410458D}"/>
              </a:ext>
            </a:extLst>
          </p:cNvPr>
          <p:cNvSpPr txBox="1"/>
          <p:nvPr/>
        </p:nvSpPr>
        <p:spPr>
          <a:xfrm>
            <a:off x="322729" y="755868"/>
            <a:ext cx="7456394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concurrent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TimeUnit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serverLoc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"Toronto"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"GlaDos"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selfDestruct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"Self Destruct Initiated. Detontation in "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"%d "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TimeUnit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en-CA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fillInStackTrace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            </a:t>
            </a:r>
          </a:p>
          <a:p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"... BOOM"</a:t>
            </a: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b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Google Shape;877;p41">
            <a:extLst>
              <a:ext uri="{FF2B5EF4-FFF2-40B4-BE49-F238E27FC236}">
                <a16:creationId xmlns:a16="http://schemas.microsoft.com/office/drawing/2014/main" id="{040066E3-F432-B65B-EB49-0BE5E693B6C1}"/>
              </a:ext>
            </a:extLst>
          </p:cNvPr>
          <p:cNvSpPr txBox="1">
            <a:spLocks/>
          </p:cNvSpPr>
          <p:nvPr/>
        </p:nvSpPr>
        <p:spPr>
          <a:xfrm>
            <a:off x="2887755" y="240032"/>
            <a:ext cx="336848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CA" sz="1800"/>
              <a:t>Access Modifiers and Inheritance</a:t>
            </a:r>
            <a:endParaRPr lang="en-CA" sz="1800" dirty="0"/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B9681953-E652-7151-7FAE-0BF63C51FAB8}"/>
              </a:ext>
            </a:extLst>
          </p:cNvPr>
          <p:cNvSpPr txBox="1">
            <a:spLocks/>
          </p:cNvSpPr>
          <p:nvPr/>
        </p:nvSpPr>
        <p:spPr>
          <a:xfrm>
            <a:off x="5506571" y="2003157"/>
            <a:ext cx="3314700" cy="2454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Access modifiers refer to the Java keywords including </a:t>
            </a:r>
            <a:r>
              <a:rPr lang="en-US" sz="1200" dirty="0">
                <a:solidFill>
                  <a:srgbClr val="FFC000"/>
                </a:solidFill>
              </a:rPr>
              <a:t>“public”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C000"/>
                </a:solidFill>
              </a:rPr>
              <a:t>“private”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FFC000"/>
                </a:solidFill>
              </a:rPr>
              <a:t>“protected”</a:t>
            </a:r>
            <a:r>
              <a:rPr lang="en-US" sz="1200" dirty="0"/>
              <a:t>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C000"/>
                </a:solidFill>
              </a:rPr>
              <a:t>Public</a:t>
            </a:r>
            <a:r>
              <a:rPr lang="en-US" sz="1200" dirty="0"/>
              <a:t> methods and variables can be accessed from any other program.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C000"/>
                </a:solidFill>
              </a:rPr>
              <a:t>Private</a:t>
            </a:r>
            <a:r>
              <a:rPr lang="en-US" sz="1200" dirty="0"/>
              <a:t> methods and variables can only be accessed from within the class, and are not inherited by subclasses.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C000"/>
                </a:solidFill>
              </a:rPr>
              <a:t>Protected</a:t>
            </a:r>
            <a:r>
              <a:rPr lang="en-US" sz="1200" dirty="0"/>
              <a:t> methods and variables cannot be accessed from any other program, but they will be inherited by subclasses or classes within the same package.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D199F1-9622-B907-9201-25C72074129B}"/>
              </a:ext>
            </a:extLst>
          </p:cNvPr>
          <p:cNvCxnSpPr>
            <a:cxnSpLocks/>
          </p:cNvCxnSpPr>
          <p:nvPr/>
        </p:nvCxnSpPr>
        <p:spPr>
          <a:xfrm flipH="1">
            <a:off x="1600200" y="897464"/>
            <a:ext cx="3906371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78;p41">
            <a:extLst>
              <a:ext uri="{FF2B5EF4-FFF2-40B4-BE49-F238E27FC236}">
                <a16:creationId xmlns:a16="http://schemas.microsoft.com/office/drawing/2014/main" id="{0E8CA79F-1E8A-1C38-044A-0870E4248F0C}"/>
              </a:ext>
            </a:extLst>
          </p:cNvPr>
          <p:cNvSpPr txBox="1">
            <a:spLocks/>
          </p:cNvSpPr>
          <p:nvPr/>
        </p:nvSpPr>
        <p:spPr>
          <a:xfrm>
            <a:off x="5506570" y="740851"/>
            <a:ext cx="3415554" cy="102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Java </a:t>
            </a:r>
            <a:r>
              <a:rPr lang="en-US" sz="1200" dirty="0">
                <a:solidFill>
                  <a:srgbClr val="FFC000"/>
                </a:solidFill>
              </a:rPr>
              <a:t>“packages” </a:t>
            </a:r>
            <a:r>
              <a:rPr lang="en-US" sz="1200" dirty="0">
                <a:solidFill>
                  <a:schemeClr val="accent6"/>
                </a:solidFill>
              </a:rPr>
              <a:t>group related classes. Think of it as a folder in a file directory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There are </a:t>
            </a:r>
            <a:r>
              <a:rPr lang="en-US" sz="1200" dirty="0">
                <a:solidFill>
                  <a:srgbClr val="FFC000"/>
                </a:solidFill>
              </a:rPr>
              <a:t>Built-In</a:t>
            </a:r>
            <a:r>
              <a:rPr lang="en-US" sz="1200" dirty="0">
                <a:solidFill>
                  <a:schemeClr val="accent6"/>
                </a:solidFill>
              </a:rPr>
              <a:t> (API) and </a:t>
            </a:r>
            <a:r>
              <a:rPr lang="en-US" sz="1200" dirty="0">
                <a:solidFill>
                  <a:srgbClr val="FFC000"/>
                </a:solidFill>
              </a:rPr>
              <a:t>User-Defined</a:t>
            </a:r>
            <a:r>
              <a:rPr lang="en-US" sz="1200" dirty="0">
                <a:solidFill>
                  <a:schemeClr val="accent6"/>
                </a:solidFill>
              </a:rPr>
              <a:t> Packs   </a:t>
            </a:r>
          </a:p>
        </p:txBody>
      </p:sp>
    </p:spTree>
    <p:extLst>
      <p:ext uri="{BB962C8B-B14F-4D97-AF65-F5344CB8AC3E}">
        <p14:creationId xmlns:p14="http://schemas.microsoft.com/office/powerpoint/2010/main" val="3564682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77;p41">
            <a:extLst>
              <a:ext uri="{FF2B5EF4-FFF2-40B4-BE49-F238E27FC236}">
                <a16:creationId xmlns:a16="http://schemas.microsoft.com/office/drawing/2014/main" id="{909CAAA3-9FD6-66BA-F1EC-36C55457133F}"/>
              </a:ext>
            </a:extLst>
          </p:cNvPr>
          <p:cNvSpPr txBox="1">
            <a:spLocks/>
          </p:cNvSpPr>
          <p:nvPr/>
        </p:nvSpPr>
        <p:spPr>
          <a:xfrm>
            <a:off x="1808629" y="180963"/>
            <a:ext cx="59839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1800" dirty="0"/>
              <a:t>Multiclass Java Program Using Inheritance – OOP Example 3</a:t>
            </a:r>
            <a:endParaRPr lang="en-CA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8385E-8140-EFB6-26D0-62FC015822C2}"/>
              </a:ext>
            </a:extLst>
          </p:cNvPr>
          <p:cNvSpPr txBox="1"/>
          <p:nvPr/>
        </p:nvSpPr>
        <p:spPr>
          <a:xfrm>
            <a:off x="183570" y="872088"/>
            <a:ext cx="6535271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CA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StudentClass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CA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ScienceStudent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ClassExampleBasic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//Creating an instance of the </a:t>
            </a:r>
            <a:r>
              <a:rPr lang="en-CA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StudentClass</a:t>
            </a:r>
            <a:endParaRPr lang="en-CA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StudentClass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StudentClass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"Joe"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"Smith"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"102445"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 Student Record Created!"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//Initializing Instance variables with setter methods:</a:t>
            </a:r>
            <a:endParaRPr lang="en-CA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setAge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setGrade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setYear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//We now have access to other class variables and methods:</a:t>
            </a:r>
            <a:endParaRPr lang="en-CA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"Student's Full Name: %s</a:t>
            </a:r>
            <a:r>
              <a:rPr lang="en-CA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getFullname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Email: %s</a:t>
            </a:r>
            <a:r>
              <a:rPr lang="en-CA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getEmail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       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School: %s</a:t>
            </a:r>
            <a:r>
              <a:rPr lang="en-CA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schoolName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 an instance of </a:t>
            </a:r>
            <a:r>
              <a:rPr lang="en-CA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ScienceStudent</a:t>
            </a:r>
            <a:r>
              <a:rPr lang="en-CA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</a:t>
            </a:r>
            <a:endParaRPr lang="en-CA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ScienceStudent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ScienceStudent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"Jennifer"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"Knox"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"103346"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setFavSub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"Physics"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"Student's Full Name: %s</a:t>
            </a:r>
            <a:r>
              <a:rPr lang="en-CA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getFullname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Email: %s</a:t>
            </a:r>
            <a:r>
              <a:rPr lang="en-CA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getEmail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"Student's Favorite Subject: %s</a:t>
            </a:r>
            <a:r>
              <a:rPr lang="en-CA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getFavSub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Google Shape;878;p41">
            <a:extLst>
              <a:ext uri="{FF2B5EF4-FFF2-40B4-BE49-F238E27FC236}">
                <a16:creationId xmlns:a16="http://schemas.microsoft.com/office/drawing/2014/main" id="{1BCAFD60-3947-22E0-6FCF-08B4F375BF6E}"/>
              </a:ext>
            </a:extLst>
          </p:cNvPr>
          <p:cNvSpPr txBox="1">
            <a:spLocks/>
          </p:cNvSpPr>
          <p:nvPr/>
        </p:nvSpPr>
        <p:spPr>
          <a:xfrm>
            <a:off x="5692795" y="813092"/>
            <a:ext cx="3350352" cy="392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OOP programs will contain at least </a:t>
            </a:r>
            <a:r>
              <a:rPr lang="en-US" sz="1200" dirty="0">
                <a:solidFill>
                  <a:srgbClr val="FFC000"/>
                </a:solidFill>
              </a:rPr>
              <a:t>2 different 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main class contains the main() method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program two additional classes found in the package ‘Student’ (next slide)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These external classes contain variables and methods which can extend the functionality of our program by defining an object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 class object is like a template ready to fill in with the specifics of an ‘instance’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We’ve been importing classes for some time now: think </a:t>
            </a:r>
            <a:r>
              <a:rPr lang="en-US" sz="1200" dirty="0" err="1"/>
              <a:t>java.util</a:t>
            </a:r>
            <a:r>
              <a:rPr lang="en-US" sz="1200" dirty="0"/>
              <a:t> and java.io </a:t>
            </a:r>
            <a:r>
              <a:rPr lang="en-US" sz="1200" dirty="0" err="1"/>
              <a:t>etc</a:t>
            </a:r>
            <a:r>
              <a:rPr lang="en-US" sz="12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6CC50C-FD58-17DB-E1F0-658B3528273C}"/>
              </a:ext>
            </a:extLst>
          </p:cNvPr>
          <p:cNvCxnSpPr>
            <a:cxnSpLocks/>
          </p:cNvCxnSpPr>
          <p:nvPr/>
        </p:nvCxnSpPr>
        <p:spPr>
          <a:xfrm flipH="1" flipV="1">
            <a:off x="2292724" y="1018489"/>
            <a:ext cx="3350352" cy="5727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A89792-289E-EF2D-95FB-5FECD0635DC8}"/>
              </a:ext>
            </a:extLst>
          </p:cNvPr>
          <p:cNvSpPr txBox="1"/>
          <p:nvPr/>
        </p:nvSpPr>
        <p:spPr>
          <a:xfrm>
            <a:off x="174811" y="713940"/>
            <a:ext cx="501575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StudentClass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//Instance Variables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//private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//public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schoolName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"Leo Hayes High School"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busStudent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//Class instance constructor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StudentClass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 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//getter and setter methods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CA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CA" sz="8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//COMPLETE CODE IN COURSE CODE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CA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74B9D-2C44-9DDC-9E34-9E7AACB5B268}"/>
              </a:ext>
            </a:extLst>
          </p:cNvPr>
          <p:cNvSpPr txBox="1"/>
          <p:nvPr/>
        </p:nvSpPr>
        <p:spPr>
          <a:xfrm>
            <a:off x="4673313" y="713940"/>
            <a:ext cx="59167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ScienceStudent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StudentClass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//class attribute unique to </a:t>
            </a:r>
            <a:r>
              <a:rPr lang="en-CA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ScienceStudent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Class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favSubject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CA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ScienceStudent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Class Constructor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ScienceStudent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setFavSub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favSubject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favSubject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favSubject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getFavSub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favSubject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A4324AC-03A5-7B5A-3D75-E86CD4ED44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41313" y="1049250"/>
            <a:ext cx="2232000" cy="3564000"/>
          </a:xfrm>
          <a:prstGeom prst="bentConnector3">
            <a:avLst>
              <a:gd name="adj1" fmla="val 1299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oogle Shape;878;p41">
            <a:extLst>
              <a:ext uri="{FF2B5EF4-FFF2-40B4-BE49-F238E27FC236}">
                <a16:creationId xmlns:a16="http://schemas.microsoft.com/office/drawing/2014/main" id="{30DA51BC-250E-973F-042B-93E66A2EAA05}"/>
              </a:ext>
            </a:extLst>
          </p:cNvPr>
          <p:cNvSpPr txBox="1">
            <a:spLocks/>
          </p:cNvSpPr>
          <p:nvPr/>
        </p:nvSpPr>
        <p:spPr>
          <a:xfrm>
            <a:off x="4572000" y="3265963"/>
            <a:ext cx="4702628" cy="161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Here are two classes: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One general ‘Student </a:t>
            </a:r>
            <a:r>
              <a:rPr lang="en-US" sz="1200" dirty="0" err="1">
                <a:solidFill>
                  <a:schemeClr val="accent6"/>
                </a:solidFill>
              </a:rPr>
              <a:t>Class’</a:t>
            </a:r>
            <a:r>
              <a:rPr lang="en-US" sz="1200" dirty="0">
                <a:solidFill>
                  <a:schemeClr val="accent6"/>
                </a:solidFill>
              </a:rPr>
              <a:t> and a more specific ‘</a:t>
            </a:r>
            <a:r>
              <a:rPr lang="en-US" sz="1200" dirty="0" err="1">
                <a:solidFill>
                  <a:schemeClr val="accent6"/>
                </a:solidFill>
              </a:rPr>
              <a:t>ScienceStudent</a:t>
            </a:r>
            <a:r>
              <a:rPr lang="en-US" sz="1200" dirty="0">
                <a:solidFill>
                  <a:schemeClr val="accent6"/>
                </a:solidFill>
              </a:rPr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Both classes are found in the ‘Student Package’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‘</a:t>
            </a:r>
            <a:r>
              <a:rPr lang="en-US" sz="1200" dirty="0" err="1">
                <a:solidFill>
                  <a:schemeClr val="accent6"/>
                </a:solidFill>
              </a:rPr>
              <a:t>ScienceStudent</a:t>
            </a:r>
            <a:r>
              <a:rPr lang="en-US" sz="1200" dirty="0">
                <a:solidFill>
                  <a:schemeClr val="accent6"/>
                </a:solidFill>
              </a:rPr>
              <a:t>’ inherits variables and methods from ‘Student’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Notice the ‘access level’ key words (private, protected and public)…more on these later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71" name="Google Shape;877;p41">
            <a:extLst>
              <a:ext uri="{FF2B5EF4-FFF2-40B4-BE49-F238E27FC236}">
                <a16:creationId xmlns:a16="http://schemas.microsoft.com/office/drawing/2014/main" id="{0B746C4C-A88A-27B1-749B-BB6F658F3C5B}"/>
              </a:ext>
            </a:extLst>
          </p:cNvPr>
          <p:cNvSpPr txBox="1">
            <a:spLocks/>
          </p:cNvSpPr>
          <p:nvPr/>
        </p:nvSpPr>
        <p:spPr>
          <a:xfrm>
            <a:off x="1355251" y="141240"/>
            <a:ext cx="66361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1800" dirty="0"/>
              <a:t>Multiclass Java Program Using Inheritance – OOP Example 3 (cont’d)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58602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78;p41">
            <a:extLst>
              <a:ext uri="{FF2B5EF4-FFF2-40B4-BE49-F238E27FC236}">
                <a16:creationId xmlns:a16="http://schemas.microsoft.com/office/drawing/2014/main" id="{30DA51BC-250E-973F-042B-93E66A2EAA05}"/>
              </a:ext>
            </a:extLst>
          </p:cNvPr>
          <p:cNvSpPr txBox="1">
            <a:spLocks/>
          </p:cNvSpPr>
          <p:nvPr/>
        </p:nvSpPr>
        <p:spPr>
          <a:xfrm>
            <a:off x="5252644" y="2343497"/>
            <a:ext cx="3657600" cy="219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Nested classes group classes that belong together without a package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Code more readable and maintainable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The inner class has access to vars and methods of the outer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It can be made private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It can be made static and its static method called without making an instance of either inner or outer classes</a:t>
            </a:r>
          </a:p>
        </p:txBody>
      </p:sp>
      <p:sp>
        <p:nvSpPr>
          <p:cNvPr id="71" name="Google Shape;877;p41">
            <a:extLst>
              <a:ext uri="{FF2B5EF4-FFF2-40B4-BE49-F238E27FC236}">
                <a16:creationId xmlns:a16="http://schemas.microsoft.com/office/drawing/2014/main" id="{0B746C4C-A88A-27B1-749B-BB6F658F3C5B}"/>
              </a:ext>
            </a:extLst>
          </p:cNvPr>
          <p:cNvSpPr txBox="1">
            <a:spLocks/>
          </p:cNvSpPr>
          <p:nvPr/>
        </p:nvSpPr>
        <p:spPr>
          <a:xfrm>
            <a:off x="3797343" y="97766"/>
            <a:ext cx="15493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1800" dirty="0"/>
              <a:t>Inner Classes</a:t>
            </a:r>
            <a:endParaRPr lang="en-CA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E93C6-4736-BBBA-324F-6050132B9DB8}"/>
              </a:ext>
            </a:extLst>
          </p:cNvPr>
          <p:cNvSpPr txBox="1"/>
          <p:nvPr/>
        </p:nvSpPr>
        <p:spPr>
          <a:xfrm>
            <a:off x="1115496" y="530250"/>
            <a:ext cx="771224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OuterClass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"Jeff"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InnerClass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//Created an static method callable without creating instance, has </a:t>
            </a:r>
            <a:r>
              <a:rPr lang="en-CA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acces</a:t>
            </a:r>
            <a:r>
              <a:rPr lang="en-CA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CA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OuterClass's</a:t>
            </a:r>
            <a:r>
              <a:rPr lang="en-CA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username var</a:t>
            </a:r>
            <a:endParaRPr lang="en-CA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printMsg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guestName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%1$s and %2$s, Welcome To The Inner Class</a:t>
            </a:r>
            <a:r>
              <a:rPr lang="en-CA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guestName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A9E16-4387-9273-351A-7B2A65487F26}"/>
              </a:ext>
            </a:extLst>
          </p:cNvPr>
          <p:cNvSpPr txBox="1"/>
          <p:nvPr/>
        </p:nvSpPr>
        <p:spPr>
          <a:xfrm>
            <a:off x="1109382" y="2705646"/>
            <a:ext cx="626845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InnerClassExample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guestName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"Friends"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//Callable from this class without an instance</a:t>
            </a:r>
            <a:endParaRPr lang="en-CA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OuterClass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InnerClass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printMsg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guestName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//method gets on String from the </a:t>
            </a:r>
            <a:r>
              <a:rPr lang="en-CA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OuterClass</a:t>
            </a:r>
            <a:endParaRPr lang="en-CA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//and one from </a:t>
            </a:r>
            <a:r>
              <a:rPr lang="en-CA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InnerClassExample</a:t>
            </a:r>
            <a:endParaRPr lang="en-CA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20DD0A-1B8D-6939-0031-BAC6CAD1E61C}"/>
              </a:ext>
            </a:extLst>
          </p:cNvPr>
          <p:cNvSpPr/>
          <p:nvPr/>
        </p:nvSpPr>
        <p:spPr>
          <a:xfrm>
            <a:off x="1391770" y="1097583"/>
            <a:ext cx="6918511" cy="724493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159E6F-034B-3BD8-48F3-9E3F0E4DCE48}"/>
              </a:ext>
            </a:extLst>
          </p:cNvPr>
          <p:cNvCxnSpPr>
            <a:cxnSpLocks/>
          </p:cNvCxnSpPr>
          <p:nvPr/>
        </p:nvCxnSpPr>
        <p:spPr>
          <a:xfrm>
            <a:off x="652182" y="1492624"/>
            <a:ext cx="96818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323B96-7583-6D9B-F8EB-E6D85E8DBB22}"/>
              </a:ext>
            </a:extLst>
          </p:cNvPr>
          <p:cNvCxnSpPr>
            <a:cxnSpLocks/>
          </p:cNvCxnSpPr>
          <p:nvPr/>
        </p:nvCxnSpPr>
        <p:spPr>
          <a:xfrm>
            <a:off x="652182" y="1492624"/>
            <a:ext cx="0" cy="21739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E4905F-24EF-B60C-C179-AB1A5C8FD8E7}"/>
              </a:ext>
            </a:extLst>
          </p:cNvPr>
          <p:cNvCxnSpPr>
            <a:cxnSpLocks/>
          </p:cNvCxnSpPr>
          <p:nvPr/>
        </p:nvCxnSpPr>
        <p:spPr>
          <a:xfrm>
            <a:off x="652182" y="3666566"/>
            <a:ext cx="9144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202636-0432-BDA6-68D2-8B8F43B74084}"/>
              </a:ext>
            </a:extLst>
          </p:cNvPr>
          <p:cNvCxnSpPr>
            <a:cxnSpLocks/>
          </p:cNvCxnSpPr>
          <p:nvPr/>
        </p:nvCxnSpPr>
        <p:spPr>
          <a:xfrm flipH="1">
            <a:off x="3556417" y="918883"/>
            <a:ext cx="62976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F2E26C-5031-7D81-2D94-5342F0BE0134}"/>
              </a:ext>
            </a:extLst>
          </p:cNvPr>
          <p:cNvCxnSpPr>
            <a:cxnSpLocks/>
          </p:cNvCxnSpPr>
          <p:nvPr/>
        </p:nvCxnSpPr>
        <p:spPr>
          <a:xfrm>
            <a:off x="4186186" y="918883"/>
            <a:ext cx="0" cy="32497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8C6FAB-C5F4-68E0-C107-5D32443DD5BE}"/>
              </a:ext>
            </a:extLst>
          </p:cNvPr>
          <p:cNvCxnSpPr>
            <a:cxnSpLocks/>
          </p:cNvCxnSpPr>
          <p:nvPr/>
        </p:nvCxnSpPr>
        <p:spPr>
          <a:xfrm flipH="1">
            <a:off x="3556417" y="3236261"/>
            <a:ext cx="62976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3291AF-5350-430F-1EC6-CF4309FB5C8E}"/>
              </a:ext>
            </a:extLst>
          </p:cNvPr>
          <p:cNvCxnSpPr>
            <a:cxnSpLocks/>
          </p:cNvCxnSpPr>
          <p:nvPr/>
        </p:nvCxnSpPr>
        <p:spPr>
          <a:xfrm>
            <a:off x="4186186" y="3236261"/>
            <a:ext cx="0" cy="2043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878;p41">
            <a:extLst>
              <a:ext uri="{FF2B5EF4-FFF2-40B4-BE49-F238E27FC236}">
                <a16:creationId xmlns:a16="http://schemas.microsoft.com/office/drawing/2014/main" id="{5D979044-8614-BB86-50F4-E3DCD6F6A473}"/>
              </a:ext>
            </a:extLst>
          </p:cNvPr>
          <p:cNvSpPr txBox="1">
            <a:spLocks/>
          </p:cNvSpPr>
          <p:nvPr/>
        </p:nvSpPr>
        <p:spPr>
          <a:xfrm>
            <a:off x="989516" y="4559780"/>
            <a:ext cx="4201950" cy="32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1200" dirty="0">
                <a:solidFill>
                  <a:schemeClr val="accent6"/>
                </a:solidFill>
              </a:rPr>
              <a:t>OUTPUT: Hello Jeff and Friends, Welcome To The Inner Class</a:t>
            </a:r>
          </a:p>
        </p:txBody>
      </p:sp>
    </p:spTree>
    <p:extLst>
      <p:ext uri="{BB962C8B-B14F-4D97-AF65-F5344CB8AC3E}">
        <p14:creationId xmlns:p14="http://schemas.microsoft.com/office/powerpoint/2010/main" val="402134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UNIT 2 : Methods and Object-Oriented Programming</a:t>
            </a:r>
            <a:endParaRPr sz="2400" dirty="0"/>
          </a:p>
        </p:txBody>
      </p:sp>
      <p:graphicFrame>
        <p:nvGraphicFramePr>
          <p:cNvPr id="838" name="Google Shape;838;p37"/>
          <p:cNvGraphicFramePr/>
          <p:nvPr>
            <p:extLst>
              <p:ext uri="{D42A27DB-BD31-4B8C-83A1-F6EECF244321}">
                <p14:modId xmlns:p14="http://schemas.microsoft.com/office/powerpoint/2010/main" val="2599979865"/>
              </p:ext>
            </p:extLst>
          </p:nvPr>
        </p:nvGraphicFramePr>
        <p:xfrm>
          <a:off x="469556" y="1169373"/>
          <a:ext cx="8204887" cy="3505000"/>
        </p:xfrm>
        <a:graphic>
          <a:graphicData uri="http://schemas.openxmlformats.org/drawingml/2006/table">
            <a:tbl>
              <a:tblPr>
                <a:noFill/>
                <a:tableStyleId>{9577CEE3-539C-40FE-893D-AA8995659627}</a:tableStyleId>
              </a:tblPr>
              <a:tblGrid>
                <a:gridCol w="299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Methods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Reusable code blocks which complete a specific task and return to main program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Overloading Methods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Defining a method multiple times with different parameters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Object-Oriented Programming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Creating java objects which model items and concepts and act as a template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Defining Classes 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Defining variables and methods that define an object 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Class Instances and Methods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Creating a specific instance of a class object with details unique to that instance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44611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Instantiating a Class and the Class Constructor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Constructors are special methods which are always call to create the instance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3932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Getter and Setter Methods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Methods found in classes to either modify or retrieve instance variable values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6474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Inheritance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Borrowing code from parent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superclasses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5996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Access Modifiers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Restricting access to variables and methods between classes 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3070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Inner Classes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Classes can be nested to make code more maintainable without inheritance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838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C289CA-1876-3EA4-59A2-7156FCDDD7E1}"/>
              </a:ext>
            </a:extLst>
          </p:cNvPr>
          <p:cNvSpPr/>
          <p:nvPr/>
        </p:nvSpPr>
        <p:spPr>
          <a:xfrm>
            <a:off x="571500" y="2057401"/>
            <a:ext cx="3529853" cy="778576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D8354-F4C7-0220-88CD-78F231ACE0FE}"/>
              </a:ext>
            </a:extLst>
          </p:cNvPr>
          <p:cNvSpPr/>
          <p:nvPr/>
        </p:nvSpPr>
        <p:spPr>
          <a:xfrm>
            <a:off x="571500" y="1163171"/>
            <a:ext cx="3529853" cy="86733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Google Shape;877;p41">
            <a:extLst>
              <a:ext uri="{FF2B5EF4-FFF2-40B4-BE49-F238E27FC236}">
                <a16:creationId xmlns:a16="http://schemas.microsoft.com/office/drawing/2014/main" id="{909CAAA3-9FD6-66BA-F1EC-36C55457133F}"/>
              </a:ext>
            </a:extLst>
          </p:cNvPr>
          <p:cNvSpPr txBox="1">
            <a:spLocks/>
          </p:cNvSpPr>
          <p:nvPr/>
        </p:nvSpPr>
        <p:spPr>
          <a:xfrm>
            <a:off x="2682688" y="142466"/>
            <a:ext cx="38660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1800" dirty="0">
                <a:solidFill>
                  <a:schemeClr val="hlink"/>
                </a:solidFill>
                <a:uFill>
                  <a:noFill/>
                </a:uFill>
              </a:rPr>
              <a:t>Java M</a:t>
            </a:r>
            <a:r>
              <a:rPr lang="en-CA" sz="1800" dirty="0" err="1">
                <a:solidFill>
                  <a:schemeClr val="hlink"/>
                </a:solidFill>
                <a:uFill>
                  <a:noFill/>
                </a:uFill>
              </a:rPr>
              <a:t>ethods</a:t>
            </a:r>
            <a:r>
              <a:rPr lang="en-CA" sz="1800" dirty="0">
                <a:solidFill>
                  <a:schemeClr val="hlink"/>
                </a:solidFill>
                <a:uFill>
                  <a:noFill/>
                </a:uFill>
              </a:rPr>
              <a:t> – Creating Reusable Code</a:t>
            </a:r>
            <a:endParaRPr lang="en-CA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36BBF-D29C-5976-9835-C9A0027F821C}"/>
              </a:ext>
            </a:extLst>
          </p:cNvPr>
          <p:cNvSpPr txBox="1"/>
          <p:nvPr/>
        </p:nvSpPr>
        <p:spPr>
          <a:xfrm>
            <a:off x="262581" y="539235"/>
            <a:ext cx="8618838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MethodExamples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//Functions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circArea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circVol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radius: 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nextDouble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"Calculated Area of Sphere Is: %.2f</a:t>
            </a:r>
            <a:r>
              <a:rPr lang="en-CA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circArea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"Calculated Volume of the Sphere Is: %.2f</a:t>
            </a:r>
            <a:r>
              <a:rPr lang="en-CA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circVol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F49C3C-F466-C180-F87D-9CD4DB0F5230}"/>
              </a:ext>
            </a:extLst>
          </p:cNvPr>
          <p:cNvCxnSpPr>
            <a:cxnSpLocks/>
          </p:cNvCxnSpPr>
          <p:nvPr/>
        </p:nvCxnSpPr>
        <p:spPr>
          <a:xfrm flipH="1" flipV="1">
            <a:off x="4088673" y="1483890"/>
            <a:ext cx="402645" cy="1768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878;p41">
            <a:extLst>
              <a:ext uri="{FF2B5EF4-FFF2-40B4-BE49-F238E27FC236}">
                <a16:creationId xmlns:a16="http://schemas.microsoft.com/office/drawing/2014/main" id="{67E711F0-0EEA-E156-E2B1-FDEB84DDD88F}"/>
              </a:ext>
            </a:extLst>
          </p:cNvPr>
          <p:cNvSpPr txBox="1">
            <a:spLocks/>
          </p:cNvSpPr>
          <p:nvPr/>
        </p:nvSpPr>
        <p:spPr>
          <a:xfrm>
            <a:off x="4494135" y="1369194"/>
            <a:ext cx="4518211" cy="720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Methods can be defined in the main class OR in an inherited class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Here are two that are defined above the main method and return</a:t>
            </a:r>
          </a:p>
          <a:p>
            <a:pPr marL="0" indent="0">
              <a:buSzPts val="1100"/>
            </a:pPr>
            <a:r>
              <a:rPr lang="en-US" sz="1200" dirty="0">
                <a:solidFill>
                  <a:schemeClr val="accent6"/>
                </a:solidFill>
              </a:rPr>
              <a:t>     a number (double)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334C5B-F9F0-B6ED-87E6-F2AA59FA0553}"/>
              </a:ext>
            </a:extLst>
          </p:cNvPr>
          <p:cNvCxnSpPr>
            <a:cxnSpLocks/>
          </p:cNvCxnSpPr>
          <p:nvPr/>
        </p:nvCxnSpPr>
        <p:spPr>
          <a:xfrm>
            <a:off x="5628362" y="2998694"/>
            <a:ext cx="0" cy="57100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878;p41">
            <a:extLst>
              <a:ext uri="{FF2B5EF4-FFF2-40B4-BE49-F238E27FC236}">
                <a16:creationId xmlns:a16="http://schemas.microsoft.com/office/drawing/2014/main" id="{DB50F67B-F29B-D77B-AB4E-6EC06A7F3E5F}"/>
              </a:ext>
            </a:extLst>
          </p:cNvPr>
          <p:cNvSpPr txBox="1">
            <a:spLocks/>
          </p:cNvSpPr>
          <p:nvPr/>
        </p:nvSpPr>
        <p:spPr>
          <a:xfrm>
            <a:off x="4989435" y="2236759"/>
            <a:ext cx="3818383" cy="720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Methods can be called anywhere in the code an can accept arguments, returning a value (in some cases) wherever they are called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2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>
          <a:extLst>
            <a:ext uri="{FF2B5EF4-FFF2-40B4-BE49-F238E27FC236}">
              <a16:creationId xmlns:a16="http://schemas.microsoft.com/office/drawing/2014/main" id="{E3058E32-C7F0-9326-3E9F-606100F54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>
            <a:extLst>
              <a:ext uri="{FF2B5EF4-FFF2-40B4-BE49-F238E27FC236}">
                <a16:creationId xmlns:a16="http://schemas.microsoft.com/office/drawing/2014/main" id="{E67483BB-A8EF-DF72-4336-6F5F6541D8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Defining And Calling</a:t>
            </a:r>
            <a:endParaRPr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24ABD-1809-C127-0F5A-1BA7A563FD95}"/>
              </a:ext>
            </a:extLst>
          </p:cNvPr>
          <p:cNvSpPr txBox="1"/>
          <p:nvPr/>
        </p:nvSpPr>
        <p:spPr>
          <a:xfrm>
            <a:off x="2272552" y="2343321"/>
            <a:ext cx="50897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circArea</a:t>
            </a:r>
            <a:r>
              <a:rPr lang="en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CA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CA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E80CD6-27EF-C93C-C4AB-E64F5756F7FB}"/>
              </a:ext>
            </a:extLst>
          </p:cNvPr>
          <p:cNvCxnSpPr>
            <a:cxnSpLocks/>
          </p:cNvCxnSpPr>
          <p:nvPr/>
        </p:nvCxnSpPr>
        <p:spPr>
          <a:xfrm>
            <a:off x="1492624" y="1920782"/>
            <a:ext cx="827377" cy="5510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AE95B1-6863-8F50-1B18-770DA58D5B15}"/>
              </a:ext>
            </a:extLst>
          </p:cNvPr>
          <p:cNvCxnSpPr>
            <a:cxnSpLocks/>
          </p:cNvCxnSpPr>
          <p:nvPr/>
        </p:nvCxnSpPr>
        <p:spPr>
          <a:xfrm flipV="1">
            <a:off x="1600199" y="2643450"/>
            <a:ext cx="1439603" cy="9541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BF0B8D-FA85-8CBE-4AB5-0BC1C9EFF2E4}"/>
              </a:ext>
            </a:extLst>
          </p:cNvPr>
          <p:cNvCxnSpPr>
            <a:cxnSpLocks/>
          </p:cNvCxnSpPr>
          <p:nvPr/>
        </p:nvCxnSpPr>
        <p:spPr>
          <a:xfrm flipH="1">
            <a:off x="4059538" y="1562673"/>
            <a:ext cx="1200134" cy="7956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ABF92C-B064-F103-C582-75B373E3B44A}"/>
              </a:ext>
            </a:extLst>
          </p:cNvPr>
          <p:cNvCxnSpPr>
            <a:cxnSpLocks/>
          </p:cNvCxnSpPr>
          <p:nvPr/>
        </p:nvCxnSpPr>
        <p:spPr>
          <a:xfrm flipH="1">
            <a:off x="4864856" y="1495872"/>
            <a:ext cx="2006592" cy="8624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C7B77D-005D-A660-03F1-AF4CB6F33D05}"/>
              </a:ext>
            </a:extLst>
          </p:cNvPr>
          <p:cNvCxnSpPr>
            <a:cxnSpLocks/>
          </p:cNvCxnSpPr>
          <p:nvPr/>
        </p:nvCxnSpPr>
        <p:spPr>
          <a:xfrm flipH="1">
            <a:off x="5897110" y="2092281"/>
            <a:ext cx="680934" cy="2584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3722B6-2FF6-E7CC-9775-B06464743335}"/>
              </a:ext>
            </a:extLst>
          </p:cNvPr>
          <p:cNvCxnSpPr>
            <a:cxnSpLocks/>
          </p:cNvCxnSpPr>
          <p:nvPr/>
        </p:nvCxnSpPr>
        <p:spPr>
          <a:xfrm flipH="1" flipV="1">
            <a:off x="3540353" y="3044119"/>
            <a:ext cx="392911" cy="62663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878;p41">
            <a:extLst>
              <a:ext uri="{FF2B5EF4-FFF2-40B4-BE49-F238E27FC236}">
                <a16:creationId xmlns:a16="http://schemas.microsoft.com/office/drawing/2014/main" id="{8366708C-8004-5C61-EBAC-EDAD4FDD8F97}"/>
              </a:ext>
            </a:extLst>
          </p:cNvPr>
          <p:cNvSpPr txBox="1">
            <a:spLocks/>
          </p:cNvSpPr>
          <p:nvPr/>
        </p:nvSpPr>
        <p:spPr>
          <a:xfrm>
            <a:off x="219842" y="844266"/>
            <a:ext cx="483624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200" dirty="0">
                <a:solidFill>
                  <a:schemeClr val="accent6"/>
                </a:solidFill>
              </a:rPr>
              <a:t>‘access level’ can be: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200" dirty="0">
                <a:solidFill>
                  <a:schemeClr val="accent6"/>
                </a:solidFill>
              </a:rPr>
              <a:t>1)  private: restricts access to only instances of a that class within that class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200" dirty="0">
                <a:solidFill>
                  <a:schemeClr val="accent6"/>
                </a:solidFill>
              </a:rPr>
              <a:t>2) protected: restricts access to classes in the same package or subclasses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200" dirty="0">
                <a:solidFill>
                  <a:schemeClr val="accent6"/>
                </a:solidFill>
              </a:rPr>
              <a:t>3) public: access available to all 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1" name="Google Shape;878;p41">
            <a:extLst>
              <a:ext uri="{FF2B5EF4-FFF2-40B4-BE49-F238E27FC236}">
                <a16:creationId xmlns:a16="http://schemas.microsoft.com/office/drawing/2014/main" id="{13A522B5-81AB-D088-F9DF-77B0B71EE36D}"/>
              </a:ext>
            </a:extLst>
          </p:cNvPr>
          <p:cNvSpPr txBox="1">
            <a:spLocks/>
          </p:cNvSpPr>
          <p:nvPr/>
        </p:nvSpPr>
        <p:spPr>
          <a:xfrm>
            <a:off x="349465" y="3622162"/>
            <a:ext cx="2037388" cy="55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200" dirty="0">
                <a:solidFill>
                  <a:schemeClr val="accent6"/>
                </a:solidFill>
              </a:rPr>
              <a:t>Can be accessed without creating a class instance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2" name="Google Shape;878;p41">
            <a:extLst>
              <a:ext uri="{FF2B5EF4-FFF2-40B4-BE49-F238E27FC236}">
                <a16:creationId xmlns:a16="http://schemas.microsoft.com/office/drawing/2014/main" id="{52985C83-3CEF-4CEF-4F68-F599365BDF4F}"/>
              </a:ext>
            </a:extLst>
          </p:cNvPr>
          <p:cNvSpPr txBox="1">
            <a:spLocks/>
          </p:cNvSpPr>
          <p:nvPr/>
        </p:nvSpPr>
        <p:spPr>
          <a:xfrm>
            <a:off x="5272686" y="992704"/>
            <a:ext cx="1726523" cy="55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200" dirty="0">
                <a:solidFill>
                  <a:schemeClr val="accent6"/>
                </a:solidFill>
              </a:rPr>
              <a:t>Return type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200" dirty="0">
                <a:solidFill>
                  <a:schemeClr val="accent6"/>
                </a:solidFill>
              </a:rPr>
              <a:t>‘void’ if no value returned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5" name="Google Shape;878;p41">
            <a:extLst>
              <a:ext uri="{FF2B5EF4-FFF2-40B4-BE49-F238E27FC236}">
                <a16:creationId xmlns:a16="http://schemas.microsoft.com/office/drawing/2014/main" id="{9B6F2F07-07D6-88B7-F41D-B9137E60AC0B}"/>
              </a:ext>
            </a:extLst>
          </p:cNvPr>
          <p:cNvSpPr txBox="1">
            <a:spLocks/>
          </p:cNvSpPr>
          <p:nvPr/>
        </p:nvSpPr>
        <p:spPr>
          <a:xfrm>
            <a:off x="6858854" y="1237431"/>
            <a:ext cx="1635824" cy="3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200" dirty="0">
                <a:solidFill>
                  <a:schemeClr val="accent6"/>
                </a:solidFill>
              </a:rPr>
              <a:t>Method name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6" name="Google Shape;878;p41">
            <a:extLst>
              <a:ext uri="{FF2B5EF4-FFF2-40B4-BE49-F238E27FC236}">
                <a16:creationId xmlns:a16="http://schemas.microsoft.com/office/drawing/2014/main" id="{A42A2D4D-8B94-DF5E-8235-9B795B9104F9}"/>
              </a:ext>
            </a:extLst>
          </p:cNvPr>
          <p:cNvSpPr txBox="1">
            <a:spLocks/>
          </p:cNvSpPr>
          <p:nvPr/>
        </p:nvSpPr>
        <p:spPr>
          <a:xfrm>
            <a:off x="6673307" y="1781180"/>
            <a:ext cx="2302603" cy="734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200" dirty="0">
                <a:solidFill>
                  <a:schemeClr val="accent6"/>
                </a:solidFill>
              </a:rPr>
              <a:t>Parameters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200" dirty="0">
                <a:solidFill>
                  <a:schemeClr val="accent6"/>
                </a:solidFill>
              </a:rPr>
              <a:t>Taken as arguments for the method, type must be declared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7" name="Google Shape;878;p41">
            <a:extLst>
              <a:ext uri="{FF2B5EF4-FFF2-40B4-BE49-F238E27FC236}">
                <a16:creationId xmlns:a16="http://schemas.microsoft.com/office/drawing/2014/main" id="{EE705EA8-A404-CDC8-F199-44EDF2E423F2}"/>
              </a:ext>
            </a:extLst>
          </p:cNvPr>
          <p:cNvSpPr txBox="1">
            <a:spLocks/>
          </p:cNvSpPr>
          <p:nvPr/>
        </p:nvSpPr>
        <p:spPr>
          <a:xfrm>
            <a:off x="3933264" y="3618411"/>
            <a:ext cx="1726523" cy="55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200" dirty="0">
                <a:solidFill>
                  <a:schemeClr val="accent6"/>
                </a:solidFill>
              </a:rPr>
              <a:t>Return keyword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200" dirty="0">
                <a:solidFill>
                  <a:schemeClr val="accent6"/>
                </a:solidFill>
              </a:rPr>
              <a:t>Used if value is returned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5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EAB7430-872F-9D1A-7329-4A3BDFE13C79}"/>
              </a:ext>
            </a:extLst>
          </p:cNvPr>
          <p:cNvSpPr txBox="1"/>
          <p:nvPr/>
        </p:nvSpPr>
        <p:spPr>
          <a:xfrm>
            <a:off x="409221" y="585843"/>
            <a:ext cx="55747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/*- FULL CODE IN COURSE CODE ON GIT -*/</a:t>
            </a:r>
          </a:p>
          <a:p>
            <a:endParaRPr lang="en-CA" sz="9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CA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Method refuel accepting String argument</a:t>
            </a:r>
            <a:endParaRPr lang="en-CA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refuel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TankLevel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        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"Refueling 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 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TimeUnit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en-CA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fillInStackTrace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"Gas Tank Is Now: %s</a:t>
            </a:r>
            <a:r>
              <a:rPr lang="en-CA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TankLevel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 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//Overloaded refuel method accepting int argument</a:t>
            </a:r>
            <a:endParaRPr lang="en-CA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refuel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TankLevel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"Refueling 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 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TimeUnit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en-CA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fillInStackTrace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"Gas Tank Is Now: %d</a:t>
            </a:r>
            <a:r>
              <a:rPr lang="en-CA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CA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TankLevel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3" name="Google Shape;877;p41">
            <a:extLst>
              <a:ext uri="{FF2B5EF4-FFF2-40B4-BE49-F238E27FC236}">
                <a16:creationId xmlns:a16="http://schemas.microsoft.com/office/drawing/2014/main" id="{909CAAA3-9FD6-66BA-F1EC-36C55457133F}"/>
              </a:ext>
            </a:extLst>
          </p:cNvPr>
          <p:cNvSpPr txBox="1">
            <a:spLocks/>
          </p:cNvSpPr>
          <p:nvPr/>
        </p:nvSpPr>
        <p:spPr>
          <a:xfrm>
            <a:off x="3483557" y="161566"/>
            <a:ext cx="214480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1800" dirty="0">
                <a:solidFill>
                  <a:schemeClr val="hlink"/>
                </a:solidFill>
                <a:uFill>
                  <a:noFill/>
                </a:uFill>
              </a:rPr>
              <a:t>M</a:t>
            </a:r>
            <a:r>
              <a:rPr lang="en-CA" sz="1800" dirty="0" err="1">
                <a:solidFill>
                  <a:schemeClr val="hlink"/>
                </a:solidFill>
                <a:uFill>
                  <a:noFill/>
                </a:uFill>
              </a:rPr>
              <a:t>ethod</a:t>
            </a:r>
            <a:r>
              <a:rPr lang="en-CA" sz="1800" dirty="0">
                <a:solidFill>
                  <a:schemeClr val="hlink"/>
                </a:solidFill>
                <a:uFill>
                  <a:noFill/>
                </a:uFill>
              </a:rPr>
              <a:t> Overloading</a:t>
            </a:r>
            <a:endParaRPr lang="en-CA" sz="1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F49C3C-F466-C180-F87D-9CD4DB0F5230}"/>
              </a:ext>
            </a:extLst>
          </p:cNvPr>
          <p:cNvCxnSpPr>
            <a:cxnSpLocks/>
          </p:cNvCxnSpPr>
          <p:nvPr/>
        </p:nvCxnSpPr>
        <p:spPr>
          <a:xfrm flipH="1">
            <a:off x="3431594" y="1158238"/>
            <a:ext cx="1140406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878;p41">
            <a:extLst>
              <a:ext uri="{FF2B5EF4-FFF2-40B4-BE49-F238E27FC236}">
                <a16:creationId xmlns:a16="http://schemas.microsoft.com/office/drawing/2014/main" id="{67E711F0-0EEA-E156-E2B1-FDEB84DDD88F}"/>
              </a:ext>
            </a:extLst>
          </p:cNvPr>
          <p:cNvSpPr txBox="1">
            <a:spLocks/>
          </p:cNvSpPr>
          <p:nvPr/>
        </p:nvSpPr>
        <p:spPr>
          <a:xfrm>
            <a:off x="4572000" y="814443"/>
            <a:ext cx="4518211" cy="720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Methods can be defined multiple times with different parameters depending on their expected use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This is called ‘Overloading’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</a:endParaRP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This example first defines refuel() to take a single string argument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The overloaded method also takes a single int as an alternate argument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</a:endParaRP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</a:endParaRP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</a:endParaRP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</a:endParaRP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</a:endParaRP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</a:endParaRP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This example introduces the ‘sleep()’ method which is a simple way to add a delay to your program.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It is inherited from the ‘util’ package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6"/>
                </a:solidFill>
              </a:rPr>
              <a:t>TimeUnit</a:t>
            </a:r>
            <a:r>
              <a:rPr lang="en-US" sz="1200" dirty="0">
                <a:solidFill>
                  <a:schemeClr val="accent6"/>
                </a:solidFill>
              </a:rPr>
              <a:t> is an </a:t>
            </a:r>
            <a:r>
              <a:rPr lang="en-US" sz="1200" dirty="0" err="1">
                <a:solidFill>
                  <a:schemeClr val="accent6"/>
                </a:solidFill>
              </a:rPr>
              <a:t>enum</a:t>
            </a:r>
            <a:r>
              <a:rPr lang="en-US" sz="1200" dirty="0">
                <a:solidFill>
                  <a:schemeClr val="accent6"/>
                </a:solidFill>
              </a:rPr>
              <a:t>, with SECONDS as one of its elements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0ED010-1904-7FDC-1714-CDFC92101F72}"/>
              </a:ext>
            </a:extLst>
          </p:cNvPr>
          <p:cNvCxnSpPr>
            <a:cxnSpLocks/>
          </p:cNvCxnSpPr>
          <p:nvPr/>
        </p:nvCxnSpPr>
        <p:spPr>
          <a:xfrm flipH="1">
            <a:off x="3267988" y="3381935"/>
            <a:ext cx="1250224" cy="34917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95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77;p41">
            <a:extLst>
              <a:ext uri="{FF2B5EF4-FFF2-40B4-BE49-F238E27FC236}">
                <a16:creationId xmlns:a16="http://schemas.microsoft.com/office/drawing/2014/main" id="{909CAAA3-9FD6-66BA-F1EC-36C55457133F}"/>
              </a:ext>
            </a:extLst>
          </p:cNvPr>
          <p:cNvSpPr txBox="1">
            <a:spLocks/>
          </p:cNvSpPr>
          <p:nvPr/>
        </p:nvSpPr>
        <p:spPr>
          <a:xfrm>
            <a:off x="3039036" y="151466"/>
            <a:ext cx="36505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1800" dirty="0">
                <a:solidFill>
                  <a:schemeClr val="hlink"/>
                </a:solidFill>
                <a:uFill>
                  <a:noFill/>
                </a:uFill>
              </a:rPr>
              <a:t>Class Components – Object Blueprints</a:t>
            </a:r>
            <a:endParaRPr lang="en-CA" sz="1800" dirty="0"/>
          </a:p>
        </p:txBody>
      </p:sp>
      <p:pic>
        <p:nvPicPr>
          <p:cNvPr id="2" name="Shape 168">
            <a:extLst>
              <a:ext uri="{FF2B5EF4-FFF2-40B4-BE49-F238E27FC236}">
                <a16:creationId xmlns:a16="http://schemas.microsoft.com/office/drawing/2014/main" id="{80D6F85A-7F2C-8F8A-E126-8BB22C6753B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6035" y="1167848"/>
            <a:ext cx="2797806" cy="21184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78;p41">
            <a:extLst>
              <a:ext uri="{FF2B5EF4-FFF2-40B4-BE49-F238E27FC236}">
                <a16:creationId xmlns:a16="http://schemas.microsoft.com/office/drawing/2014/main" id="{5E9A3205-D117-6E92-72D5-E45301761590}"/>
              </a:ext>
            </a:extLst>
          </p:cNvPr>
          <p:cNvSpPr txBox="1">
            <a:spLocks/>
          </p:cNvSpPr>
          <p:nvPr/>
        </p:nvSpPr>
        <p:spPr>
          <a:xfrm>
            <a:off x="3719275" y="1023470"/>
            <a:ext cx="4771381" cy="246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part of your program will describe the properties/attributes (called instance variables) and behaviors (methods) of the object. </a:t>
            </a:r>
          </a:p>
          <a:p>
            <a:pPr marL="0" indent="0"/>
            <a:r>
              <a:rPr lang="en-US" sz="1200" dirty="0"/>
              <a:t>     </a:t>
            </a:r>
            <a:r>
              <a:rPr lang="en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//instance var, in the Student class example</a:t>
            </a:r>
            <a:endParaRPr lang="en-US" sz="1200" dirty="0"/>
          </a:p>
          <a:p>
            <a:pPr marL="0" indent="0"/>
            <a:r>
              <a:rPr lang="en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protected</a:t>
            </a:r>
            <a:r>
              <a:rPr lang="en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/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often use diagrams to describe the properties and behaviors that a class should have:</a:t>
            </a:r>
          </a:p>
          <a:p>
            <a:pPr marL="0" indent="0"/>
            <a:r>
              <a:rPr lang="en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//method, in the Student class example</a:t>
            </a:r>
            <a:endParaRPr lang="en-US" sz="1200" dirty="0"/>
          </a:p>
          <a:p>
            <a:r>
              <a:rPr lang="en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goToClass</a:t>
            </a:r>
            <a:r>
              <a:rPr lang="en-CA" sz="1200" dirty="0">
                <a:solidFill>
                  <a:srgbClr val="569CD6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CA" sz="12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CA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“I’m Going to Class!"</a:t>
            </a:r>
            <a:r>
              <a:rPr lang="en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CA" sz="1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2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77;p41">
            <a:extLst>
              <a:ext uri="{FF2B5EF4-FFF2-40B4-BE49-F238E27FC236}">
                <a16:creationId xmlns:a16="http://schemas.microsoft.com/office/drawing/2014/main" id="{909CAAA3-9FD6-66BA-F1EC-36C55457133F}"/>
              </a:ext>
            </a:extLst>
          </p:cNvPr>
          <p:cNvSpPr txBox="1">
            <a:spLocks/>
          </p:cNvSpPr>
          <p:nvPr/>
        </p:nvSpPr>
        <p:spPr>
          <a:xfrm>
            <a:off x="2647049" y="191170"/>
            <a:ext cx="320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1800" dirty="0">
                <a:solidFill>
                  <a:schemeClr val="hlink"/>
                </a:solidFill>
                <a:uFill>
                  <a:noFill/>
                </a:uFill>
              </a:rPr>
              <a:t>Square Class – OOP Example 1  </a:t>
            </a:r>
            <a:endParaRPr lang="en-CA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E55B97-F070-A1B4-9245-C9E6D6D75E77}"/>
              </a:ext>
            </a:extLst>
          </p:cNvPr>
          <p:cNvGraphicFramePr>
            <a:graphicFrameLocks noGrp="1"/>
          </p:cNvGraphicFramePr>
          <p:nvPr/>
        </p:nvGraphicFramePr>
        <p:xfrm>
          <a:off x="847700" y="917499"/>
          <a:ext cx="2386317" cy="200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6317">
                  <a:extLst>
                    <a:ext uri="{9D8B030D-6E8A-4147-A177-3AD203B41FA5}">
                      <a16:colId xmlns:a16="http://schemas.microsoft.com/office/drawing/2014/main" val="3365999621"/>
                    </a:ext>
                  </a:extLst>
                </a:gridCol>
              </a:tblGrid>
              <a:tr h="326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Square</a:t>
                      </a:r>
                    </a:p>
                  </a:txBody>
                  <a:tcPr marL="102624" marR="102624" marT="51312" marB="513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043071"/>
                  </a:ext>
                </a:extLst>
              </a:tr>
              <a:tr h="54693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100" i="0" dirty="0"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US" sz="1100" i="0" dirty="0" err="1">
                          <a:latin typeface="Consolas" panose="020B0609020204030204" pitchFamily="49" charset="0"/>
                        </a:rPr>
                        <a:t>sideLength:double</a:t>
                      </a:r>
                      <a:r>
                        <a:rPr lang="en-US" sz="1100" i="0" dirty="0">
                          <a:latin typeface="Consolas" panose="020B0609020204030204" pitchFamily="49" charset="0"/>
                        </a:rPr>
                        <a:t> = 12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100" i="0" dirty="0"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US" sz="1100" i="0" dirty="0" err="1">
                          <a:latin typeface="Consolas" panose="020B0609020204030204" pitchFamily="49" charset="0"/>
                        </a:rPr>
                        <a:t>color:String</a:t>
                      </a:r>
                      <a:r>
                        <a:rPr lang="en-US" sz="1100" i="0" dirty="0">
                          <a:latin typeface="Consolas" panose="020B0609020204030204" pitchFamily="49" charset="0"/>
                        </a:rPr>
                        <a:t> = “red”</a:t>
                      </a:r>
                    </a:p>
                  </a:txBody>
                  <a:tcPr marL="102624" marR="102624" marT="51312" marB="513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811559"/>
                  </a:ext>
                </a:extLst>
              </a:tr>
              <a:tr h="11310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Square()</a:t>
                      </a:r>
                    </a:p>
                    <a:p>
                      <a:pPr algn="ctr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Square(</a:t>
                      </a:r>
                      <a:r>
                        <a:rPr lang="en-US" sz="11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sideLength:double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1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getPerimeter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():double</a:t>
                      </a:r>
                    </a:p>
                    <a:p>
                      <a:pPr algn="ctr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1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getArea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():double</a:t>
                      </a:r>
                      <a:endParaRPr lang="en-US" sz="1100" i="1" dirty="0">
                        <a:latin typeface="Consolas" panose="020B0609020204030204" pitchFamily="49" charset="0"/>
                      </a:endParaRPr>
                    </a:p>
                  </a:txBody>
                  <a:tcPr marL="102624" marR="102624" marT="51312" marB="513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83702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433AB6A-4E8A-563A-5012-B959E06101E3}"/>
              </a:ext>
            </a:extLst>
          </p:cNvPr>
          <p:cNvGrpSpPr/>
          <p:nvPr/>
        </p:nvGrpSpPr>
        <p:grpSpPr>
          <a:xfrm>
            <a:off x="353758" y="1535016"/>
            <a:ext cx="4092639" cy="2398953"/>
            <a:chOff x="333587" y="3670932"/>
            <a:chExt cx="4092639" cy="239895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1890903-0520-E78D-1980-663342DB0303}"/>
                </a:ext>
              </a:extLst>
            </p:cNvPr>
            <p:cNvGrpSpPr/>
            <p:nvPr/>
          </p:nvGrpSpPr>
          <p:grpSpPr>
            <a:xfrm>
              <a:off x="521993" y="4337074"/>
              <a:ext cx="347189" cy="1224689"/>
              <a:chOff x="521993" y="4337074"/>
              <a:chExt cx="347189" cy="1224689"/>
            </a:xfrm>
          </p:grpSpPr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80B0497F-B67D-0965-B7B0-0D27824572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6802" y="4832266"/>
                <a:ext cx="1224689" cy="234306"/>
              </a:xfrm>
              <a:prstGeom prst="bentConnector3">
                <a:avLst>
                  <a:gd name="adj1" fmla="val 100049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27E86AF-0C3A-6D80-D01D-02FA303AA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93" y="5546688"/>
                <a:ext cx="34718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CA76E8D-DF65-32AD-7156-6D04B8F70B50}"/>
                </a:ext>
              </a:extLst>
            </p:cNvPr>
            <p:cNvGrpSpPr/>
            <p:nvPr/>
          </p:nvGrpSpPr>
          <p:grpSpPr>
            <a:xfrm>
              <a:off x="333587" y="3670932"/>
              <a:ext cx="4092639" cy="2398953"/>
              <a:chOff x="333587" y="3670932"/>
              <a:chExt cx="4092639" cy="239895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0208A3-356B-B753-3418-467AA3D6290C}"/>
                  </a:ext>
                </a:extLst>
              </p:cNvPr>
              <p:cNvSpPr txBox="1"/>
              <p:nvPr/>
            </p:nvSpPr>
            <p:spPr>
              <a:xfrm>
                <a:off x="827530" y="5331221"/>
                <a:ext cx="359869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6"/>
                    </a:solidFill>
                  </a:rPr>
                  <a:t>   Plus (+) means public</a:t>
                </a:r>
              </a:p>
              <a:p>
                <a:r>
                  <a:rPr lang="en-US" sz="1050" dirty="0">
                    <a:solidFill>
                      <a:schemeClr val="accent6"/>
                    </a:solidFill>
                  </a:rPr>
                  <a:t>   Minus (-) means private</a:t>
                </a:r>
              </a:p>
              <a:p>
                <a:r>
                  <a:rPr lang="en-US" sz="1050" dirty="0">
                    <a:solidFill>
                      <a:schemeClr val="accent6"/>
                    </a:solidFill>
                  </a:rPr>
                  <a:t>   </a:t>
                </a:r>
                <a:r>
                  <a:rPr lang="en-US" sz="1050" i="1" dirty="0">
                    <a:solidFill>
                      <a:schemeClr val="accent6"/>
                    </a:solidFill>
                  </a:rPr>
                  <a:t>private variables/methods can only be </a:t>
                </a:r>
                <a:br>
                  <a:rPr lang="en-US" sz="1050" i="1" dirty="0">
                    <a:solidFill>
                      <a:schemeClr val="accent6"/>
                    </a:solidFill>
                  </a:rPr>
                </a:br>
                <a:r>
                  <a:rPr lang="en-US" sz="1050" i="1" dirty="0">
                    <a:solidFill>
                      <a:schemeClr val="accent6"/>
                    </a:solidFill>
                  </a:rPr>
                  <a:t>   accessed from inside the class they’re in</a:t>
                </a:r>
                <a:endParaRPr lang="en-US" sz="105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87136-D028-62F8-BE84-DAF67B0D40DE}"/>
                  </a:ext>
                </a:extLst>
              </p:cNvPr>
              <p:cNvGrpSpPr/>
              <p:nvPr/>
            </p:nvGrpSpPr>
            <p:grpSpPr>
              <a:xfrm>
                <a:off x="333587" y="3670932"/>
                <a:ext cx="535594" cy="2121949"/>
                <a:chOff x="333587" y="3670932"/>
                <a:chExt cx="535594" cy="2121949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5AA3A52-ACFF-40EB-1C00-E882BE8B9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587" y="5779475"/>
                  <a:ext cx="53559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or: Elbow 12">
                  <a:extLst>
                    <a:ext uri="{FF2B5EF4-FFF2-40B4-BE49-F238E27FC236}">
                      <a16:creationId xmlns:a16="http://schemas.microsoft.com/office/drawing/2014/main" id="{9FF78F35-50AB-8B11-2CF1-979C4104D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-520709" y="4525230"/>
                  <a:ext cx="2121949" cy="413353"/>
                </a:xfrm>
                <a:prstGeom prst="bentConnector3">
                  <a:avLst>
                    <a:gd name="adj1" fmla="val 99959"/>
                  </a:avLst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40A2EB9-A30C-418B-A7DE-65FABDCAACA1}"/>
              </a:ext>
            </a:extLst>
          </p:cNvPr>
          <p:cNvSpPr txBox="1"/>
          <p:nvPr/>
        </p:nvSpPr>
        <p:spPr>
          <a:xfrm>
            <a:off x="4073548" y="850514"/>
            <a:ext cx="541421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//instance variables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//These are default values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(){}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//empty constructure, 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                 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//instance will have default values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//methods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98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77;p41">
            <a:extLst>
              <a:ext uri="{FF2B5EF4-FFF2-40B4-BE49-F238E27FC236}">
                <a16:creationId xmlns:a16="http://schemas.microsoft.com/office/drawing/2014/main" id="{909CAAA3-9FD6-66BA-F1EC-36C55457133F}"/>
              </a:ext>
            </a:extLst>
          </p:cNvPr>
          <p:cNvSpPr txBox="1">
            <a:spLocks/>
          </p:cNvSpPr>
          <p:nvPr/>
        </p:nvSpPr>
        <p:spPr>
          <a:xfrm>
            <a:off x="3119719" y="158190"/>
            <a:ext cx="40811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1800" dirty="0">
                <a:solidFill>
                  <a:schemeClr val="hlink"/>
                </a:solidFill>
                <a:uFill>
                  <a:noFill/>
                </a:uFill>
              </a:rPr>
              <a:t>Main Class - Example 1 (cont’d) </a:t>
            </a:r>
            <a:endParaRPr lang="en-CA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8102E-CC2C-AB21-2D03-D0AE91178333}"/>
              </a:ext>
            </a:extLst>
          </p:cNvPr>
          <p:cNvSpPr txBox="1"/>
          <p:nvPr/>
        </p:nvSpPr>
        <p:spPr>
          <a:xfrm>
            <a:off x="739588" y="1340960"/>
            <a:ext cx="766482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SquareExample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square1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 an instance of the Square class, square1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square2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 an instance of the Square class, s2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//print the information about square1: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"Square square1:"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//call the </a:t>
            </a:r>
            <a:r>
              <a:rPr lang="en-CA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method that we wrote in Square.java: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"perimeter = 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square1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//call the </a:t>
            </a:r>
            <a:r>
              <a:rPr lang="en-CA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method that we wrote in Square.java: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"area = 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square1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//print the information about square2: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"Square square2:"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"perimeter = 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square2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"area = 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square2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   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B82BB-A068-4C8B-8B0C-CC5150142AAF}"/>
              </a:ext>
            </a:extLst>
          </p:cNvPr>
          <p:cNvSpPr/>
          <p:nvPr/>
        </p:nvSpPr>
        <p:spPr>
          <a:xfrm>
            <a:off x="1216959" y="1768288"/>
            <a:ext cx="5909982" cy="484094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16" name="Google Shape;878;p41">
            <a:extLst>
              <a:ext uri="{FF2B5EF4-FFF2-40B4-BE49-F238E27FC236}">
                <a16:creationId xmlns:a16="http://schemas.microsoft.com/office/drawing/2014/main" id="{C12BDFD8-8207-2C5C-DCC0-B09373412EC8}"/>
              </a:ext>
            </a:extLst>
          </p:cNvPr>
          <p:cNvSpPr txBox="1">
            <a:spLocks/>
          </p:cNvSpPr>
          <p:nvPr/>
        </p:nvSpPr>
        <p:spPr>
          <a:xfrm>
            <a:off x="7200900" y="1650123"/>
            <a:ext cx="1743720" cy="720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</a:pPr>
            <a:r>
              <a:rPr lang="en-US" sz="1200" dirty="0">
                <a:solidFill>
                  <a:schemeClr val="accent6"/>
                </a:solidFill>
              </a:rPr>
              <a:t>Creating TWO </a:t>
            </a:r>
          </a:p>
          <a:p>
            <a:pPr marL="0" indent="0">
              <a:buSzPts val="1100"/>
            </a:pPr>
            <a:r>
              <a:rPr lang="en-US" sz="1200" dirty="0">
                <a:solidFill>
                  <a:schemeClr val="accent6"/>
                </a:solidFill>
              </a:rPr>
              <a:t>new Class </a:t>
            </a:r>
          </a:p>
          <a:p>
            <a:pPr marL="0" indent="0">
              <a:buSzPts val="1100"/>
            </a:pPr>
            <a:r>
              <a:rPr lang="en-US" sz="1200" dirty="0">
                <a:solidFill>
                  <a:schemeClr val="accent6"/>
                </a:solidFill>
              </a:rPr>
              <a:t>Instances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2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C6465A-2141-5342-8F98-B642A3C91C2F}"/>
              </a:ext>
            </a:extLst>
          </p:cNvPr>
          <p:cNvSpPr txBox="1"/>
          <p:nvPr/>
        </p:nvSpPr>
        <p:spPr>
          <a:xfrm>
            <a:off x="379476" y="465595"/>
            <a:ext cx="56918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//instance variables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//These are default values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(){}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//empty constructure, instance will have default values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//getter and setter methods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//sets </a:t>
            </a:r>
            <a:r>
              <a:rPr lang="en-CA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value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//gets </a:t>
            </a:r>
            <a:r>
              <a:rPr lang="en-CA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value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//methods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Google Shape;877;p41">
            <a:extLst>
              <a:ext uri="{FF2B5EF4-FFF2-40B4-BE49-F238E27FC236}">
                <a16:creationId xmlns:a16="http://schemas.microsoft.com/office/drawing/2014/main" id="{909CAAA3-9FD6-66BA-F1EC-36C55457133F}"/>
              </a:ext>
            </a:extLst>
          </p:cNvPr>
          <p:cNvSpPr txBox="1">
            <a:spLocks/>
          </p:cNvSpPr>
          <p:nvPr/>
        </p:nvSpPr>
        <p:spPr>
          <a:xfrm>
            <a:off x="2467537" y="179245"/>
            <a:ext cx="48543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1800" dirty="0">
                <a:solidFill>
                  <a:schemeClr val="hlink"/>
                </a:solidFill>
                <a:uFill>
                  <a:noFill/>
                </a:uFill>
              </a:rPr>
              <a:t>Getters &amp; Setters- OOP Example 1 (cont’d) </a:t>
            </a:r>
            <a:endParaRPr lang="en-CA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B82BB-A068-4C8B-8B0C-CC5150142AAF}"/>
              </a:ext>
            </a:extLst>
          </p:cNvPr>
          <p:cNvSpPr/>
          <p:nvPr/>
        </p:nvSpPr>
        <p:spPr>
          <a:xfrm>
            <a:off x="632063" y="2010333"/>
            <a:ext cx="4484543" cy="1378325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16" name="Google Shape;878;p41">
            <a:extLst>
              <a:ext uri="{FF2B5EF4-FFF2-40B4-BE49-F238E27FC236}">
                <a16:creationId xmlns:a16="http://schemas.microsoft.com/office/drawing/2014/main" id="{C12BDFD8-8207-2C5C-DCC0-B09373412EC8}"/>
              </a:ext>
            </a:extLst>
          </p:cNvPr>
          <p:cNvSpPr txBox="1">
            <a:spLocks/>
          </p:cNvSpPr>
          <p:nvPr/>
        </p:nvSpPr>
        <p:spPr>
          <a:xfrm>
            <a:off x="5199488" y="2078421"/>
            <a:ext cx="2888918" cy="131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</a:pPr>
            <a:r>
              <a:rPr lang="en-US" sz="1200" dirty="0">
                <a:solidFill>
                  <a:schemeClr val="accent6"/>
                </a:solidFill>
              </a:rPr>
              <a:t>Getter and Setter methods can be </a:t>
            </a:r>
          </a:p>
          <a:p>
            <a:pPr marL="0" indent="0">
              <a:buSzPts val="1100"/>
            </a:pPr>
            <a:r>
              <a:rPr lang="en-US" sz="1200" dirty="0">
                <a:solidFill>
                  <a:schemeClr val="accent6"/>
                </a:solidFill>
              </a:rPr>
              <a:t>called from an instance of Square</a:t>
            </a:r>
          </a:p>
          <a:p>
            <a:pPr marL="0" indent="0">
              <a:buSzPts val="1100"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</a:pPr>
            <a:r>
              <a:rPr lang="en-US" sz="1200" dirty="0">
                <a:solidFill>
                  <a:schemeClr val="accent6"/>
                </a:solidFill>
              </a:rPr>
              <a:t>Ex. square1.setLength(15) resets var to 15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90615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5770</TotalTime>
  <Words>3156</Words>
  <Application>Microsoft Office PowerPoint</Application>
  <PresentationFormat>On-screen Show (16:9)</PresentationFormat>
  <Paragraphs>440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Anton</vt:lpstr>
      <vt:lpstr>Catamaran</vt:lpstr>
      <vt:lpstr>Consolas</vt:lpstr>
      <vt:lpstr>Arial</vt:lpstr>
      <vt:lpstr>Java Programming Workshop by Slidesgo</vt:lpstr>
      <vt:lpstr>Java Programming</vt:lpstr>
      <vt:lpstr>UNIT 2 : Methods and Object-Oriented Programming</vt:lpstr>
      <vt:lpstr>PowerPoint Presentation</vt:lpstr>
      <vt:lpstr>Defining And Calling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Workshop</dc:title>
  <dc:creator>Jeffrey McDowell</dc:creator>
  <cp:lastModifiedBy>Jeffrey McDowell</cp:lastModifiedBy>
  <cp:revision>93</cp:revision>
  <dcterms:modified xsi:type="dcterms:W3CDTF">2024-03-10T22:17:02Z</dcterms:modified>
</cp:coreProperties>
</file>