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Anton" pitchFamily="2" charset="0"/>
      <p:regular r:id="rId9"/>
    </p:embeddedFont>
    <p:embeddedFont>
      <p:font typeface="Catamaran" panose="020B0604020202020204" charset="0"/>
      <p:regular r:id="rId10"/>
      <p:bold r:id="rId11"/>
    </p:embeddedFont>
    <p:embeddedFont>
      <p:font typeface="Consolas" panose="020B0609020204030204" pitchFamily="49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77CEE3-539C-40FE-893D-AA8995659627}">
  <a:tblStyle styleId="{9577CEE3-539C-40FE-893D-AA89956596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DEB3D44-4C40-461C-A485-2735CCE0399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>
          <a:extLst>
            <a:ext uri="{FF2B5EF4-FFF2-40B4-BE49-F238E27FC236}">
              <a16:creationId xmlns:a16="http://schemas.microsoft.com/office/drawing/2014/main" id="{E022A251-5115-5130-E9F4-CA9C7CA58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d1bf8d60a4_0_5:notes">
            <a:extLst>
              <a:ext uri="{FF2B5EF4-FFF2-40B4-BE49-F238E27FC236}">
                <a16:creationId xmlns:a16="http://schemas.microsoft.com/office/drawing/2014/main" id="{04FC2A50-C9E6-FA9D-15BD-6A8F1271A0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d1bf8d60a4_0_5:notes">
            <a:extLst>
              <a:ext uri="{FF2B5EF4-FFF2-40B4-BE49-F238E27FC236}">
                <a16:creationId xmlns:a16="http://schemas.microsoft.com/office/drawing/2014/main" id="{8660DF34-5AA0-A782-4676-E63A478E7E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750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>
          <a:extLst>
            <a:ext uri="{FF2B5EF4-FFF2-40B4-BE49-F238E27FC236}">
              <a16:creationId xmlns:a16="http://schemas.microsoft.com/office/drawing/2014/main" id="{E022A251-5115-5130-E9F4-CA9C7CA58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d1bf8d60a4_0_5:notes">
            <a:extLst>
              <a:ext uri="{FF2B5EF4-FFF2-40B4-BE49-F238E27FC236}">
                <a16:creationId xmlns:a16="http://schemas.microsoft.com/office/drawing/2014/main" id="{04FC2A50-C9E6-FA9D-15BD-6A8F1271A0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d1bf8d60a4_0_5:notes">
            <a:extLst>
              <a:ext uri="{FF2B5EF4-FFF2-40B4-BE49-F238E27FC236}">
                <a16:creationId xmlns:a16="http://schemas.microsoft.com/office/drawing/2014/main" id="{8660DF34-5AA0-A782-4676-E63A478E7E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324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>
          <a:extLst>
            <a:ext uri="{FF2B5EF4-FFF2-40B4-BE49-F238E27FC236}">
              <a16:creationId xmlns:a16="http://schemas.microsoft.com/office/drawing/2014/main" id="{E022A251-5115-5130-E9F4-CA9C7CA58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d1bf8d60a4_0_5:notes">
            <a:extLst>
              <a:ext uri="{FF2B5EF4-FFF2-40B4-BE49-F238E27FC236}">
                <a16:creationId xmlns:a16="http://schemas.microsoft.com/office/drawing/2014/main" id="{04FC2A50-C9E6-FA9D-15BD-6A8F1271A0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d1bf8d60a4_0_5:notes">
            <a:extLst>
              <a:ext uri="{FF2B5EF4-FFF2-40B4-BE49-F238E27FC236}">
                <a16:creationId xmlns:a16="http://schemas.microsoft.com/office/drawing/2014/main" id="{8660DF34-5AA0-A782-4676-E63A478E7E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303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>
          <a:extLst>
            <a:ext uri="{FF2B5EF4-FFF2-40B4-BE49-F238E27FC236}">
              <a16:creationId xmlns:a16="http://schemas.microsoft.com/office/drawing/2014/main" id="{E022A251-5115-5130-E9F4-CA9C7CA58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d1bf8d60a4_0_5:notes">
            <a:extLst>
              <a:ext uri="{FF2B5EF4-FFF2-40B4-BE49-F238E27FC236}">
                <a16:creationId xmlns:a16="http://schemas.microsoft.com/office/drawing/2014/main" id="{04FC2A50-C9E6-FA9D-15BD-6A8F1271A0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d1bf8d60a4_0_5:notes">
            <a:extLst>
              <a:ext uri="{FF2B5EF4-FFF2-40B4-BE49-F238E27FC236}">
                <a16:creationId xmlns:a16="http://schemas.microsoft.com/office/drawing/2014/main" id="{8660DF34-5AA0-A782-4676-E63A478E7E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1230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rot="10800000" flipH="1">
            <a:off x="945475" y="3635250"/>
            <a:ext cx="2699775" cy="2633450"/>
            <a:chOff x="661125" y="2751225"/>
            <a:chExt cx="2699775" cy="2633450"/>
          </a:xfrm>
        </p:grpSpPr>
        <p:sp>
          <p:nvSpPr>
            <p:cNvPr id="11" name="Google Shape;11;p2"/>
            <p:cNvSpPr/>
            <p:nvPr/>
          </p:nvSpPr>
          <p:spPr>
            <a:xfrm>
              <a:off x="661125" y="2918175"/>
              <a:ext cx="78450" cy="888175"/>
            </a:xfrm>
            <a:custGeom>
              <a:avLst/>
              <a:gdLst/>
              <a:ahLst/>
              <a:cxnLst/>
              <a:rect l="l" t="t" r="r" b="b"/>
              <a:pathLst>
                <a:path w="3138" h="35527" extrusionOk="0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66975" y="2751225"/>
              <a:ext cx="245625" cy="1823950"/>
            </a:xfrm>
            <a:custGeom>
              <a:avLst/>
              <a:gdLst/>
              <a:ahLst/>
              <a:cxnLst/>
              <a:rect l="l" t="t" r="r" b="b"/>
              <a:pathLst>
                <a:path w="9825" h="72958" extrusionOk="0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24300" y="2751225"/>
              <a:ext cx="264325" cy="2033625"/>
            </a:xfrm>
            <a:custGeom>
              <a:avLst/>
              <a:gdLst/>
              <a:ahLst/>
              <a:cxnLst/>
              <a:rect l="l" t="t" r="r" b="b"/>
              <a:pathLst>
                <a:path w="10573" h="81345" extrusionOk="0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1125" y="4193000"/>
              <a:ext cx="136575" cy="1191675"/>
            </a:xfrm>
            <a:custGeom>
              <a:avLst/>
              <a:gdLst/>
              <a:ahLst/>
              <a:cxnLst/>
              <a:rect l="l" t="t" r="r" b="b"/>
              <a:pathLst>
                <a:path w="5463" h="47667" extrusionOk="0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1125" y="4097725"/>
              <a:ext cx="210700" cy="779125"/>
            </a:xfrm>
            <a:custGeom>
              <a:avLst/>
              <a:gdLst/>
              <a:ahLst/>
              <a:cxnLst/>
              <a:rect l="l" t="t" r="r" b="b"/>
              <a:pathLst>
                <a:path w="8428" h="31165" extrusionOk="0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1125" y="3995450"/>
              <a:ext cx="293250" cy="1116525"/>
            </a:xfrm>
            <a:custGeom>
              <a:avLst/>
              <a:gdLst/>
              <a:ahLst/>
              <a:cxnLst/>
              <a:rect l="l" t="t" r="r" b="b"/>
              <a:pathLst>
                <a:path w="11730" h="44661" extrusionOk="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1125" y="3906725"/>
              <a:ext cx="388750" cy="833775"/>
            </a:xfrm>
            <a:custGeom>
              <a:avLst/>
              <a:gdLst/>
              <a:ahLst/>
              <a:cxnLst/>
              <a:rect l="l" t="t" r="r" b="b"/>
              <a:pathLst>
                <a:path w="15550" h="33351" extrusionOk="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1125" y="2832325"/>
              <a:ext cx="487100" cy="2112700"/>
            </a:xfrm>
            <a:custGeom>
              <a:avLst/>
              <a:gdLst/>
              <a:ahLst/>
              <a:cxnLst/>
              <a:rect l="l" t="t" r="r" b="b"/>
              <a:pathLst>
                <a:path w="19484" h="84508" extrusionOk="0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61750" y="2751225"/>
              <a:ext cx="410725" cy="2406750"/>
            </a:xfrm>
            <a:custGeom>
              <a:avLst/>
              <a:gdLst/>
              <a:ahLst/>
              <a:cxnLst/>
              <a:rect l="l" t="t" r="r" b="b"/>
              <a:pathLst>
                <a:path w="16429" h="96270" extrusionOk="0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49025" y="2751225"/>
              <a:ext cx="421200" cy="1823950"/>
            </a:xfrm>
            <a:custGeom>
              <a:avLst/>
              <a:gdLst/>
              <a:ahLst/>
              <a:cxnLst/>
              <a:rect l="l" t="t" r="r" b="b"/>
              <a:pathLst>
                <a:path w="16848" h="72958" extrusionOk="0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49050" y="2751225"/>
              <a:ext cx="264500" cy="561050"/>
            </a:xfrm>
            <a:custGeom>
              <a:avLst/>
              <a:gdLst/>
              <a:ahLst/>
              <a:cxnLst/>
              <a:rect l="l" t="t" r="r" b="b"/>
              <a:pathLst>
                <a:path w="10580" h="22442" extrusionOk="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66325" y="2751225"/>
              <a:ext cx="65325" cy="499650"/>
            </a:xfrm>
            <a:custGeom>
              <a:avLst/>
              <a:gdLst/>
              <a:ahLst/>
              <a:cxnLst/>
              <a:rect l="l" t="t" r="r" b="b"/>
              <a:pathLst>
                <a:path w="2613" h="19986" extrusionOk="0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491225" y="2751225"/>
              <a:ext cx="370275" cy="226925"/>
            </a:xfrm>
            <a:custGeom>
              <a:avLst/>
              <a:gdLst/>
              <a:ahLst/>
              <a:cxnLst/>
              <a:rect l="l" t="t" r="r" b="b"/>
              <a:pathLst>
                <a:path w="14811" h="9077" extrusionOk="0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491225" y="2751225"/>
              <a:ext cx="298600" cy="123850"/>
            </a:xfrm>
            <a:custGeom>
              <a:avLst/>
              <a:gdLst/>
              <a:ahLst/>
              <a:cxnLst/>
              <a:rect l="l" t="t" r="r" b="b"/>
              <a:pathLst>
                <a:path w="11944" h="4954" extrusionOk="0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28100" y="2751225"/>
              <a:ext cx="333525" cy="123850"/>
            </a:xfrm>
            <a:custGeom>
              <a:avLst/>
              <a:gdLst/>
              <a:ahLst/>
              <a:cxnLst/>
              <a:rect l="l" t="t" r="r" b="b"/>
              <a:pathLst>
                <a:path w="13341" h="4954" extrusionOk="0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45750" y="2751225"/>
              <a:ext cx="421600" cy="1989275"/>
            </a:xfrm>
            <a:custGeom>
              <a:avLst/>
              <a:gdLst/>
              <a:ahLst/>
              <a:cxnLst/>
              <a:rect l="l" t="t" r="r" b="b"/>
              <a:pathLst>
                <a:path w="16864" h="79571" extrusionOk="0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8675" y="2751225"/>
              <a:ext cx="426350" cy="2248225"/>
            </a:xfrm>
            <a:custGeom>
              <a:avLst/>
              <a:gdLst/>
              <a:ahLst/>
              <a:cxnLst/>
              <a:rect l="l" t="t" r="r" b="b"/>
              <a:pathLst>
                <a:path w="17054" h="89929" extrusionOk="0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53975" y="2751225"/>
              <a:ext cx="389575" cy="1484725"/>
            </a:xfrm>
            <a:custGeom>
              <a:avLst/>
              <a:gdLst/>
              <a:ahLst/>
              <a:cxnLst/>
              <a:rect l="l" t="t" r="r" b="b"/>
              <a:pathLst>
                <a:path w="15583" h="59389" extrusionOk="0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502025" y="2751225"/>
              <a:ext cx="382600" cy="1870775"/>
            </a:xfrm>
            <a:custGeom>
              <a:avLst/>
              <a:gdLst/>
              <a:ahLst/>
              <a:cxnLst/>
              <a:rect l="l" t="t" r="r" b="b"/>
              <a:pathLst>
                <a:path w="15304" h="74831" extrusionOk="0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5450" y="2751225"/>
              <a:ext cx="288975" cy="1665425"/>
            </a:xfrm>
            <a:custGeom>
              <a:avLst/>
              <a:gdLst/>
              <a:ahLst/>
              <a:cxnLst/>
              <a:rect l="l" t="t" r="r" b="b"/>
              <a:pathLst>
                <a:path w="11559" h="66617" extrusionOk="0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8975" y="2751225"/>
              <a:ext cx="197150" cy="2033425"/>
            </a:xfrm>
            <a:custGeom>
              <a:avLst/>
              <a:gdLst/>
              <a:ahLst/>
              <a:cxnLst/>
              <a:rect l="l" t="t" r="r" b="b"/>
              <a:pathLst>
                <a:path w="7886" h="81337" extrusionOk="0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8075" y="2751225"/>
              <a:ext cx="194275" cy="2304475"/>
            </a:xfrm>
            <a:custGeom>
              <a:avLst/>
              <a:gdLst/>
              <a:ahLst/>
              <a:cxnLst/>
              <a:rect l="l" t="t" r="r" b="b"/>
              <a:pathLst>
                <a:path w="7771" h="92179" extrusionOk="0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16650" y="2751225"/>
              <a:ext cx="202300" cy="2193800"/>
            </a:xfrm>
            <a:custGeom>
              <a:avLst/>
              <a:gdLst/>
              <a:ahLst/>
              <a:cxnLst/>
              <a:rect l="l" t="t" r="r" b="b"/>
              <a:pathLst>
                <a:path w="8092" h="87752" extrusionOk="0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292025" y="2751225"/>
              <a:ext cx="225100" cy="1702800"/>
            </a:xfrm>
            <a:custGeom>
              <a:avLst/>
              <a:gdLst/>
              <a:ahLst/>
              <a:cxnLst/>
              <a:rect l="l" t="t" r="r" b="b"/>
              <a:pathLst>
                <a:path w="9004" h="68112" extrusionOk="0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68425" y="2751225"/>
              <a:ext cx="257750" cy="1525575"/>
            </a:xfrm>
            <a:custGeom>
              <a:avLst/>
              <a:gdLst/>
              <a:ahLst/>
              <a:cxnLst/>
              <a:rect l="l" t="t" r="r" b="b"/>
              <a:pathLst>
                <a:path w="10310" h="61023" extrusionOk="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746875" y="2751225"/>
              <a:ext cx="267800" cy="1743875"/>
            </a:xfrm>
            <a:custGeom>
              <a:avLst/>
              <a:gdLst/>
              <a:ahLst/>
              <a:cxnLst/>
              <a:rect l="l" t="t" r="r" b="b"/>
              <a:pathLst>
                <a:path w="10712" h="69755" extrusionOk="0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42375" y="2751225"/>
              <a:ext cx="250750" cy="1627850"/>
            </a:xfrm>
            <a:custGeom>
              <a:avLst/>
              <a:gdLst/>
              <a:ahLst/>
              <a:cxnLst/>
              <a:rect l="l" t="t" r="r" b="b"/>
              <a:pathLst>
                <a:path w="10030" h="65114" extrusionOk="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27600" y="2751225"/>
              <a:ext cx="65125" cy="1413050"/>
            </a:xfrm>
            <a:custGeom>
              <a:avLst/>
              <a:gdLst/>
              <a:ahLst/>
              <a:cxnLst/>
              <a:rect l="l" t="t" r="r" b="b"/>
              <a:pathLst>
                <a:path w="2605" h="56522" extrusionOk="0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95775" y="2751225"/>
              <a:ext cx="65125" cy="1089200"/>
            </a:xfrm>
            <a:custGeom>
              <a:avLst/>
              <a:gdLst/>
              <a:ahLst/>
              <a:cxnLst/>
              <a:rect l="l" t="t" r="r" b="b"/>
              <a:pathLst>
                <a:path w="2605" h="43568" extrusionOk="0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10800000">
            <a:off x="6915345" y="-12"/>
            <a:ext cx="1548637" cy="3324212"/>
            <a:chOff x="5452016" y="2824589"/>
            <a:chExt cx="689908" cy="1480916"/>
          </a:xfrm>
        </p:grpSpPr>
        <p:sp>
          <p:nvSpPr>
            <p:cNvPr id="41" name="Google Shape;41;p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5400000">
            <a:off x="7189310" y="2653816"/>
            <a:ext cx="298168" cy="3611350"/>
            <a:chOff x="9" y="2835115"/>
            <a:chExt cx="134668" cy="1631069"/>
          </a:xfrm>
        </p:grpSpPr>
        <p:sp>
          <p:nvSpPr>
            <p:cNvPr id="55" name="Google Shape;55;p2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2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/>
          <p:nvPr userDrawn="1"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883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8" r:id="rId3"/>
    <p:sldLayoutId id="214748368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0E"/>
        </a:solidFill>
        <a:effectLst/>
      </p:bgPr>
    </p:bg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6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</a:t>
            </a:r>
            <a:br>
              <a:rPr lang="en" dirty="0"/>
            </a:br>
            <a:r>
              <a:rPr lang="en" dirty="0"/>
              <a:t>Programming</a:t>
            </a:r>
            <a:endParaRPr dirty="0"/>
          </a:p>
        </p:txBody>
      </p:sp>
      <p:sp>
        <p:nvSpPr>
          <p:cNvPr id="832" name="Google Shape;832;p36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Project Based Approach to Learning Java</a:t>
            </a:r>
            <a:endParaRPr dirty="0"/>
          </a:p>
        </p:txBody>
      </p:sp>
      <p:pic>
        <p:nvPicPr>
          <p:cNvPr id="2050" name="Picture 2" descr="Java original wordmark logo - Social media &amp; Logos Icons">
            <a:extLst>
              <a:ext uri="{FF2B5EF4-FFF2-40B4-BE49-F238E27FC236}">
                <a16:creationId xmlns:a16="http://schemas.microsoft.com/office/drawing/2014/main" id="{96FB7E72-C8B9-BCFB-B2D0-1E1964E14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54241"/>
            <a:ext cx="2169459" cy="216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7"/>
          <p:cNvSpPr txBox="1">
            <a:spLocks noGrp="1"/>
          </p:cNvSpPr>
          <p:nvPr>
            <p:ph type="title"/>
          </p:nvPr>
        </p:nvSpPr>
        <p:spPr>
          <a:xfrm>
            <a:off x="219112" y="129013"/>
            <a:ext cx="873662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UNIT 3 : Advanced Java OOP</a:t>
            </a:r>
            <a:endParaRPr dirty="0"/>
          </a:p>
        </p:txBody>
      </p:sp>
      <p:graphicFrame>
        <p:nvGraphicFramePr>
          <p:cNvPr id="838" name="Google Shape;838;p37"/>
          <p:cNvGraphicFramePr/>
          <p:nvPr>
            <p:extLst>
              <p:ext uri="{D42A27DB-BD31-4B8C-83A1-F6EECF244321}">
                <p14:modId xmlns:p14="http://schemas.microsoft.com/office/powerpoint/2010/main" val="2478242609"/>
              </p:ext>
            </p:extLst>
          </p:nvPr>
        </p:nvGraphicFramePr>
        <p:xfrm>
          <a:off x="469556" y="692004"/>
          <a:ext cx="8204887" cy="3855500"/>
        </p:xfrm>
        <a:graphic>
          <a:graphicData uri="http://schemas.openxmlformats.org/drawingml/2006/table">
            <a:tbl>
              <a:tblPr>
                <a:noFill/>
                <a:tableStyleId>{9577CEE3-539C-40FE-893D-AA8995659627}</a:tableStyleId>
              </a:tblPr>
              <a:tblGrid>
                <a:gridCol w="2629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4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Polymorphism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Overriding Methods in subclasses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Abstraction of Classes and Methods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Abstraction Hides Details and Helps Build Logical Relationships “Behind The Scenes” 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Interfaces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Interfaces Group Related Methods In An Abstract Class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44611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Working With Dates and Time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LocalDateTime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 and the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DateTimeFormatter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 Are Useful Methods For Manipulating Dates and Time 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039326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Reading and Writing Files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Using java to create and edit files of various formats including .txt, .jpeg (images) and .csv (excel)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6474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Regular Expressions (Regex)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An Overview of GUIs and Creating A Swing-Based App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59966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Working With GUIs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Creating and Editing A MySQL database to edit website content 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30707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Working With Databases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86617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Platformer Game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89187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Machine Vision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301028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WebScrapping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7712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>
          <a:extLst>
            <a:ext uri="{FF2B5EF4-FFF2-40B4-BE49-F238E27FC236}">
              <a16:creationId xmlns:a16="http://schemas.microsoft.com/office/drawing/2014/main" id="{E3058E32-C7F0-9326-3E9F-606100F54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7">
            <a:extLst>
              <a:ext uri="{FF2B5EF4-FFF2-40B4-BE49-F238E27FC236}">
                <a16:creationId xmlns:a16="http://schemas.microsoft.com/office/drawing/2014/main" id="{E67483BB-A8EF-DF72-4336-6F5F6541D8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3659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Polymorphism and Method Overriding In Subclasses</a:t>
            </a:r>
            <a:endParaRPr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235702-BC57-9917-5F9C-7F8DBB67077C}"/>
              </a:ext>
            </a:extLst>
          </p:cNvPr>
          <p:cNvSpPr txBox="1"/>
          <p:nvPr/>
        </p:nvSpPr>
        <p:spPr>
          <a:xfrm>
            <a:off x="-87988" y="3306467"/>
            <a:ext cx="851198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dirty="0">
                <a:solidFill>
                  <a:srgbClr val="6A9955"/>
                </a:solidFill>
                <a:latin typeface="Consolas" panose="020B0609020204030204" pitchFamily="49" charset="0"/>
              </a:rPr>
              <a:t>              //A Bunch of Code//</a:t>
            </a:r>
            <a:endParaRPr lang="en-CA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	   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makeSound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 </a:t>
            </a:r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//overriding parent method </a:t>
            </a:r>
            <a:r>
              <a:rPr lang="en-CA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makeSound</a:t>
            </a:r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</a:t>
            </a:r>
            <a:endParaRPr lang="en-CA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            </a:t>
            </a:r>
            <a:r>
              <a:rPr lang="en-CA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is barking! woof woof"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         }</a:t>
            </a:r>
          </a:p>
          <a:p>
            <a:r>
              <a:rPr lang="en-CA" dirty="0">
                <a:solidFill>
                  <a:srgbClr val="CCCCCC"/>
                </a:solidFill>
                <a:latin typeface="Consolas" panose="020B0609020204030204" pitchFamily="49" charset="0"/>
              </a:rPr>
              <a:t>             </a:t>
            </a:r>
            <a:r>
              <a:rPr lang="en-CA" dirty="0">
                <a:solidFill>
                  <a:srgbClr val="6A9955"/>
                </a:solidFill>
                <a:latin typeface="Consolas" panose="020B0609020204030204" pitchFamily="49" charset="0"/>
              </a:rPr>
              <a:t>//A Bunch of Code//</a:t>
            </a:r>
            <a:endParaRPr lang="en-CA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CCCCCC"/>
                </a:solidFill>
                <a:latin typeface="Consolas" panose="020B0609020204030204" pitchFamily="49" charset="0"/>
              </a:rPr>
              <a:t>    }</a:t>
            </a:r>
            <a:endParaRPr lang="en-CA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780E45-88D1-ECC9-972F-FF0702333EE8}"/>
              </a:ext>
            </a:extLst>
          </p:cNvPr>
          <p:cNvSpPr txBox="1"/>
          <p:nvPr/>
        </p:nvSpPr>
        <p:spPr>
          <a:xfrm>
            <a:off x="363070" y="1057100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ublic abstract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CA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en-CA" dirty="0">
                <a:solidFill>
                  <a:srgbClr val="6A9955"/>
                </a:solidFill>
                <a:latin typeface="Consolas" panose="020B0609020204030204" pitchFamily="49" charset="0"/>
              </a:rPr>
              <a:t>//A Bunch of Code//</a:t>
            </a:r>
            <a:endParaRPr lang="en-CA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makeSound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CA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en-CA" dirty="0">
                <a:solidFill>
                  <a:srgbClr val="6A9955"/>
                </a:solidFill>
                <a:latin typeface="Consolas" panose="020B0609020204030204" pitchFamily="49" charset="0"/>
              </a:rPr>
              <a:t>//A Bunch of Code//</a:t>
            </a:r>
            <a:endParaRPr lang="en-CA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CA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Google Shape;878;p41">
            <a:extLst>
              <a:ext uri="{FF2B5EF4-FFF2-40B4-BE49-F238E27FC236}">
                <a16:creationId xmlns:a16="http://schemas.microsoft.com/office/drawing/2014/main" id="{DEC3EA8D-2FCA-7F66-10BF-DFA8BA9E9570}"/>
              </a:ext>
            </a:extLst>
          </p:cNvPr>
          <p:cNvSpPr txBox="1">
            <a:spLocks/>
          </p:cNvSpPr>
          <p:nvPr/>
        </p:nvSpPr>
        <p:spPr>
          <a:xfrm>
            <a:off x="5258091" y="979838"/>
            <a:ext cx="3415554" cy="210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C000"/>
                </a:solidFill>
              </a:rPr>
              <a:t>Polymorphism</a:t>
            </a:r>
            <a:r>
              <a:rPr lang="en-US" sz="1200" dirty="0">
                <a:solidFill>
                  <a:schemeClr val="accent6"/>
                </a:solidFill>
              </a:rPr>
              <a:t>: The ability to achieve the same outcome using multiple pathways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Subclasses can override methods and variables of parent </a:t>
            </a:r>
            <a:r>
              <a:rPr lang="en-US" sz="1200" dirty="0" err="1">
                <a:solidFill>
                  <a:schemeClr val="accent6"/>
                </a:solidFill>
              </a:rPr>
              <a:t>superclasses</a:t>
            </a:r>
            <a:r>
              <a:rPr lang="en-US" sz="1200" dirty="0">
                <a:solidFill>
                  <a:schemeClr val="accent6"/>
                </a:solidFill>
              </a:rPr>
              <a:t> by redefining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6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Notice the ‘abstract’ modifier in the Animal class? This means Animal cannot be instantiated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Variables and methods of Animal class can only be accessed through a subclass that extends from Animal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6"/>
              </a:solidFill>
            </a:endParaRPr>
          </a:p>
          <a:p>
            <a:pPr marL="0" indent="0"/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8" name="Google Shape;878;p41">
            <a:extLst>
              <a:ext uri="{FF2B5EF4-FFF2-40B4-BE49-F238E27FC236}">
                <a16:creationId xmlns:a16="http://schemas.microsoft.com/office/drawing/2014/main" id="{7B5EE191-13E0-B8DC-1280-70EC3780DAF4}"/>
              </a:ext>
            </a:extLst>
          </p:cNvPr>
          <p:cNvSpPr txBox="1">
            <a:spLocks/>
          </p:cNvSpPr>
          <p:nvPr/>
        </p:nvSpPr>
        <p:spPr>
          <a:xfrm>
            <a:off x="1458716" y="2350553"/>
            <a:ext cx="948017" cy="442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/>
            <a:r>
              <a:rPr lang="en-US" sz="1200" dirty="0">
                <a:solidFill>
                  <a:schemeClr val="accent6"/>
                </a:solidFill>
              </a:rPr>
              <a:t>METHOD</a:t>
            </a:r>
          </a:p>
          <a:p>
            <a:pPr marL="0" indent="0" algn="ctr"/>
            <a:r>
              <a:rPr lang="en-US" sz="1200" dirty="0">
                <a:solidFill>
                  <a:schemeClr val="accent6"/>
                </a:solidFill>
              </a:rPr>
              <a:t>OVERRIDE</a:t>
            </a:r>
          </a:p>
          <a:p>
            <a:pPr marL="0" indent="0" algn="ctr"/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D07A0E-0DA6-7E32-F09B-75055DF1040B}"/>
              </a:ext>
            </a:extLst>
          </p:cNvPr>
          <p:cNvSpPr/>
          <p:nvPr/>
        </p:nvSpPr>
        <p:spPr>
          <a:xfrm>
            <a:off x="363069" y="1057100"/>
            <a:ext cx="4343401" cy="1169551"/>
          </a:xfrm>
          <a:prstGeom prst="rect">
            <a:avLst/>
          </a:prstGeom>
          <a:noFill/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noFill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403A946D-532C-D516-93AA-B57AD276C639}"/>
              </a:ext>
            </a:extLst>
          </p:cNvPr>
          <p:cNvSpPr/>
          <p:nvPr/>
        </p:nvSpPr>
        <p:spPr>
          <a:xfrm>
            <a:off x="2178132" y="2125012"/>
            <a:ext cx="551330" cy="1095935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BFBDB3-CCD1-340E-BD2A-B4B209450466}"/>
              </a:ext>
            </a:extLst>
          </p:cNvPr>
          <p:cNvSpPr/>
          <p:nvPr/>
        </p:nvSpPr>
        <p:spPr>
          <a:xfrm>
            <a:off x="363069" y="3309163"/>
            <a:ext cx="7308478" cy="1597742"/>
          </a:xfrm>
          <a:prstGeom prst="rect">
            <a:avLst/>
          </a:prstGeom>
          <a:noFill/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noFill/>
            </a:endParaRPr>
          </a:p>
        </p:txBody>
      </p:sp>
      <p:sp>
        <p:nvSpPr>
          <p:cNvPr id="11" name="Google Shape;878;p41">
            <a:extLst>
              <a:ext uri="{FF2B5EF4-FFF2-40B4-BE49-F238E27FC236}">
                <a16:creationId xmlns:a16="http://schemas.microsoft.com/office/drawing/2014/main" id="{7231D1D6-D357-DC72-1869-02C22D92F230}"/>
              </a:ext>
            </a:extLst>
          </p:cNvPr>
          <p:cNvSpPr txBox="1">
            <a:spLocks/>
          </p:cNvSpPr>
          <p:nvPr/>
        </p:nvSpPr>
        <p:spPr>
          <a:xfrm>
            <a:off x="224947" y="712006"/>
            <a:ext cx="3415554" cy="31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en-US" sz="1200" dirty="0">
                <a:solidFill>
                  <a:srgbClr val="FFC000"/>
                </a:solidFill>
              </a:rPr>
              <a:t>Looking again at our Animal Superclass…</a:t>
            </a:r>
          </a:p>
          <a:p>
            <a:pPr marL="0" indent="0"/>
            <a:endParaRPr lang="en-US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15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>
          <a:extLst>
            <a:ext uri="{FF2B5EF4-FFF2-40B4-BE49-F238E27FC236}">
              <a16:creationId xmlns:a16="http://schemas.microsoft.com/office/drawing/2014/main" id="{E3058E32-C7F0-9326-3E9F-606100F54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7">
            <a:extLst>
              <a:ext uri="{FF2B5EF4-FFF2-40B4-BE49-F238E27FC236}">
                <a16:creationId xmlns:a16="http://schemas.microsoft.com/office/drawing/2014/main" id="{E67483BB-A8EF-DF72-4336-6F5F6541D8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59397" y="182807"/>
            <a:ext cx="46252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Abstraction of Classes and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3FF22-7EBF-7BAF-D8AE-DF48C41F47E1}"/>
              </a:ext>
            </a:extLst>
          </p:cNvPr>
          <p:cNvSpPr txBox="1"/>
          <p:nvPr/>
        </p:nvSpPr>
        <p:spPr>
          <a:xfrm>
            <a:off x="900665" y="1813354"/>
            <a:ext cx="331469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CA" dirty="0">
                <a:solidFill>
                  <a:srgbClr val="6A9955"/>
                </a:solidFill>
                <a:latin typeface="Consolas" panose="020B0609020204030204" pitchFamily="49" charset="0"/>
              </a:rPr>
              <a:t>//A Bunch of Code//</a:t>
            </a:r>
            <a:endParaRPr lang="en-CA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DF8CB1-D2F5-F818-CA51-150391769792}"/>
              </a:ext>
            </a:extLst>
          </p:cNvPr>
          <p:cNvSpPr txBox="1"/>
          <p:nvPr/>
        </p:nvSpPr>
        <p:spPr>
          <a:xfrm>
            <a:off x="729794" y="3651097"/>
            <a:ext cx="1203512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Animal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DD4D6A-C8F5-C268-C018-A810E9720121}"/>
              </a:ext>
            </a:extLst>
          </p:cNvPr>
          <p:cNvSpPr txBox="1"/>
          <p:nvPr/>
        </p:nvSpPr>
        <p:spPr>
          <a:xfrm>
            <a:off x="2968438" y="3651098"/>
            <a:ext cx="1203512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Pet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C9E9A-AD58-28DD-5A69-F3FD244DB492}"/>
              </a:ext>
            </a:extLst>
          </p:cNvPr>
          <p:cNvSpPr txBox="1"/>
          <p:nvPr/>
        </p:nvSpPr>
        <p:spPr>
          <a:xfrm>
            <a:off x="5355000" y="3663039"/>
            <a:ext cx="1203512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Dog</a:t>
            </a:r>
            <a:endParaRPr lang="en-CA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8B4649CA-FF6A-12F5-BB3F-0297C79D06AD}"/>
              </a:ext>
            </a:extLst>
          </p:cNvPr>
          <p:cNvSpPr/>
          <p:nvPr/>
        </p:nvSpPr>
        <p:spPr>
          <a:xfrm rot="5400000">
            <a:off x="2291675" y="3657069"/>
            <a:ext cx="295835" cy="307777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Google Shape;878;p41">
            <a:extLst>
              <a:ext uri="{FF2B5EF4-FFF2-40B4-BE49-F238E27FC236}">
                <a16:creationId xmlns:a16="http://schemas.microsoft.com/office/drawing/2014/main" id="{6DAC4EF6-13B8-C5AD-8151-ABD97636B1A9}"/>
              </a:ext>
            </a:extLst>
          </p:cNvPr>
          <p:cNvSpPr txBox="1">
            <a:spLocks/>
          </p:cNvSpPr>
          <p:nvPr/>
        </p:nvSpPr>
        <p:spPr>
          <a:xfrm>
            <a:off x="4928638" y="755507"/>
            <a:ext cx="3415554" cy="126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Data abstraction is the process of hiding certain details and showing only essential information to the 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6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Add ‘abstract’ modifier when defining classes or methods</a:t>
            </a:r>
          </a:p>
          <a:p>
            <a:pPr marL="0" indent="0"/>
            <a:endParaRPr lang="en-US" sz="1200" dirty="0">
              <a:solidFill>
                <a:schemeClr val="accent6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Abstraction can be achieved with either </a:t>
            </a:r>
            <a:r>
              <a:rPr lang="en-US" sz="1200" dirty="0">
                <a:solidFill>
                  <a:srgbClr val="FFC000"/>
                </a:solidFill>
              </a:rPr>
              <a:t>abstract classes </a:t>
            </a:r>
            <a:r>
              <a:rPr lang="en-US" sz="1200" dirty="0">
                <a:solidFill>
                  <a:schemeClr val="accent6"/>
                </a:solidFill>
              </a:rPr>
              <a:t>or </a:t>
            </a:r>
            <a:r>
              <a:rPr lang="en-US" sz="1200" dirty="0">
                <a:solidFill>
                  <a:srgbClr val="FFC000"/>
                </a:solidFill>
              </a:rPr>
              <a:t>interfaces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C000"/>
                </a:solidFill>
              </a:rPr>
              <a:t>Consider our Animal class example. </a:t>
            </a:r>
            <a:r>
              <a:rPr lang="en-US" sz="1200" dirty="0">
                <a:solidFill>
                  <a:schemeClr val="accent6"/>
                </a:solidFill>
              </a:rPr>
              <a:t>Animal is an abstract class, it would make much sense to have a </a:t>
            </a:r>
            <a:r>
              <a:rPr lang="en-US" sz="1200" dirty="0" err="1">
                <a:solidFill>
                  <a:schemeClr val="accent6"/>
                </a:solidFill>
              </a:rPr>
              <a:t>genertic</a:t>
            </a:r>
            <a:r>
              <a:rPr lang="en-US" sz="1200" dirty="0">
                <a:solidFill>
                  <a:schemeClr val="accent6"/>
                </a:solidFill>
              </a:rPr>
              <a:t> ‘Animal’ with a name, age etc..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99F686-93B2-1A1D-6C4D-83C7495370E1}"/>
              </a:ext>
            </a:extLst>
          </p:cNvPr>
          <p:cNvCxnSpPr>
            <a:cxnSpLocks/>
          </p:cNvCxnSpPr>
          <p:nvPr/>
        </p:nvCxnSpPr>
        <p:spPr>
          <a:xfrm>
            <a:off x="2074500" y="1335376"/>
            <a:ext cx="0" cy="47797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878;p41">
            <a:extLst>
              <a:ext uri="{FF2B5EF4-FFF2-40B4-BE49-F238E27FC236}">
                <a16:creationId xmlns:a16="http://schemas.microsoft.com/office/drawing/2014/main" id="{34AA4E42-E5C2-4D56-3215-9F8D28C4094E}"/>
              </a:ext>
            </a:extLst>
          </p:cNvPr>
          <p:cNvSpPr txBox="1">
            <a:spLocks/>
          </p:cNvSpPr>
          <p:nvPr/>
        </p:nvSpPr>
        <p:spPr>
          <a:xfrm>
            <a:off x="2123445" y="3359303"/>
            <a:ext cx="7533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en-US" sz="1200" dirty="0">
                <a:solidFill>
                  <a:schemeClr val="accent6"/>
                </a:solidFill>
              </a:rPr>
              <a:t>Extends</a:t>
            </a:r>
          </a:p>
          <a:p>
            <a:pPr marL="0" indent="0"/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25C70B5-5CB0-6FBF-60E1-69EB13048FCA}"/>
              </a:ext>
            </a:extLst>
          </p:cNvPr>
          <p:cNvSpPr/>
          <p:nvPr/>
        </p:nvSpPr>
        <p:spPr>
          <a:xfrm rot="5400000">
            <a:off x="4546008" y="3645126"/>
            <a:ext cx="295835" cy="307777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Google Shape;878;p41">
            <a:extLst>
              <a:ext uri="{FF2B5EF4-FFF2-40B4-BE49-F238E27FC236}">
                <a16:creationId xmlns:a16="http://schemas.microsoft.com/office/drawing/2014/main" id="{980C7B8F-20C9-BDD1-800C-B3BD68892178}"/>
              </a:ext>
            </a:extLst>
          </p:cNvPr>
          <p:cNvSpPr txBox="1">
            <a:spLocks/>
          </p:cNvSpPr>
          <p:nvPr/>
        </p:nvSpPr>
        <p:spPr>
          <a:xfrm>
            <a:off x="4390174" y="3343320"/>
            <a:ext cx="7533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en-US" sz="1200" dirty="0">
                <a:solidFill>
                  <a:schemeClr val="accent6"/>
                </a:solidFill>
              </a:rPr>
              <a:t>Extends</a:t>
            </a:r>
          </a:p>
          <a:p>
            <a:pPr marL="0" indent="0"/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8" name="Google Shape;878;p41">
            <a:extLst>
              <a:ext uri="{FF2B5EF4-FFF2-40B4-BE49-F238E27FC236}">
                <a16:creationId xmlns:a16="http://schemas.microsoft.com/office/drawing/2014/main" id="{521B5581-1249-E0E0-C6CC-7DA619528A23}"/>
              </a:ext>
            </a:extLst>
          </p:cNvPr>
          <p:cNvSpPr txBox="1">
            <a:spLocks/>
          </p:cNvSpPr>
          <p:nvPr/>
        </p:nvSpPr>
        <p:spPr>
          <a:xfrm>
            <a:off x="729794" y="3428997"/>
            <a:ext cx="1203512" cy="2220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/>
            <a:r>
              <a:rPr lang="en-US" sz="1200" dirty="0">
                <a:solidFill>
                  <a:schemeClr val="bg1"/>
                </a:solidFill>
              </a:rPr>
              <a:t>abstract</a:t>
            </a:r>
          </a:p>
        </p:txBody>
      </p:sp>
      <p:sp>
        <p:nvSpPr>
          <p:cNvPr id="19" name="Google Shape;878;p41">
            <a:extLst>
              <a:ext uri="{FF2B5EF4-FFF2-40B4-BE49-F238E27FC236}">
                <a16:creationId xmlns:a16="http://schemas.microsoft.com/office/drawing/2014/main" id="{2CA85F2D-955E-7F9B-382E-D81097197B23}"/>
              </a:ext>
            </a:extLst>
          </p:cNvPr>
          <p:cNvSpPr txBox="1">
            <a:spLocks/>
          </p:cNvSpPr>
          <p:nvPr/>
        </p:nvSpPr>
        <p:spPr>
          <a:xfrm>
            <a:off x="2968438" y="3425252"/>
            <a:ext cx="1203512" cy="2220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/>
            <a:r>
              <a:rPr lang="en-US" sz="1200" dirty="0">
                <a:solidFill>
                  <a:schemeClr val="bg1"/>
                </a:solidFill>
              </a:rPr>
              <a:t>abstract</a:t>
            </a:r>
          </a:p>
        </p:txBody>
      </p:sp>
      <p:sp>
        <p:nvSpPr>
          <p:cNvPr id="20" name="Google Shape;878;p41">
            <a:extLst>
              <a:ext uri="{FF2B5EF4-FFF2-40B4-BE49-F238E27FC236}">
                <a16:creationId xmlns:a16="http://schemas.microsoft.com/office/drawing/2014/main" id="{9FBDB590-2C84-E675-6436-109BDF7630D9}"/>
              </a:ext>
            </a:extLst>
          </p:cNvPr>
          <p:cNvSpPr txBox="1">
            <a:spLocks/>
          </p:cNvSpPr>
          <p:nvPr/>
        </p:nvSpPr>
        <p:spPr>
          <a:xfrm>
            <a:off x="729794" y="3970816"/>
            <a:ext cx="1203512" cy="439816"/>
          </a:xfrm>
          <a:prstGeom prst="rect">
            <a:avLst/>
          </a:prstGeom>
          <a:noFill/>
          <a:ln w="19050">
            <a:solidFill>
              <a:schemeClr val="tx1">
                <a:lumMod val="2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en-US" sz="1200" dirty="0">
                <a:solidFill>
                  <a:schemeClr val="accent6"/>
                </a:solidFill>
              </a:rPr>
              <a:t>No Instance Possible</a:t>
            </a:r>
          </a:p>
          <a:p>
            <a:pPr marL="0" indent="0"/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E823E9-112A-5DD1-F942-21CDD12B0D6C}"/>
              </a:ext>
            </a:extLst>
          </p:cNvPr>
          <p:cNvSpPr txBox="1"/>
          <p:nvPr/>
        </p:nvSpPr>
        <p:spPr>
          <a:xfrm>
            <a:off x="5304034" y="4322064"/>
            <a:ext cx="34895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sparky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"Sparky"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"Jill"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"Labrador"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6" name="Google Shape;878;p41">
            <a:extLst>
              <a:ext uri="{FF2B5EF4-FFF2-40B4-BE49-F238E27FC236}">
                <a16:creationId xmlns:a16="http://schemas.microsoft.com/office/drawing/2014/main" id="{FC77F9BF-1FEC-E4DE-0930-5A5E0043C40C}"/>
              </a:ext>
            </a:extLst>
          </p:cNvPr>
          <p:cNvSpPr txBox="1">
            <a:spLocks/>
          </p:cNvSpPr>
          <p:nvPr/>
        </p:nvSpPr>
        <p:spPr>
          <a:xfrm>
            <a:off x="5304034" y="4014287"/>
            <a:ext cx="215684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en-US" sz="1200" dirty="0">
                <a:solidFill>
                  <a:schemeClr val="accent6"/>
                </a:solidFill>
              </a:rPr>
              <a:t>Instance Possible:</a:t>
            </a:r>
          </a:p>
        </p:txBody>
      </p:sp>
      <p:sp>
        <p:nvSpPr>
          <p:cNvPr id="27" name="Google Shape;878;p41">
            <a:extLst>
              <a:ext uri="{FF2B5EF4-FFF2-40B4-BE49-F238E27FC236}">
                <a16:creationId xmlns:a16="http://schemas.microsoft.com/office/drawing/2014/main" id="{BA271774-5186-A005-ED94-C09D2D9FD716}"/>
              </a:ext>
            </a:extLst>
          </p:cNvPr>
          <p:cNvSpPr txBox="1">
            <a:spLocks/>
          </p:cNvSpPr>
          <p:nvPr/>
        </p:nvSpPr>
        <p:spPr>
          <a:xfrm>
            <a:off x="2973898" y="3970816"/>
            <a:ext cx="1203512" cy="439816"/>
          </a:xfrm>
          <a:prstGeom prst="rect">
            <a:avLst/>
          </a:prstGeom>
          <a:noFill/>
          <a:ln w="19050">
            <a:solidFill>
              <a:schemeClr val="tx1">
                <a:lumMod val="2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en-US" sz="1200" dirty="0">
                <a:solidFill>
                  <a:schemeClr val="accent6"/>
                </a:solidFill>
              </a:rPr>
              <a:t>No Instance Possible</a:t>
            </a:r>
          </a:p>
          <a:p>
            <a:pPr marL="0" indent="0"/>
            <a:endParaRPr lang="en-US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9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>
          <a:extLst>
            <a:ext uri="{FF2B5EF4-FFF2-40B4-BE49-F238E27FC236}">
              <a16:creationId xmlns:a16="http://schemas.microsoft.com/office/drawing/2014/main" id="{E3058E32-C7F0-9326-3E9F-606100F54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7">
            <a:extLst>
              <a:ext uri="{FF2B5EF4-FFF2-40B4-BE49-F238E27FC236}">
                <a16:creationId xmlns:a16="http://schemas.microsoft.com/office/drawing/2014/main" id="{E67483BB-A8EF-DF72-4336-6F5F6541D8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50562" y="170866"/>
            <a:ext cx="152960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Interfaces</a:t>
            </a:r>
            <a:endParaRPr lang="en-US" sz="24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" name="Google Shape;878;p41">
            <a:extLst>
              <a:ext uri="{FF2B5EF4-FFF2-40B4-BE49-F238E27FC236}">
                <a16:creationId xmlns:a16="http://schemas.microsoft.com/office/drawing/2014/main" id="{6DAC4EF6-13B8-C5AD-8151-ABD97636B1A9}"/>
              </a:ext>
            </a:extLst>
          </p:cNvPr>
          <p:cNvSpPr txBox="1">
            <a:spLocks/>
          </p:cNvSpPr>
          <p:nvPr/>
        </p:nvSpPr>
        <p:spPr>
          <a:xfrm>
            <a:off x="4980165" y="1266181"/>
            <a:ext cx="3415554" cy="247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C000"/>
                </a:solidFill>
              </a:rPr>
              <a:t>Interfaces are a specialized abstract class </a:t>
            </a:r>
            <a:r>
              <a:rPr lang="en-US" sz="1200" dirty="0">
                <a:solidFill>
                  <a:schemeClr val="accent6"/>
                </a:solidFill>
              </a:rPr>
              <a:t>which group objects according to functionality. i.e. Objects related by a shared set of methods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Like abstract classes, </a:t>
            </a:r>
            <a:r>
              <a:rPr lang="en-US" sz="1200" dirty="0">
                <a:solidFill>
                  <a:srgbClr val="FFC000"/>
                </a:solidFill>
              </a:rPr>
              <a:t>Interfaces cannot be instantiated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Subclasses can inherit from only ONE superclass BUT </a:t>
            </a:r>
            <a:r>
              <a:rPr lang="en-US" sz="1200" dirty="0">
                <a:solidFill>
                  <a:srgbClr val="FFC000"/>
                </a:solidFill>
              </a:rPr>
              <a:t>classes can implement multiple Interfaces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The </a:t>
            </a:r>
            <a:r>
              <a:rPr lang="en-US" sz="1200" dirty="0">
                <a:solidFill>
                  <a:srgbClr val="FFC000"/>
                </a:solidFill>
              </a:rPr>
              <a:t>‘implements’ </a:t>
            </a:r>
            <a:r>
              <a:rPr lang="en-US" sz="1200" dirty="0">
                <a:solidFill>
                  <a:schemeClr val="accent6"/>
                </a:solidFill>
              </a:rPr>
              <a:t>keyword is used to relate a class to an interface, with multiple interfaces separated by commas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All Interface attributes and methods are public by default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9ABE63-C2BE-197E-67A5-FAD5553908F1}"/>
              </a:ext>
            </a:extLst>
          </p:cNvPr>
          <p:cNvSpPr txBox="1"/>
          <p:nvPr/>
        </p:nvSpPr>
        <p:spPr>
          <a:xfrm>
            <a:off x="650211" y="1063447"/>
            <a:ext cx="31418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ICombustionSource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//by default these attributes are public</a:t>
            </a:r>
            <a:endParaRPr lang="en-CA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igniteTemp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451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//Interface methods must be overridden</a:t>
            </a:r>
            <a:endParaRPr lang="en-CA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burn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extinguish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78C4F-0CB8-4340-5315-74D9BEE5605F}"/>
              </a:ext>
            </a:extLst>
          </p:cNvPr>
          <p:cNvSpPr txBox="1"/>
          <p:nvPr/>
        </p:nvSpPr>
        <p:spPr>
          <a:xfrm>
            <a:off x="673743" y="2968464"/>
            <a:ext cx="30947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IWritingInstrument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//Interface methods must be overridden</a:t>
            </a:r>
            <a:endParaRPr lang="en-CA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drawCircle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drawLine</a:t>
            </a:r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CA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4AD330-2DD3-FB85-6492-A7542A918A48}"/>
              </a:ext>
            </a:extLst>
          </p:cNvPr>
          <p:cNvSpPr/>
          <p:nvPr/>
        </p:nvSpPr>
        <p:spPr>
          <a:xfrm>
            <a:off x="504264" y="1057100"/>
            <a:ext cx="3264273" cy="1262518"/>
          </a:xfrm>
          <a:prstGeom prst="rect">
            <a:avLst/>
          </a:prstGeom>
          <a:noFill/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noFill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26D741-7D9D-1423-6B44-94FD5853F74C}"/>
              </a:ext>
            </a:extLst>
          </p:cNvPr>
          <p:cNvSpPr/>
          <p:nvPr/>
        </p:nvSpPr>
        <p:spPr>
          <a:xfrm>
            <a:off x="504263" y="2798870"/>
            <a:ext cx="3264273" cy="1262518"/>
          </a:xfrm>
          <a:prstGeom prst="rect">
            <a:avLst/>
          </a:prstGeom>
          <a:noFill/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noFill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383654-8863-93D9-2CD3-81F4A0C31944}"/>
              </a:ext>
            </a:extLst>
          </p:cNvPr>
          <p:cNvSpPr txBox="1"/>
          <p:nvPr/>
        </p:nvSpPr>
        <p:spPr>
          <a:xfrm>
            <a:off x="408165" y="69348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Two Interfaces Examples…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469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>
          <a:extLst>
            <a:ext uri="{FF2B5EF4-FFF2-40B4-BE49-F238E27FC236}">
              <a16:creationId xmlns:a16="http://schemas.microsoft.com/office/drawing/2014/main" id="{E3058E32-C7F0-9326-3E9F-606100F54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7">
            <a:extLst>
              <a:ext uri="{FF2B5EF4-FFF2-40B4-BE49-F238E27FC236}">
                <a16:creationId xmlns:a16="http://schemas.microsoft.com/office/drawing/2014/main" id="{E67483BB-A8EF-DF72-4336-6F5F6541D8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50562" y="170866"/>
            <a:ext cx="152960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Interfaces</a:t>
            </a:r>
            <a:endParaRPr lang="en-US" sz="24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6A85C5-AB40-BBBE-D02B-D2DC495CB6F7}"/>
              </a:ext>
            </a:extLst>
          </p:cNvPr>
          <p:cNvSpPr txBox="1"/>
          <p:nvPr/>
        </p:nvSpPr>
        <p:spPr>
          <a:xfrm>
            <a:off x="316008" y="1705025"/>
            <a:ext cx="5042647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Charcoal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IWritingInstrument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ICombustionSource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b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Charcoal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(){};</a:t>
            </a:r>
            <a:r>
              <a:rPr lang="en-CA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//empty constructor</a:t>
            </a:r>
            <a:endParaRPr lang="en-CA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burn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charcoal is burning"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extinguish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charcoal is out"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drawCircle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charcoal drew a smudgy circle"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drawLine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charcoal drew a thick line"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172BFD-9097-107D-0836-27D3604E9814}"/>
              </a:ext>
            </a:extLst>
          </p:cNvPr>
          <p:cNvSpPr txBox="1"/>
          <p:nvPr/>
        </p:nvSpPr>
        <p:spPr>
          <a:xfrm>
            <a:off x="4598896" y="1705025"/>
            <a:ext cx="4471147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InterfaceExample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//Create a method that take an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ICombustionSource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object as an argument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burnIt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ICombustionSource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burn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  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//Charcoal implements both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IWritingInstument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</a:t>
            </a:r>
          </a:p>
          <a:p>
            <a:r>
              <a:rPr lang="en-US" sz="800" dirty="0">
                <a:solidFill>
                  <a:srgbClr val="6A9955"/>
                </a:solidFill>
                <a:latin typeface="Consolas" panose="020B0609020204030204" pitchFamily="49" charset="0"/>
              </a:rPr>
              <a:t>        //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ICombustionSources</a:t>
            </a:r>
            <a:r>
              <a:rPr lang="en-US" sz="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so it can call the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burnIt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method</a:t>
            </a:r>
          </a:p>
          <a:p>
            <a:r>
              <a:rPr lang="en-US" sz="800" dirty="0">
                <a:solidFill>
                  <a:srgbClr val="6A9955"/>
                </a:solidFill>
                <a:latin typeface="Consolas" panose="020B0609020204030204" pitchFamily="49" charset="0"/>
              </a:rPr>
              <a:t>        //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without sharing a superclass with paper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Charcoal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charcoal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Charcoal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charcoal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burn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burnIt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charcoal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    //access interface attributes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ICombustionSource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igniteTemp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607897-FEDD-60CF-439C-0A2AA7D40A8C}"/>
              </a:ext>
            </a:extLst>
          </p:cNvPr>
          <p:cNvSpPr/>
          <p:nvPr/>
        </p:nvSpPr>
        <p:spPr>
          <a:xfrm>
            <a:off x="316008" y="1640535"/>
            <a:ext cx="4134971" cy="2346513"/>
          </a:xfrm>
          <a:prstGeom prst="rect">
            <a:avLst/>
          </a:prstGeom>
          <a:noFill/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noFill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465CA2-136C-7BAC-6328-737ECE562F43}"/>
              </a:ext>
            </a:extLst>
          </p:cNvPr>
          <p:cNvSpPr/>
          <p:nvPr/>
        </p:nvSpPr>
        <p:spPr>
          <a:xfrm>
            <a:off x="4598896" y="1640535"/>
            <a:ext cx="4235823" cy="2495925"/>
          </a:xfrm>
          <a:prstGeom prst="rect">
            <a:avLst/>
          </a:prstGeom>
          <a:noFill/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noFill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85744F-241D-2616-4D36-028EE45BEA8C}"/>
              </a:ext>
            </a:extLst>
          </p:cNvPr>
          <p:cNvSpPr txBox="1"/>
          <p:nvPr/>
        </p:nvSpPr>
        <p:spPr>
          <a:xfrm>
            <a:off x="4524933" y="1082061"/>
            <a:ext cx="4545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Catamaran"/>
                <a:cs typeface="Catamaran"/>
                <a:sym typeface="Catamaran"/>
              </a:rPr>
              <a:t>Our main class defines a new method taking an </a:t>
            </a:r>
            <a:r>
              <a:rPr lang="en-US" sz="1200" dirty="0" err="1">
                <a:solidFill>
                  <a:schemeClr val="accent6"/>
                </a:solidFill>
                <a:latin typeface="Catamaran"/>
                <a:cs typeface="Catamaran"/>
                <a:sym typeface="Catamaran"/>
              </a:rPr>
              <a:t>ICombustionSource</a:t>
            </a:r>
            <a:r>
              <a:rPr lang="en-US" sz="1200" dirty="0">
                <a:solidFill>
                  <a:schemeClr val="accent6"/>
                </a:solidFill>
                <a:latin typeface="Catamaran"/>
                <a:cs typeface="Catamaran"/>
                <a:sym typeface="Catamaran"/>
              </a:rPr>
              <a:t> object as an argument and calling the object specific burn() method</a:t>
            </a:r>
            <a:endParaRPr lang="en-CA" sz="1200" dirty="0">
              <a:solidFill>
                <a:schemeClr val="accent6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51154F-1B53-57E8-E95C-7B074B00B597}"/>
              </a:ext>
            </a:extLst>
          </p:cNvPr>
          <p:cNvSpPr txBox="1"/>
          <p:nvPr/>
        </p:nvSpPr>
        <p:spPr>
          <a:xfrm>
            <a:off x="284766" y="1304915"/>
            <a:ext cx="41974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Charcoal class implementing two interfaces…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6495771"/>
      </p:ext>
    </p:extLst>
  </p:cSld>
  <p:clrMapOvr>
    <a:masterClrMapping/>
  </p:clrMapOvr>
</p:sld>
</file>

<file path=ppt/theme/theme1.xml><?xml version="1.0" encoding="utf-8"?>
<a:theme xmlns:a="http://schemas.openxmlformats.org/drawingml/2006/main" name="Java Programming Workshop by Slidesgo">
  <a:themeElements>
    <a:clrScheme name="Simple Light">
      <a:dk1>
        <a:srgbClr val="FAFAFA"/>
      </a:dk1>
      <a:lt1>
        <a:srgbClr val="0E0E0E"/>
      </a:lt1>
      <a:dk2>
        <a:srgbClr val="2E2E2E"/>
      </a:dk2>
      <a:lt2>
        <a:srgbClr val="0F0F0F"/>
      </a:lt2>
      <a:accent1>
        <a:srgbClr val="00C3DA"/>
      </a:accent1>
      <a:accent2>
        <a:srgbClr val="0B8EDA"/>
      </a:accent2>
      <a:accent3>
        <a:srgbClr val="7800DA"/>
      </a:accent3>
      <a:accent4>
        <a:srgbClr val="DA0078"/>
      </a:accent4>
      <a:accent5>
        <a:srgbClr val="FFFFFF"/>
      </a:accent5>
      <a:accent6>
        <a:srgbClr val="FFFFFF"/>
      </a:accent6>
      <a:hlink>
        <a:srgbClr val="FAFA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6248</TotalTime>
  <Words>791</Words>
  <Application>Microsoft Office PowerPoint</Application>
  <PresentationFormat>On-screen Show (16:9)</PresentationFormat>
  <Paragraphs>118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Anton</vt:lpstr>
      <vt:lpstr>Catamaran</vt:lpstr>
      <vt:lpstr>Arial</vt:lpstr>
      <vt:lpstr>Consolas</vt:lpstr>
      <vt:lpstr>Java Programming Workshop by Slidesgo</vt:lpstr>
      <vt:lpstr>Java Programming</vt:lpstr>
      <vt:lpstr>UNIT 3 : Advanced Java OOP</vt:lpstr>
      <vt:lpstr>Polymorphism and Method Overriding In Subclasses</vt:lpstr>
      <vt:lpstr>Abstraction of Classes and Methods</vt:lpstr>
      <vt:lpstr>Interfaces</vt:lpstr>
      <vt:lpstr>Interfaces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Workshop</dc:title>
  <dc:creator>Jeffrey McDowell</dc:creator>
  <cp:lastModifiedBy>Jeffrey McDowell</cp:lastModifiedBy>
  <cp:revision>76</cp:revision>
  <dcterms:modified xsi:type="dcterms:W3CDTF">2024-03-11T05:09:22Z</dcterms:modified>
</cp:coreProperties>
</file>