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iriam Libre"/>
      <p:regular r:id="rId18"/>
      <p:bold r:id="rId19"/>
    </p:embeddedFont>
    <p:embeddedFont>
      <p:font typeface="Work Sans"/>
      <p:regular r:id="rId20"/>
      <p:bold r:id="rId21"/>
      <p:italic r:id="rId22"/>
      <p:boldItalic r:id="rId23"/>
    </p:embeddedFont>
    <p:embeddedFont>
      <p:font typeface="Quattrocento Sans"/>
      <p:regular r:id="rId24"/>
      <p:bold r:id="rId25"/>
      <p:italic r:id="rId26"/>
      <p:boldItalic r:id="rId27"/>
    </p:embeddedFont>
    <p:embeddedFont>
      <p:font typeface="Barlow Light"/>
      <p:regular r:id="rId28"/>
      <p:bold r:id="rId29"/>
      <p:italic r:id="rId30"/>
      <p:boldItalic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1" name="Camelia Simoi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QuattrocentoSans-regular.fntdata"/><Relationship Id="rId23" Type="http://schemas.openxmlformats.org/officeDocument/2006/relationships/font" Target="fonts/Work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BarlowLight-regular.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Light-boldItalic.fntdata"/><Relationship Id="rId30" Type="http://schemas.openxmlformats.org/officeDocument/2006/relationships/font" Target="fonts/BarlowLight-italic.fntdata"/><Relationship Id="rId11" Type="http://schemas.openxmlformats.org/officeDocument/2006/relationships/slide" Target="slides/slide5.xml"/><Relationship Id="rId33" Type="http://schemas.openxmlformats.org/officeDocument/2006/relationships/font" Target="fonts/Barlow-bold.fntdata"/><Relationship Id="rId10" Type="http://schemas.openxmlformats.org/officeDocument/2006/relationships/slide" Target="slides/slide4.xml"/><Relationship Id="rId32" Type="http://schemas.openxmlformats.org/officeDocument/2006/relationships/font" Target="fonts/Barlow-regular.fntdata"/><Relationship Id="rId13" Type="http://schemas.openxmlformats.org/officeDocument/2006/relationships/slide" Target="slides/slide7.xml"/><Relationship Id="rId35" Type="http://schemas.openxmlformats.org/officeDocument/2006/relationships/font" Target="fonts/Barlow-boldItalic.fntdata"/><Relationship Id="rId12" Type="http://schemas.openxmlformats.org/officeDocument/2006/relationships/slide" Target="slides/slide6.xml"/><Relationship Id="rId34" Type="http://schemas.openxmlformats.org/officeDocument/2006/relationships/font" Target="fonts/Barlow-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iriamLibre-bold.fntdata"/><Relationship Id="rId18" Type="http://schemas.openxmlformats.org/officeDocument/2006/relationships/font" Target="fonts/MiriamLibre-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22T04:54:48.627">
    <p:pos x="1337" y="1254"/>
    <p:text>A general suggestion: make text as succinct as possible on the slides. 
The audience can either listen to you or read the slides -- it's difficult to do both at the same time. 
You want the audience to listen to you, not read the slides, so I typically keep the text to a minimum, just enough to convey the main point -- it doesn't have to be in full sentences.
You also don't want to come across as "reading the slides". The full sentences you have written are great to be voiced over.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6-22T04:07:41.961">
    <p:pos x="288" y="1053"/>
    <p:text>What does "examine endemic factors" mean? Are you able to make this more specific at this point?  E.g., will you visualize uptake trends over time? What metrics will you track? 
One example: https://www.michigan.gov/opioids/nel/panel-news/news/new-dashboard-provides-data-on-recent-trends-in-drug-overdoses-utilization-of-prevention-and-harm-r</p:text>
  </p:cm>
  <p:cm authorId="0" idx="3" dt="2022-06-22T04:01:56.869">
    <p:pos x="288" y="1153"/>
    <p:text>Does the dashboard help promote syringe exchange programs? Or does the pamphlet / brochure?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6-22T04:11:54.295">
    <p:pos x="288" y="1044"/>
    <p:text>Seems redundant given the title of this slide + your previous point.</p:text>
  </p:cm>
  <p:cm authorId="0" idx="5" dt="2022-06-22T04:11:11.462">
    <p:pos x="288" y="1144"/>
    <p:text>Is this referring to the flyer on the previous slide? If so, would copy it here as well.</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6-22T04:15:09.634">
    <p:pos x="288" y="369"/>
    <p:text>Would flip the order of the points on this slide -- first say what you will produce, then its impact.
Can you make this more specific? What models? What is 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6-22T04:16:18.995">
    <p:pos x="288" y="1053"/>
    <p:text>Building a relationship with a cause sounds a bit odd...</p:text>
  </p:cm>
  <p:cm authorId="0" idx="8" dt="2022-06-22T04:25:26.034">
    <p:pos x="288" y="369"/>
    <p:text>Would re-phrase this slightly to make the point more subtle, at least in the text :)
- Establish a good working relationship with our partner that would form the foundation for future collaborations.</p:text>
  </p:cm>
  <p:cm authorId="0" idx="9" dt="2022-06-22T04:25:52.079">
    <p:pos x="288" y="1153"/>
    <p:text>I'm not sure I would explicitly mention this part, maybe just voice over ... especially with her picture on this slide, it strikes me as a bit awkward to call her out.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2-06-22T04:27:38.035">
    <p:pos x="1953" y="1053"/>
    <p:text>What do you mean by " set goals for key data points"? 
Maybe this is just a typo.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2-06-22T04:39:45.619">
    <p:pos x="1953" y="1053"/>
    <p:text>Perhaps re-phrase this as something along the lines of: we would lay the groundwork for future DataLab teams to work on. I.e., doing something that would help the next team start working on the predictive model directly. 
Would be useful for you to have if you were that "next team" working on the predictive model?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5c2a7bd4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5c2a7bd4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5c2a7bd41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5c2a7bd41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partner is busy; goals are scattered. Reach out, reach out, reach out. Talk to Peterman and other leadership.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5c2a7bd4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5c2a7bd4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don’t have experience, we could be dangerous with our data.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5c2a7bd4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5c2a7bd4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5c2a7bd4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5c2a7bd4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5c2a7bd4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5c2a7bd4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5c2a7bd4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5c2a7bd4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5c2a7bd4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5c2a7bd4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5c2a7bd41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5c2a7bd41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5c2a7bd4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5c2a7bd4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5c2a7bd4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5c2a7bd4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large, data is complicated. Work with staff, hone in on key points.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600"/>
              <a:buNone/>
              <a:defRPr sz="4600">
                <a:solidFill>
                  <a:schemeClr val="dk1"/>
                </a:solidFill>
              </a:defRPr>
            </a:lvl1pPr>
            <a:lvl2pPr lvl="1" rtl="0" algn="ctr">
              <a:spcBef>
                <a:spcPts val="0"/>
              </a:spcBef>
              <a:spcAft>
                <a:spcPts val="0"/>
              </a:spcAft>
              <a:buClr>
                <a:schemeClr val="dk1"/>
              </a:buClr>
              <a:buSzPts val="4600"/>
              <a:buNone/>
              <a:defRPr sz="4600">
                <a:solidFill>
                  <a:schemeClr val="dk1"/>
                </a:solidFill>
              </a:defRPr>
            </a:lvl2pPr>
            <a:lvl3pPr lvl="2" rtl="0" algn="ctr">
              <a:spcBef>
                <a:spcPts val="0"/>
              </a:spcBef>
              <a:spcAft>
                <a:spcPts val="0"/>
              </a:spcAft>
              <a:buClr>
                <a:schemeClr val="dk1"/>
              </a:buClr>
              <a:buSzPts val="4600"/>
              <a:buNone/>
              <a:defRPr sz="4600">
                <a:solidFill>
                  <a:schemeClr val="dk1"/>
                </a:solidFill>
              </a:defRPr>
            </a:lvl3pPr>
            <a:lvl4pPr lvl="3" rtl="0" algn="ctr">
              <a:spcBef>
                <a:spcPts val="0"/>
              </a:spcBef>
              <a:spcAft>
                <a:spcPts val="0"/>
              </a:spcAft>
              <a:buClr>
                <a:schemeClr val="dk1"/>
              </a:buClr>
              <a:buSzPts val="4600"/>
              <a:buNone/>
              <a:defRPr sz="4600">
                <a:solidFill>
                  <a:schemeClr val="dk1"/>
                </a:solidFill>
              </a:defRPr>
            </a:lvl4pPr>
            <a:lvl5pPr lvl="4" rtl="0" algn="ctr">
              <a:spcBef>
                <a:spcPts val="0"/>
              </a:spcBef>
              <a:spcAft>
                <a:spcPts val="0"/>
              </a:spcAft>
              <a:buClr>
                <a:schemeClr val="dk1"/>
              </a:buClr>
              <a:buSzPts val="4600"/>
              <a:buNone/>
              <a:defRPr sz="4600">
                <a:solidFill>
                  <a:schemeClr val="dk1"/>
                </a:solidFill>
              </a:defRPr>
            </a:lvl5pPr>
            <a:lvl6pPr lvl="5" rtl="0" algn="ctr">
              <a:spcBef>
                <a:spcPts val="0"/>
              </a:spcBef>
              <a:spcAft>
                <a:spcPts val="0"/>
              </a:spcAft>
              <a:buClr>
                <a:schemeClr val="dk1"/>
              </a:buClr>
              <a:buSzPts val="4600"/>
              <a:buNone/>
              <a:defRPr sz="4600">
                <a:solidFill>
                  <a:schemeClr val="dk1"/>
                </a:solidFill>
              </a:defRPr>
            </a:lvl6pPr>
            <a:lvl7pPr lvl="6" rtl="0" algn="ctr">
              <a:spcBef>
                <a:spcPts val="0"/>
              </a:spcBef>
              <a:spcAft>
                <a:spcPts val="0"/>
              </a:spcAft>
              <a:buClr>
                <a:schemeClr val="dk1"/>
              </a:buClr>
              <a:buSzPts val="4600"/>
              <a:buNone/>
              <a:defRPr sz="4600">
                <a:solidFill>
                  <a:schemeClr val="dk1"/>
                </a:solidFill>
              </a:defRPr>
            </a:lvl7pPr>
            <a:lvl8pPr lvl="7" rtl="0" algn="ctr">
              <a:spcBef>
                <a:spcPts val="0"/>
              </a:spcBef>
              <a:spcAft>
                <a:spcPts val="0"/>
              </a:spcAft>
              <a:buClr>
                <a:schemeClr val="dk1"/>
              </a:buClr>
              <a:buSzPts val="4600"/>
              <a:buNone/>
              <a:defRPr sz="4600">
                <a:solidFill>
                  <a:schemeClr val="dk1"/>
                </a:solidFill>
              </a:defRPr>
            </a:lvl8pPr>
            <a:lvl9pPr lvl="8" rtl="0"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accent6"/>
        </a:solidFill>
      </p:bgPr>
    </p:bg>
    <p:spTree>
      <p:nvGrpSpPr>
        <p:cNvPr id="236" name="Shape 236"/>
        <p:cNvGrpSpPr/>
        <p:nvPr/>
      </p:nvGrpSpPr>
      <p:grpSpPr>
        <a:xfrm>
          <a:off x="0" y="0"/>
          <a:ext cx="0" cy="0"/>
          <a:chOff x="0" y="0"/>
          <a:chExt cx="0" cy="0"/>
        </a:xfrm>
      </p:grpSpPr>
      <p:sp>
        <p:nvSpPr>
          <p:cNvPr id="237" name="Google Shape;237;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3"/>
          <p:cNvGrpSpPr/>
          <p:nvPr/>
        </p:nvGrpSpPr>
        <p:grpSpPr>
          <a:xfrm>
            <a:off x="255200" y="592"/>
            <a:ext cx="2250363" cy="1044300"/>
            <a:chOff x="255200" y="592"/>
            <a:chExt cx="2250363" cy="1044300"/>
          </a:xfrm>
        </p:grpSpPr>
        <p:sp>
          <p:nvSpPr>
            <p:cNvPr id="242" name="Google Shape;242;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3"/>
          <p:cNvGrpSpPr/>
          <p:nvPr/>
        </p:nvGrpSpPr>
        <p:grpSpPr>
          <a:xfrm>
            <a:off x="905395" y="592"/>
            <a:ext cx="2250363" cy="1044300"/>
            <a:chOff x="905395" y="592"/>
            <a:chExt cx="2250363" cy="1044300"/>
          </a:xfrm>
        </p:grpSpPr>
        <p:sp>
          <p:nvSpPr>
            <p:cNvPr id="246" name="Google Shape;246;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3"/>
          <p:cNvGrpSpPr/>
          <p:nvPr/>
        </p:nvGrpSpPr>
        <p:grpSpPr>
          <a:xfrm>
            <a:off x="7057468" y="5088"/>
            <a:ext cx="1851282" cy="752108"/>
            <a:chOff x="6917201" y="0"/>
            <a:chExt cx="2227777" cy="863400"/>
          </a:xfrm>
        </p:grpSpPr>
        <p:sp>
          <p:nvSpPr>
            <p:cNvPr id="250" name="Google Shape;250;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3"/>
          <p:cNvGrpSpPr/>
          <p:nvPr/>
        </p:nvGrpSpPr>
        <p:grpSpPr>
          <a:xfrm>
            <a:off x="6553032" y="4217852"/>
            <a:ext cx="2389068" cy="925737"/>
            <a:chOff x="6917201" y="0"/>
            <a:chExt cx="2227777" cy="863400"/>
          </a:xfrm>
        </p:grpSpPr>
        <p:sp>
          <p:nvSpPr>
            <p:cNvPr id="254" name="Google Shape;254;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3"/>
          <p:cNvGrpSpPr/>
          <p:nvPr/>
        </p:nvGrpSpPr>
        <p:grpSpPr>
          <a:xfrm>
            <a:off x="199149" y="4055652"/>
            <a:ext cx="2795414" cy="1083308"/>
            <a:chOff x="6917201" y="0"/>
            <a:chExt cx="2227777" cy="863400"/>
          </a:xfrm>
        </p:grpSpPr>
        <p:sp>
          <p:nvSpPr>
            <p:cNvPr id="258" name="Google Shape;258;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62" name="Google Shape;262;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263" name="Google Shape;263;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264" name="Shape 264"/>
        <p:cNvGrpSpPr/>
        <p:nvPr/>
      </p:nvGrpSpPr>
      <p:grpSpPr>
        <a:xfrm>
          <a:off x="0" y="0"/>
          <a:ext cx="0" cy="0"/>
          <a:chOff x="0" y="0"/>
          <a:chExt cx="0" cy="0"/>
        </a:xfrm>
      </p:grpSpPr>
      <p:sp>
        <p:nvSpPr>
          <p:cNvPr id="265" name="Google Shape;265;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txBox="1"/>
          <p:nvPr>
            <p:ph type="title"/>
          </p:nvPr>
        </p:nvSpPr>
        <p:spPr>
          <a:xfrm>
            <a:off x="819150" y="845600"/>
            <a:ext cx="3709200" cy="13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69" name="Google Shape;269;p14"/>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70" name="Google Shape;270;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71" name="Shape 271"/>
        <p:cNvGrpSpPr/>
        <p:nvPr/>
      </p:nvGrpSpPr>
      <p:grpSpPr>
        <a:xfrm>
          <a:off x="0" y="0"/>
          <a:ext cx="0" cy="0"/>
          <a:chOff x="0" y="0"/>
          <a:chExt cx="0" cy="0"/>
        </a:xfrm>
      </p:grpSpPr>
      <p:sp>
        <p:nvSpPr>
          <p:cNvPr id="272" name="Google Shape;272;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5"/>
          <p:cNvGrpSpPr/>
          <p:nvPr/>
        </p:nvGrpSpPr>
        <p:grpSpPr>
          <a:xfrm>
            <a:off x="5594191" y="3961115"/>
            <a:ext cx="2910145" cy="1182340"/>
            <a:chOff x="6917201" y="0"/>
            <a:chExt cx="2227777" cy="863400"/>
          </a:xfrm>
        </p:grpSpPr>
        <p:sp>
          <p:nvSpPr>
            <p:cNvPr id="274" name="Google Shape;274;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5"/>
          <p:cNvGrpSpPr/>
          <p:nvPr/>
        </p:nvGrpSpPr>
        <p:grpSpPr>
          <a:xfrm>
            <a:off x="199149" y="2"/>
            <a:ext cx="2795414" cy="1083308"/>
            <a:chOff x="6917201" y="0"/>
            <a:chExt cx="2227777" cy="863400"/>
          </a:xfrm>
        </p:grpSpPr>
        <p:sp>
          <p:nvSpPr>
            <p:cNvPr id="278" name="Google Shape;278;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282" name="Google Shape;282;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rtl="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rtl="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rt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rtl="0" algn="ctr">
              <a:buNone/>
              <a:defRPr sz="1000">
                <a:solidFill>
                  <a:schemeClr val="lt1"/>
                </a:solidFill>
                <a:latin typeface="Barlow"/>
                <a:ea typeface="Barlow"/>
                <a:cs typeface="Barlow"/>
                <a:sym typeface="Barlow"/>
              </a:defRPr>
            </a:lvl1pPr>
            <a:lvl2pPr lvl="1" rtl="0" algn="ctr">
              <a:buNone/>
              <a:defRPr sz="1000">
                <a:solidFill>
                  <a:schemeClr val="lt1"/>
                </a:solidFill>
                <a:latin typeface="Barlow"/>
                <a:ea typeface="Barlow"/>
                <a:cs typeface="Barlow"/>
                <a:sym typeface="Barlow"/>
              </a:defRPr>
            </a:lvl2pPr>
            <a:lvl3pPr lvl="2" rtl="0" algn="ctr">
              <a:buNone/>
              <a:defRPr sz="1000">
                <a:solidFill>
                  <a:schemeClr val="lt1"/>
                </a:solidFill>
                <a:latin typeface="Barlow"/>
                <a:ea typeface="Barlow"/>
                <a:cs typeface="Barlow"/>
                <a:sym typeface="Barlow"/>
              </a:defRPr>
            </a:lvl3pPr>
            <a:lvl4pPr lvl="3" rtl="0" algn="ctr">
              <a:buNone/>
              <a:defRPr sz="1000">
                <a:solidFill>
                  <a:schemeClr val="lt1"/>
                </a:solidFill>
                <a:latin typeface="Barlow"/>
                <a:ea typeface="Barlow"/>
                <a:cs typeface="Barlow"/>
                <a:sym typeface="Barlow"/>
              </a:defRPr>
            </a:lvl4pPr>
            <a:lvl5pPr lvl="4" rtl="0" algn="ctr">
              <a:buNone/>
              <a:defRPr sz="1000">
                <a:solidFill>
                  <a:schemeClr val="lt1"/>
                </a:solidFill>
                <a:latin typeface="Barlow"/>
                <a:ea typeface="Barlow"/>
                <a:cs typeface="Barlow"/>
                <a:sym typeface="Barlow"/>
              </a:defRPr>
            </a:lvl5pPr>
            <a:lvl6pPr lvl="5" rtl="0" algn="ctr">
              <a:buNone/>
              <a:defRPr sz="1000">
                <a:solidFill>
                  <a:schemeClr val="lt1"/>
                </a:solidFill>
                <a:latin typeface="Barlow"/>
                <a:ea typeface="Barlow"/>
                <a:cs typeface="Barlow"/>
                <a:sym typeface="Barlow"/>
              </a:defRPr>
            </a:lvl6pPr>
            <a:lvl7pPr lvl="6" rtl="0" algn="ctr">
              <a:buNone/>
              <a:defRPr sz="1000">
                <a:solidFill>
                  <a:schemeClr val="lt1"/>
                </a:solidFill>
                <a:latin typeface="Barlow"/>
                <a:ea typeface="Barlow"/>
                <a:cs typeface="Barlow"/>
                <a:sym typeface="Barlow"/>
              </a:defRPr>
            </a:lvl7pPr>
            <a:lvl8pPr lvl="7" rtl="0" algn="ctr">
              <a:buNone/>
              <a:defRPr sz="1000">
                <a:solidFill>
                  <a:schemeClr val="lt1"/>
                </a:solidFill>
                <a:latin typeface="Barlow"/>
                <a:ea typeface="Barlow"/>
                <a:cs typeface="Barlow"/>
                <a:sym typeface="Barlow"/>
              </a:defRPr>
            </a:lvl8pPr>
            <a:lvl9pPr lvl="8" rtl="0"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 Setting/ Pre-Mortem</a:t>
            </a:r>
            <a:endParaRPr/>
          </a:p>
        </p:txBody>
      </p:sp>
      <p:sp>
        <p:nvSpPr>
          <p:cNvPr id="288" name="Google Shape;288;p16"/>
          <p:cNvSpPr txBox="1"/>
          <p:nvPr/>
        </p:nvSpPr>
        <p:spPr>
          <a:xfrm>
            <a:off x="2606700" y="4231400"/>
            <a:ext cx="393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Light"/>
                <a:ea typeface="Barlow Light"/>
                <a:cs typeface="Barlow Light"/>
                <a:sym typeface="Barlow Light"/>
              </a:rPr>
              <a:t>End the Syndemic Project</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Partner’s Schedule:</a:t>
            </a:r>
            <a:endParaRPr/>
          </a:p>
        </p:txBody>
      </p:sp>
      <p:sp>
        <p:nvSpPr>
          <p:cNvPr id="349" name="Google Shape;349;p25"/>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t>Problem:</a:t>
            </a:r>
            <a:endParaRPr/>
          </a:p>
          <a:p>
            <a:pPr indent="-304800" lvl="0" marL="457200" rtl="0" algn="l">
              <a:lnSpc>
                <a:spcPct val="150000"/>
              </a:lnSpc>
              <a:spcBef>
                <a:spcPts val="1000"/>
              </a:spcBef>
              <a:spcAft>
                <a:spcPts val="0"/>
              </a:spcAft>
              <a:buSzPts val="1200"/>
              <a:buFont typeface="Barlow"/>
              <a:buChar char="●"/>
            </a:pPr>
            <a:r>
              <a:rPr lang="en" sz="1200">
                <a:latin typeface="Barlow"/>
                <a:ea typeface="Barlow"/>
                <a:cs typeface="Barlow"/>
                <a:sym typeface="Barlow"/>
              </a:rPr>
              <a:t>Despite efforts to reach out to our partner, we have not been able to meet with her yet. </a:t>
            </a:r>
            <a:endParaRPr sz="1200">
              <a:latin typeface="Barlow"/>
              <a:ea typeface="Barlow"/>
              <a:cs typeface="Barlow"/>
              <a:sym typeface="Barlow"/>
            </a:endParaRPr>
          </a:p>
          <a:p>
            <a:pPr indent="-304800" lvl="0" marL="457200" rtl="0" algn="l">
              <a:lnSpc>
                <a:spcPct val="150000"/>
              </a:lnSpc>
              <a:spcBef>
                <a:spcPts val="1000"/>
              </a:spcBef>
              <a:spcAft>
                <a:spcPts val="1000"/>
              </a:spcAft>
              <a:buSzPts val="1200"/>
              <a:buFont typeface="Barlow"/>
              <a:buChar char="●"/>
            </a:pPr>
            <a:r>
              <a:rPr lang="en" sz="1200">
                <a:latin typeface="Barlow"/>
                <a:ea typeface="Barlow"/>
                <a:cs typeface="Barlow"/>
                <a:sym typeface="Barlow"/>
              </a:rPr>
              <a:t>Additionally</a:t>
            </a:r>
            <a:r>
              <a:rPr lang="en" sz="1200">
                <a:latin typeface="Barlow"/>
                <a:ea typeface="Barlow"/>
                <a:cs typeface="Barlow"/>
                <a:sym typeface="Barlow"/>
              </a:rPr>
              <a:t>, we’ve been given a handful of different benchmarks for what success looks like. </a:t>
            </a:r>
            <a:endParaRPr sz="1200"/>
          </a:p>
        </p:txBody>
      </p:sp>
      <p:sp>
        <p:nvSpPr>
          <p:cNvPr id="350" name="Google Shape;350;p25"/>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a:t>
            </a:r>
            <a:endParaRPr/>
          </a:p>
          <a:p>
            <a:pPr indent="-304800" lvl="0" marL="457200" rtl="0" algn="l">
              <a:lnSpc>
                <a:spcPct val="115000"/>
              </a:lnSpc>
              <a:spcBef>
                <a:spcPts val="1000"/>
              </a:spcBef>
              <a:spcAft>
                <a:spcPts val="0"/>
              </a:spcAft>
              <a:buSzPts val="1200"/>
              <a:buFont typeface="Quattrocento Sans"/>
              <a:buChar char="●"/>
            </a:pPr>
            <a:r>
              <a:rPr lang="en" sz="1200">
                <a:latin typeface="Quattrocento Sans"/>
                <a:ea typeface="Quattrocento Sans"/>
                <a:cs typeface="Quattrocento Sans"/>
                <a:sym typeface="Quattrocento Sans"/>
              </a:rPr>
              <a:t>Continue to reach out to her and make plans for meetings so that we can use our time most efficiently. </a:t>
            </a:r>
            <a:endParaRPr sz="1200">
              <a:latin typeface="Quattrocento Sans"/>
              <a:ea typeface="Quattrocento Sans"/>
              <a:cs typeface="Quattrocento Sans"/>
              <a:sym typeface="Quattrocento Sans"/>
            </a:endParaRPr>
          </a:p>
          <a:p>
            <a:pPr indent="-304800" lvl="0" marL="457200" rtl="0" algn="l">
              <a:lnSpc>
                <a:spcPct val="115000"/>
              </a:lnSpc>
              <a:spcBef>
                <a:spcPts val="1000"/>
              </a:spcBef>
              <a:spcAft>
                <a:spcPts val="0"/>
              </a:spcAft>
              <a:buSzPts val="1200"/>
              <a:buFont typeface="Quattrocento Sans"/>
              <a:buChar char="●"/>
            </a:pPr>
            <a:r>
              <a:rPr lang="en" sz="1200">
                <a:latin typeface="Quattrocento Sans"/>
                <a:ea typeface="Quattrocento Sans"/>
                <a:cs typeface="Quattrocento Sans"/>
                <a:sym typeface="Quattrocento Sans"/>
              </a:rPr>
              <a:t>Request assistance from leadership in getting her attention.</a:t>
            </a:r>
            <a:endParaRPr sz="1200">
              <a:latin typeface="Quattrocento Sans"/>
              <a:ea typeface="Quattrocento Sans"/>
              <a:cs typeface="Quattrocento Sans"/>
              <a:sym typeface="Quattrocento Sans"/>
            </a:endParaRPr>
          </a:p>
          <a:p>
            <a:pPr indent="-304800" lvl="0" marL="457200" rtl="0" algn="l">
              <a:lnSpc>
                <a:spcPct val="115000"/>
              </a:lnSpc>
              <a:spcBef>
                <a:spcPts val="1000"/>
              </a:spcBef>
              <a:spcAft>
                <a:spcPts val="0"/>
              </a:spcAft>
              <a:buSzPts val="1200"/>
              <a:buFont typeface="Quattrocento Sans"/>
              <a:buChar char="●"/>
            </a:pPr>
            <a:r>
              <a:rPr lang="en" sz="1200">
                <a:latin typeface="Quattrocento Sans"/>
                <a:ea typeface="Quattrocento Sans"/>
                <a:cs typeface="Quattrocento Sans"/>
                <a:sym typeface="Quattrocento Sans"/>
              </a:rPr>
              <a:t>Work with Mr. Peterman more intensely, who has knowledge of the project and of Amber.</a:t>
            </a:r>
            <a:endParaRPr sz="1200">
              <a:latin typeface="Quattrocento Sans"/>
              <a:ea typeface="Quattrocento Sans"/>
              <a:cs typeface="Quattrocento Sans"/>
              <a:sym typeface="Quattrocento Sans"/>
            </a:endParaRPr>
          </a:p>
          <a:p>
            <a:pPr indent="0" lvl="0" marL="0" rtl="0" algn="l">
              <a:spcBef>
                <a:spcPts val="10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Predictive Models: </a:t>
            </a:r>
            <a:endParaRPr/>
          </a:p>
        </p:txBody>
      </p:sp>
      <p:sp>
        <p:nvSpPr>
          <p:cNvPr id="356" name="Google Shape;356;p2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a:t>Problem:</a:t>
            </a:r>
            <a:endParaRPr/>
          </a:p>
          <a:p>
            <a:pPr indent="-301625" lvl="0" marL="457200" rtl="0" algn="l">
              <a:lnSpc>
                <a:spcPct val="150000"/>
              </a:lnSpc>
              <a:spcBef>
                <a:spcPts val="0"/>
              </a:spcBef>
              <a:spcAft>
                <a:spcPts val="0"/>
              </a:spcAft>
              <a:buSzPts val="1150"/>
              <a:buFont typeface="Barlow"/>
              <a:buChar char="●"/>
            </a:pPr>
            <a:r>
              <a:rPr lang="en" sz="1150">
                <a:latin typeface="Barlow"/>
                <a:ea typeface="Barlow"/>
                <a:cs typeface="Barlow"/>
                <a:sym typeface="Barlow"/>
              </a:rPr>
              <a:t>Although predicting trends is an aspirational goal of ours, it is not something we have the most experience in. </a:t>
            </a:r>
            <a:endParaRPr sz="1150">
              <a:latin typeface="Barlow"/>
              <a:ea typeface="Barlow"/>
              <a:cs typeface="Barlow"/>
              <a:sym typeface="Barlow"/>
            </a:endParaRPr>
          </a:p>
          <a:p>
            <a:pPr indent="-301625" lvl="0" marL="457200" rtl="0" algn="l">
              <a:lnSpc>
                <a:spcPct val="150000"/>
              </a:lnSpc>
              <a:spcBef>
                <a:spcPts val="1000"/>
              </a:spcBef>
              <a:spcAft>
                <a:spcPts val="0"/>
              </a:spcAft>
              <a:buSzPts val="1150"/>
              <a:buFont typeface="Barlow"/>
              <a:buChar char="●"/>
            </a:pPr>
            <a:r>
              <a:rPr lang="en" sz="1150" strike="sngStrike">
                <a:latin typeface="Barlow"/>
                <a:ea typeface="Barlow"/>
                <a:cs typeface="Barlow"/>
                <a:sym typeface="Barlow"/>
              </a:rPr>
              <a:t>The consequences for</a:t>
            </a:r>
            <a:r>
              <a:rPr lang="en" sz="1150">
                <a:latin typeface="Barlow"/>
                <a:ea typeface="Barlow"/>
                <a:cs typeface="Barlow"/>
                <a:sym typeface="Barlow"/>
              </a:rPr>
              <a:t> Incorrect analysis could mislead</a:t>
            </a:r>
            <a:r>
              <a:rPr lang="en" sz="1150" strike="sngStrike">
                <a:latin typeface="Barlow"/>
                <a:ea typeface="Barlow"/>
                <a:cs typeface="Barlow"/>
                <a:sym typeface="Barlow"/>
              </a:rPr>
              <a:t>ing</a:t>
            </a:r>
            <a:r>
              <a:rPr lang="en" sz="1150">
                <a:latin typeface="Barlow"/>
                <a:ea typeface="Barlow"/>
                <a:cs typeface="Barlow"/>
                <a:sym typeface="Barlow"/>
              </a:rPr>
              <a:t> our partner and lawmakers </a:t>
            </a:r>
            <a:r>
              <a:rPr lang="en" sz="1150" strike="sngStrike">
                <a:latin typeface="Barlow"/>
                <a:ea typeface="Barlow"/>
                <a:cs typeface="Barlow"/>
                <a:sym typeface="Barlow"/>
              </a:rPr>
              <a:t>could</a:t>
            </a:r>
            <a:r>
              <a:rPr lang="en" sz="1150">
                <a:latin typeface="Barlow"/>
                <a:ea typeface="Barlow"/>
                <a:cs typeface="Barlow"/>
                <a:sym typeface="Barlow"/>
              </a:rPr>
              <a:t> and hinder </a:t>
            </a:r>
            <a:r>
              <a:rPr lang="en" sz="1150" strike="sngStrike">
                <a:latin typeface="Barlow"/>
                <a:ea typeface="Barlow"/>
                <a:cs typeface="Barlow"/>
                <a:sym typeface="Barlow"/>
              </a:rPr>
              <a:t>the</a:t>
            </a:r>
            <a:r>
              <a:rPr lang="en" sz="1150">
                <a:latin typeface="Barlow"/>
                <a:ea typeface="Barlow"/>
                <a:cs typeface="Barlow"/>
                <a:sym typeface="Barlow"/>
              </a:rPr>
              <a:t> advocacy work for syringe exchange clinics</a:t>
            </a:r>
            <a:r>
              <a:rPr lang="en" sz="1150" strike="sngStrike">
                <a:latin typeface="Barlow"/>
                <a:ea typeface="Barlow"/>
                <a:cs typeface="Barlow"/>
                <a:sym typeface="Barlow"/>
              </a:rPr>
              <a:t>, which defeats our purpose. </a:t>
            </a:r>
            <a:endParaRPr sz="1150" strike="sngStrike">
              <a:latin typeface="Barlow"/>
              <a:ea typeface="Barlow"/>
              <a:cs typeface="Barlow"/>
              <a:sym typeface="Barlow"/>
            </a:endParaRPr>
          </a:p>
          <a:p>
            <a:pPr indent="0" lvl="0" marL="0" rtl="0" algn="l">
              <a:lnSpc>
                <a:spcPct val="150000"/>
              </a:lnSpc>
              <a:spcBef>
                <a:spcPts val="1000"/>
              </a:spcBef>
              <a:spcAft>
                <a:spcPts val="0"/>
              </a:spcAft>
              <a:buNone/>
            </a:pPr>
            <a:r>
              <a:t/>
            </a:r>
            <a:endParaRPr sz="1200"/>
          </a:p>
        </p:txBody>
      </p:sp>
      <p:sp>
        <p:nvSpPr>
          <p:cNvPr id="357" name="Google Shape;357;p2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a:t>Solution:</a:t>
            </a:r>
            <a:endParaRPr/>
          </a:p>
          <a:p>
            <a:pPr indent="-304800" lvl="0" marL="457200" rtl="0" algn="l">
              <a:lnSpc>
                <a:spcPct val="150000"/>
              </a:lnSpc>
              <a:spcBef>
                <a:spcPts val="600"/>
              </a:spcBef>
              <a:spcAft>
                <a:spcPts val="0"/>
              </a:spcAft>
              <a:buSzPts val="1200"/>
              <a:buChar char="●"/>
            </a:pPr>
            <a:r>
              <a:rPr lang="en" sz="1200" strike="sngStrike">
                <a:latin typeface="Barlow"/>
                <a:ea typeface="Barlow"/>
                <a:cs typeface="Barlow"/>
                <a:sym typeface="Barlow"/>
              </a:rPr>
              <a:t>We will</a:t>
            </a:r>
            <a:r>
              <a:rPr lang="en" sz="1200">
                <a:latin typeface="Barlow"/>
                <a:ea typeface="Barlow"/>
                <a:cs typeface="Barlow"/>
                <a:sym typeface="Barlow"/>
              </a:rPr>
              <a:t> Consult with Datalab’s technical staff and allow them to help guide our next steps. </a:t>
            </a:r>
            <a:endParaRPr sz="1200">
              <a:latin typeface="Barlow"/>
              <a:ea typeface="Barlow"/>
              <a:cs typeface="Barlow"/>
              <a:sym typeface="Barlow"/>
            </a:endParaRPr>
          </a:p>
          <a:p>
            <a:pPr indent="-304800" lvl="0" marL="457200" rtl="0" algn="l">
              <a:lnSpc>
                <a:spcPct val="150000"/>
              </a:lnSpc>
              <a:spcBef>
                <a:spcPts val="1000"/>
              </a:spcBef>
              <a:spcAft>
                <a:spcPts val="0"/>
              </a:spcAft>
              <a:buSzPts val="1200"/>
              <a:buFont typeface="Barlow"/>
              <a:buChar char="●"/>
            </a:pPr>
            <a:r>
              <a:rPr lang="en" sz="1200">
                <a:latin typeface="Barlow"/>
                <a:ea typeface="Barlow"/>
                <a:cs typeface="Barlow"/>
                <a:sym typeface="Barlow"/>
              </a:rPr>
              <a:t>If we decide not to produce the predictive model, we will let it be a starting point for future Datalab interns or Amber Coyne’s tech staff to pick up and work on.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idx="4294967295"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Dashboard: </a:t>
            </a:r>
            <a:r>
              <a:rPr i="1" lang="en" sz="1600"/>
              <a:t>(MVP)</a:t>
            </a:r>
            <a:endParaRPr i="1" sz="1600"/>
          </a:p>
        </p:txBody>
      </p:sp>
      <p:sp>
        <p:nvSpPr>
          <p:cNvPr id="299" name="Google Shape;299;p18"/>
          <p:cNvSpPr txBox="1"/>
          <p:nvPr>
            <p:ph idx="4294967295" type="body"/>
          </p:nvPr>
        </p:nvSpPr>
        <p:spPr>
          <a:xfrm>
            <a:off x="457200" y="1672300"/>
            <a:ext cx="3686100" cy="3155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Clr>
                <a:srgbClr val="A5B0FE"/>
              </a:buClr>
              <a:buSzPts val="1300"/>
              <a:buFont typeface="Barlow"/>
              <a:buChar char="●"/>
            </a:pPr>
            <a:r>
              <a:rPr lang="en" sz="1300" strike="sngStrike">
                <a:solidFill>
                  <a:srgbClr val="000000"/>
                </a:solidFill>
                <a:latin typeface="Barlow"/>
                <a:ea typeface="Barlow"/>
                <a:cs typeface="Barlow"/>
                <a:sym typeface="Barlow"/>
              </a:rPr>
              <a:t>A basic goal of ours is to e</a:t>
            </a:r>
            <a:r>
              <a:rPr lang="en" sz="1300">
                <a:solidFill>
                  <a:srgbClr val="000000"/>
                </a:solidFill>
                <a:latin typeface="Barlow"/>
                <a:ea typeface="Barlow"/>
                <a:cs typeface="Barlow"/>
                <a:sym typeface="Barlow"/>
              </a:rPr>
              <a:t> </a:t>
            </a:r>
            <a:r>
              <a:rPr lang="en" sz="1300">
                <a:solidFill>
                  <a:srgbClr val="000000"/>
                </a:solidFill>
                <a:latin typeface="Barlow"/>
                <a:ea typeface="Barlow"/>
                <a:cs typeface="Barlow"/>
                <a:sym typeface="Barlow"/>
              </a:rPr>
              <a:t>Examine endemic factors</a:t>
            </a:r>
            <a:r>
              <a:rPr lang="en" sz="1300">
                <a:solidFill>
                  <a:srgbClr val="000000"/>
                </a:solidFill>
                <a:latin typeface="Barlow"/>
                <a:ea typeface="Barlow"/>
                <a:cs typeface="Barlow"/>
                <a:sym typeface="Barlow"/>
              </a:rPr>
              <a:t> and</a:t>
            </a:r>
            <a:r>
              <a:rPr lang="en" sz="1300">
                <a:solidFill>
                  <a:srgbClr val="000000"/>
                </a:solidFill>
                <a:latin typeface="Barlow"/>
                <a:ea typeface="Barlow"/>
                <a:cs typeface="Barlow"/>
                <a:sym typeface="Barlow"/>
              </a:rPr>
              <a:t> promote syringe exchange programs. </a:t>
            </a:r>
            <a:endParaRPr sz="1300">
              <a:solidFill>
                <a:srgbClr val="2A2A2A"/>
              </a:solidFill>
              <a:highlight>
                <a:srgbClr val="FFFFFF"/>
              </a:highlight>
              <a:latin typeface="Barlow"/>
              <a:ea typeface="Barlow"/>
              <a:cs typeface="Barlow"/>
              <a:sym typeface="Barlow"/>
            </a:endParaRPr>
          </a:p>
          <a:p>
            <a:pPr indent="-311150" lvl="0" marL="457200" rtl="0" algn="l">
              <a:lnSpc>
                <a:spcPct val="150000"/>
              </a:lnSpc>
              <a:spcBef>
                <a:spcPts val="0"/>
              </a:spcBef>
              <a:spcAft>
                <a:spcPts val="0"/>
              </a:spcAft>
              <a:buClr>
                <a:srgbClr val="A5B0FE"/>
              </a:buClr>
              <a:buSzPts val="1300"/>
              <a:buFont typeface="Barlow"/>
              <a:buChar char="●"/>
            </a:pPr>
            <a:r>
              <a:rPr lang="en" sz="1300" strike="sngStrike">
                <a:solidFill>
                  <a:srgbClr val="2A2A2A"/>
                </a:solidFill>
                <a:highlight>
                  <a:srgbClr val="FFFFFF"/>
                </a:highlight>
                <a:latin typeface="Barlow"/>
                <a:ea typeface="Barlow"/>
                <a:cs typeface="Barlow"/>
                <a:sym typeface="Barlow"/>
              </a:rPr>
              <a:t>We hope to accomplish this primarily through</a:t>
            </a:r>
            <a:r>
              <a:rPr lang="en" sz="1300">
                <a:solidFill>
                  <a:srgbClr val="2A2A2A"/>
                </a:solidFill>
                <a:highlight>
                  <a:srgbClr val="FFFFFF"/>
                </a:highlight>
                <a:latin typeface="Barlow"/>
                <a:ea typeface="Barlow"/>
                <a:cs typeface="Barlow"/>
                <a:sym typeface="Barlow"/>
              </a:rPr>
              <a:t> </a:t>
            </a:r>
            <a:r>
              <a:rPr lang="en" sz="1300">
                <a:solidFill>
                  <a:srgbClr val="FF0000"/>
                </a:solidFill>
                <a:highlight>
                  <a:srgbClr val="FFFFFF"/>
                </a:highlight>
                <a:latin typeface="Barlow"/>
                <a:ea typeface="Barlow"/>
                <a:cs typeface="Barlow"/>
                <a:sym typeface="Barlow"/>
              </a:rPr>
              <a:t>Build </a:t>
            </a:r>
            <a:r>
              <a:rPr lang="en" sz="1300">
                <a:solidFill>
                  <a:srgbClr val="2A2A2A"/>
                </a:solidFill>
                <a:highlight>
                  <a:srgbClr val="FFFFFF"/>
                </a:highlight>
                <a:latin typeface="Barlow"/>
                <a:ea typeface="Barlow"/>
                <a:cs typeface="Barlow"/>
                <a:sym typeface="Barlow"/>
              </a:rPr>
              <a:t>an </a:t>
            </a:r>
            <a:r>
              <a:rPr b="1" lang="en" sz="1300">
                <a:solidFill>
                  <a:srgbClr val="2A2A2A"/>
                </a:solidFill>
                <a:highlight>
                  <a:srgbClr val="FFFFFF"/>
                </a:highlight>
                <a:latin typeface="Barlow"/>
                <a:ea typeface="Barlow"/>
                <a:cs typeface="Barlow"/>
                <a:sym typeface="Barlow"/>
              </a:rPr>
              <a:t>interactive dashboard</a:t>
            </a:r>
            <a:r>
              <a:rPr lang="en" sz="1300">
                <a:solidFill>
                  <a:srgbClr val="2A2A2A"/>
                </a:solidFill>
                <a:highlight>
                  <a:srgbClr val="FFFFFF"/>
                </a:highlight>
                <a:latin typeface="Barlow"/>
                <a:ea typeface="Barlow"/>
                <a:cs typeface="Barlow"/>
                <a:sym typeface="Barlow"/>
              </a:rPr>
              <a:t> which we will work with our partner to plan.</a:t>
            </a:r>
            <a:endParaRPr sz="1300">
              <a:solidFill>
                <a:srgbClr val="2A2A2A"/>
              </a:solidFill>
              <a:highlight>
                <a:srgbClr val="FFFFFF"/>
              </a:highlight>
              <a:latin typeface="Barlow"/>
              <a:ea typeface="Barlow"/>
              <a:cs typeface="Barlow"/>
              <a:sym typeface="Barlow"/>
            </a:endParaRPr>
          </a:p>
          <a:p>
            <a:pPr indent="-311150" lvl="0" marL="457200" rtl="0" algn="l">
              <a:lnSpc>
                <a:spcPct val="150000"/>
              </a:lnSpc>
              <a:spcBef>
                <a:spcPts val="0"/>
              </a:spcBef>
              <a:spcAft>
                <a:spcPts val="0"/>
              </a:spcAft>
              <a:buClr>
                <a:srgbClr val="A5B0FE"/>
              </a:buClr>
              <a:buSzPts val="1300"/>
              <a:buFont typeface="Barlow"/>
              <a:buChar char="●"/>
            </a:pPr>
            <a:r>
              <a:rPr lang="en" sz="1300">
                <a:solidFill>
                  <a:srgbClr val="2A2A2A"/>
                </a:solidFill>
                <a:highlight>
                  <a:srgbClr val="FFFFFF"/>
                </a:highlight>
                <a:latin typeface="Barlow"/>
                <a:ea typeface="Barlow"/>
                <a:cs typeface="Barlow"/>
                <a:sym typeface="Barlow"/>
              </a:rPr>
              <a:t>The dashboard will provide county </a:t>
            </a:r>
            <a:r>
              <a:rPr lang="en" sz="1300" strike="sngStrike">
                <a:solidFill>
                  <a:srgbClr val="2A2A2A"/>
                </a:solidFill>
                <a:highlight>
                  <a:srgbClr val="FFFFFF"/>
                </a:highlight>
                <a:latin typeface="Barlow"/>
                <a:ea typeface="Barlow"/>
                <a:cs typeface="Barlow"/>
                <a:sym typeface="Barlow"/>
              </a:rPr>
              <a:t>by </a:t>
            </a:r>
            <a:r>
              <a:rPr b="1" lang="en" sz="1300" strike="sngStrike">
                <a:solidFill>
                  <a:srgbClr val="2A2A2A"/>
                </a:solidFill>
                <a:highlight>
                  <a:srgbClr val="FFFFFF"/>
                </a:highlight>
                <a:latin typeface="Barlow"/>
                <a:ea typeface="Barlow"/>
                <a:cs typeface="Barlow"/>
                <a:sym typeface="Barlow"/>
              </a:rPr>
              <a:t>county data as well as</a:t>
            </a:r>
            <a:r>
              <a:rPr b="1" lang="en" sz="1300">
                <a:solidFill>
                  <a:srgbClr val="2A2A2A"/>
                </a:solidFill>
                <a:highlight>
                  <a:srgbClr val="FFFFFF"/>
                </a:highlight>
                <a:latin typeface="Barlow"/>
                <a:ea typeface="Barlow"/>
                <a:cs typeface="Barlow"/>
                <a:sym typeface="Barlow"/>
              </a:rPr>
              <a:t> </a:t>
            </a:r>
            <a:r>
              <a:rPr b="1" lang="en" sz="1300">
                <a:solidFill>
                  <a:srgbClr val="FF0000"/>
                </a:solidFill>
                <a:highlight>
                  <a:srgbClr val="FFFFFF"/>
                </a:highlight>
                <a:latin typeface="Barlow"/>
                <a:ea typeface="Barlow"/>
                <a:cs typeface="Barlow"/>
                <a:sym typeface="Barlow"/>
              </a:rPr>
              <a:t>and </a:t>
            </a:r>
            <a:r>
              <a:rPr b="1" lang="en" sz="1300">
                <a:solidFill>
                  <a:srgbClr val="2A2A2A"/>
                </a:solidFill>
                <a:highlight>
                  <a:srgbClr val="FFFFFF"/>
                </a:highlight>
                <a:latin typeface="Barlow"/>
                <a:ea typeface="Barlow"/>
                <a:cs typeface="Barlow"/>
                <a:sym typeface="Barlow"/>
              </a:rPr>
              <a:t>state level data</a:t>
            </a:r>
            <a:r>
              <a:rPr lang="en" sz="1300">
                <a:solidFill>
                  <a:srgbClr val="2A2A2A"/>
                </a:solidFill>
                <a:highlight>
                  <a:srgbClr val="FFFFFF"/>
                </a:highlight>
                <a:latin typeface="Barlow"/>
                <a:ea typeface="Barlow"/>
                <a:cs typeface="Barlow"/>
                <a:sym typeface="Barlow"/>
              </a:rPr>
              <a:t>. We’re still working with </a:t>
            </a:r>
            <a:r>
              <a:rPr lang="en" sz="1300">
                <a:solidFill>
                  <a:srgbClr val="2A2A2A"/>
                </a:solidFill>
                <a:highlight>
                  <a:srgbClr val="FFFFFF"/>
                </a:highlight>
                <a:latin typeface="Barlow"/>
                <a:ea typeface="Barlow"/>
                <a:cs typeface="Barlow"/>
                <a:sym typeface="Barlow"/>
              </a:rPr>
              <a:t>our partner to </a:t>
            </a:r>
            <a:r>
              <a:rPr b="1" lang="en" sz="1300">
                <a:solidFill>
                  <a:srgbClr val="2A2A2A"/>
                </a:solidFill>
                <a:highlight>
                  <a:srgbClr val="FFFFFF"/>
                </a:highlight>
                <a:latin typeface="Barlow"/>
                <a:ea typeface="Barlow"/>
                <a:cs typeface="Barlow"/>
                <a:sym typeface="Barlow"/>
              </a:rPr>
              <a:t>decide whether it will be public or private and who will maintain it</a:t>
            </a:r>
            <a:r>
              <a:rPr b="1" lang="en" sz="1300">
                <a:solidFill>
                  <a:srgbClr val="FF0000"/>
                </a:solidFill>
                <a:highlight>
                  <a:srgbClr val="FFFFFF"/>
                </a:highlight>
                <a:latin typeface="Barlow"/>
                <a:ea typeface="Barlow"/>
                <a:cs typeface="Barlow"/>
                <a:sym typeface="Barlow"/>
              </a:rPr>
              <a:t>.</a:t>
            </a:r>
            <a:endParaRPr b="1" sz="1300">
              <a:solidFill>
                <a:srgbClr val="FF0000"/>
              </a:solidFill>
              <a:latin typeface="Barlow"/>
              <a:ea typeface="Barlow"/>
              <a:cs typeface="Barlow"/>
              <a:sym typeface="Barlow"/>
            </a:endParaRPr>
          </a:p>
        </p:txBody>
      </p:sp>
      <p:pic>
        <p:nvPicPr>
          <p:cNvPr id="300" name="Google Shape;300;p18"/>
          <p:cNvPicPr preferRelativeResize="0"/>
          <p:nvPr/>
        </p:nvPicPr>
        <p:blipFill>
          <a:blip r:embed="rId4">
            <a:alphaModFix/>
          </a:blip>
          <a:stretch>
            <a:fillRect/>
          </a:stretch>
        </p:blipFill>
        <p:spPr>
          <a:xfrm>
            <a:off x="4876550" y="994200"/>
            <a:ext cx="3686100" cy="3155100"/>
          </a:xfrm>
          <a:prstGeom prst="rect">
            <a:avLst/>
          </a:prstGeom>
          <a:noFill/>
          <a:ln cap="flat" cmpd="sng" w="19050">
            <a:solidFill>
              <a:schemeClr val="dk1"/>
            </a:solidFill>
            <a:prstDash val="solid"/>
            <a:round/>
            <a:headEnd len="sm" w="sm" type="none"/>
            <a:tailEnd len="sm" w="sm" type="none"/>
          </a:ln>
        </p:spPr>
      </p:pic>
      <p:sp>
        <p:nvSpPr>
          <p:cNvPr id="301" name="Google Shape;301;p18"/>
          <p:cNvSpPr txBox="1"/>
          <p:nvPr/>
        </p:nvSpPr>
        <p:spPr>
          <a:xfrm>
            <a:off x="4876550" y="4289250"/>
            <a:ext cx="368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a:ea typeface="Barlow"/>
                <a:cs typeface="Barlow"/>
                <a:sym typeface="Barlow"/>
              </a:rPr>
              <a:t>Example Dashboard</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Major Visuals: </a:t>
            </a:r>
            <a:r>
              <a:rPr i="1" lang="en" sz="1600"/>
              <a:t>(MVP)</a:t>
            </a:r>
            <a:endParaRPr i="1" sz="1600"/>
          </a:p>
        </p:txBody>
      </p:sp>
      <p:sp>
        <p:nvSpPr>
          <p:cNvPr id="307" name="Google Shape;307;p19"/>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A5B0FE"/>
              </a:buClr>
              <a:buSzPts val="1100"/>
              <a:buFont typeface="Barlow"/>
              <a:buChar char="●"/>
            </a:pPr>
            <a:r>
              <a:rPr lang="en" sz="1100" strike="sngStrike">
                <a:solidFill>
                  <a:srgbClr val="2A2A2A"/>
                </a:solidFill>
                <a:highlight>
                  <a:srgbClr val="FFFFFF"/>
                </a:highlight>
                <a:latin typeface="Barlow"/>
                <a:ea typeface="Barlow"/>
                <a:cs typeface="Barlow"/>
                <a:sym typeface="Barlow"/>
              </a:rPr>
              <a:t>As part of our project, our partner would like to have the</a:t>
            </a:r>
            <a:r>
              <a:rPr lang="en" sz="1100">
                <a:solidFill>
                  <a:srgbClr val="2A2A2A"/>
                </a:solidFill>
                <a:highlight>
                  <a:srgbClr val="FFFFFF"/>
                </a:highlight>
                <a:latin typeface="Barlow"/>
                <a:ea typeface="Barlow"/>
                <a:cs typeface="Barlow"/>
                <a:sym typeface="Barlow"/>
              </a:rPr>
              <a:t>  </a:t>
            </a:r>
            <a:r>
              <a:rPr lang="en" sz="1100" strike="sngStrike">
                <a:solidFill>
                  <a:srgbClr val="2A2A2A"/>
                </a:solidFill>
                <a:highlight>
                  <a:srgbClr val="FFFFFF"/>
                </a:highlight>
                <a:latin typeface="Barlow"/>
                <a:ea typeface="Barlow"/>
                <a:cs typeface="Barlow"/>
                <a:sym typeface="Barlow"/>
              </a:rPr>
              <a:t>visuals to make informational flyers</a:t>
            </a:r>
            <a:endParaRPr sz="1100" strike="sngStrike">
              <a:solidFill>
                <a:srgbClr val="2A2A2A"/>
              </a:solidFill>
              <a:highlight>
                <a:srgbClr val="FFFFFF"/>
              </a:highlight>
              <a:latin typeface="Barlow"/>
              <a:ea typeface="Barlow"/>
              <a:cs typeface="Barlow"/>
              <a:sym typeface="Barlow"/>
            </a:endParaRPr>
          </a:p>
          <a:p>
            <a:pPr indent="-298450" lvl="0" marL="457200" rtl="0" algn="l">
              <a:spcBef>
                <a:spcPts val="1000"/>
              </a:spcBef>
              <a:spcAft>
                <a:spcPts val="0"/>
              </a:spcAft>
              <a:buClr>
                <a:srgbClr val="A5B0FE"/>
              </a:buClr>
              <a:buSzPts val="1100"/>
              <a:buFont typeface="Barlow"/>
              <a:buChar char="●"/>
            </a:pPr>
            <a:r>
              <a:rPr lang="en" sz="1100" strike="sngStrike">
                <a:solidFill>
                  <a:srgbClr val="2A2A2A"/>
                </a:solidFill>
                <a:highlight>
                  <a:srgbClr val="FFFFFF"/>
                </a:highlight>
                <a:latin typeface="Barlow"/>
                <a:ea typeface="Barlow"/>
                <a:cs typeface="Barlow"/>
                <a:sym typeface="Barlow"/>
              </a:rPr>
              <a:t>We hope to </a:t>
            </a:r>
            <a:r>
              <a:rPr lang="en" sz="1100">
                <a:solidFill>
                  <a:srgbClr val="2A2A2A"/>
                </a:solidFill>
                <a:highlight>
                  <a:srgbClr val="FFFFFF"/>
                </a:highlight>
                <a:latin typeface="Barlow"/>
                <a:ea typeface="Barlow"/>
                <a:cs typeface="Barlow"/>
                <a:sym typeface="Barlow"/>
              </a:rPr>
              <a:t>P</a:t>
            </a:r>
            <a:r>
              <a:rPr lang="en" sz="1100">
                <a:solidFill>
                  <a:srgbClr val="2A2A2A"/>
                </a:solidFill>
                <a:highlight>
                  <a:srgbClr val="FFFFFF"/>
                </a:highlight>
                <a:latin typeface="Barlow"/>
                <a:ea typeface="Barlow"/>
                <a:cs typeface="Barlow"/>
                <a:sym typeface="Barlow"/>
              </a:rPr>
              <a:t>rovide </a:t>
            </a:r>
            <a:r>
              <a:rPr b="1" lang="en" sz="1100">
                <a:solidFill>
                  <a:srgbClr val="2A2A2A"/>
                </a:solidFill>
                <a:highlight>
                  <a:srgbClr val="FFFFFF"/>
                </a:highlight>
                <a:latin typeface="Barlow"/>
                <a:ea typeface="Barlow"/>
                <a:cs typeface="Barlow"/>
                <a:sym typeface="Barlow"/>
              </a:rPr>
              <a:t>simple, valuable graphs and visualizations </a:t>
            </a:r>
            <a:r>
              <a:rPr lang="en" sz="1100">
                <a:solidFill>
                  <a:srgbClr val="2A2A2A"/>
                </a:solidFill>
                <a:highlight>
                  <a:srgbClr val="FFFFFF"/>
                </a:highlight>
                <a:latin typeface="Barlow"/>
                <a:ea typeface="Barlow"/>
                <a:cs typeface="Barlow"/>
                <a:sym typeface="Barlow"/>
              </a:rPr>
              <a:t>that could be used to create </a:t>
            </a:r>
            <a:r>
              <a:rPr lang="en" sz="1100">
                <a:solidFill>
                  <a:srgbClr val="FF0000"/>
                </a:solidFill>
                <a:highlight>
                  <a:srgbClr val="FFFFFF"/>
                </a:highlight>
                <a:latin typeface="Barlow"/>
                <a:ea typeface="Barlow"/>
                <a:cs typeface="Barlow"/>
                <a:sym typeface="Barlow"/>
              </a:rPr>
              <a:t>flyers and</a:t>
            </a:r>
            <a:r>
              <a:rPr lang="en" sz="1100">
                <a:solidFill>
                  <a:srgbClr val="2A2A2A"/>
                </a:solidFill>
                <a:highlight>
                  <a:srgbClr val="FFFFFF"/>
                </a:highlight>
                <a:latin typeface="Barlow"/>
                <a:ea typeface="Barlow"/>
                <a:cs typeface="Barlow"/>
                <a:sym typeface="Barlow"/>
              </a:rPr>
              <a:t> </a:t>
            </a:r>
            <a:r>
              <a:rPr lang="en" sz="1100">
                <a:solidFill>
                  <a:srgbClr val="FF0000"/>
                </a:solidFill>
                <a:highlight>
                  <a:srgbClr val="FFFFFF"/>
                </a:highlight>
                <a:latin typeface="Barlow"/>
                <a:ea typeface="Barlow"/>
                <a:cs typeface="Barlow"/>
                <a:sym typeface="Barlow"/>
              </a:rPr>
              <a:t>a </a:t>
            </a:r>
            <a:r>
              <a:rPr lang="en" sz="1100">
                <a:solidFill>
                  <a:srgbClr val="2A2A2A"/>
                </a:solidFill>
                <a:highlight>
                  <a:srgbClr val="FFFFFF"/>
                </a:highlight>
                <a:latin typeface="Barlow"/>
                <a:ea typeface="Barlow"/>
                <a:cs typeface="Barlow"/>
                <a:sym typeface="Barlow"/>
              </a:rPr>
              <a:t>one-pager similar to the Michigan Study. </a:t>
            </a:r>
            <a:endParaRPr sz="1100">
              <a:solidFill>
                <a:srgbClr val="2A2A2A"/>
              </a:solidFill>
              <a:highlight>
                <a:srgbClr val="FFFFFF"/>
              </a:highlight>
              <a:latin typeface="Barlow"/>
              <a:ea typeface="Barlow"/>
              <a:cs typeface="Barlow"/>
              <a:sym typeface="Barlow"/>
            </a:endParaRPr>
          </a:p>
          <a:p>
            <a:pPr indent="-298450" lvl="0" marL="457200" rtl="0" algn="l">
              <a:spcBef>
                <a:spcPts val="1000"/>
              </a:spcBef>
              <a:spcAft>
                <a:spcPts val="0"/>
              </a:spcAft>
              <a:buClr>
                <a:srgbClr val="A5B0FE"/>
              </a:buClr>
              <a:buSzPts val="1100"/>
              <a:buFont typeface="Barlow"/>
              <a:buChar char="●"/>
            </a:pPr>
            <a:r>
              <a:rPr lang="en" sz="1100">
                <a:solidFill>
                  <a:srgbClr val="2A2A2A"/>
                </a:solidFill>
                <a:highlight>
                  <a:srgbClr val="FFFFFF"/>
                </a:highlight>
                <a:latin typeface="Barlow"/>
                <a:ea typeface="Barlow"/>
                <a:cs typeface="Barlow"/>
                <a:sym typeface="Barlow"/>
              </a:rPr>
              <a:t>This includes graphs with cost of treating each health area versus expected cost for syringe exchange programs as well as graphs relating factors like race, age, etc to endemic factors.</a:t>
            </a:r>
            <a:endParaRPr sz="1100"/>
          </a:p>
        </p:txBody>
      </p:sp>
      <p:pic>
        <p:nvPicPr>
          <p:cNvPr id="308" name="Google Shape;308;p19"/>
          <p:cNvPicPr preferRelativeResize="0"/>
          <p:nvPr/>
        </p:nvPicPr>
        <p:blipFill>
          <a:blip r:embed="rId3">
            <a:alphaModFix/>
          </a:blip>
          <a:stretch>
            <a:fillRect/>
          </a:stretch>
        </p:blipFill>
        <p:spPr>
          <a:xfrm>
            <a:off x="3204413" y="1490887"/>
            <a:ext cx="2735173" cy="3517924"/>
          </a:xfrm>
          <a:prstGeom prst="rect">
            <a:avLst/>
          </a:prstGeom>
          <a:noFill/>
          <a:ln>
            <a:noFill/>
          </a:ln>
        </p:spPr>
      </p:pic>
      <p:sp>
        <p:nvSpPr>
          <p:cNvPr id="309" name="Google Shape;309;p19"/>
          <p:cNvSpPr txBox="1"/>
          <p:nvPr/>
        </p:nvSpPr>
        <p:spPr>
          <a:xfrm>
            <a:off x="5001125" y="4591775"/>
            <a:ext cx="32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One-Pager: </a:t>
            </a:r>
            <a:r>
              <a:rPr i="1" lang="en" sz="1600"/>
              <a:t>(Aspirational)</a:t>
            </a:r>
            <a:endParaRPr i="1"/>
          </a:p>
        </p:txBody>
      </p:sp>
      <p:sp>
        <p:nvSpPr>
          <p:cNvPr id="315" name="Google Shape;315;p20"/>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trike="sngStrike"/>
              <a:t>As shown</a:t>
            </a:r>
            <a:r>
              <a:rPr lang="en" strike="sngStrike"/>
              <a:t>, the reference point for our final project is the Michigan one-pager.</a:t>
            </a:r>
            <a:r>
              <a:rPr lang="en"/>
              <a:t> </a:t>
            </a:r>
            <a:r>
              <a:rPr lang="en">
                <a:solidFill>
                  <a:srgbClr val="FF0000"/>
                </a:solidFill>
              </a:rPr>
              <a:t>Produce a one-pager similar to the </a:t>
            </a:r>
            <a:r>
              <a:rPr lang="en">
                <a:solidFill>
                  <a:srgbClr val="FF0000"/>
                </a:solidFill>
              </a:rPr>
              <a:t>Michigan</a:t>
            </a:r>
            <a:r>
              <a:rPr lang="en">
                <a:solidFill>
                  <a:srgbClr val="FF0000"/>
                </a:solidFill>
              </a:rPr>
              <a:t> Study.</a:t>
            </a:r>
            <a:endParaRPr>
              <a:solidFill>
                <a:srgbClr val="FF0000"/>
              </a:solidFill>
            </a:endParaRPr>
          </a:p>
          <a:p>
            <a:pPr indent="-381000" lvl="0" marL="457200" rtl="0" algn="l">
              <a:spcBef>
                <a:spcPts val="1000"/>
              </a:spcBef>
              <a:spcAft>
                <a:spcPts val="0"/>
              </a:spcAft>
              <a:buSzPts val="2400"/>
              <a:buChar char="●"/>
            </a:pPr>
            <a:r>
              <a:rPr lang="en" strike="sngStrike"/>
              <a:t>We hope to be able to put the one pager together ourselves. </a:t>
            </a:r>
            <a:endParaRPr strike="sng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Predictive Models</a:t>
            </a:r>
            <a:r>
              <a:rPr lang="en"/>
              <a:t>: </a:t>
            </a:r>
            <a:r>
              <a:rPr i="1" lang="en" sz="1600"/>
              <a:t>(Aspirational)</a:t>
            </a:r>
            <a:endParaRPr/>
          </a:p>
        </p:txBody>
      </p:sp>
      <p:sp>
        <p:nvSpPr>
          <p:cNvPr id="321" name="Google Shape;321;p21"/>
          <p:cNvSpPr txBox="1"/>
          <p:nvPr>
            <p:ph idx="1" type="body"/>
          </p:nvPr>
        </p:nvSpPr>
        <p:spPr>
          <a:xfrm>
            <a:off x="457200" y="1657350"/>
            <a:ext cx="2247900" cy="318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A5B0FE"/>
              </a:buClr>
              <a:buSzPts val="1400"/>
              <a:buFont typeface="Barlow"/>
              <a:buChar char="●"/>
            </a:pPr>
            <a:r>
              <a:rPr lang="en" sz="1400">
                <a:solidFill>
                  <a:srgbClr val="000000"/>
                </a:solidFill>
                <a:latin typeface="Barlow"/>
                <a:ea typeface="Barlow"/>
                <a:cs typeface="Barlow"/>
                <a:sym typeface="Barlow"/>
              </a:rPr>
              <a:t>Our client will be using our data to lobby for future change</a:t>
            </a:r>
            <a:r>
              <a:rPr lang="en" sz="1400">
                <a:solidFill>
                  <a:srgbClr val="FF0000"/>
                </a:solidFill>
                <a:latin typeface="Barlow"/>
                <a:ea typeface="Barlow"/>
                <a:cs typeface="Barlow"/>
                <a:sym typeface="Barlow"/>
              </a:rPr>
              <a:t>.</a:t>
            </a:r>
            <a:endParaRPr sz="1400">
              <a:solidFill>
                <a:srgbClr val="FF0000"/>
              </a:solidFill>
              <a:latin typeface="Barlow"/>
              <a:ea typeface="Barlow"/>
              <a:cs typeface="Barlow"/>
              <a:sym typeface="Barlow"/>
            </a:endParaRPr>
          </a:p>
          <a:p>
            <a:pPr indent="-317500" lvl="0" marL="457200" rtl="0" algn="l">
              <a:lnSpc>
                <a:spcPct val="150000"/>
              </a:lnSpc>
              <a:spcBef>
                <a:spcPts val="0"/>
              </a:spcBef>
              <a:spcAft>
                <a:spcPts val="0"/>
              </a:spcAft>
              <a:buClr>
                <a:srgbClr val="A5B0FE"/>
              </a:buClr>
              <a:buSzPts val="1400"/>
              <a:buFont typeface="Barlow"/>
              <a:buChar char="●"/>
            </a:pPr>
            <a:r>
              <a:rPr lang="en" sz="1400" strike="sngStrike">
                <a:solidFill>
                  <a:srgbClr val="000000"/>
                </a:solidFill>
                <a:latin typeface="Barlow"/>
                <a:ea typeface="Barlow"/>
                <a:cs typeface="Barlow"/>
                <a:sym typeface="Barlow"/>
              </a:rPr>
              <a:t>It is an aspiration of ours to</a:t>
            </a:r>
            <a:r>
              <a:rPr lang="en" sz="1400">
                <a:solidFill>
                  <a:srgbClr val="000000"/>
                </a:solidFill>
                <a:latin typeface="Barlow"/>
                <a:ea typeface="Barlow"/>
                <a:cs typeface="Barlow"/>
                <a:sym typeface="Barlow"/>
              </a:rPr>
              <a:t> Provide models that can predict trends for future use. </a:t>
            </a:r>
            <a:endParaRPr sz="1400"/>
          </a:p>
        </p:txBody>
      </p:sp>
      <p:pic>
        <p:nvPicPr>
          <p:cNvPr id="322" name="Google Shape;322;p21"/>
          <p:cNvPicPr preferRelativeResize="0"/>
          <p:nvPr/>
        </p:nvPicPr>
        <p:blipFill>
          <a:blip r:embed="rId4">
            <a:alphaModFix/>
          </a:blip>
          <a:stretch>
            <a:fillRect/>
          </a:stretch>
        </p:blipFill>
        <p:spPr>
          <a:xfrm>
            <a:off x="2873050" y="1444374"/>
            <a:ext cx="2942250" cy="3311200"/>
          </a:xfrm>
          <a:prstGeom prst="rect">
            <a:avLst/>
          </a:prstGeom>
          <a:noFill/>
          <a:ln>
            <a:noFill/>
          </a:ln>
        </p:spPr>
      </p:pic>
      <p:sp>
        <p:nvSpPr>
          <p:cNvPr id="323" name="Google Shape;323;p21"/>
          <p:cNvSpPr txBox="1"/>
          <p:nvPr/>
        </p:nvSpPr>
        <p:spPr>
          <a:xfrm>
            <a:off x="3159700" y="4755575"/>
            <a:ext cx="265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Light"/>
                <a:ea typeface="Barlow Light"/>
                <a:cs typeface="Barlow Light"/>
                <a:sym typeface="Barlow Light"/>
              </a:rPr>
              <a:t>Example Predictive Model</a:t>
            </a:r>
            <a:endParaRPr>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Relationship</a:t>
            </a:r>
            <a:r>
              <a:rPr lang="en"/>
              <a:t>: </a:t>
            </a:r>
            <a:r>
              <a:rPr i="1" lang="en" sz="1600"/>
              <a:t>(Aspirational)</a:t>
            </a:r>
            <a:endParaRPr i="1"/>
          </a:p>
        </p:txBody>
      </p:sp>
      <p:sp>
        <p:nvSpPr>
          <p:cNvPr id="329" name="Google Shape;329;p22"/>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Barlow"/>
              <a:buChar char="●"/>
            </a:pPr>
            <a:r>
              <a:rPr lang="en" sz="1200">
                <a:latin typeface="Barlow"/>
                <a:ea typeface="Barlow"/>
                <a:cs typeface="Barlow"/>
                <a:sym typeface="Barlow"/>
              </a:rPr>
              <a:t>Since Datalab tends to have very good relationships with their partners, but </a:t>
            </a:r>
            <a:r>
              <a:rPr lang="en" sz="1200">
                <a:latin typeface="Barlow"/>
                <a:ea typeface="Barlow"/>
                <a:cs typeface="Barlow"/>
                <a:sym typeface="Barlow"/>
              </a:rPr>
              <a:t>our partner is so busy</a:t>
            </a:r>
            <a:r>
              <a:rPr lang="en" sz="1200">
                <a:latin typeface="Barlow"/>
                <a:ea typeface="Barlow"/>
                <a:cs typeface="Barlow"/>
                <a:sym typeface="Barlow"/>
              </a:rPr>
              <a:t>, we hope to develop some sort of relationship with her</a:t>
            </a:r>
            <a:r>
              <a:rPr lang="en" sz="1200" strike="sngStrike">
                <a:latin typeface="Barlow"/>
                <a:ea typeface="Barlow"/>
                <a:cs typeface="Barlow"/>
                <a:sym typeface="Barlow"/>
              </a:rPr>
              <a:t> and her cause</a:t>
            </a:r>
            <a:r>
              <a:rPr lang="en" sz="1200">
                <a:latin typeface="Barlow"/>
                <a:ea typeface="Barlow"/>
                <a:cs typeface="Barlow"/>
                <a:sym typeface="Barlow"/>
              </a:rPr>
              <a:t>.</a:t>
            </a:r>
            <a:endParaRPr sz="1200">
              <a:latin typeface="Barlow"/>
              <a:ea typeface="Barlow"/>
              <a:cs typeface="Barlow"/>
              <a:sym typeface="Barlow"/>
            </a:endParaRPr>
          </a:p>
          <a:p>
            <a:pPr indent="-304800" lvl="0" marL="457200" rtl="0" algn="l">
              <a:lnSpc>
                <a:spcPct val="150000"/>
              </a:lnSpc>
              <a:spcBef>
                <a:spcPts val="1000"/>
              </a:spcBef>
              <a:spcAft>
                <a:spcPts val="1000"/>
              </a:spcAft>
              <a:buSzPts val="1200"/>
              <a:buFont typeface="Barlow"/>
              <a:buChar char="●"/>
            </a:pPr>
            <a:r>
              <a:rPr lang="en" sz="1200">
                <a:latin typeface="Barlow"/>
                <a:ea typeface="Barlow"/>
                <a:cs typeface="Barlow"/>
                <a:sym typeface="Barlow"/>
              </a:rPr>
              <a:t>We hope to build a better foundation for communication in the future.</a:t>
            </a:r>
            <a:endParaRPr sz="1200">
              <a:latin typeface="Barlow"/>
              <a:ea typeface="Barlow"/>
              <a:cs typeface="Barlow"/>
              <a:sym typeface="Barlow"/>
            </a:endParaRPr>
          </a:p>
        </p:txBody>
      </p:sp>
      <p:sp>
        <p:nvSpPr>
          <p:cNvPr id="330" name="Google Shape;330;p22"/>
          <p:cNvSpPr txBox="1"/>
          <p:nvPr>
            <p:ph idx="2" type="body"/>
          </p:nvPr>
        </p:nvSpPr>
        <p:spPr>
          <a:xfrm>
            <a:off x="3324900" y="4202350"/>
            <a:ext cx="2494200" cy="624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Amber Coyne</a:t>
            </a:r>
            <a:endParaRPr/>
          </a:p>
        </p:txBody>
      </p:sp>
      <p:pic>
        <p:nvPicPr>
          <p:cNvPr id="331" name="Google Shape;331;p22"/>
          <p:cNvPicPr preferRelativeResize="0"/>
          <p:nvPr/>
        </p:nvPicPr>
        <p:blipFill>
          <a:blip r:embed="rId4">
            <a:alphaModFix/>
          </a:blip>
          <a:stretch>
            <a:fillRect/>
          </a:stretch>
        </p:blipFill>
        <p:spPr>
          <a:xfrm>
            <a:off x="3619500" y="2297350"/>
            <a:ext cx="1905000" cy="1905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Pre-Mortem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Size:</a:t>
            </a:r>
            <a:endParaRPr/>
          </a:p>
        </p:txBody>
      </p:sp>
      <p:sp>
        <p:nvSpPr>
          <p:cNvPr id="342" name="Google Shape;342;p24"/>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t>Problem:</a:t>
            </a:r>
            <a:endParaRPr/>
          </a:p>
          <a:p>
            <a:pPr indent="-298450" lvl="0" marL="457200" marR="0" rtl="0" algn="l">
              <a:lnSpc>
                <a:spcPct val="150000"/>
              </a:lnSpc>
              <a:spcBef>
                <a:spcPts val="1000"/>
              </a:spcBef>
              <a:spcAft>
                <a:spcPts val="0"/>
              </a:spcAft>
              <a:buSzPts val="1100"/>
              <a:buFont typeface="Barlow"/>
              <a:buChar char="●"/>
            </a:pPr>
            <a:r>
              <a:rPr lang="en" sz="1300"/>
              <a:t>The data is </a:t>
            </a:r>
            <a:r>
              <a:rPr lang="en" sz="1300"/>
              <a:t>incredibly large!</a:t>
            </a:r>
            <a:endParaRPr sz="1100">
              <a:latin typeface="Barlow"/>
              <a:ea typeface="Barlow"/>
              <a:cs typeface="Barlow"/>
              <a:sym typeface="Barlow"/>
            </a:endParaRPr>
          </a:p>
          <a:p>
            <a:pPr indent="-311150" lvl="1" marL="914400" rtl="0" algn="l">
              <a:lnSpc>
                <a:spcPct val="150000"/>
              </a:lnSpc>
              <a:spcBef>
                <a:spcPts val="1000"/>
              </a:spcBef>
              <a:spcAft>
                <a:spcPts val="0"/>
              </a:spcAft>
              <a:buSzPts val="1300"/>
              <a:buChar char="○"/>
            </a:pPr>
            <a:r>
              <a:rPr lang="en" sz="1300"/>
              <a:t>The data can be hard to comprehend.</a:t>
            </a:r>
            <a:endParaRPr sz="1300"/>
          </a:p>
          <a:p>
            <a:pPr indent="-311150" lvl="1" marL="914400" rtl="0" algn="l">
              <a:lnSpc>
                <a:spcPct val="150000"/>
              </a:lnSpc>
              <a:spcBef>
                <a:spcPts val="1000"/>
              </a:spcBef>
              <a:spcAft>
                <a:spcPts val="1000"/>
              </a:spcAft>
              <a:buSzPts val="1300"/>
              <a:buChar char="○"/>
            </a:pPr>
            <a:r>
              <a:rPr lang="en" sz="1300"/>
              <a:t>Our hardware is struggling to run it all.</a:t>
            </a:r>
            <a:endParaRPr sz="1300"/>
          </a:p>
        </p:txBody>
      </p:sp>
      <p:sp>
        <p:nvSpPr>
          <p:cNvPr id="343" name="Google Shape;343;p24"/>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a:t>Solution:</a:t>
            </a:r>
            <a:endParaRPr/>
          </a:p>
          <a:p>
            <a:pPr indent="-311150" lvl="0" marL="457200" rtl="0" algn="l">
              <a:lnSpc>
                <a:spcPct val="150000"/>
              </a:lnSpc>
              <a:spcBef>
                <a:spcPts val="1000"/>
              </a:spcBef>
              <a:spcAft>
                <a:spcPts val="0"/>
              </a:spcAft>
              <a:buSzPts val="1300"/>
              <a:buChar char="●"/>
            </a:pPr>
            <a:r>
              <a:rPr lang="en" sz="1300"/>
              <a:t>Set goals for key data points we need to focus on and refine that</a:t>
            </a:r>
            <a:r>
              <a:rPr lang="en" sz="1300"/>
              <a:t>. Quality over quantity!</a:t>
            </a:r>
            <a:endParaRPr sz="1300"/>
          </a:p>
          <a:p>
            <a:pPr indent="-311150" lvl="0" marL="457200" rtl="0" algn="l">
              <a:lnSpc>
                <a:spcPct val="150000"/>
              </a:lnSpc>
              <a:spcBef>
                <a:spcPts val="1000"/>
              </a:spcBef>
              <a:spcAft>
                <a:spcPts val="1000"/>
              </a:spcAft>
              <a:buSzPts val="1300"/>
              <a:buChar char="●"/>
            </a:pPr>
            <a:r>
              <a:rPr lang="en" sz="1300"/>
              <a:t>Work with tech staff and university resources to use new hardware.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