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Old Standard TT" panose="020B0604020202020204" charset="0"/>
      <p:regular r:id="rId32"/>
      <p:bold r:id="rId33"/>
      <p: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ompSciCodeGroup/AwakenInventoryandSalesApp"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ctr" rtl="0">
              <a:lnSpc>
                <a:spcPct val="115000"/>
              </a:lnSpc>
              <a:spcBef>
                <a:spcPts val="0"/>
              </a:spcBef>
              <a:spcAft>
                <a:spcPts val="800"/>
              </a:spcAft>
              <a:buClr>
                <a:schemeClr val="dk1"/>
              </a:buClr>
              <a:buSzPct val="100000"/>
              <a:buFont typeface="Arial"/>
              <a:buNone/>
            </a:pPr>
            <a:r>
              <a:rPr lang="en" i="1" dirty="0">
                <a:solidFill>
                  <a:schemeClr val="dk1"/>
                </a:solidFill>
                <a:latin typeface="Calibri"/>
                <a:ea typeface="Calibri"/>
                <a:cs typeface="Calibri"/>
                <a:sym typeface="Calibri"/>
              </a:rPr>
              <a:t>Winston Biggs, Calvin Flippo, Justin Hill, Josh Kuehn, Hasani Mason, Chase Pavlu</a:t>
            </a:r>
          </a:p>
          <a:p>
            <a:pPr lvl="0" algn="ctr" rtl="0">
              <a:lnSpc>
                <a:spcPct val="115000"/>
              </a:lnSpc>
              <a:spcBef>
                <a:spcPts val="0"/>
              </a:spcBef>
              <a:spcAft>
                <a:spcPts val="800"/>
              </a:spcAft>
              <a:buClr>
                <a:schemeClr val="dk1"/>
              </a:buClr>
              <a:buSzPct val="100000"/>
              <a:buFont typeface="Arial"/>
              <a:buNone/>
            </a:pPr>
            <a:r>
              <a:rPr lang="en" i="1" dirty="0">
                <a:solidFill>
                  <a:schemeClr val="dk1"/>
                </a:solidFill>
                <a:latin typeface="Calibri"/>
                <a:ea typeface="Calibri"/>
                <a:cs typeface="Calibri"/>
                <a:sym typeface="Calibri"/>
              </a:rPr>
              <a:t>Awaken LLC</a:t>
            </a:r>
          </a:p>
          <a:p>
            <a:pPr lvl="0" algn="ctr" rtl="0">
              <a:lnSpc>
                <a:spcPct val="115000"/>
              </a:lnSpc>
              <a:spcBef>
                <a:spcPts val="0"/>
              </a:spcBef>
              <a:spcAft>
                <a:spcPts val="800"/>
              </a:spcAft>
              <a:buClr>
                <a:schemeClr val="dk1"/>
              </a:buClr>
              <a:buSzPct val="122222"/>
              <a:buFont typeface="Arial"/>
              <a:buNone/>
            </a:pPr>
            <a:r>
              <a:rPr lang="en" sz="900" dirty="0">
                <a:solidFill>
                  <a:srgbClr val="767676"/>
                </a:solidFill>
                <a:highlight>
                  <a:srgbClr val="FFFFFF"/>
                </a:highlight>
              </a:rPr>
              <a:t> </a:t>
            </a:r>
            <a:r>
              <a:rPr lang="en" sz="900" dirty="0">
                <a:solidFill>
                  <a:schemeClr val="hlink"/>
                </a:solidFill>
                <a:highlight>
                  <a:srgbClr val="FFFFFF"/>
                </a:highlight>
                <a:hlinkClick r:id="rId3"/>
              </a:rPr>
              <a:t>CompSciCodeGroup</a:t>
            </a:r>
          </a:p>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Added example pic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Add example pic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Add example pic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Insert Pic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Insert pic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Tuesday will not be the same as sunday.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Market price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Default GUI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Good insights!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God insights!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Possible? We will see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End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Default Home Page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lIns="91425" tIns="91425" rIns="91425" bIns="91425" anchor="b" anchorCtr="0">
            <a:noAutofit/>
          </a:bodyPr>
          <a:lstStyle/>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r>
              <a:rPr lang="en"/>
              <a:t>Awaken Inventory and Sales App</a:t>
            </a:r>
          </a:p>
          <a:p>
            <a:pPr lvl="0">
              <a:spcBef>
                <a:spcPts val="0"/>
              </a:spcBef>
              <a:buNone/>
            </a:pPr>
            <a:r>
              <a:rPr lang="en" sz="2400"/>
              <a:t>Milestone 1 </a:t>
            </a:r>
          </a:p>
        </p:txBody>
      </p:sp>
      <p:sp>
        <p:nvSpPr>
          <p:cNvPr id="60" name="Shape 60"/>
          <p:cNvSpPr txBox="1">
            <a:spLocks noGrp="1"/>
          </p:cNvSpPr>
          <p:nvPr>
            <p:ph type="subTitle" idx="1"/>
          </p:nvPr>
        </p:nvSpPr>
        <p:spPr>
          <a:xfrm>
            <a:off x="512700" y="3840639"/>
            <a:ext cx="8118600" cy="787500"/>
          </a:xfrm>
          <a:prstGeom prst="rect">
            <a:avLst/>
          </a:prstGeom>
        </p:spPr>
        <p:txBody>
          <a:bodyPr lIns="91425" tIns="91425" rIns="91425" bIns="91425" anchor="t" anchorCtr="0">
            <a:noAutofit/>
          </a:bodyPr>
          <a:lstStyle/>
          <a:p>
            <a:pPr lvl="0" algn="ctr" rtl="0">
              <a:spcBef>
                <a:spcPts val="0"/>
              </a:spcBef>
              <a:buNone/>
            </a:pPr>
            <a:r>
              <a:rPr lang="en"/>
              <a:t>Winston Biggs, Calvin Flippo, Justin Hill, Josh Kuehn, Hasani Mason, Chase Pavlu</a:t>
            </a:r>
          </a:p>
          <a:p>
            <a:pPr lvl="0" algn="ctr" rtl="0">
              <a:spcBef>
                <a:spcPts val="0"/>
              </a:spcBef>
              <a:buClr>
                <a:schemeClr val="dk1"/>
              </a:buClr>
              <a:buSzPct val="45833"/>
              <a:buFont typeface="Arial"/>
              <a:buNone/>
            </a:pPr>
            <a:r>
              <a:rPr lang="en">
                <a:solidFill>
                  <a:schemeClr val="accent1"/>
                </a:solidFill>
              </a:rPr>
              <a:t>@CompSciCodeGroup</a:t>
            </a:r>
          </a:p>
          <a:p>
            <a:pPr lvl="0" algn="ctr">
              <a:spcBef>
                <a:spcPts val="0"/>
              </a:spcBef>
              <a:buNone/>
            </a:pPr>
            <a:endParaRPr/>
          </a:p>
        </p:txBody>
      </p:sp>
      <p:pic>
        <p:nvPicPr>
          <p:cNvPr id="61" name="Shape 61" descr="se wp.jpg"/>
          <p:cNvPicPr preferRelativeResize="0"/>
          <p:nvPr/>
        </p:nvPicPr>
        <p:blipFill>
          <a:blip r:embed="rId3">
            <a:alphaModFix/>
          </a:blip>
          <a:stretch>
            <a:fillRect/>
          </a:stretch>
        </p:blipFill>
        <p:spPr>
          <a:xfrm>
            <a:off x="6913974" y="0"/>
            <a:ext cx="2230027" cy="16934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Inventory Features : 1</a:t>
            </a:r>
          </a:p>
        </p:txBody>
      </p:sp>
      <p:sp>
        <p:nvSpPr>
          <p:cNvPr id="118" name="Shape 118"/>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r>
              <a:rPr lang="en">
                <a:latin typeface="Calibri"/>
                <a:ea typeface="Calibri"/>
                <a:cs typeface="Calibri"/>
                <a:sym typeface="Calibri"/>
              </a:rPr>
              <a:t>The page will display only the search bar and empty list when first loaded and will allow the user to search the inventory by item number, item description or name, and by the brand label associated with each item.</a:t>
            </a:r>
          </a:p>
          <a:p>
            <a:pPr lvl="0">
              <a:spcBef>
                <a:spcPts val="0"/>
              </a:spcBef>
              <a:buNone/>
            </a:pPr>
            <a:endParaRPr>
              <a:latin typeface="Calibri"/>
              <a:ea typeface="Calibri"/>
              <a:cs typeface="Calibri"/>
              <a:sym typeface="Calibri"/>
            </a:endParaRPr>
          </a:p>
          <a:p>
            <a:pPr lvl="0">
              <a:spcBef>
                <a:spcPts val="0"/>
              </a:spcBef>
              <a:buNone/>
            </a:pPr>
            <a:endParaRPr/>
          </a:p>
        </p:txBody>
      </p:sp>
      <p:pic>
        <p:nvPicPr>
          <p:cNvPr id="119" name="Shape 119" descr="gui_p2.JPG"/>
          <p:cNvPicPr preferRelativeResize="0"/>
          <p:nvPr/>
        </p:nvPicPr>
        <p:blipFill>
          <a:blip r:embed="rId3">
            <a:alphaModFix/>
          </a:blip>
          <a:stretch>
            <a:fillRect/>
          </a:stretch>
        </p:blipFill>
        <p:spPr>
          <a:xfrm>
            <a:off x="2710750" y="2186299"/>
            <a:ext cx="3893600" cy="2754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Inventory Feature: 2</a:t>
            </a:r>
          </a:p>
        </p:txBody>
      </p:sp>
      <p:sp>
        <p:nvSpPr>
          <p:cNvPr id="125" name="Shape 125"/>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lvl="0" indent="-69850" rtl="0">
              <a:spcBef>
                <a:spcPts val="0"/>
              </a:spcBef>
              <a:spcAft>
                <a:spcPts val="800"/>
              </a:spcAft>
              <a:buClr>
                <a:schemeClr val="dk1"/>
              </a:buClr>
              <a:buSzPct val="61111"/>
              <a:buFont typeface="Arial"/>
              <a:buNone/>
            </a:pPr>
            <a:r>
              <a:rPr lang="en">
                <a:latin typeface="Arial"/>
                <a:ea typeface="Arial"/>
                <a:cs typeface="Arial"/>
                <a:sym typeface="Arial"/>
              </a:rPr>
              <a:t> </a:t>
            </a:r>
            <a:r>
              <a:rPr lang="en">
                <a:latin typeface="Calibri"/>
                <a:ea typeface="Calibri"/>
                <a:cs typeface="Calibri"/>
                <a:sym typeface="Calibri"/>
              </a:rPr>
              <a:t>This list will display and each item will be available to click and each item will have a small thumbnail and its item number displayed next to its name.</a:t>
            </a:r>
          </a:p>
          <a:p>
            <a:pPr lvl="0">
              <a:spcBef>
                <a:spcPts val="0"/>
              </a:spcBef>
              <a:buNone/>
            </a:pPr>
            <a:endParaRPr/>
          </a:p>
        </p:txBody>
      </p:sp>
      <p:pic>
        <p:nvPicPr>
          <p:cNvPr id="126" name="Shape 126" descr="gui_p3.JPG"/>
          <p:cNvPicPr preferRelativeResize="0"/>
          <p:nvPr/>
        </p:nvPicPr>
        <p:blipFill>
          <a:blip r:embed="rId3">
            <a:alphaModFix/>
          </a:blip>
          <a:stretch>
            <a:fillRect/>
          </a:stretch>
        </p:blipFill>
        <p:spPr>
          <a:xfrm>
            <a:off x="2213292" y="2300050"/>
            <a:ext cx="4717424" cy="194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Inventory Feature: 3</a:t>
            </a:r>
          </a:p>
        </p:txBody>
      </p:sp>
      <p:sp>
        <p:nvSpPr>
          <p:cNvPr id="132" name="Shape 132"/>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lvl="0" indent="-69850" rtl="0">
              <a:spcBef>
                <a:spcPts val="0"/>
              </a:spcBef>
              <a:spcAft>
                <a:spcPts val="800"/>
              </a:spcAft>
              <a:buClr>
                <a:schemeClr val="dk1"/>
              </a:buClr>
              <a:buSzPct val="61111"/>
              <a:buFont typeface="Arial"/>
              <a:buNone/>
            </a:pPr>
            <a:r>
              <a:rPr lang="en">
                <a:latin typeface="Calibri"/>
                <a:ea typeface="Calibri"/>
                <a:cs typeface="Calibri"/>
                <a:sym typeface="Calibri"/>
              </a:rPr>
              <a:t>When the item is clicked it will bring up the other panel which will display all information about the item in text fields so that the information can be edited and saved.</a:t>
            </a:r>
          </a:p>
          <a:p>
            <a:pPr lvl="0">
              <a:spcBef>
                <a:spcPts val="0"/>
              </a:spcBef>
              <a:buNone/>
            </a:pPr>
            <a:endParaRPr/>
          </a:p>
        </p:txBody>
      </p:sp>
      <p:pic>
        <p:nvPicPr>
          <p:cNvPr id="133" name="Shape 133" descr="gui_p4.JPG"/>
          <p:cNvPicPr preferRelativeResize="0"/>
          <p:nvPr/>
        </p:nvPicPr>
        <p:blipFill>
          <a:blip r:embed="rId3">
            <a:alphaModFix/>
          </a:blip>
          <a:stretch>
            <a:fillRect/>
          </a:stretch>
        </p:blipFill>
        <p:spPr>
          <a:xfrm>
            <a:off x="2603350" y="1909725"/>
            <a:ext cx="3447124" cy="3079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Inventory Feature: 4</a:t>
            </a:r>
          </a:p>
        </p:txBody>
      </p:sp>
      <p:sp>
        <p:nvSpPr>
          <p:cNvPr id="139" name="Shape 139"/>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lvl="0" indent="-69850" rtl="0">
              <a:spcBef>
                <a:spcPts val="0"/>
              </a:spcBef>
              <a:spcAft>
                <a:spcPts val="800"/>
              </a:spcAft>
              <a:buClr>
                <a:schemeClr val="dk1"/>
              </a:buClr>
              <a:buSzPct val="61111"/>
              <a:buFont typeface="Arial"/>
              <a:buNone/>
            </a:pPr>
            <a:r>
              <a:rPr lang="en">
                <a:latin typeface="Calibri"/>
                <a:ea typeface="Calibri"/>
                <a:cs typeface="Calibri"/>
                <a:sym typeface="Calibri"/>
              </a:rPr>
              <a:t>When an item is saved it will store all the information currently in the text field after double checking with the user that the save is the option they would like to continue with.</a:t>
            </a:r>
          </a:p>
          <a:p>
            <a:pPr lvl="0">
              <a:spcBef>
                <a:spcPts val="0"/>
              </a:spcBef>
              <a:buNone/>
            </a:pPr>
            <a:endParaRPr/>
          </a:p>
        </p:txBody>
      </p:sp>
      <p:pic>
        <p:nvPicPr>
          <p:cNvPr id="140" name="Shape 140" descr="gui_p5.JPG"/>
          <p:cNvPicPr preferRelativeResize="0"/>
          <p:nvPr/>
        </p:nvPicPr>
        <p:blipFill>
          <a:blip r:embed="rId3">
            <a:alphaModFix/>
          </a:blip>
          <a:stretch>
            <a:fillRect/>
          </a:stretch>
        </p:blipFill>
        <p:spPr>
          <a:xfrm>
            <a:off x="3218375" y="1856625"/>
            <a:ext cx="2632825" cy="300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Inventory Feature: 5</a:t>
            </a:r>
          </a:p>
        </p:txBody>
      </p:sp>
      <p:sp>
        <p:nvSpPr>
          <p:cNvPr id="146" name="Shape 14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lvl="0" indent="-69850" rtl="0">
              <a:spcBef>
                <a:spcPts val="0"/>
              </a:spcBef>
              <a:spcAft>
                <a:spcPts val="800"/>
              </a:spcAft>
              <a:buClr>
                <a:schemeClr val="dk1"/>
              </a:buClr>
              <a:buSzPct val="61111"/>
              <a:buFont typeface="Arial"/>
              <a:buNone/>
            </a:pPr>
            <a:r>
              <a:rPr lang="en">
                <a:latin typeface="Calibri"/>
                <a:ea typeface="Calibri"/>
                <a:cs typeface="Calibri"/>
                <a:sym typeface="Calibri"/>
              </a:rPr>
              <a:t>This page will have a basic background and will be kept to a minimal level of clutter, it will  be used not to distract or overwhelm the user accessing the inventory</a:t>
            </a:r>
          </a:p>
          <a:p>
            <a:pPr lvl="0">
              <a:spcBef>
                <a:spcPts val="0"/>
              </a:spcBef>
              <a:buNone/>
            </a:pPr>
            <a:endParaRPr/>
          </a:p>
        </p:txBody>
      </p:sp>
      <p:pic>
        <p:nvPicPr>
          <p:cNvPr id="147" name="Shape 147" descr="inventory gui.JPG"/>
          <p:cNvPicPr preferRelativeResize="0"/>
          <p:nvPr/>
        </p:nvPicPr>
        <p:blipFill>
          <a:blip r:embed="rId3">
            <a:alphaModFix/>
          </a:blip>
          <a:stretch>
            <a:fillRect/>
          </a:stretch>
        </p:blipFill>
        <p:spPr>
          <a:xfrm>
            <a:off x="1899175" y="2036202"/>
            <a:ext cx="5114701" cy="2444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Sales Overview</a:t>
            </a:r>
          </a:p>
        </p:txBody>
      </p:sp>
      <p:sp>
        <p:nvSpPr>
          <p:cNvPr id="153" name="Shape 153"/>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r>
              <a:rPr lang="en"/>
              <a:t>On the sales page we will have six different panels. Each panel will display its own unique info that can be quite handy. </a:t>
            </a:r>
          </a:p>
          <a:p>
            <a:pPr lvl="0">
              <a:spcBef>
                <a:spcPts val="0"/>
              </a:spcBef>
              <a:buNone/>
            </a:pPr>
            <a:endParaRPr/>
          </a:p>
        </p:txBody>
      </p:sp>
      <p:pic>
        <p:nvPicPr>
          <p:cNvPr id="154" name="Shape 154"/>
          <p:cNvPicPr preferRelativeResize="0"/>
          <p:nvPr/>
        </p:nvPicPr>
        <p:blipFill>
          <a:blip r:embed="rId3">
            <a:alphaModFix/>
          </a:blip>
          <a:stretch>
            <a:fillRect/>
          </a:stretch>
        </p:blipFill>
        <p:spPr>
          <a:xfrm>
            <a:off x="4374212" y="1994512"/>
            <a:ext cx="4238625" cy="279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a:t>First Panel</a:t>
            </a:r>
          </a:p>
        </p:txBody>
      </p:sp>
      <p:sp>
        <p:nvSpPr>
          <p:cNvPr id="160" name="Shape 160"/>
          <p:cNvSpPr txBox="1">
            <a:spLocks noGrp="1"/>
          </p:cNvSpPr>
          <p:nvPr>
            <p:ph type="body" idx="1"/>
          </p:nvPr>
        </p:nvSpPr>
        <p:spPr>
          <a:xfrm>
            <a:off x="311700" y="1171600"/>
            <a:ext cx="4281900" cy="3397200"/>
          </a:xfrm>
          <a:prstGeom prst="rect">
            <a:avLst/>
          </a:prstGeom>
        </p:spPr>
        <p:txBody>
          <a:bodyPr lIns="91425" tIns="91425" rIns="91425" bIns="91425" anchor="t" anchorCtr="0">
            <a:noAutofit/>
          </a:bodyPr>
          <a:lstStyle/>
          <a:p>
            <a:pPr lvl="0">
              <a:spcBef>
                <a:spcPts val="0"/>
              </a:spcBef>
              <a:buNone/>
            </a:pPr>
            <a:r>
              <a:rPr lang="en"/>
              <a:t>This panel will show to current YTD in sales and also it will show the sales from the previous year. </a:t>
            </a:r>
          </a:p>
          <a:p>
            <a:pPr lvl="0">
              <a:spcBef>
                <a:spcPts val="0"/>
              </a:spcBef>
              <a:buNone/>
            </a:pPr>
            <a:r>
              <a:rPr lang="en"/>
              <a:t>This will make it easy for users to compare how they are doing this year vs last year at the same time.</a:t>
            </a:r>
          </a:p>
          <a:p>
            <a:pPr lvl="0">
              <a:spcBef>
                <a:spcPts val="0"/>
              </a:spcBef>
              <a:buNone/>
            </a:pPr>
            <a:endParaRPr/>
          </a:p>
        </p:txBody>
      </p:sp>
      <p:pic>
        <p:nvPicPr>
          <p:cNvPr id="161" name="Shape 161"/>
          <p:cNvPicPr preferRelativeResize="0"/>
          <p:nvPr/>
        </p:nvPicPr>
        <p:blipFill>
          <a:blip r:embed="rId3">
            <a:alphaModFix/>
          </a:blip>
          <a:stretch>
            <a:fillRect/>
          </a:stretch>
        </p:blipFill>
        <p:spPr>
          <a:xfrm>
            <a:off x="4750862" y="1176325"/>
            <a:ext cx="4238625" cy="279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a:t>Second Panel</a:t>
            </a:r>
          </a:p>
        </p:txBody>
      </p:sp>
      <p:sp>
        <p:nvSpPr>
          <p:cNvPr id="167" name="Shape 167"/>
          <p:cNvSpPr txBox="1">
            <a:spLocks noGrp="1"/>
          </p:cNvSpPr>
          <p:nvPr>
            <p:ph type="body" idx="1"/>
          </p:nvPr>
        </p:nvSpPr>
        <p:spPr>
          <a:xfrm>
            <a:off x="311700" y="1171600"/>
            <a:ext cx="4238700" cy="3397200"/>
          </a:xfrm>
          <a:prstGeom prst="rect">
            <a:avLst/>
          </a:prstGeom>
        </p:spPr>
        <p:txBody>
          <a:bodyPr lIns="91425" tIns="91425" rIns="91425" bIns="91425" anchor="t" anchorCtr="0">
            <a:noAutofit/>
          </a:bodyPr>
          <a:lstStyle/>
          <a:p>
            <a:pPr lvl="0">
              <a:spcBef>
                <a:spcPts val="0"/>
              </a:spcBef>
              <a:buNone/>
            </a:pPr>
            <a:r>
              <a:rPr lang="en"/>
              <a:t>This panel will allow the user to select a date and compare it to the same date from the previous year. </a:t>
            </a:r>
          </a:p>
          <a:p>
            <a:pPr lvl="0">
              <a:spcBef>
                <a:spcPts val="0"/>
              </a:spcBef>
              <a:buNone/>
            </a:pPr>
            <a:r>
              <a:rPr lang="en"/>
              <a:t>This will allow a user to see if they are out performing how they did the previous year. </a:t>
            </a:r>
          </a:p>
          <a:p>
            <a:pPr lvl="0">
              <a:spcBef>
                <a:spcPts val="0"/>
              </a:spcBef>
              <a:buNone/>
            </a:pPr>
            <a:r>
              <a:rPr lang="en"/>
              <a:t>The second panel will also contain the name of the day. </a:t>
            </a:r>
          </a:p>
        </p:txBody>
      </p:sp>
      <p:pic>
        <p:nvPicPr>
          <p:cNvPr id="168" name="Shape 168"/>
          <p:cNvPicPr preferRelativeResize="0"/>
          <p:nvPr/>
        </p:nvPicPr>
        <p:blipFill>
          <a:blip r:embed="rId3">
            <a:alphaModFix/>
          </a:blip>
          <a:stretch>
            <a:fillRect/>
          </a:stretch>
        </p:blipFill>
        <p:spPr>
          <a:xfrm>
            <a:off x="4714812" y="1339212"/>
            <a:ext cx="4238625" cy="279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Third tab (Sales)</a:t>
            </a:r>
          </a:p>
        </p:txBody>
      </p:sp>
      <p:sp>
        <p:nvSpPr>
          <p:cNvPr id="174" name="Shape 174"/>
          <p:cNvSpPr txBox="1">
            <a:spLocks noGrp="1"/>
          </p:cNvSpPr>
          <p:nvPr>
            <p:ph type="body" idx="1"/>
          </p:nvPr>
        </p:nvSpPr>
        <p:spPr>
          <a:xfrm>
            <a:off x="4593600" y="873150"/>
            <a:ext cx="4238700" cy="3783300"/>
          </a:xfrm>
          <a:prstGeom prst="rect">
            <a:avLst/>
          </a:prstGeom>
        </p:spPr>
        <p:txBody>
          <a:bodyPr lIns="91425" tIns="91425" rIns="91425" bIns="91425" anchor="t" anchorCtr="0">
            <a:noAutofit/>
          </a:bodyPr>
          <a:lstStyle/>
          <a:p>
            <a:pPr lvl="0">
              <a:spcBef>
                <a:spcPts val="0"/>
              </a:spcBef>
              <a:buNone/>
            </a:pPr>
            <a:r>
              <a:rPr lang="en"/>
              <a:t>This will allow users to see the average transaction value for all previous transactions made.  This could be show in a graph. This way the user could see the trend of transaction value over time. </a:t>
            </a:r>
          </a:p>
          <a:p>
            <a:pPr lvl="0">
              <a:spcBef>
                <a:spcPts val="0"/>
              </a:spcBef>
              <a:buNone/>
            </a:pPr>
            <a:r>
              <a:rPr lang="en"/>
              <a:t>This will be put with the average unit price and this graph laid over the other graph. This will give the user an idea about how much money they will be making off each piece. </a:t>
            </a:r>
          </a:p>
        </p:txBody>
      </p:sp>
      <p:pic>
        <p:nvPicPr>
          <p:cNvPr id="175" name="Shape 175"/>
          <p:cNvPicPr preferRelativeResize="0"/>
          <p:nvPr/>
        </p:nvPicPr>
        <p:blipFill>
          <a:blip r:embed="rId3">
            <a:alphaModFix/>
          </a:blip>
          <a:stretch>
            <a:fillRect/>
          </a:stretch>
        </p:blipFill>
        <p:spPr>
          <a:xfrm>
            <a:off x="118037" y="1587962"/>
            <a:ext cx="4238625" cy="279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55600"/>
            <a:ext cx="2808000" cy="755700"/>
          </a:xfrm>
          <a:prstGeom prst="rect">
            <a:avLst/>
          </a:prstGeom>
        </p:spPr>
        <p:txBody>
          <a:bodyPr lIns="91425" tIns="91425" rIns="91425" bIns="91425" anchor="b" anchorCtr="0">
            <a:noAutofit/>
          </a:bodyPr>
          <a:lstStyle/>
          <a:p>
            <a:pPr lvl="0">
              <a:spcBef>
                <a:spcPts val="0"/>
              </a:spcBef>
              <a:buNone/>
            </a:pPr>
            <a:r>
              <a:rPr lang="en"/>
              <a:t>Fourth Panel</a:t>
            </a:r>
          </a:p>
        </p:txBody>
      </p:sp>
      <p:sp>
        <p:nvSpPr>
          <p:cNvPr id="181" name="Shape 181"/>
          <p:cNvSpPr txBox="1">
            <a:spLocks noGrp="1"/>
          </p:cNvSpPr>
          <p:nvPr>
            <p:ph type="body" idx="1"/>
          </p:nvPr>
        </p:nvSpPr>
        <p:spPr>
          <a:xfrm>
            <a:off x="311700" y="1389600"/>
            <a:ext cx="2808000" cy="3179400"/>
          </a:xfrm>
          <a:prstGeom prst="rect">
            <a:avLst/>
          </a:prstGeom>
        </p:spPr>
        <p:txBody>
          <a:bodyPr lIns="91425" tIns="91425" rIns="91425" bIns="91425" anchor="t" anchorCtr="0">
            <a:noAutofit/>
          </a:bodyPr>
          <a:lstStyle/>
          <a:p>
            <a:pPr marL="457200" lvl="0" indent="-342900" rtl="0">
              <a:spcBef>
                <a:spcPts val="0"/>
              </a:spcBef>
              <a:buSzPct val="100000"/>
              <a:buChar char="●"/>
            </a:pPr>
            <a:r>
              <a:rPr lang="en" sz="1800"/>
              <a:t>Total number of units sold, YTD units sold, monthly units sold.</a:t>
            </a:r>
          </a:p>
          <a:p>
            <a:pPr marL="457200" lvl="0" indent="-342900">
              <a:spcBef>
                <a:spcPts val="0"/>
              </a:spcBef>
              <a:buSzPct val="100000"/>
              <a:buChar char="●"/>
            </a:pPr>
            <a:r>
              <a:rPr lang="en" sz="1800"/>
              <a:t>Units sold per transaction to help identify prime sale periods vs when only a couple customers inflated store income.</a:t>
            </a:r>
          </a:p>
        </p:txBody>
      </p:sp>
      <p:pic>
        <p:nvPicPr>
          <p:cNvPr id="182" name="Shape 182"/>
          <p:cNvPicPr preferRelativeResize="0"/>
          <p:nvPr/>
        </p:nvPicPr>
        <p:blipFill>
          <a:blip r:embed="rId3">
            <a:alphaModFix/>
          </a:blip>
          <a:stretch>
            <a:fillRect/>
          </a:stretch>
        </p:blipFill>
        <p:spPr>
          <a:xfrm>
            <a:off x="3249250" y="1560225"/>
            <a:ext cx="5708474" cy="2777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Home Screen</a:t>
            </a:r>
          </a:p>
        </p:txBody>
      </p:sp>
      <p:sp>
        <p:nvSpPr>
          <p:cNvPr id="67" name="Shape 67"/>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lvl="0" indent="0" rtl="0">
              <a:spcBef>
                <a:spcPts val="0"/>
              </a:spcBef>
              <a:spcAft>
                <a:spcPts val="0"/>
              </a:spcAft>
              <a:buNone/>
            </a:pPr>
            <a:r>
              <a:rPr lang="en">
                <a:latin typeface="Calibri"/>
                <a:ea typeface="Calibri"/>
                <a:cs typeface="Calibri"/>
                <a:sym typeface="Calibri"/>
              </a:rPr>
              <a:t>The home page will have the ability to access the inventory and sales pages while also providing a starting place for whomever is using the software</a:t>
            </a:r>
          </a:p>
          <a:p>
            <a:pPr marL="0" lvl="0" indent="0" rtl="0">
              <a:spcBef>
                <a:spcPts val="0"/>
              </a:spcBef>
              <a:spcAft>
                <a:spcPts val="0"/>
              </a:spcAft>
              <a:buNone/>
            </a:pPr>
            <a:endParaRPr>
              <a:latin typeface="Calibri"/>
              <a:ea typeface="Calibri"/>
              <a:cs typeface="Calibri"/>
              <a:sym typeface="Calibri"/>
            </a:endParaRPr>
          </a:p>
          <a:p>
            <a:pPr marL="0" lvl="0" indent="0" rtl="0">
              <a:spcBef>
                <a:spcPts val="0"/>
              </a:spcBef>
              <a:spcAft>
                <a:spcPts val="0"/>
              </a:spcAft>
              <a:buNone/>
            </a:pPr>
            <a:r>
              <a:rPr lang="en">
                <a:latin typeface="Calibri"/>
                <a:ea typeface="Calibri"/>
                <a:cs typeface="Calibri"/>
                <a:sym typeface="Calibri"/>
              </a:rPr>
              <a:t>This will help to keep the user from being overwhelmed with information as soon as they start the application</a:t>
            </a:r>
          </a:p>
          <a:p>
            <a:pPr marL="0" lvl="0" indent="0" rtl="0">
              <a:spcBef>
                <a:spcPts val="0"/>
              </a:spcBef>
              <a:spcAft>
                <a:spcPts val="0"/>
              </a:spcAft>
              <a:buNone/>
            </a:pPr>
            <a:endParaRPr>
              <a:latin typeface="Calibri"/>
              <a:ea typeface="Calibri"/>
              <a:cs typeface="Calibri"/>
              <a:sym typeface="Calibri"/>
            </a:endParaRPr>
          </a:p>
          <a:p>
            <a:pPr marL="0" lvl="0" indent="0" rtl="0">
              <a:spcBef>
                <a:spcPts val="0"/>
              </a:spcBef>
              <a:spcAft>
                <a:spcPts val="0"/>
              </a:spcAft>
              <a:buNone/>
            </a:pPr>
            <a:r>
              <a:rPr lang="en">
                <a:latin typeface="Calibri"/>
                <a:ea typeface="Calibri"/>
                <a:cs typeface="Calibri"/>
                <a:sym typeface="Calibri"/>
              </a:rPr>
              <a:t>The home page will have some background decorations and will feature photos from the user’s projects</a:t>
            </a:r>
          </a:p>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555600"/>
            <a:ext cx="2808000" cy="755700"/>
          </a:xfrm>
          <a:prstGeom prst="rect">
            <a:avLst/>
          </a:prstGeom>
        </p:spPr>
        <p:txBody>
          <a:bodyPr lIns="91425" tIns="91425" rIns="91425" bIns="91425" anchor="b" anchorCtr="0">
            <a:noAutofit/>
          </a:bodyPr>
          <a:lstStyle/>
          <a:p>
            <a:pPr lvl="0">
              <a:spcBef>
                <a:spcPts val="0"/>
              </a:spcBef>
              <a:buNone/>
            </a:pPr>
            <a:r>
              <a:rPr lang="en"/>
              <a:t>Fifth Panel</a:t>
            </a:r>
          </a:p>
        </p:txBody>
      </p:sp>
      <p:sp>
        <p:nvSpPr>
          <p:cNvPr id="188" name="Shape 188"/>
          <p:cNvSpPr txBox="1">
            <a:spLocks noGrp="1"/>
          </p:cNvSpPr>
          <p:nvPr>
            <p:ph type="body" idx="1"/>
          </p:nvPr>
        </p:nvSpPr>
        <p:spPr>
          <a:xfrm>
            <a:off x="311700" y="1389600"/>
            <a:ext cx="2808000" cy="3179400"/>
          </a:xfrm>
          <a:prstGeom prst="rect">
            <a:avLst/>
          </a:prstGeom>
        </p:spPr>
        <p:txBody>
          <a:bodyPr lIns="91425" tIns="91425" rIns="91425" bIns="91425" anchor="t" anchorCtr="0">
            <a:noAutofit/>
          </a:bodyPr>
          <a:lstStyle/>
          <a:p>
            <a:pPr marL="457200" lvl="0" indent="-342900" rtl="0">
              <a:spcBef>
                <a:spcPts val="0"/>
              </a:spcBef>
              <a:buSzPct val="100000"/>
              <a:buChar char="●"/>
            </a:pPr>
            <a:r>
              <a:rPr lang="en" sz="1800"/>
              <a:t>Shows the number of open tickets and number of returns.</a:t>
            </a:r>
          </a:p>
          <a:p>
            <a:pPr marL="457200" lvl="0" indent="-342900">
              <a:spcBef>
                <a:spcPts val="0"/>
              </a:spcBef>
              <a:buSzPct val="100000"/>
              <a:buChar char="●"/>
            </a:pPr>
            <a:r>
              <a:rPr lang="en" sz="1800"/>
              <a:t>Gives insight into what pieces of clothing are being returned the most so they can find a quick fix.</a:t>
            </a:r>
          </a:p>
        </p:txBody>
      </p:sp>
      <p:pic>
        <p:nvPicPr>
          <p:cNvPr id="189" name="Shape 189"/>
          <p:cNvPicPr preferRelativeResize="0"/>
          <p:nvPr/>
        </p:nvPicPr>
        <p:blipFill>
          <a:blip r:embed="rId3">
            <a:alphaModFix/>
          </a:blip>
          <a:stretch>
            <a:fillRect/>
          </a:stretch>
        </p:blipFill>
        <p:spPr>
          <a:xfrm>
            <a:off x="3287625" y="1587825"/>
            <a:ext cx="5719498" cy="27829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555600"/>
            <a:ext cx="2808000" cy="755700"/>
          </a:xfrm>
          <a:prstGeom prst="rect">
            <a:avLst/>
          </a:prstGeom>
        </p:spPr>
        <p:txBody>
          <a:bodyPr lIns="91425" tIns="91425" rIns="91425" bIns="91425" anchor="b" anchorCtr="0">
            <a:noAutofit/>
          </a:bodyPr>
          <a:lstStyle/>
          <a:p>
            <a:pPr lvl="0">
              <a:spcBef>
                <a:spcPts val="0"/>
              </a:spcBef>
              <a:buNone/>
            </a:pPr>
            <a:r>
              <a:rPr lang="en"/>
              <a:t>Sixth Panel</a:t>
            </a:r>
          </a:p>
        </p:txBody>
      </p:sp>
      <p:sp>
        <p:nvSpPr>
          <p:cNvPr id="195" name="Shape 195"/>
          <p:cNvSpPr txBox="1">
            <a:spLocks noGrp="1"/>
          </p:cNvSpPr>
          <p:nvPr>
            <p:ph type="body" idx="1"/>
          </p:nvPr>
        </p:nvSpPr>
        <p:spPr>
          <a:xfrm>
            <a:off x="311700" y="1389600"/>
            <a:ext cx="2808000" cy="3179400"/>
          </a:xfrm>
          <a:prstGeom prst="rect">
            <a:avLst/>
          </a:prstGeom>
        </p:spPr>
        <p:txBody>
          <a:bodyPr lIns="91425" tIns="91425" rIns="91425" bIns="91425" anchor="t" anchorCtr="0">
            <a:noAutofit/>
          </a:bodyPr>
          <a:lstStyle/>
          <a:p>
            <a:pPr marL="457200" lvl="0" indent="-330200" rtl="0">
              <a:spcBef>
                <a:spcPts val="0"/>
              </a:spcBef>
              <a:buSzPct val="100000"/>
              <a:buChar char="●"/>
            </a:pPr>
            <a:r>
              <a:rPr lang="en" sz="1600"/>
              <a:t>This panel will be used to display general alerts such as.</a:t>
            </a:r>
          </a:p>
          <a:p>
            <a:pPr marL="914400" lvl="1" indent="-330200" rtl="0">
              <a:spcBef>
                <a:spcPts val="0"/>
              </a:spcBef>
              <a:buSzPct val="100000"/>
              <a:buChar char="○"/>
            </a:pPr>
            <a:r>
              <a:rPr lang="en" sz="1600"/>
              <a:t>Number of returns in a 7 day period</a:t>
            </a:r>
          </a:p>
          <a:p>
            <a:pPr marL="914400" lvl="1" indent="-330200" rtl="0">
              <a:spcBef>
                <a:spcPts val="0"/>
              </a:spcBef>
              <a:buSzPct val="100000"/>
              <a:buChar char="○"/>
            </a:pPr>
            <a:r>
              <a:rPr lang="en" sz="1600"/>
              <a:t>YTD comparisons </a:t>
            </a:r>
          </a:p>
          <a:p>
            <a:pPr marL="914400" lvl="1" indent="-330200">
              <a:spcBef>
                <a:spcPts val="0"/>
              </a:spcBef>
              <a:buSzPct val="100000"/>
              <a:buChar char="○"/>
            </a:pPr>
            <a:r>
              <a:rPr lang="en" sz="1600"/>
              <a:t>User problems left in the system</a:t>
            </a:r>
          </a:p>
        </p:txBody>
      </p:sp>
      <p:pic>
        <p:nvPicPr>
          <p:cNvPr id="196" name="Shape 196"/>
          <p:cNvPicPr preferRelativeResize="0"/>
          <p:nvPr/>
        </p:nvPicPr>
        <p:blipFill>
          <a:blip r:embed="rId3">
            <a:alphaModFix/>
          </a:blip>
          <a:stretch>
            <a:fillRect/>
          </a:stretch>
        </p:blipFill>
        <p:spPr>
          <a:xfrm>
            <a:off x="3256575" y="1408937"/>
            <a:ext cx="5719501" cy="31407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501125" y="555600"/>
            <a:ext cx="8445300" cy="755700"/>
          </a:xfrm>
          <a:prstGeom prst="rect">
            <a:avLst/>
          </a:prstGeom>
        </p:spPr>
        <p:txBody>
          <a:bodyPr lIns="91425" tIns="91425" rIns="91425" bIns="91425" anchor="b" anchorCtr="0">
            <a:noAutofit/>
          </a:bodyPr>
          <a:lstStyle/>
          <a:p>
            <a:pPr lvl="0">
              <a:spcBef>
                <a:spcPts val="0"/>
              </a:spcBef>
              <a:buNone/>
            </a:pPr>
            <a:r>
              <a:rPr lang="en"/>
              <a:t>Sales Page Web GUI</a:t>
            </a:r>
          </a:p>
        </p:txBody>
      </p:sp>
      <p:sp>
        <p:nvSpPr>
          <p:cNvPr id="202" name="Shape 202"/>
          <p:cNvSpPr txBox="1">
            <a:spLocks noGrp="1"/>
          </p:cNvSpPr>
          <p:nvPr>
            <p:ph type="body" idx="1"/>
          </p:nvPr>
        </p:nvSpPr>
        <p:spPr>
          <a:xfrm>
            <a:off x="501000" y="1389600"/>
            <a:ext cx="8445300" cy="3179400"/>
          </a:xfrm>
          <a:prstGeom prst="rect">
            <a:avLst/>
          </a:prstGeom>
        </p:spPr>
        <p:txBody>
          <a:bodyPr lIns="91425" tIns="91425" rIns="91425" bIns="91425" anchor="t" anchorCtr="0">
            <a:noAutofit/>
          </a:bodyPr>
          <a:lstStyle/>
          <a:p>
            <a:pPr lvl="0" rtl="0">
              <a:spcBef>
                <a:spcPts val="0"/>
              </a:spcBef>
              <a:spcAft>
                <a:spcPts val="800"/>
              </a:spcAft>
              <a:buClr>
                <a:schemeClr val="dk1"/>
              </a:buClr>
              <a:buSzPct val="61111"/>
              <a:buFont typeface="Arial"/>
              <a:buNone/>
            </a:pPr>
            <a:r>
              <a:rPr lang="en" sz="1800">
                <a:latin typeface="Calibri"/>
                <a:ea typeface="Calibri"/>
                <a:cs typeface="Calibri"/>
                <a:sym typeface="Calibri"/>
              </a:rPr>
              <a:t>This page will have a basic background and will be kept to a minimal clutter, so user are not to distracted or overwhelmed by accessing the sales data</a:t>
            </a:r>
          </a:p>
          <a:p>
            <a:pPr lvl="0">
              <a:spcBef>
                <a:spcPts val="0"/>
              </a:spcBef>
              <a:buNone/>
            </a:pPr>
            <a:endParaRPr/>
          </a:p>
        </p:txBody>
      </p:sp>
      <p:pic>
        <p:nvPicPr>
          <p:cNvPr id="203" name="Shape 203" descr="web_gui.JPG"/>
          <p:cNvPicPr preferRelativeResize="0"/>
          <p:nvPr/>
        </p:nvPicPr>
        <p:blipFill>
          <a:blip r:embed="rId3">
            <a:alphaModFix/>
          </a:blip>
          <a:stretch>
            <a:fillRect/>
          </a:stretch>
        </p:blipFill>
        <p:spPr>
          <a:xfrm>
            <a:off x="2117474" y="2090524"/>
            <a:ext cx="4909049" cy="2478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73950"/>
            <a:ext cx="8179200" cy="755700"/>
          </a:xfrm>
          <a:prstGeom prst="rect">
            <a:avLst/>
          </a:prstGeom>
        </p:spPr>
        <p:txBody>
          <a:bodyPr lIns="91425" tIns="91425" rIns="91425" bIns="91425" anchor="b" anchorCtr="0">
            <a:noAutofit/>
          </a:bodyPr>
          <a:lstStyle/>
          <a:p>
            <a:pPr lvl="0">
              <a:spcBef>
                <a:spcPts val="0"/>
              </a:spcBef>
              <a:buNone/>
            </a:pPr>
            <a:r>
              <a:rPr lang="en"/>
              <a:t>Implementing the HTML GUI</a:t>
            </a:r>
          </a:p>
        </p:txBody>
      </p:sp>
      <p:sp>
        <p:nvSpPr>
          <p:cNvPr id="209" name="Shape 209"/>
          <p:cNvSpPr txBox="1">
            <a:spLocks noGrp="1"/>
          </p:cNvSpPr>
          <p:nvPr>
            <p:ph type="body" idx="1"/>
          </p:nvPr>
        </p:nvSpPr>
        <p:spPr>
          <a:xfrm>
            <a:off x="311700" y="1447925"/>
            <a:ext cx="8272500" cy="3179400"/>
          </a:xfrm>
          <a:prstGeom prst="rect">
            <a:avLst/>
          </a:prstGeom>
        </p:spPr>
        <p:txBody>
          <a:bodyPr lIns="91425" tIns="91425" rIns="91425" bIns="91425" anchor="t" anchorCtr="0">
            <a:noAutofit/>
          </a:bodyPr>
          <a:lstStyle/>
          <a:p>
            <a:pPr marL="457200" lvl="0" indent="-355600">
              <a:spcBef>
                <a:spcPts val="0"/>
              </a:spcBef>
              <a:buSzPct val="100000"/>
            </a:pPr>
            <a:r>
              <a:rPr lang="en" sz="2000"/>
              <a:t>To implement the dashboards in the HTML GUI we will be using google charts to chart information and return a svg file this will allow us to display graphs that show the trends over time. Having the ability to easily see sales trends over time will make it easier for managers and accountants looking at the data to make assumptions and even plot future potential sales with much higher accuracy. This also allows for HTML to be laid over the GUI that will provide tool tips that can offer even greater functionality.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38975"/>
            <a:ext cx="8272500" cy="755700"/>
          </a:xfrm>
          <a:prstGeom prst="rect">
            <a:avLst/>
          </a:prstGeom>
        </p:spPr>
        <p:txBody>
          <a:bodyPr lIns="91425" tIns="91425" rIns="91425" bIns="91425" anchor="b" anchorCtr="0">
            <a:noAutofit/>
          </a:bodyPr>
          <a:lstStyle/>
          <a:p>
            <a:pPr lvl="0">
              <a:spcBef>
                <a:spcPts val="0"/>
              </a:spcBef>
              <a:buNone/>
            </a:pPr>
            <a:r>
              <a:rPr lang="en"/>
              <a:t>Implementing the HTML GUI</a:t>
            </a:r>
          </a:p>
        </p:txBody>
      </p:sp>
      <p:sp>
        <p:nvSpPr>
          <p:cNvPr id="215" name="Shape 215"/>
          <p:cNvSpPr txBox="1">
            <a:spLocks noGrp="1"/>
          </p:cNvSpPr>
          <p:nvPr>
            <p:ph type="body" idx="1"/>
          </p:nvPr>
        </p:nvSpPr>
        <p:spPr>
          <a:xfrm>
            <a:off x="311700" y="1389600"/>
            <a:ext cx="3677100" cy="3179400"/>
          </a:xfrm>
          <a:prstGeom prst="rect">
            <a:avLst/>
          </a:prstGeom>
        </p:spPr>
        <p:txBody>
          <a:bodyPr lIns="91425" tIns="91425" rIns="91425" bIns="91425" anchor="t" anchorCtr="0">
            <a:noAutofit/>
          </a:bodyPr>
          <a:lstStyle/>
          <a:p>
            <a:pPr lvl="0">
              <a:spcBef>
                <a:spcPts val="0"/>
              </a:spcBef>
              <a:buNone/>
            </a:pPr>
            <a:r>
              <a:rPr lang="en" sz="2000"/>
              <a:t>The overall look and feel of the GUI dashboards will follow this trend and will allow for quick switching between the sales information for the user</a:t>
            </a:r>
          </a:p>
        </p:txBody>
      </p:sp>
      <p:pic>
        <p:nvPicPr>
          <p:cNvPr id="216" name="Shape 216" descr="Capture.PNG"/>
          <p:cNvPicPr preferRelativeResize="0"/>
          <p:nvPr/>
        </p:nvPicPr>
        <p:blipFill>
          <a:blip r:embed="rId3">
            <a:alphaModFix/>
          </a:blip>
          <a:stretch>
            <a:fillRect/>
          </a:stretch>
        </p:blipFill>
        <p:spPr>
          <a:xfrm>
            <a:off x="3988800" y="1232325"/>
            <a:ext cx="5078025" cy="34939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290325"/>
            <a:ext cx="2785500" cy="564600"/>
          </a:xfrm>
          <a:prstGeom prst="rect">
            <a:avLst/>
          </a:prstGeom>
        </p:spPr>
        <p:txBody>
          <a:bodyPr lIns="91425" tIns="91425" rIns="91425" bIns="91425" anchor="b" anchorCtr="0">
            <a:noAutofit/>
          </a:bodyPr>
          <a:lstStyle/>
          <a:p>
            <a:pPr lvl="0">
              <a:spcBef>
                <a:spcPts val="0"/>
              </a:spcBef>
              <a:buNone/>
            </a:pPr>
            <a:r>
              <a:rPr lang="en"/>
              <a:t>HTML GUI</a:t>
            </a:r>
          </a:p>
        </p:txBody>
      </p:sp>
      <p:sp>
        <p:nvSpPr>
          <p:cNvPr id="222" name="Shape 222"/>
          <p:cNvSpPr txBox="1">
            <a:spLocks noGrp="1"/>
          </p:cNvSpPr>
          <p:nvPr>
            <p:ph type="body" idx="1"/>
          </p:nvPr>
        </p:nvSpPr>
        <p:spPr>
          <a:xfrm>
            <a:off x="311700" y="1007012"/>
            <a:ext cx="4085400" cy="1454100"/>
          </a:xfrm>
          <a:prstGeom prst="rect">
            <a:avLst/>
          </a:prstGeom>
        </p:spPr>
        <p:txBody>
          <a:bodyPr lIns="91425" tIns="91425" rIns="91425" bIns="91425" anchor="t" anchorCtr="0">
            <a:noAutofit/>
          </a:bodyPr>
          <a:lstStyle/>
          <a:p>
            <a:pPr lvl="0">
              <a:spcBef>
                <a:spcPts val="0"/>
              </a:spcBef>
              <a:buNone/>
            </a:pPr>
            <a:r>
              <a:rPr lang="en" sz="1800"/>
              <a:t>Here is a bit of code from the implementation of the GUI you just saw. This is the general idea we will follow for future implementation </a:t>
            </a:r>
          </a:p>
        </p:txBody>
      </p:sp>
      <p:sp>
        <p:nvSpPr>
          <p:cNvPr id="223" name="Shape 223"/>
          <p:cNvSpPr txBox="1"/>
          <p:nvPr/>
        </p:nvSpPr>
        <p:spPr>
          <a:xfrm>
            <a:off x="221225" y="2461125"/>
            <a:ext cx="4009800" cy="2433600"/>
          </a:xfrm>
          <a:prstGeom prst="rect">
            <a:avLst/>
          </a:prstGeom>
          <a:noFill/>
          <a:ln>
            <a:noFill/>
          </a:ln>
        </p:spPr>
        <p:txBody>
          <a:bodyPr lIns="91425" tIns="91425" rIns="91425" bIns="91425" anchor="t" anchorCtr="0">
            <a:noAutofit/>
          </a:bodyPr>
          <a:lstStyle/>
          <a:p>
            <a:pPr lvl="0">
              <a:spcBef>
                <a:spcPts val="0"/>
              </a:spcBef>
              <a:buNone/>
            </a:pPr>
            <a:r>
              <a:rPr lang="en" b="1"/>
              <a:t>HTML5</a:t>
            </a:r>
          </a:p>
          <a:p>
            <a:pPr lvl="0">
              <a:spcBef>
                <a:spcPts val="0"/>
              </a:spcBef>
              <a:buClr>
                <a:schemeClr val="dk1"/>
              </a:buClr>
              <a:buFont typeface="Arial"/>
              <a:buNone/>
            </a:pPr>
            <a:r>
              <a:rPr lang="en"/>
              <a:t> &lt;div id="firstTab" class="tab"&gt;</a:t>
            </a:r>
          </a:p>
          <a:p>
            <a:pPr lvl="0">
              <a:spcBef>
                <a:spcPts val="0"/>
              </a:spcBef>
              <a:buClr>
                <a:schemeClr val="dk1"/>
              </a:buClr>
              <a:buFont typeface="Arial"/>
              <a:buNone/>
            </a:pPr>
            <a:r>
              <a:rPr lang="en"/>
              <a:t>        &lt;label for="prevYTD"&gt;&lt;strong&gt;Previous Year Sales YTD&lt;/strong&gt;&lt;/label&gt;</a:t>
            </a:r>
          </a:p>
          <a:p>
            <a:pPr lvl="0">
              <a:spcBef>
                <a:spcPts val="0"/>
              </a:spcBef>
              <a:buClr>
                <a:schemeClr val="dk1"/>
              </a:buClr>
              <a:buFont typeface="Arial"/>
              <a:buNone/>
            </a:pPr>
            <a:r>
              <a:rPr lang="en"/>
              <a:t>        &lt;span id="prevYTD"  name="prevYTD"&gt;$1,000,000&lt;/span&gt;</a:t>
            </a:r>
          </a:p>
          <a:p>
            <a:pPr lvl="0">
              <a:spcBef>
                <a:spcPts val="0"/>
              </a:spcBef>
              <a:buClr>
                <a:schemeClr val="dk1"/>
              </a:buClr>
              <a:buFont typeface="Arial"/>
              <a:buNone/>
            </a:pPr>
            <a:r>
              <a:rPr lang="en"/>
              <a:t>        &lt;label for="currYTD"&gt;&lt;strong&gt;Current Year Sales YTD&lt;/strong&gt;&lt;/label&gt;</a:t>
            </a:r>
          </a:p>
          <a:p>
            <a:pPr lvl="0">
              <a:spcBef>
                <a:spcPts val="0"/>
              </a:spcBef>
              <a:buClr>
                <a:schemeClr val="dk1"/>
              </a:buClr>
              <a:buFont typeface="Arial"/>
              <a:buNone/>
            </a:pPr>
            <a:r>
              <a:rPr lang="en"/>
              <a:t>        &lt;span id="currYTD"&gt;$2,000,000&lt;/span&gt;</a:t>
            </a:r>
          </a:p>
          <a:p>
            <a:pPr lvl="0">
              <a:spcBef>
                <a:spcPts val="0"/>
              </a:spcBef>
              <a:buClr>
                <a:schemeClr val="dk1"/>
              </a:buClr>
              <a:buFont typeface="Arial"/>
              <a:buNone/>
            </a:pPr>
            <a:r>
              <a:rPr lang="en"/>
              <a:t>        &lt;div class="chart"&gt;&lt;/div&gt;</a:t>
            </a:r>
          </a:p>
          <a:p>
            <a:pPr lvl="0">
              <a:spcBef>
                <a:spcPts val="0"/>
              </a:spcBef>
              <a:buClr>
                <a:schemeClr val="dk1"/>
              </a:buClr>
              <a:buFont typeface="Arial"/>
              <a:buNone/>
            </a:pPr>
            <a:r>
              <a:rPr lang="en"/>
              <a:t>    &lt;/div&gt;</a:t>
            </a:r>
          </a:p>
          <a:p>
            <a:pPr lvl="0">
              <a:spcBef>
                <a:spcPts val="0"/>
              </a:spcBef>
              <a:buNone/>
            </a:pPr>
            <a:endParaRPr b="1"/>
          </a:p>
        </p:txBody>
      </p:sp>
      <p:sp>
        <p:nvSpPr>
          <p:cNvPr id="224" name="Shape 224"/>
          <p:cNvSpPr txBox="1"/>
          <p:nvPr/>
        </p:nvSpPr>
        <p:spPr>
          <a:xfrm>
            <a:off x="4659575" y="290325"/>
            <a:ext cx="4148100" cy="45354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r>
              <a:rPr lang="en" b="1">
                <a:solidFill>
                  <a:schemeClr val="dk1"/>
                </a:solidFill>
              </a:rPr>
              <a:t>JavaScript</a:t>
            </a:r>
          </a:p>
          <a:p>
            <a:pPr lvl="0">
              <a:spcBef>
                <a:spcPts val="0"/>
              </a:spcBef>
              <a:buClr>
                <a:schemeClr val="dk1"/>
              </a:buClr>
              <a:buFont typeface="Arial"/>
              <a:buNone/>
            </a:pPr>
            <a:r>
              <a:rPr lang="en" b="1">
                <a:solidFill>
                  <a:schemeClr val="dk1"/>
                </a:solidFill>
              </a:rPr>
              <a:t>    </a:t>
            </a:r>
            <a:r>
              <a:rPr lang="en" sz="1200" b="1">
                <a:solidFill>
                  <a:schemeClr val="dk1"/>
                </a:solidFill>
              </a:rPr>
              <a:t> </a:t>
            </a:r>
            <a:r>
              <a:rPr lang="en" sz="1200">
                <a:solidFill>
                  <a:schemeClr val="dk1"/>
                </a:solidFill>
              </a:rPr>
              <a:t> function drawChart1() {</a:t>
            </a:r>
          </a:p>
          <a:p>
            <a:pPr lvl="0">
              <a:spcBef>
                <a:spcPts val="0"/>
              </a:spcBef>
              <a:buClr>
                <a:schemeClr val="dk1"/>
              </a:buClr>
              <a:buSzPct val="91666"/>
              <a:buFont typeface="Arial"/>
              <a:buNone/>
            </a:pPr>
            <a:r>
              <a:rPr lang="en" sz="1200">
                <a:solidFill>
                  <a:schemeClr val="dk1"/>
                </a:solidFill>
              </a:rPr>
              <a:t>            var data = google.visualization.arrayToDataTable([</a:t>
            </a:r>
          </a:p>
          <a:p>
            <a:pPr lvl="0">
              <a:spcBef>
                <a:spcPts val="0"/>
              </a:spcBef>
              <a:buClr>
                <a:schemeClr val="dk1"/>
              </a:buClr>
              <a:buSzPct val="91666"/>
              <a:buFont typeface="Arial"/>
              <a:buNone/>
            </a:pPr>
            <a:r>
              <a:rPr lang="en" sz="1200">
                <a:solidFill>
                  <a:schemeClr val="dk1"/>
                </a:solidFill>
              </a:rPr>
              <a:t>              ['Year', 'Sales'],</a:t>
            </a:r>
          </a:p>
          <a:p>
            <a:pPr lvl="0">
              <a:spcBef>
                <a:spcPts val="0"/>
              </a:spcBef>
              <a:buClr>
                <a:schemeClr val="dk1"/>
              </a:buClr>
              <a:buSzPct val="91666"/>
              <a:buFont typeface="Arial"/>
              <a:buNone/>
            </a:pPr>
            <a:r>
              <a:rPr lang="en" sz="1200">
                <a:solidFill>
                  <a:schemeClr val="dk1"/>
                </a:solidFill>
              </a:rPr>
              <a:t>              ['2016', 1000000],</a:t>
            </a:r>
          </a:p>
          <a:p>
            <a:pPr lvl="0">
              <a:spcBef>
                <a:spcPts val="0"/>
              </a:spcBef>
              <a:buClr>
                <a:schemeClr val="dk1"/>
              </a:buClr>
              <a:buSzPct val="91666"/>
              <a:buFont typeface="Arial"/>
              <a:buNone/>
            </a:pPr>
            <a:r>
              <a:rPr lang="en" sz="1200">
                <a:solidFill>
                  <a:schemeClr val="dk1"/>
                </a:solidFill>
              </a:rPr>
              <a:t>              ['2017', 2000000]</a:t>
            </a:r>
          </a:p>
          <a:p>
            <a:pPr lvl="0">
              <a:spcBef>
                <a:spcPts val="0"/>
              </a:spcBef>
              <a:buClr>
                <a:schemeClr val="dk1"/>
              </a:buClr>
              <a:buSzPct val="91666"/>
              <a:buFont typeface="Arial"/>
              <a:buNone/>
            </a:pPr>
            <a:r>
              <a:rPr lang="en" sz="1200">
                <a:solidFill>
                  <a:schemeClr val="dk1"/>
                </a:solidFill>
              </a:rPr>
              <a:t>            ]);</a:t>
            </a:r>
          </a:p>
          <a:p>
            <a:pPr lvl="0">
              <a:spcBef>
                <a:spcPts val="0"/>
              </a:spcBef>
              <a:buClr>
                <a:schemeClr val="dk1"/>
              </a:buClr>
              <a:buFont typeface="Arial"/>
              <a:buNone/>
            </a:pPr>
            <a:endParaRPr sz="1200">
              <a:solidFill>
                <a:schemeClr val="dk1"/>
              </a:solidFill>
            </a:endParaRPr>
          </a:p>
          <a:p>
            <a:pPr lvl="0">
              <a:spcBef>
                <a:spcPts val="0"/>
              </a:spcBef>
              <a:buClr>
                <a:schemeClr val="dk1"/>
              </a:buClr>
              <a:buSzPct val="91666"/>
              <a:buFont typeface="Arial"/>
              <a:buNone/>
            </a:pPr>
            <a:r>
              <a:rPr lang="en" sz="1200">
                <a:solidFill>
                  <a:schemeClr val="dk1"/>
                </a:solidFill>
              </a:rPr>
              <a:t>            var options = {</a:t>
            </a:r>
          </a:p>
          <a:p>
            <a:pPr lvl="0">
              <a:spcBef>
                <a:spcPts val="0"/>
              </a:spcBef>
              <a:buClr>
                <a:schemeClr val="dk1"/>
              </a:buClr>
              <a:buSzPct val="91666"/>
              <a:buFont typeface="Arial"/>
              <a:buNone/>
            </a:pPr>
            <a:r>
              <a:rPr lang="en" sz="1200">
                <a:solidFill>
                  <a:schemeClr val="dk1"/>
                </a:solidFill>
              </a:rPr>
              <a:t>              chart: {</a:t>
            </a:r>
          </a:p>
          <a:p>
            <a:pPr lvl="0">
              <a:spcBef>
                <a:spcPts val="0"/>
              </a:spcBef>
              <a:buClr>
                <a:schemeClr val="dk1"/>
              </a:buClr>
              <a:buSzPct val="91666"/>
              <a:buFont typeface="Arial"/>
              <a:buNone/>
            </a:pPr>
            <a:r>
              <a:rPr lang="en" sz="1200">
                <a:solidFill>
                  <a:schemeClr val="dk1"/>
                </a:solidFill>
              </a:rPr>
              <a:t>                title: 'YTD Sales',</a:t>
            </a:r>
          </a:p>
          <a:p>
            <a:pPr lvl="0">
              <a:spcBef>
                <a:spcPts val="0"/>
              </a:spcBef>
              <a:buClr>
                <a:schemeClr val="dk1"/>
              </a:buClr>
              <a:buSzPct val="91666"/>
              <a:buFont typeface="Arial"/>
              <a:buNone/>
            </a:pPr>
            <a:r>
              <a:rPr lang="en" sz="1200">
                <a:solidFill>
                  <a:schemeClr val="dk1"/>
                </a:solidFill>
              </a:rPr>
              <a:t>                subtitle: '2016 and 2017',</a:t>
            </a:r>
          </a:p>
          <a:p>
            <a:pPr lvl="0">
              <a:spcBef>
                <a:spcPts val="0"/>
              </a:spcBef>
              <a:buClr>
                <a:schemeClr val="dk1"/>
              </a:buClr>
              <a:buSzPct val="91666"/>
              <a:buFont typeface="Arial"/>
              <a:buNone/>
            </a:pPr>
            <a:r>
              <a:rPr lang="en" sz="1200">
                <a:solidFill>
                  <a:schemeClr val="dk1"/>
                </a:solidFill>
              </a:rPr>
              <a:t>              },</a:t>
            </a:r>
          </a:p>
          <a:p>
            <a:pPr lvl="0">
              <a:spcBef>
                <a:spcPts val="0"/>
              </a:spcBef>
              <a:buClr>
                <a:schemeClr val="dk1"/>
              </a:buClr>
              <a:buSzPct val="91666"/>
              <a:buFont typeface="Arial"/>
              <a:buNone/>
            </a:pPr>
            <a:r>
              <a:rPr lang="en" sz="1200">
                <a:solidFill>
                  <a:schemeClr val="dk1"/>
                </a:solidFill>
              </a:rPr>
              <a:t>              bars: 'vertical' // Required for Material Bar Charts.</a:t>
            </a:r>
          </a:p>
          <a:p>
            <a:pPr lvl="0">
              <a:spcBef>
                <a:spcPts val="0"/>
              </a:spcBef>
              <a:buClr>
                <a:schemeClr val="dk1"/>
              </a:buClr>
              <a:buSzPct val="91666"/>
              <a:buFont typeface="Arial"/>
              <a:buNone/>
            </a:pPr>
            <a:r>
              <a:rPr lang="en" sz="1200">
                <a:solidFill>
                  <a:schemeClr val="dk1"/>
                </a:solidFill>
              </a:rPr>
              <a:t>            };</a:t>
            </a:r>
          </a:p>
          <a:p>
            <a:pPr lvl="0">
              <a:spcBef>
                <a:spcPts val="0"/>
              </a:spcBef>
              <a:buClr>
                <a:schemeClr val="dk1"/>
              </a:buClr>
              <a:buSzPct val="91666"/>
              <a:buFont typeface="Arial"/>
              <a:buNone/>
            </a:pPr>
            <a:r>
              <a:rPr lang="en" sz="1200">
                <a:solidFill>
                  <a:schemeClr val="dk1"/>
                </a:solidFill>
              </a:rPr>
              <a:t>            </a:t>
            </a:r>
          </a:p>
          <a:p>
            <a:pPr lvl="0">
              <a:spcBef>
                <a:spcPts val="0"/>
              </a:spcBef>
              <a:buClr>
                <a:schemeClr val="dk1"/>
              </a:buClr>
              <a:buSzPct val="91666"/>
              <a:buFont typeface="Arial"/>
              <a:buNone/>
            </a:pPr>
            <a:r>
              <a:rPr lang="en" sz="1200">
                <a:solidFill>
                  <a:schemeClr val="dk1"/>
                </a:solidFill>
              </a:rPr>
              <a:t>            var container = $(" #firstTab .chart")[0]; </a:t>
            </a:r>
          </a:p>
          <a:p>
            <a:pPr lvl="0">
              <a:spcBef>
                <a:spcPts val="0"/>
              </a:spcBef>
              <a:buClr>
                <a:schemeClr val="dk1"/>
              </a:buClr>
              <a:buSzPct val="91666"/>
              <a:buFont typeface="Arial"/>
              <a:buNone/>
            </a:pPr>
            <a:r>
              <a:rPr lang="en" sz="1200">
                <a:solidFill>
                  <a:schemeClr val="dk1"/>
                </a:solidFill>
              </a:rPr>
              <a:t>            console.log(container); </a:t>
            </a:r>
          </a:p>
          <a:p>
            <a:pPr lvl="0">
              <a:spcBef>
                <a:spcPts val="0"/>
              </a:spcBef>
              <a:buClr>
                <a:schemeClr val="dk1"/>
              </a:buClr>
              <a:buSzPct val="91666"/>
              <a:buFont typeface="Arial"/>
              <a:buNone/>
            </a:pPr>
            <a:r>
              <a:rPr lang="en" sz="1200">
                <a:solidFill>
                  <a:schemeClr val="dk1"/>
                </a:solidFill>
              </a:rPr>
              <a:t>            </a:t>
            </a:r>
          </a:p>
          <a:p>
            <a:pPr lvl="0">
              <a:spcBef>
                <a:spcPts val="0"/>
              </a:spcBef>
              <a:buClr>
                <a:schemeClr val="dk1"/>
              </a:buClr>
              <a:buSzPct val="91666"/>
              <a:buFont typeface="Arial"/>
              <a:buNone/>
            </a:pPr>
            <a:r>
              <a:rPr lang="en" sz="1200">
                <a:solidFill>
                  <a:schemeClr val="dk1"/>
                </a:solidFill>
              </a:rPr>
              <a:t>            var chart = new google.visualization.BarChart(container);</a:t>
            </a:r>
          </a:p>
          <a:p>
            <a:pPr lvl="0">
              <a:spcBef>
                <a:spcPts val="0"/>
              </a:spcBef>
              <a:buClr>
                <a:schemeClr val="dk1"/>
              </a:buClr>
              <a:buFont typeface="Arial"/>
              <a:buNone/>
            </a:pPr>
            <a:endParaRPr sz="1200">
              <a:solidFill>
                <a:schemeClr val="dk1"/>
              </a:solidFill>
            </a:endParaRPr>
          </a:p>
          <a:p>
            <a:pPr lvl="0">
              <a:spcBef>
                <a:spcPts val="0"/>
              </a:spcBef>
              <a:buClr>
                <a:schemeClr val="dk1"/>
              </a:buClr>
              <a:buSzPct val="91666"/>
              <a:buFont typeface="Arial"/>
              <a:buNone/>
            </a:pPr>
            <a:r>
              <a:rPr lang="en" sz="1200">
                <a:solidFill>
                  <a:schemeClr val="dk1"/>
                </a:solidFill>
              </a:rPr>
              <a:t>            chart.draw(data, options);</a:t>
            </a:r>
          </a:p>
          <a:p>
            <a:pPr lvl="0">
              <a:spcBef>
                <a:spcPts val="0"/>
              </a:spcBef>
              <a:buClr>
                <a:schemeClr val="dk1"/>
              </a:buClr>
              <a:buSzPct val="91666"/>
              <a:buFont typeface="Arial"/>
              <a:buNone/>
            </a:pPr>
            <a:r>
              <a:rPr lang="en" sz="1200">
                <a:solidFill>
                  <a:schemeClr val="dk1"/>
                </a:solidFill>
              </a:rPr>
              <a:t>      }</a:t>
            </a:r>
          </a:p>
          <a:p>
            <a:pPr lvl="0">
              <a:spcBef>
                <a:spcPts val="0"/>
              </a:spcBef>
              <a:buClr>
                <a:schemeClr val="dk1"/>
              </a:buClr>
              <a:buFont typeface="Arial"/>
              <a:buNone/>
            </a:pPr>
            <a:endParaRPr b="1">
              <a:solidFill>
                <a:schemeClr val="dk1"/>
              </a:solidFill>
            </a:endParaRPr>
          </a:p>
          <a:p>
            <a:pPr lv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Additional Information</a:t>
            </a:r>
          </a:p>
        </p:txBody>
      </p:sp>
      <p:sp>
        <p:nvSpPr>
          <p:cNvPr id="230" name="Shape 230"/>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800"/>
              </a:spcBef>
              <a:spcAft>
                <a:spcPts val="0"/>
              </a:spcAft>
              <a:buNone/>
            </a:pPr>
            <a:r>
              <a:rPr lang="en">
                <a:latin typeface="Calibri"/>
                <a:ea typeface="Calibri"/>
                <a:cs typeface="Calibri"/>
                <a:sym typeface="Calibri"/>
              </a:rPr>
              <a:t>This business will be based on the web and will have no brick and mortar locations</a:t>
            </a:r>
          </a:p>
          <a:p>
            <a:pPr lvl="0" rtl="0">
              <a:spcBef>
                <a:spcPts val="800"/>
              </a:spcBef>
              <a:spcAft>
                <a:spcPts val="0"/>
              </a:spcAft>
              <a:buNone/>
            </a:pPr>
            <a:endParaRPr>
              <a:latin typeface="Calibri"/>
              <a:ea typeface="Calibri"/>
              <a:cs typeface="Calibri"/>
              <a:sym typeface="Calibri"/>
            </a:endParaRPr>
          </a:p>
          <a:p>
            <a:pPr lvl="0" rtl="0">
              <a:spcBef>
                <a:spcPts val="800"/>
              </a:spcBef>
              <a:spcAft>
                <a:spcPts val="0"/>
              </a:spcAft>
              <a:buNone/>
            </a:pPr>
            <a:r>
              <a:rPr lang="en">
                <a:latin typeface="Calibri"/>
                <a:ea typeface="Calibri"/>
                <a:cs typeface="Calibri"/>
                <a:sym typeface="Calibri"/>
              </a:rPr>
              <a:t>The business owners would like to find some way to record and chart where each piece of clothing is going so they know where to target advertising and where their advertising has been most effective</a:t>
            </a:r>
          </a:p>
          <a:p>
            <a:pPr lvl="0" rtl="0">
              <a:spcBef>
                <a:spcPts val="800"/>
              </a:spcBef>
              <a:spcAft>
                <a:spcPts val="0"/>
              </a:spcAft>
              <a:buNone/>
            </a:pPr>
            <a:r>
              <a:rPr lang="en" sz="3200">
                <a:latin typeface="Calibri"/>
                <a:ea typeface="Calibri"/>
                <a:cs typeface="Calibri"/>
                <a:sym typeface="Calibri"/>
              </a:rPr>
              <a:t> </a:t>
            </a:r>
          </a:p>
          <a:p>
            <a:pPr lvl="0" rtl="0">
              <a:spcBef>
                <a:spcPts val="800"/>
              </a:spcBef>
              <a:spcAft>
                <a:spcPts val="0"/>
              </a:spcAft>
              <a:buNone/>
            </a:pPr>
            <a:endParaRPr>
              <a:latin typeface="Calibri"/>
              <a:ea typeface="Calibri"/>
              <a:cs typeface="Calibri"/>
              <a:sym typeface="Calibri"/>
            </a:endParaRPr>
          </a:p>
          <a:p>
            <a:pPr lvl="0" rtl="0">
              <a:spcBef>
                <a:spcPts val="800"/>
              </a:spcBef>
              <a:spcAft>
                <a:spcPts val="0"/>
              </a:spcAft>
              <a:buClr>
                <a:schemeClr val="dk1"/>
              </a:buClr>
              <a:buSzPct val="61111"/>
              <a:buFont typeface="Arial"/>
              <a:buNone/>
            </a:pPr>
            <a:endParaRPr>
              <a:latin typeface="Calibri"/>
              <a:ea typeface="Calibri"/>
              <a:cs typeface="Calibri"/>
              <a:sym typeface="Calibri"/>
            </a:endParaRPr>
          </a:p>
          <a:p>
            <a:pPr lvl="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Additional Information</a:t>
            </a:r>
          </a:p>
        </p:txBody>
      </p:sp>
      <p:sp>
        <p:nvSpPr>
          <p:cNvPr id="236" name="Shape 23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800"/>
              </a:spcBef>
              <a:spcAft>
                <a:spcPts val="0"/>
              </a:spcAft>
              <a:buClr>
                <a:schemeClr val="dk1"/>
              </a:buClr>
              <a:buSzPct val="61111"/>
              <a:buFont typeface="Arial"/>
              <a:buNone/>
            </a:pPr>
            <a:r>
              <a:rPr lang="en">
                <a:latin typeface="Calibri"/>
                <a:ea typeface="Calibri"/>
                <a:cs typeface="Calibri"/>
                <a:sym typeface="Calibri"/>
              </a:rPr>
              <a:t>An effective way to add items to the inventory will be by using SKUs (Stock Keeping Units)</a:t>
            </a:r>
          </a:p>
          <a:p>
            <a:pPr lvl="0" rtl="0">
              <a:spcBef>
                <a:spcPts val="800"/>
              </a:spcBef>
              <a:spcAft>
                <a:spcPts val="0"/>
              </a:spcAft>
              <a:buNone/>
            </a:pPr>
            <a:endParaRPr>
              <a:latin typeface="Calibri"/>
              <a:ea typeface="Calibri"/>
              <a:cs typeface="Calibri"/>
              <a:sym typeface="Calibri"/>
            </a:endParaRPr>
          </a:p>
          <a:p>
            <a:pPr lvl="0" rtl="0">
              <a:spcBef>
                <a:spcPts val="800"/>
              </a:spcBef>
              <a:spcAft>
                <a:spcPts val="0"/>
              </a:spcAft>
              <a:buClr>
                <a:schemeClr val="dk1"/>
              </a:buClr>
              <a:buSzPct val="61111"/>
              <a:buFont typeface="Arial"/>
              <a:buNone/>
            </a:pPr>
            <a:r>
              <a:rPr lang="en">
                <a:latin typeface="Calibri"/>
                <a:ea typeface="Calibri"/>
                <a:cs typeface="Calibri"/>
                <a:sym typeface="Calibri"/>
              </a:rPr>
              <a:t>Made up of a style number and a color number</a:t>
            </a:r>
          </a:p>
          <a:p>
            <a:pPr lvl="0" rtl="0">
              <a:spcBef>
                <a:spcPts val="800"/>
              </a:spcBef>
              <a:spcAft>
                <a:spcPts val="0"/>
              </a:spcAft>
              <a:buNone/>
            </a:pPr>
            <a:endParaRPr>
              <a:latin typeface="Calibri"/>
              <a:ea typeface="Calibri"/>
              <a:cs typeface="Calibri"/>
              <a:sym typeface="Calibri"/>
            </a:endParaRPr>
          </a:p>
          <a:p>
            <a:pPr lvl="0" rtl="0">
              <a:spcBef>
                <a:spcPts val="800"/>
              </a:spcBef>
              <a:spcAft>
                <a:spcPts val="0"/>
              </a:spcAft>
              <a:buClr>
                <a:schemeClr val="dk1"/>
              </a:buClr>
              <a:buSzPct val="61111"/>
              <a:buFont typeface="Arial"/>
              <a:buNone/>
            </a:pPr>
            <a:r>
              <a:rPr lang="en">
                <a:latin typeface="Calibri"/>
                <a:ea typeface="Calibri"/>
                <a:cs typeface="Calibri"/>
                <a:sym typeface="Calibri"/>
              </a:rPr>
              <a:t>When entered will allow easy population of item information such as material, item number, season, size and gender</a:t>
            </a:r>
          </a:p>
          <a:p>
            <a:pPr lvl="0">
              <a:spcBef>
                <a:spcPts val="0"/>
              </a:spcBef>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Additional Information</a:t>
            </a:r>
          </a:p>
        </p:txBody>
      </p:sp>
      <p:sp>
        <p:nvSpPr>
          <p:cNvPr id="242" name="Shape 242"/>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800"/>
              </a:spcBef>
              <a:spcAft>
                <a:spcPts val="0"/>
              </a:spcAft>
              <a:buClr>
                <a:schemeClr val="dk1"/>
              </a:buClr>
              <a:buSzPct val="61111"/>
              <a:buFont typeface="Arial"/>
              <a:buNone/>
            </a:pPr>
            <a:r>
              <a:rPr lang="en">
                <a:latin typeface="Calibri"/>
                <a:ea typeface="Calibri"/>
                <a:cs typeface="Calibri"/>
                <a:sym typeface="Calibri"/>
              </a:rPr>
              <a:t>If we choose to implement a full database for this project we can use an online hosted database system or even a local SQL database system</a:t>
            </a:r>
          </a:p>
          <a:p>
            <a:pPr lvl="0" rtl="0">
              <a:spcBef>
                <a:spcPts val="800"/>
              </a:spcBef>
              <a:spcAft>
                <a:spcPts val="0"/>
              </a:spcAft>
              <a:buNone/>
            </a:pPr>
            <a:endParaRPr>
              <a:latin typeface="Calibri"/>
              <a:ea typeface="Calibri"/>
              <a:cs typeface="Calibri"/>
              <a:sym typeface="Calibri"/>
            </a:endParaRPr>
          </a:p>
          <a:p>
            <a:pPr lvl="0" rtl="0">
              <a:spcBef>
                <a:spcPts val="800"/>
              </a:spcBef>
              <a:spcAft>
                <a:spcPts val="0"/>
              </a:spcAft>
              <a:buClr>
                <a:schemeClr val="dk1"/>
              </a:buClr>
              <a:buSzPct val="61111"/>
              <a:buFont typeface="Arial"/>
              <a:buNone/>
            </a:pPr>
            <a:r>
              <a:rPr lang="en">
                <a:latin typeface="Calibri"/>
                <a:ea typeface="Calibri"/>
                <a:cs typeface="Calibri"/>
                <a:sym typeface="Calibri"/>
              </a:rPr>
              <a:t>The benefits of using an online database would be access to a dashboard</a:t>
            </a:r>
          </a:p>
          <a:p>
            <a:pPr lvl="0" rtl="0">
              <a:spcBef>
                <a:spcPts val="800"/>
              </a:spcBef>
              <a:spcAft>
                <a:spcPts val="0"/>
              </a:spcAft>
              <a:buNone/>
            </a:pPr>
            <a:endParaRPr>
              <a:latin typeface="Calibri"/>
              <a:ea typeface="Calibri"/>
              <a:cs typeface="Calibri"/>
              <a:sym typeface="Calibri"/>
            </a:endParaRPr>
          </a:p>
          <a:p>
            <a:pPr lvl="0" rtl="0">
              <a:spcBef>
                <a:spcPts val="800"/>
              </a:spcBef>
              <a:spcAft>
                <a:spcPts val="0"/>
              </a:spcAft>
              <a:buClr>
                <a:schemeClr val="dk1"/>
              </a:buClr>
              <a:buSzPct val="61111"/>
              <a:buFont typeface="Arial"/>
              <a:buNone/>
            </a:pPr>
            <a:r>
              <a:rPr lang="en">
                <a:latin typeface="Calibri"/>
                <a:ea typeface="Calibri"/>
                <a:cs typeface="Calibri"/>
                <a:sym typeface="Calibri"/>
              </a:rPr>
              <a:t>If we are able to get the HTML code up and running it will make access much easier</a:t>
            </a:r>
          </a:p>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Any Questions ?</a:t>
            </a:r>
          </a:p>
        </p:txBody>
      </p:sp>
      <p:sp>
        <p:nvSpPr>
          <p:cNvPr id="248" name="Shape 248"/>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endParaRPr/>
          </a:p>
        </p:txBody>
      </p:sp>
      <p:pic>
        <p:nvPicPr>
          <p:cNvPr id="249" name="Shape 249" descr="questions pic.jpg"/>
          <p:cNvPicPr preferRelativeResize="0"/>
          <p:nvPr/>
        </p:nvPicPr>
        <p:blipFill>
          <a:blip r:embed="rId3">
            <a:alphaModFix/>
          </a:blip>
          <a:stretch>
            <a:fillRect/>
          </a:stretch>
        </p:blipFill>
        <p:spPr>
          <a:xfrm>
            <a:off x="311700" y="1171600"/>
            <a:ext cx="8520598" cy="3397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Prototype Home </a:t>
            </a:r>
          </a:p>
        </p:txBody>
      </p:sp>
      <p:sp>
        <p:nvSpPr>
          <p:cNvPr id="73" name="Shape 73"/>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endParaRPr/>
          </a:p>
        </p:txBody>
      </p:sp>
      <p:pic>
        <p:nvPicPr>
          <p:cNvPr id="74" name="Shape 74" descr="prototype_h 1.JPG"/>
          <p:cNvPicPr preferRelativeResize="0"/>
          <p:nvPr/>
        </p:nvPicPr>
        <p:blipFill>
          <a:blip r:embed="rId3">
            <a:alphaModFix/>
          </a:blip>
          <a:stretch>
            <a:fillRect/>
          </a:stretch>
        </p:blipFill>
        <p:spPr>
          <a:xfrm>
            <a:off x="0" y="412653"/>
            <a:ext cx="9144000" cy="43181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Inventory Overview</a:t>
            </a:r>
          </a:p>
        </p:txBody>
      </p:sp>
      <p:sp>
        <p:nvSpPr>
          <p:cNvPr id="80" name="Shape 80"/>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lvl="0" indent="-69850" rtl="0">
              <a:spcBef>
                <a:spcPts val="0"/>
              </a:spcBef>
              <a:spcAft>
                <a:spcPts val="800"/>
              </a:spcAft>
              <a:buClr>
                <a:schemeClr val="dk1"/>
              </a:buClr>
              <a:buSzPct val="61111"/>
              <a:buFont typeface="Arial"/>
              <a:buNone/>
            </a:pPr>
            <a:r>
              <a:rPr lang="en">
                <a:latin typeface="Calibri"/>
                <a:ea typeface="Calibri"/>
                <a:cs typeface="Calibri"/>
                <a:sym typeface="Calibri"/>
              </a:rPr>
              <a:t>The inventory page may seem clustered in the swing GUI but this is not how it will remain after implementation for the purposes of this milestone only a prototype will be shown.</a:t>
            </a:r>
          </a:p>
          <a:p>
            <a:pPr lvl="0">
              <a:spcBef>
                <a:spcPts val="0"/>
              </a:spcBef>
              <a:buNone/>
            </a:pPr>
            <a:endParaRPr/>
          </a:p>
          <a:p>
            <a:pPr lvl="0">
              <a:spcBef>
                <a:spcPts val="0"/>
              </a:spcBef>
              <a:buNone/>
            </a:pPr>
            <a:endParaRPr/>
          </a:p>
        </p:txBody>
      </p:sp>
      <p:pic>
        <p:nvPicPr>
          <p:cNvPr id="81" name="Shape 81" descr="gui_p1.JPG"/>
          <p:cNvPicPr preferRelativeResize="0"/>
          <p:nvPr/>
        </p:nvPicPr>
        <p:blipFill>
          <a:blip r:embed="rId3">
            <a:alphaModFix/>
          </a:blip>
          <a:stretch>
            <a:fillRect/>
          </a:stretch>
        </p:blipFill>
        <p:spPr>
          <a:xfrm>
            <a:off x="2490787" y="1959862"/>
            <a:ext cx="4162425" cy="279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Item Number</a:t>
            </a:r>
          </a:p>
        </p:txBody>
      </p:sp>
      <p:sp>
        <p:nvSpPr>
          <p:cNvPr id="87" name="Shape 87"/>
          <p:cNvSpPr txBox="1">
            <a:spLocks noGrp="1"/>
          </p:cNvSpPr>
          <p:nvPr>
            <p:ph type="body" idx="1"/>
          </p:nvPr>
        </p:nvSpPr>
        <p:spPr>
          <a:xfrm>
            <a:off x="311700" y="1171600"/>
            <a:ext cx="4866900" cy="3397200"/>
          </a:xfrm>
          <a:prstGeom prst="rect">
            <a:avLst/>
          </a:prstGeom>
        </p:spPr>
        <p:txBody>
          <a:bodyPr lIns="91425" tIns="91425" rIns="91425" bIns="91425" anchor="t" anchorCtr="0">
            <a:noAutofit/>
          </a:bodyPr>
          <a:lstStyle/>
          <a:p>
            <a:pPr marL="457200" lvl="0" indent="-330200" rtl="0">
              <a:spcBef>
                <a:spcPts val="0"/>
              </a:spcBef>
              <a:buSzPct val="100000"/>
            </a:pPr>
            <a:r>
              <a:rPr lang="en" sz="1600"/>
              <a:t>Each Item will have an item number</a:t>
            </a:r>
          </a:p>
          <a:p>
            <a:pPr marL="457200" lvl="0" indent="-330200" rtl="0">
              <a:spcBef>
                <a:spcPts val="0"/>
              </a:spcBef>
              <a:buSzPct val="100000"/>
            </a:pPr>
            <a:r>
              <a:rPr lang="en" sz="1600"/>
              <a:t>This number will be generated by the system when a designer creates a new piece or the store acquires a new piece and will be representative of the item that was created most recently</a:t>
            </a:r>
          </a:p>
          <a:p>
            <a:pPr marL="457200" lvl="0" indent="-330200">
              <a:spcBef>
                <a:spcPts val="0"/>
              </a:spcBef>
              <a:buSzPct val="100000"/>
            </a:pPr>
            <a:r>
              <a:rPr lang="en" sz="1600"/>
              <a:t>The first item created by the designers will be 0001, this number will increase by one for each new item and will be used as a simple way of tracking all-time creations and store acquisitions</a:t>
            </a:r>
          </a:p>
        </p:txBody>
      </p:sp>
      <p:pic>
        <p:nvPicPr>
          <p:cNvPr id="88" name="Shape 88" descr="gui_p2.JPG"/>
          <p:cNvPicPr preferRelativeResize="0"/>
          <p:nvPr/>
        </p:nvPicPr>
        <p:blipFill rotWithShape="1">
          <a:blip r:embed="rId3">
            <a:alphaModFix/>
          </a:blip>
          <a:srcRect l="43010" b="43861"/>
          <a:stretch/>
        </p:blipFill>
        <p:spPr>
          <a:xfrm>
            <a:off x="5299775" y="1194250"/>
            <a:ext cx="3473950" cy="242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Style Number</a:t>
            </a:r>
          </a:p>
        </p:txBody>
      </p:sp>
      <p:sp>
        <p:nvSpPr>
          <p:cNvPr id="94" name="Shape 94"/>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228600" rtl="0">
              <a:spcBef>
                <a:spcPts val="0"/>
              </a:spcBef>
            </a:pPr>
            <a:r>
              <a:rPr lang="en"/>
              <a:t>The Style number will be generated by each designer rather than the system and will be used for quick and easy auto-population of certain item fields. </a:t>
            </a:r>
          </a:p>
          <a:p>
            <a:pPr marL="457200" lvl="0" indent="-228600" rtl="0">
              <a:spcBef>
                <a:spcPts val="0"/>
              </a:spcBef>
            </a:pPr>
            <a:r>
              <a:rPr lang="en"/>
              <a:t>This number will also be used by companies that would like to make wholesale purchases of items for resale</a:t>
            </a:r>
          </a:p>
          <a:p>
            <a:pPr marL="457200" lvl="0" indent="-228600" rtl="0">
              <a:spcBef>
                <a:spcPts val="0"/>
              </a:spcBef>
            </a:pPr>
            <a:r>
              <a:rPr lang="en"/>
              <a:t>The number will be generated using an internal numbering system consisting of a letter(F or S) and 6 numbers(XXX-XXX)</a:t>
            </a:r>
          </a:p>
          <a:p>
            <a:pPr marL="914400" lvl="1" indent="-342900">
              <a:spcBef>
                <a:spcPts val="0"/>
              </a:spcBef>
              <a:buSzPct val="100000"/>
            </a:pPr>
            <a:r>
              <a:rPr lang="en" sz="1800"/>
              <a:t>Each letter is representative of the season that the item was designed for Fall or Spring are the two seasons in which clothes are released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Style Number</a:t>
            </a:r>
          </a:p>
        </p:txBody>
      </p:sp>
      <p:sp>
        <p:nvSpPr>
          <p:cNvPr id="100" name="Shape 100"/>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228600" rtl="0">
              <a:spcBef>
                <a:spcPts val="0"/>
              </a:spcBef>
            </a:pPr>
            <a:r>
              <a:rPr lang="en" sz="1200" dirty="0"/>
              <a:t>The following six numbers will represent the gender for which the article of clothing was designed, the type of clothing that was designed, the material used in the making of the item, and the iteration of that item</a:t>
            </a:r>
          </a:p>
          <a:p>
            <a:pPr marL="914400" lvl="1" indent="-342900" rtl="0">
              <a:spcBef>
                <a:spcPts val="0"/>
              </a:spcBef>
              <a:buSzPct val="100000"/>
            </a:pPr>
            <a:r>
              <a:rPr lang="en" sz="1200" dirty="0"/>
              <a:t>The first digit will represent the gender for which the clothing was designed </a:t>
            </a:r>
          </a:p>
          <a:p>
            <a:pPr marL="1371600" lvl="2" indent="-342900" rtl="0">
              <a:spcBef>
                <a:spcPts val="0"/>
              </a:spcBef>
              <a:buSzPct val="100000"/>
            </a:pPr>
            <a:r>
              <a:rPr lang="en" sz="1200" dirty="0"/>
              <a:t>1xxxxx - Men		2xxxxx - Women		3xxxxx - Unisex</a:t>
            </a:r>
          </a:p>
          <a:p>
            <a:pPr marL="914400" lvl="1" indent="-342900" rtl="0">
              <a:spcBef>
                <a:spcPts val="0"/>
              </a:spcBef>
              <a:buSzPct val="100000"/>
            </a:pPr>
            <a:r>
              <a:rPr lang="en" sz="1200" dirty="0"/>
              <a:t>The second digit will represent the type of clothing being created</a:t>
            </a:r>
          </a:p>
          <a:p>
            <a:pPr marL="1371600" lvl="2" indent="-342900" rtl="0">
              <a:spcBef>
                <a:spcPts val="0"/>
              </a:spcBef>
              <a:buSzPct val="100000"/>
            </a:pPr>
            <a:r>
              <a:rPr lang="en" sz="1200" dirty="0"/>
              <a:t>x1xxxx - Pants	x2xxxx - Shorts		x3xxxx - Dress Shirts</a:t>
            </a:r>
          </a:p>
          <a:p>
            <a:pPr marL="1371600" lvl="2" indent="-342900" rtl="0">
              <a:spcBef>
                <a:spcPts val="0"/>
              </a:spcBef>
              <a:buSzPct val="100000"/>
            </a:pPr>
            <a:r>
              <a:rPr lang="en" sz="1200" dirty="0"/>
              <a:t>x4xxxx - Dresses	x4xxxx - Sweaters	x5xxxx - Jackets</a:t>
            </a:r>
          </a:p>
          <a:p>
            <a:pPr marL="1371600" lvl="2" indent="-342900">
              <a:spcBef>
                <a:spcPts val="0"/>
              </a:spcBef>
              <a:buSzPct val="100000"/>
            </a:pPr>
            <a:r>
              <a:rPr lang="en" sz="1200" dirty="0"/>
              <a:t>x6xxxx - Accessories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Style Number</a:t>
            </a:r>
          </a:p>
        </p:txBody>
      </p:sp>
      <p:sp>
        <p:nvSpPr>
          <p:cNvPr id="106" name="Shape 10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228600" rtl="0">
              <a:spcBef>
                <a:spcPts val="0"/>
              </a:spcBef>
              <a:buChar char="●"/>
            </a:pPr>
            <a:r>
              <a:rPr lang="en" sz="1200" dirty="0"/>
              <a:t>Style number cont.</a:t>
            </a:r>
          </a:p>
          <a:p>
            <a:pPr marL="914400" lvl="1" indent="-342900" rtl="0">
              <a:spcBef>
                <a:spcPts val="0"/>
              </a:spcBef>
              <a:buSzPct val="100000"/>
              <a:buChar char="○"/>
            </a:pPr>
            <a:r>
              <a:rPr lang="en" sz="1200" dirty="0"/>
              <a:t>The third digit will be representative of the material used in creation</a:t>
            </a:r>
          </a:p>
          <a:p>
            <a:pPr marL="1371600" lvl="2" indent="-342900" rtl="0">
              <a:spcBef>
                <a:spcPts val="0"/>
              </a:spcBef>
              <a:buSzPct val="100000"/>
              <a:buChar char="■"/>
            </a:pPr>
            <a:r>
              <a:rPr lang="en" sz="1200" dirty="0"/>
              <a:t>xx1xxx - Cotton Woven    xx2xxx - Cotton Knit 	   xx3xxx - Denim</a:t>
            </a:r>
          </a:p>
          <a:p>
            <a:pPr marL="1371600" lvl="2" indent="-342900" rtl="0">
              <a:spcBef>
                <a:spcPts val="0"/>
              </a:spcBef>
              <a:buSzPct val="100000"/>
              <a:buChar char="■"/>
            </a:pPr>
            <a:r>
              <a:rPr lang="en" sz="1200" dirty="0"/>
              <a:t>xx4xxx - Silk 	xx5xxx - Blend 	xx6xxx - Leather</a:t>
            </a:r>
          </a:p>
          <a:p>
            <a:pPr marL="914400" lvl="1" indent="-342900" rtl="0">
              <a:spcBef>
                <a:spcPts val="0"/>
              </a:spcBef>
              <a:buSzPct val="100000"/>
              <a:buChar char="○"/>
            </a:pPr>
            <a:r>
              <a:rPr lang="en" sz="1200" dirty="0"/>
              <a:t>The last three digits will make up the iteration of the clothing and each will start at 1</a:t>
            </a:r>
          </a:p>
          <a:p>
            <a:pPr marL="1371600" lvl="2" indent="-342900" rtl="0">
              <a:spcBef>
                <a:spcPts val="0"/>
              </a:spcBef>
              <a:buSzPct val="100000"/>
              <a:buChar char="■"/>
            </a:pPr>
            <a:r>
              <a:rPr lang="en" sz="1200" dirty="0"/>
              <a:t>xxx001 - First in this set of clothing </a:t>
            </a:r>
          </a:p>
          <a:p>
            <a:pPr marL="914400" lvl="1" indent="-342900" rtl="0">
              <a:spcBef>
                <a:spcPts val="0"/>
              </a:spcBef>
              <a:buSzPct val="100000"/>
              <a:buChar char="○"/>
            </a:pPr>
            <a:r>
              <a:rPr lang="en" sz="1200" dirty="0"/>
              <a:t>Putting all of this together we can see that a simple set of digits can explain a lot about a piece</a:t>
            </a:r>
          </a:p>
          <a:p>
            <a:pPr marL="1371600" lvl="2" indent="-342900">
              <a:spcBef>
                <a:spcPts val="0"/>
              </a:spcBef>
              <a:buSzPct val="100000"/>
              <a:buChar char="■"/>
            </a:pPr>
            <a:r>
              <a:rPr lang="en" sz="1200" dirty="0"/>
              <a:t>113001 - Is the first iteration of a pair of men’s denim pants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lgn="ctr">
              <a:spcBef>
                <a:spcPts val="0"/>
              </a:spcBef>
              <a:buNone/>
            </a:pPr>
            <a:r>
              <a:rPr lang="en"/>
              <a:t>Stock Keeping Unit(SKU)</a:t>
            </a:r>
          </a:p>
        </p:txBody>
      </p:sp>
      <p:sp>
        <p:nvSpPr>
          <p:cNvPr id="112" name="Shape 112"/>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457200" lvl="0" indent="-228600" rtl="0">
              <a:spcBef>
                <a:spcPts val="0"/>
              </a:spcBef>
            </a:pPr>
            <a:r>
              <a:rPr lang="en"/>
              <a:t>Stock keeping units will be used internally as well but will be generated by the computer and will be used for queries. These will also use the industry standard numbering system and will include the style number plus 8 more digits</a:t>
            </a:r>
          </a:p>
          <a:p>
            <a:pPr marL="914400" lvl="1" indent="-342900" rtl="0">
              <a:spcBef>
                <a:spcPts val="0"/>
              </a:spcBef>
              <a:buSzPct val="100000"/>
            </a:pPr>
            <a:r>
              <a:rPr lang="en" sz="1800"/>
              <a:t>(F000000-XXXXXXXX)</a:t>
            </a:r>
          </a:p>
          <a:p>
            <a:pPr marL="457200" lvl="0" indent="-342900" rtl="0">
              <a:spcBef>
                <a:spcPts val="0"/>
              </a:spcBef>
              <a:buSzPct val="100000"/>
            </a:pPr>
            <a:r>
              <a:rPr lang="en"/>
              <a:t>The first 6 digits of the added 8 digits will represent the color of the clothing in hexadecimal while the last two digits will represent the size of the clothing </a:t>
            </a:r>
          </a:p>
          <a:p>
            <a:pPr marL="914400" lvl="1" indent="-342900" rtl="0">
              <a:spcBef>
                <a:spcPts val="0"/>
              </a:spcBef>
              <a:buSzPct val="100000"/>
            </a:pPr>
            <a:r>
              <a:rPr lang="en" sz="1800"/>
              <a:t>The first white, size four dress that is made of cotton and designed for a Spring release would have the SKU: S-241001-FFFFFF04</a:t>
            </a:r>
          </a:p>
          <a:p>
            <a:pPr marL="914400" lvl="1" indent="-342900" rtl="0">
              <a:spcBef>
                <a:spcPts val="0"/>
              </a:spcBef>
              <a:buSzPct val="100000"/>
            </a:pPr>
            <a:r>
              <a:rPr lang="en" sz="1800"/>
              <a:t>Using this method we can represent a lot of information in only 15 digits</a:t>
            </a:r>
          </a:p>
          <a:p>
            <a:pPr marL="457200" lvl="0" indent="0">
              <a:spcBef>
                <a:spcPts val="0"/>
              </a:spcBef>
              <a:buNone/>
            </a:pP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1608</Words>
  <Application>Microsoft Office PowerPoint</Application>
  <PresentationFormat>On-screen Show (16:9)</PresentationFormat>
  <Paragraphs>156</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Old Standard TT</vt:lpstr>
      <vt:lpstr>Arial</vt:lpstr>
      <vt:lpstr>Calibri</vt:lpstr>
      <vt:lpstr>paperback</vt:lpstr>
      <vt:lpstr>    Awaken Inventory and Sales App Milestone 1 </vt:lpstr>
      <vt:lpstr>Home Screen</vt:lpstr>
      <vt:lpstr>Prototype Home </vt:lpstr>
      <vt:lpstr>Inventory Overview</vt:lpstr>
      <vt:lpstr>Item Number</vt:lpstr>
      <vt:lpstr>Style Number</vt:lpstr>
      <vt:lpstr>Style Number</vt:lpstr>
      <vt:lpstr>Style Number</vt:lpstr>
      <vt:lpstr>Stock Keeping Unit(SKU)</vt:lpstr>
      <vt:lpstr>Inventory Features : 1</vt:lpstr>
      <vt:lpstr>Inventory Feature: 2</vt:lpstr>
      <vt:lpstr>Inventory Feature: 3</vt:lpstr>
      <vt:lpstr>Inventory Feature: 4</vt:lpstr>
      <vt:lpstr>Inventory Feature: 5</vt:lpstr>
      <vt:lpstr>Sales Overview</vt:lpstr>
      <vt:lpstr>First Panel</vt:lpstr>
      <vt:lpstr>Second Panel</vt:lpstr>
      <vt:lpstr>Third tab (Sales)</vt:lpstr>
      <vt:lpstr>Fourth Panel</vt:lpstr>
      <vt:lpstr>Fifth Panel</vt:lpstr>
      <vt:lpstr>Sixth Panel</vt:lpstr>
      <vt:lpstr>Sales Page Web GUI</vt:lpstr>
      <vt:lpstr>Implementing the HTML GUI</vt:lpstr>
      <vt:lpstr>Implementing the HTML GUI</vt:lpstr>
      <vt:lpstr>HTML GUI</vt:lpstr>
      <vt:lpstr>Additional Information</vt:lpstr>
      <vt:lpstr>Additional Information</vt:lpstr>
      <vt:lpstr>Additional Information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Awaken Inventory and Sales App Milestone 1 </dc:title>
  <cp:lastModifiedBy>chase</cp:lastModifiedBy>
  <cp:revision>1</cp:revision>
  <dcterms:modified xsi:type="dcterms:W3CDTF">2017-02-14T20:43:09Z</dcterms:modified>
</cp:coreProperties>
</file>