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466" r:id="rId2"/>
    <p:sldId id="467" r:id="rId3"/>
    <p:sldId id="436" r:id="rId4"/>
    <p:sldId id="468" r:id="rId5"/>
    <p:sldId id="353" r:id="rId6"/>
    <p:sldId id="427" r:id="rId7"/>
    <p:sldId id="428" r:id="rId8"/>
    <p:sldId id="429" r:id="rId9"/>
    <p:sldId id="387" r:id="rId10"/>
    <p:sldId id="355" r:id="rId11"/>
    <p:sldId id="409" r:id="rId12"/>
    <p:sldId id="422" r:id="rId13"/>
    <p:sldId id="410" r:id="rId14"/>
    <p:sldId id="379" r:id="rId15"/>
    <p:sldId id="488" r:id="rId16"/>
    <p:sldId id="481" r:id="rId17"/>
    <p:sldId id="359" r:id="rId18"/>
    <p:sldId id="458" r:id="rId19"/>
    <p:sldId id="489" r:id="rId20"/>
    <p:sldId id="472" r:id="rId21"/>
    <p:sldId id="358" r:id="rId22"/>
    <p:sldId id="395" r:id="rId23"/>
    <p:sldId id="462" r:id="rId24"/>
    <p:sldId id="490" r:id="rId25"/>
    <p:sldId id="473" r:id="rId26"/>
    <p:sldId id="456" r:id="rId27"/>
    <p:sldId id="457" r:id="rId28"/>
    <p:sldId id="455" r:id="rId29"/>
    <p:sldId id="463" r:id="rId30"/>
    <p:sldId id="492" r:id="rId31"/>
    <p:sldId id="474" r:id="rId32"/>
    <p:sldId id="448" r:id="rId33"/>
    <p:sldId id="460" r:id="rId34"/>
    <p:sldId id="459" r:id="rId35"/>
    <p:sldId id="497" r:id="rId36"/>
    <p:sldId id="471" r:id="rId37"/>
    <p:sldId id="440" r:id="rId38"/>
    <p:sldId id="441" r:id="rId39"/>
    <p:sldId id="461" r:id="rId40"/>
    <p:sldId id="443" r:id="rId41"/>
    <p:sldId id="493" r:id="rId42"/>
    <p:sldId id="484" r:id="rId43"/>
    <p:sldId id="445" r:id="rId44"/>
    <p:sldId id="494" r:id="rId45"/>
    <p:sldId id="424" r:id="rId46"/>
    <p:sldId id="431" r:id="rId47"/>
    <p:sldId id="495" r:id="rId48"/>
    <p:sldId id="487" r:id="rId49"/>
    <p:sldId id="416" r:id="rId50"/>
    <p:sldId id="464" r:id="rId51"/>
    <p:sldId id="496" r:id="rId52"/>
    <p:sldId id="486" r:id="rId53"/>
    <p:sldId id="485" r:id="rId5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660033"/>
    <a:srgbClr val="000066"/>
    <a:srgbClr val="000099"/>
    <a:srgbClr val="FF0000"/>
    <a:srgbClr val="FFFFCC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82975" autoAdjust="0"/>
  </p:normalViewPr>
  <p:slideViewPr>
    <p:cSldViewPr>
      <p:cViewPr>
        <p:scale>
          <a:sx n="66" d="100"/>
          <a:sy n="66" d="100"/>
        </p:scale>
        <p:origin x="-14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30"/>
    </p:cViewPr>
  </p:sorterViewPr>
  <p:notesViewPr>
    <p:cSldViewPr>
      <p:cViewPr>
        <p:scale>
          <a:sx n="66" d="100"/>
          <a:sy n="66" d="100"/>
        </p:scale>
        <p:origin x="-2628" y="-72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fld id="{8937099D-A37E-40F4-BCAF-A7049DFC7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3437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8" tIns="46544" rIns="93088" bIns="46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376363" y="8831263"/>
            <a:ext cx="55054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088" tIns="46544" rIns="93088" bIns="46544" anchor="b"/>
          <a:lstStyle/>
          <a:p>
            <a:pPr algn="r" defTabSz="923925">
              <a:defRPr/>
            </a:pPr>
            <a:r>
              <a:rPr lang="en-US" sz="1200"/>
              <a:t>©A+ Computer Science     www.apluscompsci.com                 </a:t>
            </a:r>
            <a:fld id="{7C6FCB44-BD5B-4D55-B007-9069FA80F145}" type="slidenum">
              <a:rPr lang="en-US" sz="1200"/>
              <a:pPr algn="r" defTabSz="923925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</p:spPr>
        <p:txBody>
          <a:bodyPr lIns="92446" tIns="46223" rIns="92446" bIns="46223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When arrays are instantiated, each spot / box is filled with a zero value.  </a:t>
            </a:r>
          </a:p>
          <a:p>
            <a:pPr eaLnBrk="1" hangingPunct="1"/>
            <a:r>
              <a:rPr lang="en-US" sz="1600" smtClean="0"/>
              <a:t>Integers have a zero value of 0, doubles have a zero value of 0.0, and characters have a zero value of 0 which happens to be a space.  </a:t>
            </a:r>
          </a:p>
          <a:p>
            <a:pPr eaLnBrk="1" hangingPunct="1"/>
            <a:r>
              <a:rPr lang="en-US" sz="1600" smtClean="0"/>
              <a:t>A reference array would be filled with null.   Arrays of references will be discussed later.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size of an array object can never change.  Arrays do not have methods that allow for the removal or addition of items.  In order to add or remove items,  a new array would be instantiated and all old values copied to the new array.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Instantiating an array with a list of values is a great way to save some time if the values the array will store are known.  </a:t>
            </a:r>
          </a:p>
          <a:p>
            <a:pPr eaLnBrk="1" hangingPunct="1"/>
            <a:r>
              <a:rPr lang="en-US" sz="1600" dirty="0" smtClean="0"/>
              <a:t>In the example above, </a:t>
            </a:r>
            <a:r>
              <a:rPr lang="en-US" sz="1600" dirty="0" err="1" smtClean="0"/>
              <a:t>aplus</a:t>
            </a:r>
            <a:r>
              <a:rPr lang="en-US" sz="1600" dirty="0" smtClean="0"/>
              <a:t> is initialized with the value list 2,7,8,234,745,1245.  </a:t>
            </a:r>
          </a:p>
          <a:p>
            <a:pPr eaLnBrk="1" hangingPunct="1"/>
            <a:r>
              <a:rPr lang="en-US" sz="1600" dirty="0" smtClean="0"/>
              <a:t>Spot [0] is storing 2 and spot [length-1] is storing 1245. 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Individual spots in an array are accessed by using a number.  </a:t>
            </a:r>
          </a:p>
          <a:p>
            <a:pPr eaLnBrk="1" hangingPunct="1"/>
            <a:r>
              <a:rPr lang="en-US" sz="1600" dirty="0" smtClean="0"/>
              <a:t>The number indicates which spot you are accessing.  </a:t>
            </a:r>
          </a:p>
          <a:p>
            <a:pPr eaLnBrk="1" hangingPunct="1"/>
            <a:r>
              <a:rPr lang="en-US" sz="1600" dirty="0" smtClean="0"/>
              <a:t>Only integer values can be used to [access] a spot in an array.</a:t>
            </a:r>
          </a:p>
          <a:p>
            <a:pPr eaLnBrk="1" hangingPunct="1"/>
            <a:r>
              <a:rPr lang="en-US" sz="1600" dirty="0" smtClean="0"/>
              <a:t>[</a:t>
            </a:r>
            <a:r>
              <a:rPr lang="en-US" sz="1600" dirty="0" err="1" smtClean="0"/>
              <a:t>int</a:t>
            </a:r>
            <a:r>
              <a:rPr lang="en-US" sz="1600" dirty="0" smtClean="0"/>
              <a:t> only]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[3]);</a:t>
            </a:r>
            <a:r>
              <a:rPr lang="en-US" sz="1600" dirty="0" smtClean="0"/>
              <a:t>   //outs 0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[0]);</a:t>
            </a:r>
            <a:r>
              <a:rPr lang="en-US" sz="1600" dirty="0" smtClean="0"/>
              <a:t>   //outs 9</a:t>
            </a:r>
          </a:p>
          <a:p>
            <a:pPr eaLnBrk="1" hangingPunct="1"/>
            <a:endParaRPr lang="en-US" sz="160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Individual spots in an array are accessed by using a number.  </a:t>
            </a:r>
          </a:p>
          <a:p>
            <a:pPr eaLnBrk="1" hangingPunct="1"/>
            <a:r>
              <a:rPr lang="en-US" sz="1600" dirty="0" smtClean="0"/>
              <a:t>The number indicates which spot you are accessing.  </a:t>
            </a:r>
          </a:p>
          <a:p>
            <a:pPr eaLnBrk="1" hangingPunct="1"/>
            <a:r>
              <a:rPr lang="en-US" sz="1600" dirty="0" smtClean="0"/>
              <a:t>Only integer values can be used to [access] a spot in an array.</a:t>
            </a:r>
          </a:p>
          <a:p>
            <a:pPr eaLnBrk="1" hangingPunct="1"/>
            <a:r>
              <a:rPr lang="en-US" sz="1600" dirty="0" smtClean="0"/>
              <a:t>[</a:t>
            </a:r>
            <a:r>
              <a:rPr lang="en-US" sz="1600" dirty="0" err="1" smtClean="0"/>
              <a:t>int</a:t>
            </a:r>
            <a:r>
              <a:rPr lang="en-US" sz="1600" dirty="0" smtClean="0"/>
              <a:t> only]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Once the array has been instantiated and has values, it is very simple to print/access a particular spot.  An integer value must be provided to indicate which [spot] will be accessed.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 thoseNums = {5,7,3,6,9};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out.println(thoseNums[3]);    //outs 6</a:t>
            </a:r>
          </a:p>
          <a:p>
            <a:pPr eaLnBrk="1" hangingPunct="1">
              <a:lnSpc>
                <a:spcPct val="90000"/>
              </a:lnSpc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out.println(thoseNums[1/2]);   //outs 5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// 1/2 is 0</a:t>
            </a:r>
          </a:p>
          <a:p>
            <a:pPr eaLnBrk="1" hangingPunct="1">
              <a:lnSpc>
                <a:spcPct val="90000"/>
              </a:lnSpc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out.println(thoseNums[2+2]);   //outs 9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out.println(thoseNums[5/2]);   //outs 3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//  5/2 is 2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Once the array has been instantiated and has values, it is very simple to print/access a particular spot.  An integer value must be provided to indicate which [spot] will be accessed.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 thoseNums = {5,7,3,6,9};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out.println(thoseNums[3]);    //outs 6</a:t>
            </a:r>
          </a:p>
          <a:p>
            <a:pPr eaLnBrk="1" hangingPunct="1">
              <a:lnSpc>
                <a:spcPct val="90000"/>
              </a:lnSpc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out.println(thoseNums[1/2]);   //outs 5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// 1/2 is 0</a:t>
            </a:r>
          </a:p>
          <a:p>
            <a:pPr eaLnBrk="1" hangingPunct="1">
              <a:lnSpc>
                <a:spcPct val="90000"/>
              </a:lnSpc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out.println(thoseNums[2+2]);   //outs 9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out.println(thoseNums[5/2]);   //outs 3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//  5/2 is 2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An integer value must be provided when accessing a [spot] in an array.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nums[0]=231;</a:t>
            </a:r>
            <a:r>
              <a:rPr lang="en-US" sz="1600" smtClean="0"/>
              <a:t>  is setting spot 0 to the value 231.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smtClean="0"/>
              <a:t> has been instantiated with the capacity to store 10 doubles.  All spots are set to 0.0 to start.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An integer value must be provided when accessing a [spot] in an array.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smtClean="0"/>
              <a:t> is storing double values, but the index/spot value must be an integer.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nums[0]=10.5;</a:t>
            </a:r>
            <a:r>
              <a:rPr lang="en-US" sz="1600" smtClean="0"/>
              <a:t>  //sets spot 0 to the value 10.5.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words</a:t>
            </a:r>
            <a:r>
              <a:rPr lang="en-US" sz="1600" smtClean="0"/>
              <a:t> has been instantiated with the capacity to store 10 String references.  </a:t>
            </a:r>
            <a:br>
              <a:rPr lang="en-US" sz="1600" smtClean="0"/>
            </a:br>
            <a:endParaRPr lang="en-US" sz="1600" smtClean="0"/>
          </a:p>
          <a:p>
            <a:pPr eaLnBrk="1" hangingPunct="1"/>
            <a:r>
              <a:rPr lang="en-US" sz="1600" smtClean="0"/>
              <a:t>All spots are set to null to start.</a:t>
            </a:r>
          </a:p>
          <a:p>
            <a:pPr eaLnBrk="1" hangingPunct="1"/>
            <a:r>
              <a:rPr lang="en-US" sz="1600" smtClean="0"/>
              <a:t>An integer value must be provided when accessing a [spot] in an array.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words is storing String references, but the index/spot value must be an integer.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Using loops to print all spots in an array is a necessary approach.   </a:t>
            </a:r>
          </a:p>
          <a:p>
            <a:pPr eaLnBrk="1" hangingPunct="1"/>
            <a:r>
              <a:rPr lang="en-US" sz="1600" smtClean="0"/>
              <a:t>As array lengths could change with different input values, it is </a:t>
            </a:r>
          </a:p>
          <a:p>
            <a:pPr eaLnBrk="1" hangingPunct="1"/>
            <a:r>
              <a:rPr lang="en-US" sz="1600" smtClean="0"/>
              <a:t>good to use a for loop based on length.  If length changes, the loop will change accordingly.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The loop variable will start at 0 and go up to the array length. </a:t>
            </a:r>
          </a:p>
          <a:p>
            <a:pPr eaLnBrk="1" hangingPunct="1"/>
            <a:r>
              <a:rPr lang="en-US" sz="1600" smtClean="0"/>
              <a:t>The loop variable will be used to access each [spot] in the array.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for each loop is a great tool to use when accessing array values if a spot/index variable is not needed.</a:t>
            </a:r>
          </a:p>
          <a:p>
            <a:pPr eaLnBrk="1" hangingPunct="1"/>
            <a:r>
              <a:rPr lang="en-US" sz="1600" smtClean="0"/>
              <a:t>The for each loop above accesses all values in nums and prints each one.</a:t>
            </a:r>
          </a:p>
          <a:p>
            <a:pPr eaLnBrk="1" hangingPunct="1"/>
            <a:r>
              <a:rPr lang="en-US" sz="1600" smtClean="0"/>
              <a:t>Each time the loop iterates, the next value from nums is pasted into item.</a:t>
            </a:r>
          </a:p>
          <a:p>
            <a:pPr eaLnBrk="1" hangingPunct="1"/>
            <a:r>
              <a:rPr lang="en-US" sz="1600" smtClean="0"/>
              <a:t>The for each loop will iterate as long as the structure it is connected to has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int[] nums = {1,2,3,4,5,6,7};</a:t>
            </a:r>
            <a:r>
              <a:rPr lang="en-US" smtClean="0">
                <a:latin typeface="Courier New" pitchFamily="49" charset="0"/>
              </a:rPr>
              <a:t> </a:t>
            </a:r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for(int  item  :  nums)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     out.print(item + " "); 	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//outs 1 2 3 4 5 6 7</a:t>
            </a: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Using loops to print all spots in an array is a necessary approach.   </a:t>
            </a:r>
          </a:p>
          <a:p>
            <a:pPr eaLnBrk="1" hangingPunct="1"/>
            <a:r>
              <a:rPr lang="en-US" smtClean="0"/>
              <a:t>As array lengths could change with different input values, it is </a:t>
            </a:r>
          </a:p>
          <a:p>
            <a:pPr eaLnBrk="1" hangingPunct="1"/>
            <a:r>
              <a:rPr lang="en-US" smtClean="0"/>
              <a:t>good to use a for loop based on length.  If length changes, the loop will change accordingly.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loop variable will start at 0 and go up to the array length. </a:t>
            </a:r>
          </a:p>
          <a:p>
            <a:pPr eaLnBrk="1" hangingPunct="1"/>
            <a:r>
              <a:rPr lang="en-US" smtClean="0"/>
              <a:t>The loop variable will be used to access each [spot] in the array.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Counting the number of occurrences of a particular item requires using a loop and a variable.</a:t>
            </a:r>
            <a:br>
              <a:rPr lang="en-US" sz="1600" smtClean="0"/>
            </a:br>
            <a:r>
              <a:rPr lang="en-US" sz="1600" smtClean="0"/>
              <a:t>The loop must iterate over all items in the list and the if statement must check each item.</a:t>
            </a:r>
            <a:br>
              <a:rPr lang="en-US" sz="1600" smtClean="0"/>
            </a:br>
            <a:r>
              <a:rPr lang="en-US" sz="1600" smtClean="0"/>
              <a:t>The variable will be used to count how many of a particular type exist.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Counting the number of occurrences of a particular item requires using a loop and a variable.</a:t>
            </a:r>
            <a:br>
              <a:rPr lang="en-US" sz="1600" smtClean="0"/>
            </a:br>
            <a:r>
              <a:rPr lang="en-US" sz="1600" smtClean="0"/>
              <a:t>The loop must iterate over all items in the list and the if statement must check each item.</a:t>
            </a:r>
            <a:br>
              <a:rPr lang="en-US" sz="1600" smtClean="0"/>
            </a:br>
            <a:r>
              <a:rPr lang="en-US" sz="1600" smtClean="0"/>
              <a:t>The variable will be used to count how many of a particular type exist.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for each loop is a great tool to use when accessing array values if a spot/index variable is not needed.</a:t>
            </a:r>
          </a:p>
          <a:p>
            <a:pPr eaLnBrk="1" hangingPunct="1"/>
            <a:r>
              <a:rPr lang="en-US" sz="1600" smtClean="0"/>
              <a:t>The for each loop above accesses all values in nums.</a:t>
            </a:r>
          </a:p>
          <a:p>
            <a:pPr eaLnBrk="1" hangingPunct="1"/>
            <a:r>
              <a:rPr lang="en-US" sz="1600" smtClean="0"/>
              <a:t>Each time the loop iterates, the next value from nums is pasted into item.</a:t>
            </a:r>
          </a:p>
          <a:p>
            <a:pPr eaLnBrk="1" hangingPunct="1"/>
            <a:r>
              <a:rPr lang="en-US" sz="1600" smtClean="0"/>
              <a:t>The for each loop will iterate as long as the structure it is connected to has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int[] nums = {1,2,3,4,5,6,7};</a:t>
            </a:r>
            <a:r>
              <a:rPr lang="en-US" smtClean="0">
                <a:latin typeface="Courier New" pitchFamily="49" charset="0"/>
              </a:rPr>
              <a:t> </a:t>
            </a:r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for(int  item  :  nums)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     out.print(item + " "); 	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mtClean="0">
                <a:solidFill>
                  <a:srgbClr val="000066"/>
                </a:solidFill>
                <a:latin typeface="Courier New" pitchFamily="49" charset="0"/>
              </a:rPr>
              <a:t>//outs 1 2 3 4 5 6 7</a:t>
            </a: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/>
            <a:endParaRPr lang="en-US" smtClean="0">
              <a:latin typeface="Courier New" pitchFamily="49" charset="0"/>
            </a:endParaRPr>
          </a:p>
          <a:p>
            <a:pPr eaLnBrk="1" hangingPunct="1"/>
            <a:endParaRPr lang="en-US" sz="1600" smtClean="0"/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Once an array Object has been created, the size of that array can never change.</a:t>
            </a:r>
          </a:p>
          <a:p>
            <a:pPr eaLnBrk="1" hangingPunct="1"/>
            <a:r>
              <a:rPr lang="en-US" sz="1600" smtClean="0"/>
              <a:t>The values in the array can change, but not the size.</a:t>
            </a:r>
          </a:p>
          <a:p>
            <a:pPr eaLnBrk="1" hangingPunct="1"/>
            <a:r>
              <a:rPr lang="en-US" sz="1600" smtClean="0"/>
              <a:t>In order to remove values from an array, a new array must be created with an appropriate size considering how many items are to be removed.  </a:t>
            </a:r>
            <a:br>
              <a:rPr lang="en-US" sz="1600" smtClean="0"/>
            </a:br>
            <a:r>
              <a:rPr lang="en-US" sz="1600" smtClean="0"/>
              <a:t>Old values must then be copied to the new array.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</a:t>
            </a:r>
            <a:r>
              <a:rPr lang="en-US" sz="1600" smtClean="0"/>
              <a:t> should only appear in front of nums once.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</a:t>
            </a:r>
            <a:r>
              <a:rPr lang="en-US" sz="1600" smtClean="0"/>
              <a:t> should only appear on the left of nums when defining nums as an instance variable.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int[]</a:t>
            </a:r>
            <a:r>
              <a:rPr lang="en-US" sz="1600" smtClean="0"/>
              <a:t> should never appear on the left of nums in a constructor or any method.</a:t>
            </a:r>
          </a:p>
          <a:p>
            <a:pPr eaLnBrk="1" hangingPunct="1"/>
            <a:r>
              <a:rPr lang="en-US" sz="1600" smtClean="0"/>
              <a:t>The array  must be instantiated and sized in the constructor.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To toString() method will use a loop to access all spots in the array.  The value in each spot will be added to output and returned at the end of the toString() method.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To toString() method will use a loop to access all spots in the array.  The value in each spot will be added to output and returned at the end of the toString() method.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7" tIns="46219" rIns="92437" bIns="4621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built in Java Arrays.sort() method will naturally order all values in the array.</a:t>
            </a:r>
          </a:p>
          <a:p>
            <a:pPr eaLnBrk="1" hangingPunct="1"/>
            <a:r>
              <a:rPr lang="en-US" sz="1600" smtClean="0"/>
              <a:t>The values in the array will be in ascending order after the call to sort().</a:t>
            </a:r>
          </a:p>
          <a:p>
            <a:pPr eaLnBrk="1" hangingPunct="1"/>
            <a:r>
              <a:rPr lang="en-US" sz="1600" smtClean="0"/>
              <a:t>Arrays.sort() uses a quick sort to sort primitives and a merge sort to sort references.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An array is a collection of boxes / spots / items that all store the same type of value.   </a:t>
            </a:r>
            <a:br>
              <a:rPr lang="en-US" sz="1600" dirty="0" smtClean="0"/>
            </a:br>
            <a:r>
              <a:rPr lang="en-US" sz="1600" dirty="0" smtClean="0"/>
              <a:t>Each spot in the array stores a value of the same type.</a:t>
            </a:r>
          </a:p>
          <a:p>
            <a:pPr eaLnBrk="1" hangingPunct="1"/>
            <a:r>
              <a:rPr lang="en-US" sz="1600" dirty="0" smtClean="0"/>
              <a:t>Each spot in the array is essentially a single variable of the type specified.</a:t>
            </a:r>
            <a:br>
              <a:rPr lang="en-US" sz="1600" dirty="0" smtClean="0"/>
            </a:br>
            <a:endParaRPr lang="en-US" sz="1600" dirty="0" smtClean="0"/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array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[10];</a:t>
            </a:r>
            <a:r>
              <a:rPr lang="en-US" sz="1600" dirty="0" smtClean="0"/>
              <a:t>    array can store 10  integers.  </a:t>
            </a:r>
            <a:br>
              <a:rPr lang="en-US" sz="1600" dirty="0" smtClean="0"/>
            </a:br>
            <a:r>
              <a:rPr lang="en-US" sz="1600" dirty="0" smtClean="0"/>
              <a:t>array is basically a collection of 10 integer variables.  </a:t>
            </a:r>
            <a:br>
              <a:rPr lang="en-US" sz="1600" dirty="0" smtClean="0"/>
            </a:br>
            <a:r>
              <a:rPr lang="en-US" sz="1600" dirty="0" smtClean="0"/>
              <a:t>Spot 0 stores 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integer, spot 1 stores the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integer, and so on.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toString will print out the array just like the toString for ArrayList.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438" tIns="46219" rIns="92438" bIns="46219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7875" cy="34861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</p:spPr>
        <p:txBody>
          <a:bodyPr lIns="92446" tIns="46223" rIns="92446" bIns="46223"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A reference variable is used to store the location of an Object.  In most situations, a reference stores the actual memory address of an Object.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dirty="0" smtClean="0"/>
              <a:t> stores the location / memory address of an integer array.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 reference variable is used to store the location of an Object.  In most situations, a reference stores the actual memory address of an Object.</a:t>
            </a:r>
          </a:p>
          <a:p>
            <a:pPr eaLnBrk="1" hangingPunct="1"/>
            <a:r>
              <a:rPr lang="en-US" sz="1600" smtClean="0"/>
              <a:t>In the example above, an array Object has been instantiated.  There is nothing referring to the Object.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A reference variable is used to store the location of an Object.  </a:t>
            </a:r>
          </a:p>
          <a:p>
            <a:pPr eaLnBrk="1" hangingPunct="1"/>
            <a:r>
              <a:rPr lang="en-US" sz="1600" dirty="0" smtClean="0"/>
              <a:t>In most situations, a reference stores the actual memory address of an Object.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/>
              <a:t>stores the location / memory address of an integer array.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A String is a character array.  String s is storing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"compsci"</a:t>
            </a:r>
            <a:r>
              <a:rPr lang="en-US" sz="1600" smtClean="0"/>
              <a:t>.  Spot [0] is storing character c and spot [length-1] is storing character i.  Each spot in the String s is storing a single character.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3E02F-72F7-4E8B-9CCF-20F946BF5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D3149-0E10-4454-AFED-5B82082CE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C98EE-7261-4D41-8793-B8C203DCF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FAC4C-4A00-48F6-A001-AE6DC6DFE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2AE6D-CC5B-4A1F-970D-5180BBD4A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095B7-FD1E-43F0-8ADD-E6422B03E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6A2F3-2617-4759-A0C5-540F34BD2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BF637-F74D-4D94-A61B-F4A6D94E8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B6D37-0D37-4EF3-AEE8-F6B5F147E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FBA0F-5943-491B-BFCC-C6E56D1EB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68FB-49BF-450D-BA00-1AEB4A035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fld id="{8DE9D4E0-EC78-4CA9-8CB6-F2E48559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JAVA ARRAYS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3084"/>
          <p:cNvSpPr txBox="1">
            <a:spLocks noChangeArrowheads="1"/>
          </p:cNvSpPr>
          <p:nvPr/>
        </p:nvSpPr>
        <p:spPr bwMode="auto">
          <a:xfrm>
            <a:off x="1600200" y="2819400"/>
            <a:ext cx="67976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5	    6	  7    8    9</a:t>
            </a:r>
          </a:p>
        </p:txBody>
      </p:sp>
      <p:sp>
        <p:nvSpPr>
          <p:cNvPr id="22532" name="Text Box 3085"/>
          <p:cNvSpPr txBox="1">
            <a:spLocks noChangeArrowheads="1"/>
          </p:cNvSpPr>
          <p:nvPr/>
        </p:nvSpPr>
        <p:spPr bwMode="auto">
          <a:xfrm>
            <a:off x="244475" y="35052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sp>
        <p:nvSpPr>
          <p:cNvPr id="22533" name="Text Box 3086"/>
          <p:cNvSpPr txBox="1">
            <a:spLocks noChangeArrowheads="1"/>
          </p:cNvSpPr>
          <p:nvPr/>
        </p:nvSpPr>
        <p:spPr bwMode="auto">
          <a:xfrm>
            <a:off x="533400" y="1905000"/>
            <a:ext cx="79544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smtClean="0"/>
              <a:t> </a:t>
            </a:r>
            <a:r>
              <a:rPr lang="en-US" sz="2800" dirty="0" err="1" smtClean="0"/>
              <a:t>aplus</a:t>
            </a:r>
            <a:r>
              <a:rPr lang="en-US" sz="2800" dirty="0" smtClean="0"/>
              <a:t>   =   </a:t>
            </a:r>
            <a:r>
              <a:rPr lang="en-US" sz="2800" dirty="0"/>
              <a:t>new </a:t>
            </a:r>
            <a:r>
              <a:rPr lang="en-US" sz="2800" dirty="0" err="1"/>
              <a:t>int</a:t>
            </a:r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dirty="0"/>
              <a:t>];    </a:t>
            </a:r>
            <a:r>
              <a:rPr lang="en-US" sz="2800" dirty="0" smtClean="0"/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//</a:t>
            </a:r>
            <a:r>
              <a:rPr lang="en-US" sz="2000" dirty="0">
                <a:solidFill>
                  <a:srgbClr val="009900"/>
                </a:solidFill>
              </a:rPr>
              <a:t>Java </a:t>
            </a:r>
            <a:r>
              <a:rPr lang="en-US" sz="2000" dirty="0" err="1">
                <a:solidFill>
                  <a:srgbClr val="009900"/>
                </a:solidFill>
              </a:rPr>
              <a:t>int</a:t>
            </a:r>
            <a:r>
              <a:rPr lang="en-US" sz="2000" dirty="0">
                <a:solidFill>
                  <a:srgbClr val="009900"/>
                </a:solidFill>
              </a:rPr>
              <a:t> array</a:t>
            </a:r>
          </a:p>
        </p:txBody>
      </p:sp>
      <p:sp>
        <p:nvSpPr>
          <p:cNvPr id="22534" name="Text Box 3087"/>
          <p:cNvSpPr txBox="1">
            <a:spLocks noChangeArrowheads="1"/>
          </p:cNvSpPr>
          <p:nvPr/>
        </p:nvSpPr>
        <p:spPr bwMode="auto">
          <a:xfrm>
            <a:off x="1828800" y="5715000"/>
            <a:ext cx="18415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>
              <a:solidFill>
                <a:srgbClr val="FF0000"/>
              </a:solidFill>
            </a:endParaRPr>
          </a:p>
          <a:p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2536" name="Text Box 3089"/>
          <p:cNvSpPr txBox="1">
            <a:spLocks noChangeArrowheads="1"/>
          </p:cNvSpPr>
          <p:nvPr/>
        </p:nvSpPr>
        <p:spPr bwMode="auto">
          <a:xfrm>
            <a:off x="762000" y="4572000"/>
            <a:ext cx="77851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Arrays are filled with 0 values when instantiated.</a:t>
            </a:r>
          </a:p>
          <a:p>
            <a:r>
              <a:rPr lang="en-US" dirty="0">
                <a:solidFill>
                  <a:srgbClr val="0000CC"/>
                </a:solidFill>
              </a:rPr>
              <a:t>The exact value of each spot in the array depends</a:t>
            </a:r>
          </a:p>
          <a:p>
            <a:r>
              <a:rPr lang="en-US" dirty="0">
                <a:solidFill>
                  <a:srgbClr val="0000CC"/>
                </a:solidFill>
              </a:rPr>
              <a:t>on the specified type for the array.</a:t>
            </a:r>
          </a:p>
        </p:txBody>
      </p:sp>
      <p:graphicFrame>
        <p:nvGraphicFramePr>
          <p:cNvPr id="154667" name="Group 3115"/>
          <p:cNvGraphicFramePr>
            <a:graphicFrameLocks noGrp="1"/>
          </p:cNvGraphicFramePr>
          <p:nvPr/>
        </p:nvGraphicFramePr>
        <p:xfrm>
          <a:off x="1463675" y="35052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5008563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new int[</a:t>
            </a:r>
            <a:r>
              <a:rPr lang="en-US" sz="2800">
                <a:solidFill>
                  <a:srgbClr val="FF0000"/>
                </a:solidFill>
              </a:rPr>
              <a:t>10</a:t>
            </a:r>
            <a:r>
              <a:rPr lang="en-US" sz="2800"/>
              <a:t>];    	</a:t>
            </a:r>
            <a:r>
              <a:rPr lang="en-US" sz="2000">
                <a:solidFill>
                  <a:srgbClr val="009900"/>
                </a:solidFill>
              </a:rPr>
              <a:t>//Java int array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04800" y="4419600"/>
            <a:ext cx="8472488" cy="1816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Once an array object has been instantiated, </a:t>
            </a:r>
          </a:p>
          <a:p>
            <a:r>
              <a:rPr lang="en-US" sz="2800">
                <a:solidFill>
                  <a:srgbClr val="FF0000"/>
                </a:solidFill>
              </a:rPr>
              <a:t>the size many never change.  To increase or</a:t>
            </a:r>
          </a:p>
          <a:p>
            <a:r>
              <a:rPr lang="en-US" sz="2800">
                <a:solidFill>
                  <a:srgbClr val="FF0000"/>
                </a:solidFill>
              </a:rPr>
              <a:t>decrease the size, a new array would need to </a:t>
            </a:r>
          </a:p>
          <a:p>
            <a:r>
              <a:rPr lang="en-US" sz="2800">
                <a:solidFill>
                  <a:srgbClr val="FF0000"/>
                </a:solidFill>
              </a:rPr>
              <a:t>be instantiated and all old value copied.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990600" y="472440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>
              <a:solidFill>
                <a:srgbClr val="0000CC"/>
              </a:solidFill>
            </a:endParaRPr>
          </a:p>
        </p:txBody>
      </p:sp>
      <p:graphicFrame>
        <p:nvGraphicFramePr>
          <p:cNvPr id="213026" name="Group 34"/>
          <p:cNvGraphicFramePr>
            <a:graphicFrameLocks noGrp="1"/>
          </p:cNvGraphicFramePr>
          <p:nvPr/>
        </p:nvGraphicFramePr>
        <p:xfrm>
          <a:off x="930275" y="34290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583" name="Text Box 58"/>
          <p:cNvSpPr txBox="1">
            <a:spLocks noChangeArrowheads="1"/>
          </p:cNvSpPr>
          <p:nvPr/>
        </p:nvSpPr>
        <p:spPr bwMode="auto">
          <a:xfrm>
            <a:off x="1066800" y="2743200"/>
            <a:ext cx="67976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5	    6	  7    8    9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914400" y="1981200"/>
            <a:ext cx="711605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 smtClean="0"/>
              <a:t>aplus</a:t>
            </a:r>
            <a:r>
              <a:rPr lang="en-US" sz="2800" dirty="0" smtClean="0"/>
              <a:t>   =   </a:t>
            </a:r>
            <a:r>
              <a:rPr lang="en-US" sz="2800" dirty="0"/>
              <a:t>{2,7,8,234,745,1245};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066800" y="5029200"/>
            <a:ext cx="70913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An array can be initialized with values.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990600" y="472440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>
              <a:solidFill>
                <a:srgbClr val="0000CC"/>
              </a:solidFill>
            </a:endParaRP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006475" y="3657600"/>
            <a:ext cx="114807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/>
              <a:t>aplus</a:t>
            </a:r>
            <a:endParaRPr lang="en-US" sz="2800" dirty="0"/>
          </a:p>
        </p:txBody>
      </p:sp>
      <p:graphicFrame>
        <p:nvGraphicFramePr>
          <p:cNvPr id="227386" name="Group 58"/>
          <p:cNvGraphicFramePr>
            <a:graphicFrameLocks noGrp="1"/>
          </p:cNvGraphicFramePr>
          <p:nvPr/>
        </p:nvGraphicFramePr>
        <p:xfrm>
          <a:off x="2225675" y="3657600"/>
          <a:ext cx="5427663" cy="584200"/>
        </p:xfrm>
        <a:graphic>
          <a:graphicData uri="http://schemas.openxmlformats.org/drawingml/2006/table">
            <a:tbl>
              <a:tblPr/>
              <a:tblGrid>
                <a:gridCol w="1041400"/>
                <a:gridCol w="757238"/>
                <a:gridCol w="806450"/>
                <a:gridCol w="865187"/>
                <a:gridCol w="865188"/>
                <a:gridCol w="10922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600" name="Text Box 31"/>
          <p:cNvSpPr txBox="1">
            <a:spLocks noChangeArrowheads="1"/>
          </p:cNvSpPr>
          <p:nvPr/>
        </p:nvSpPr>
        <p:spPr bwMode="auto">
          <a:xfrm>
            <a:off x="2362200" y="2971800"/>
            <a:ext cx="504507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0        1     2       3      4       5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320675" y="2286000"/>
            <a:ext cx="114807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/>
              <a:t>aplus</a:t>
            </a:r>
            <a:endParaRPr lang="en-US" sz="2800" dirty="0"/>
          </a:p>
        </p:txBody>
      </p:sp>
      <p:graphicFrame>
        <p:nvGraphicFramePr>
          <p:cNvPr id="214052" name="Group 36"/>
          <p:cNvGraphicFramePr>
            <a:graphicFrameLocks noGrp="1"/>
          </p:cNvGraphicFramePr>
          <p:nvPr/>
        </p:nvGraphicFramePr>
        <p:xfrm>
          <a:off x="1539875" y="22860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628" name="Text Box 32"/>
          <p:cNvSpPr txBox="1">
            <a:spLocks noChangeArrowheads="1"/>
          </p:cNvSpPr>
          <p:nvPr/>
        </p:nvSpPr>
        <p:spPr bwMode="auto">
          <a:xfrm>
            <a:off x="533400" y="3429000"/>
            <a:ext cx="8358378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The</a:t>
            </a:r>
            <a:r>
              <a:rPr lang="en-US" sz="3200" dirty="0">
                <a:solidFill>
                  <a:schemeClr val="accent2"/>
                </a:solidFill>
              </a:rPr>
              <a:t> [spot/index]</a:t>
            </a:r>
            <a:r>
              <a:rPr lang="en-US" sz="3200" dirty="0"/>
              <a:t> indicates which </a:t>
            </a:r>
            <a:br>
              <a:rPr lang="en-US" sz="3200" dirty="0"/>
            </a:br>
            <a:r>
              <a:rPr lang="en-US" sz="3200" dirty="0"/>
              <a:t>value in the array is being manipulated.</a:t>
            </a:r>
          </a:p>
          <a:p>
            <a:endParaRPr lang="en-US" sz="3200" dirty="0"/>
          </a:p>
          <a:p>
            <a:r>
              <a:rPr lang="en-US" sz="3200" dirty="0" err="1" smtClean="0"/>
              <a:t>aplus</a:t>
            </a:r>
            <a:r>
              <a:rPr lang="en-US" sz="3200" dirty="0" smtClean="0">
                <a:solidFill>
                  <a:schemeClr val="accent2"/>
                </a:solidFill>
              </a:rPr>
              <a:t>[0</a:t>
            </a:r>
            <a:r>
              <a:rPr lang="en-US" sz="3200" dirty="0">
                <a:solidFill>
                  <a:schemeClr val="accent2"/>
                </a:solidFill>
              </a:rPr>
              <a:t>]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9900"/>
                </a:solidFill>
              </a:rPr>
              <a:t>9</a:t>
            </a:r>
            <a:r>
              <a:rPr lang="en-US" sz="3200" dirty="0"/>
              <a:t>;</a:t>
            </a:r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accent2"/>
                </a:solidFill>
              </a:rPr>
              <a:t>0</a:t>
            </a:r>
            <a:r>
              <a:rPr lang="en-US" sz="3200" dirty="0"/>
              <a:t> spot is being set to </a:t>
            </a:r>
            <a:r>
              <a:rPr lang="en-US" sz="3200" dirty="0">
                <a:solidFill>
                  <a:srgbClr val="009900"/>
                </a:solidFill>
              </a:rPr>
              <a:t>9</a:t>
            </a:r>
            <a:r>
              <a:rPr lang="en-US" sz="3200" dirty="0"/>
              <a:t>.</a:t>
            </a:r>
          </a:p>
        </p:txBody>
      </p:sp>
      <p:sp>
        <p:nvSpPr>
          <p:cNvPr id="25629" name="Text Box 34"/>
          <p:cNvSpPr txBox="1">
            <a:spLocks noChangeArrowheads="1"/>
          </p:cNvSpPr>
          <p:nvPr/>
        </p:nvSpPr>
        <p:spPr bwMode="auto">
          <a:xfrm>
            <a:off x="1676400" y="1676400"/>
            <a:ext cx="67976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0    </a:t>
            </a:r>
            <a:r>
              <a:rPr lang="en-US" sz="2800"/>
              <a:t>1     2    3    4    5	    6	  7    8    9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891463" cy="155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3200"/>
          </a:p>
          <a:p>
            <a:r>
              <a:rPr lang="en-US" sz="3200"/>
              <a:t>Java indexes must always be </a:t>
            </a:r>
            <a:r>
              <a:rPr lang="en-US" sz="3200" i="1" u="sng">
                <a:solidFill>
                  <a:srgbClr val="FF0000"/>
                </a:solidFill>
              </a:rPr>
              <a:t>integers</a:t>
            </a:r>
          </a:p>
          <a:p>
            <a:r>
              <a:rPr lang="en-US" sz="3200"/>
              <a:t>and the first index will always be 0.</a:t>
            </a:r>
            <a:endParaRPr lang="en-US" sz="28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6694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0    1    2     3    4    5    6	 7     8    9</a:t>
            </a:r>
            <a:r>
              <a:rPr lang="en-US" sz="2800"/>
              <a:t>  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473075" y="4267200"/>
            <a:ext cx="114807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/>
              <a:t>aplus</a:t>
            </a:r>
            <a:endParaRPr lang="en-US" sz="2800" dirty="0"/>
          </a:p>
        </p:txBody>
      </p:sp>
      <p:graphicFrame>
        <p:nvGraphicFramePr>
          <p:cNvPr id="182303" name="Group 31"/>
          <p:cNvGraphicFramePr>
            <a:graphicFrameLocks noGrp="1"/>
          </p:cNvGraphicFramePr>
          <p:nvPr/>
        </p:nvGraphicFramePr>
        <p:xfrm>
          <a:off x="1692275" y="42672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arrayinit.java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7526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Printing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Values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609600" y="1447800"/>
            <a:ext cx="62484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000066"/>
                </a:solidFill>
              </a:rPr>
              <a:t>int[] nums = {2,3,5,1,0,6,7};  </a:t>
            </a:r>
          </a:p>
          <a:p>
            <a:pPr eaLnBrk="0" hangingPunct="0"/>
            <a:endParaRPr lang="en-US" sz="3200">
              <a:solidFill>
                <a:srgbClr val="000066"/>
              </a:solidFill>
            </a:endParaRP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out.println(nums[0]);     out.println(nums[2]);    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out.println(nums[5]);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858000" y="2286000"/>
            <a:ext cx="1905000" cy="20621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2</a:t>
            </a:r>
            <a:br>
              <a:rPr lang="en-US" sz="3200"/>
            </a:br>
            <a:r>
              <a:rPr lang="en-US" sz="3200"/>
              <a:t>5</a:t>
            </a:r>
            <a:br>
              <a:rPr lang="en-US" sz="3200"/>
            </a:br>
            <a:r>
              <a:rPr lang="en-US" sz="3200"/>
              <a:t>6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311275" y="55626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158754" name="Group 34"/>
          <p:cNvGraphicFramePr>
            <a:graphicFrameLocks noGrp="1"/>
          </p:cNvGraphicFramePr>
          <p:nvPr/>
        </p:nvGraphicFramePr>
        <p:xfrm>
          <a:off x="2530475" y="5562600"/>
          <a:ext cx="474662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720" name="Text Box 32"/>
          <p:cNvSpPr txBox="1">
            <a:spLocks noChangeArrowheads="1"/>
          </p:cNvSpPr>
          <p:nvPr/>
        </p:nvSpPr>
        <p:spPr bwMode="auto">
          <a:xfrm>
            <a:off x="2667000" y="48768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0    1     2    3    4     5    6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609600" y="1447800"/>
            <a:ext cx="62484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000066"/>
                </a:solidFill>
              </a:rPr>
              <a:t>int[] nums = {2,3,5,1,0,6,7};  </a:t>
            </a:r>
          </a:p>
          <a:p>
            <a:pPr eaLnBrk="0" hangingPunct="0"/>
            <a:endParaRPr lang="en-US" sz="3200">
              <a:solidFill>
                <a:srgbClr val="000066"/>
              </a:solidFill>
            </a:endParaRP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 nums[ 1 + 3 ] );     out.println( nums[ 7 / 2 ] );    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 nums[ 6 ] );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858000" y="2286000"/>
            <a:ext cx="1905000" cy="20621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0</a:t>
            </a:r>
            <a:br>
              <a:rPr lang="en-US" sz="3200"/>
            </a:br>
            <a:r>
              <a:rPr lang="en-US" sz="3200"/>
              <a:t>1</a:t>
            </a:r>
            <a:br>
              <a:rPr lang="en-US" sz="3200"/>
            </a:br>
            <a:r>
              <a:rPr lang="en-US" sz="3200"/>
              <a:t>7</a:t>
            </a: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1311275" y="55626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158754" name="Group 34"/>
          <p:cNvGraphicFramePr>
            <a:graphicFrameLocks noGrp="1"/>
          </p:cNvGraphicFramePr>
          <p:nvPr/>
        </p:nvGraphicFramePr>
        <p:xfrm>
          <a:off x="2530475" y="5562600"/>
          <a:ext cx="4746625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744" name="Text Box 32"/>
          <p:cNvSpPr txBox="1">
            <a:spLocks noChangeArrowheads="1"/>
          </p:cNvSpPr>
          <p:nvPr/>
        </p:nvSpPr>
        <p:spPr bwMode="auto">
          <a:xfrm>
            <a:off x="2667000" y="48768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0    1     2    3    4     5    6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arrayprintone.java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arrayprinttwo.java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3716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Spots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5" name="Rectangle 3074"/>
          <p:cNvSpPr>
            <a:spLocks noChangeArrowheads="1"/>
          </p:cNvSpPr>
          <p:nvPr/>
        </p:nvSpPr>
        <p:spPr bwMode="auto">
          <a:xfrm>
            <a:off x="762000" y="1447800"/>
            <a:ext cx="56388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000066"/>
                </a:solidFill>
              </a:rPr>
              <a:t>int[] nums = new int[10];      </a:t>
            </a:r>
          </a:p>
          <a:p>
            <a:pPr eaLnBrk="0" hangingPunct="0"/>
            <a:endParaRPr lang="en-US" sz="3200">
              <a:solidFill>
                <a:srgbClr val="000066"/>
              </a:solidFill>
            </a:endParaRP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nums[0] = 231;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nums[4] = 756;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nums[2] = 123;</a:t>
            </a:r>
          </a:p>
          <a:p>
            <a:pPr eaLnBrk="0" hangingPunct="0"/>
            <a:endParaRPr lang="en-US" sz="3200">
              <a:solidFill>
                <a:srgbClr val="000066"/>
              </a:solidFill>
            </a:endParaRP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out.println(nums[0]);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out.println(nums[1]);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out.println(nums[4]);</a:t>
            </a:r>
          </a:p>
          <a:p>
            <a:pPr eaLnBrk="0" hangingPunct="0"/>
            <a:r>
              <a:rPr lang="en-US" sz="3200">
                <a:solidFill>
                  <a:srgbClr val="000066"/>
                </a:solidFill>
              </a:rPr>
              <a:t>out.println(nums[4/2]);</a:t>
            </a:r>
          </a:p>
        </p:txBody>
      </p:sp>
      <p:sp>
        <p:nvSpPr>
          <p:cNvPr id="33796" name="Text Box 3075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33798" name="Text Box 3077"/>
          <p:cNvSpPr txBox="1">
            <a:spLocks noChangeArrowheads="1"/>
          </p:cNvSpPr>
          <p:nvPr/>
        </p:nvSpPr>
        <p:spPr bwMode="auto">
          <a:xfrm>
            <a:off x="6858000" y="24384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/>
              <a:t>231</a:t>
            </a:r>
            <a:br>
              <a:rPr lang="en-US" sz="3200"/>
            </a:br>
            <a:r>
              <a:rPr lang="en-US" sz="3200"/>
              <a:t>0</a:t>
            </a:r>
            <a:br>
              <a:rPr lang="en-US" sz="3200"/>
            </a:br>
            <a:r>
              <a:rPr lang="en-US" sz="3200"/>
              <a:t>756</a:t>
            </a:r>
            <a:br>
              <a:rPr lang="en-US" sz="3200"/>
            </a:br>
            <a:r>
              <a:rPr lang="en-US" sz="3200"/>
              <a:t>123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Setting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685800" y="1600200"/>
            <a:ext cx="75438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000">
                <a:solidFill>
                  <a:srgbClr val="000066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000066"/>
                </a:solidFill>
              </a:rPr>
              <a:t>double[] nums = new double[10];      </a:t>
            </a:r>
          </a:p>
          <a:p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 nums[0] = 10.5;</a:t>
            </a:r>
          </a:p>
          <a:p>
            <a:r>
              <a:rPr lang="en-US" sz="3200">
                <a:solidFill>
                  <a:srgbClr val="000066"/>
                </a:solidFill>
              </a:rPr>
              <a:t> nums[3] = 98.6;</a:t>
            </a:r>
          </a:p>
          <a:p>
            <a:r>
              <a:rPr lang="en-US" sz="3200">
                <a:solidFill>
                  <a:srgbClr val="000066"/>
                </a:solidFill>
              </a:rPr>
              <a:t> nums[2] = 77.5;</a:t>
            </a:r>
          </a:p>
          <a:p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 out.println(nums[0]);</a:t>
            </a:r>
          </a:p>
          <a:p>
            <a:r>
              <a:rPr lang="en-US" sz="3200">
                <a:solidFill>
                  <a:srgbClr val="000066"/>
                </a:solidFill>
              </a:rPr>
              <a:t> out.println(nums[3]);   </a:t>
            </a:r>
          </a:p>
          <a:p>
            <a:r>
              <a:rPr lang="en-US" sz="3200">
                <a:solidFill>
                  <a:srgbClr val="000066"/>
                </a:solidFill>
              </a:rPr>
              <a:t> out.println(nums[7]);</a:t>
            </a:r>
          </a:p>
          <a:p>
            <a:endParaRPr lang="en-US" sz="3200">
              <a:solidFill>
                <a:srgbClr val="000066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477000" y="3124200"/>
            <a:ext cx="19050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200"/>
              <a:t>10.5</a:t>
            </a:r>
            <a:br>
              <a:rPr lang="en-US" sz="3200"/>
            </a:br>
            <a:r>
              <a:rPr lang="en-US" sz="3200"/>
              <a:t>98.6</a:t>
            </a:r>
            <a:br>
              <a:rPr lang="en-US" sz="3200"/>
            </a:br>
            <a:r>
              <a:rPr lang="en-US" sz="3200"/>
              <a:t>0.0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Setting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85800" y="1600200"/>
            <a:ext cx="7543800" cy="50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000">
                <a:solidFill>
                  <a:srgbClr val="000066"/>
                </a:solidFill>
                <a:latin typeface="Arial" charset="0"/>
              </a:rPr>
              <a:t> </a:t>
            </a:r>
            <a:r>
              <a:rPr lang="en-US" sz="3200">
                <a:solidFill>
                  <a:srgbClr val="000066"/>
                </a:solidFill>
              </a:rPr>
              <a:t>String[] words = new String[10];      </a:t>
            </a:r>
          </a:p>
          <a:p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 words[0] = "dog";</a:t>
            </a:r>
          </a:p>
          <a:p>
            <a:r>
              <a:rPr lang="en-US" sz="3200">
                <a:solidFill>
                  <a:srgbClr val="000066"/>
                </a:solidFill>
              </a:rPr>
              <a:t> words[3] = "cat";</a:t>
            </a:r>
          </a:p>
          <a:p>
            <a:r>
              <a:rPr lang="en-US" sz="3200">
                <a:solidFill>
                  <a:srgbClr val="000066"/>
                </a:solidFill>
              </a:rPr>
              <a:t> words[2] = "pig";</a:t>
            </a:r>
          </a:p>
          <a:p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 out.println( words[0] );</a:t>
            </a:r>
          </a:p>
          <a:p>
            <a:r>
              <a:rPr lang="en-US" sz="3200">
                <a:solidFill>
                  <a:srgbClr val="000066"/>
                </a:solidFill>
              </a:rPr>
              <a:t> out.println( words[3] );   </a:t>
            </a:r>
          </a:p>
          <a:p>
            <a:r>
              <a:rPr lang="en-US" sz="3200">
                <a:solidFill>
                  <a:srgbClr val="000066"/>
                </a:solidFill>
              </a:rPr>
              <a:t> out.println( words[7] );</a:t>
            </a:r>
          </a:p>
          <a:p>
            <a:endParaRPr lang="en-US" sz="3200">
              <a:solidFill>
                <a:srgbClr val="000066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477000" y="3124200"/>
            <a:ext cx="19050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200"/>
              <a:t>dog</a:t>
            </a:r>
            <a:br>
              <a:rPr lang="en-US" sz="3200"/>
            </a:br>
            <a:r>
              <a:rPr lang="en-US" sz="3200"/>
              <a:t>cat</a:t>
            </a:r>
            <a:br>
              <a:rPr lang="en-US" sz="3200"/>
            </a:br>
            <a:r>
              <a:rPr lang="en-US" sz="3200"/>
              <a:t>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Setting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arraysetone.java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arraysettwo.java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676400"/>
            <a:ext cx="7086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Accessing Arrays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 Loops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80988" y="1524000"/>
            <a:ext cx="8863012" cy="2930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{3,2,5,1,0,6};</a:t>
            </a:r>
            <a:r>
              <a:rPr lang="en-US" sz="3100"/>
              <a:t> </a:t>
            </a:r>
            <a:endParaRPr lang="en-US" sz="3100">
              <a:solidFill>
                <a:srgbClr val="000066"/>
              </a:solidFill>
            </a:endParaRPr>
          </a:p>
          <a:p>
            <a:r>
              <a:rPr lang="en-US" sz="3100">
                <a:solidFill>
                  <a:srgbClr val="000066"/>
                </a:solidFill>
              </a:rPr>
              <a:t>for(int spot=0; spot&lt;nums.length; spot++)</a:t>
            </a:r>
          </a:p>
          <a:p>
            <a:r>
              <a:rPr lang="en-US" sz="3100">
                <a:solidFill>
                  <a:srgbClr val="000066"/>
                </a:solidFill>
              </a:rPr>
              <a:t>{</a:t>
            </a:r>
          </a:p>
          <a:p>
            <a:r>
              <a:rPr lang="en-US" sz="3100">
                <a:solidFill>
                  <a:srgbClr val="000066"/>
                </a:solidFill>
              </a:rPr>
              <a:t>     out.println(nums[spot]);   	</a:t>
            </a:r>
          </a:p>
          <a:p>
            <a:r>
              <a:rPr lang="en-US" sz="3100">
                <a:solidFill>
                  <a:srgbClr val="000066"/>
                </a:solidFill>
              </a:rPr>
              <a:t>}</a:t>
            </a:r>
          </a:p>
          <a:p>
            <a:endParaRPr lang="en-US" sz="3100">
              <a:solidFill>
                <a:srgbClr val="000066"/>
              </a:solidFill>
            </a:endParaRPr>
          </a:p>
        </p:txBody>
      </p:sp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7010400" y="2895600"/>
            <a:ext cx="1905000" cy="33543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000"/>
              <a:t>3</a:t>
            </a:r>
            <a:br>
              <a:rPr lang="en-US" sz="3000"/>
            </a:br>
            <a:r>
              <a:rPr lang="en-US" sz="3000"/>
              <a:t>2</a:t>
            </a:r>
            <a:br>
              <a:rPr lang="en-US" sz="3000"/>
            </a:br>
            <a:r>
              <a:rPr lang="en-US" sz="3000"/>
              <a:t>5</a:t>
            </a:r>
            <a:br>
              <a:rPr lang="en-US" sz="3000"/>
            </a:br>
            <a:r>
              <a:rPr lang="en-US" sz="3000"/>
              <a:t>1</a:t>
            </a:r>
            <a:br>
              <a:rPr lang="en-US" sz="3000"/>
            </a:br>
            <a:r>
              <a:rPr lang="en-US" sz="3000"/>
              <a:t>0</a:t>
            </a:r>
            <a:br>
              <a:rPr lang="en-US" sz="3000"/>
            </a:br>
            <a:r>
              <a:rPr lang="en-US" sz="3000"/>
              <a:t>6</a:t>
            </a:r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914400" y="4495800"/>
            <a:ext cx="4953000" cy="12001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length returns the # of </a:t>
            </a:r>
          </a:p>
          <a:p>
            <a:r>
              <a:rPr lang="en-US">
                <a:solidFill>
                  <a:schemeClr val="accent2"/>
                </a:solidFill>
              </a:rPr>
              <a:t>elements/items/spots in the array!!!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1143000" y="1676400"/>
            <a:ext cx="7239000" cy="3170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int[] nums = {3,2,5,1,0,6};</a:t>
            </a:r>
            <a:r>
              <a:rPr lang="en-US" sz="3200"/>
              <a:t> </a:t>
            </a:r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for(int  item  :  nums)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</a:p>
          <a:p>
            <a:r>
              <a:rPr lang="en-US" sz="3200">
                <a:solidFill>
                  <a:srgbClr val="000066"/>
                </a:solidFill>
              </a:rPr>
              <a:t>     out.println(item); 	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</a:p>
          <a:p>
            <a:endParaRPr lang="en-US" sz="4000">
              <a:solidFill>
                <a:srgbClr val="000066"/>
              </a:solidFill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7010400" y="2438400"/>
            <a:ext cx="1905000" cy="35401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3</a:t>
            </a:r>
            <a:br>
              <a:rPr lang="en-US" sz="3200"/>
            </a:br>
            <a:r>
              <a:rPr lang="en-US" sz="3200"/>
              <a:t>2</a:t>
            </a:r>
            <a:br>
              <a:rPr lang="en-US" sz="3200"/>
            </a:br>
            <a:r>
              <a:rPr lang="en-US" sz="3200"/>
              <a:t>5</a:t>
            </a:r>
            <a:br>
              <a:rPr lang="en-US" sz="3200"/>
            </a:br>
            <a:r>
              <a:rPr lang="en-US" sz="3200"/>
              <a:t>1</a:t>
            </a:r>
            <a:br>
              <a:rPr lang="en-US" sz="3200"/>
            </a:br>
            <a:r>
              <a:rPr lang="en-US" sz="3200"/>
              <a:t>0</a:t>
            </a:r>
            <a:br>
              <a:rPr lang="en-US" sz="3200"/>
            </a:br>
            <a:r>
              <a:rPr lang="en-US" sz="3200"/>
              <a:t>6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25475" y="53340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200711" name="Group 7"/>
          <p:cNvGraphicFramePr>
            <a:graphicFrameLocks noGrp="1"/>
          </p:cNvGraphicFramePr>
          <p:nvPr/>
        </p:nvGraphicFramePr>
        <p:xfrm>
          <a:off x="1844675" y="5334000"/>
          <a:ext cx="4068763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1981200" y="46482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0    1     2    3    4     5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1000" y="1701800"/>
            <a:ext cx="8578850" cy="2378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000"/>
              <a:t>int[] nums = new int[6];</a:t>
            </a:r>
          </a:p>
          <a:p>
            <a:r>
              <a:rPr lang="en-US" sz="3000"/>
              <a:t>for(int spot=0; spot&lt;nums.length; spot++)</a:t>
            </a:r>
          </a:p>
          <a:p>
            <a:r>
              <a:rPr lang="en-US" sz="3000"/>
              <a:t>{</a:t>
            </a:r>
          </a:p>
          <a:p>
            <a:r>
              <a:rPr lang="en-US" sz="3000"/>
              <a:t>    nums[spot] = spot*4;</a:t>
            </a:r>
          </a:p>
          <a:p>
            <a:r>
              <a:rPr lang="en-US" sz="3000"/>
              <a:t>}</a:t>
            </a:r>
          </a:p>
        </p:txBody>
      </p:sp>
      <p:sp>
        <p:nvSpPr>
          <p:cNvPr id="40965" name="Text Box 16"/>
          <p:cNvSpPr txBox="1">
            <a:spLocks noChangeArrowheads="1"/>
          </p:cNvSpPr>
          <p:nvPr/>
        </p:nvSpPr>
        <p:spPr bwMode="auto">
          <a:xfrm>
            <a:off x="1539875" y="51816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167982" name="Group 46"/>
          <p:cNvGraphicFramePr>
            <a:graphicFrameLocks noGrp="1"/>
          </p:cNvGraphicFramePr>
          <p:nvPr/>
        </p:nvGraphicFramePr>
        <p:xfrm>
          <a:off x="2759075" y="5181600"/>
          <a:ext cx="4068763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0982" name="Text Box 35"/>
          <p:cNvSpPr txBox="1">
            <a:spLocks noChangeArrowheads="1"/>
          </p:cNvSpPr>
          <p:nvPr/>
        </p:nvSpPr>
        <p:spPr bwMode="auto">
          <a:xfrm>
            <a:off x="2895600" y="44958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0    1     2    3    4    5 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09600" y="1524000"/>
            <a:ext cx="8305800" cy="3170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String[] wrds = {"cat","pig","dog"};</a:t>
            </a:r>
            <a:r>
              <a:rPr lang="en-US" sz="3200"/>
              <a:t> </a:t>
            </a:r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000066"/>
                </a:solidFill>
              </a:rPr>
              <a:t>for(String  item  :  wrds)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</a:p>
          <a:p>
            <a:r>
              <a:rPr lang="en-US" sz="3200">
                <a:solidFill>
                  <a:srgbClr val="000066"/>
                </a:solidFill>
              </a:rPr>
              <a:t>     out.println(item); 	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</a:p>
          <a:p>
            <a:endParaRPr lang="en-US" sz="4000">
              <a:solidFill>
                <a:srgbClr val="000066"/>
              </a:solidFill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629400" y="2514600"/>
            <a:ext cx="1905000" cy="20621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cat</a:t>
            </a:r>
            <a:br>
              <a:rPr lang="en-US" sz="3200"/>
            </a:br>
            <a:r>
              <a:rPr lang="en-US" sz="3200"/>
              <a:t>pig</a:t>
            </a:r>
            <a:br>
              <a:rPr lang="en-US" sz="3200"/>
            </a:br>
            <a:r>
              <a:rPr lang="en-US" sz="3200"/>
              <a:t>dog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1463675" y="5029200"/>
            <a:ext cx="1069975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wrds</a:t>
            </a:r>
          </a:p>
        </p:txBody>
      </p:sp>
      <p:graphicFrame>
        <p:nvGraphicFramePr>
          <p:cNvPr id="200711" name="Group 7"/>
          <p:cNvGraphicFramePr>
            <a:graphicFrameLocks noGrp="1"/>
          </p:cNvGraphicFramePr>
          <p:nvPr/>
        </p:nvGraphicFramePr>
        <p:xfrm>
          <a:off x="2682875" y="5029200"/>
          <a:ext cx="3184525" cy="838200"/>
        </p:xfrm>
        <a:graphic>
          <a:graphicData uri="http://schemas.openxmlformats.org/drawingml/2006/table">
            <a:tbl>
              <a:tblPr/>
              <a:tblGrid>
                <a:gridCol w="1060681"/>
                <a:gridCol w="1060680"/>
                <a:gridCol w="1063164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2000" name="Text Box 25"/>
          <p:cNvSpPr txBox="1">
            <a:spLocks noChangeArrowheads="1"/>
          </p:cNvSpPr>
          <p:nvPr/>
        </p:nvSpPr>
        <p:spPr bwMode="auto">
          <a:xfrm>
            <a:off x="2819400" y="4343400"/>
            <a:ext cx="3048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  0        1        2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"/>
            <a:ext cx="8001000" cy="601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4038600"/>
            <a:ext cx="16097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80772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arrayloopone.java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arraylooptwo.java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Counting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 Values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457200" y="1905000"/>
            <a:ext cx="8305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In order to count the number of occurrences of a particular value, you must use a loop to access all items in the array.</a:t>
            </a:r>
          </a:p>
          <a:p>
            <a:r>
              <a:rPr lang="en-US" sz="2800">
                <a:solidFill>
                  <a:schemeClr val="accent2"/>
                </a:solidFill>
              </a:rPr>
              <a:t/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You must also include an if statement to check for the specified value and a variable with which to count each of the variable’s occurrences.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1981200"/>
            <a:ext cx="86868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0">
              <a:solidFill>
                <a:schemeClr val="accent2"/>
              </a:solidFill>
            </a:endParaRPr>
          </a:p>
          <a:p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loop through all array items </a:t>
            </a:r>
          </a:p>
          <a:p>
            <a:endParaRPr lang="en-US" sz="320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if current item == search value </a:t>
            </a:r>
          </a:p>
          <a:p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increase the count by 1</a:t>
            </a:r>
          </a:p>
          <a:p>
            <a:endParaRPr lang="en-US" sz="3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533400" y="1524000"/>
            <a:ext cx="8153400" cy="5016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b="0">
                <a:solidFill>
                  <a:srgbClr val="000066"/>
                </a:solidFill>
              </a:rPr>
              <a:t>//assume nums is an array with values</a:t>
            </a:r>
          </a:p>
          <a:p>
            <a:r>
              <a:rPr lang="en-US" sz="3200">
                <a:solidFill>
                  <a:srgbClr val="000066"/>
                </a:solidFill>
              </a:rPr>
              <a:t/>
            </a:r>
            <a:br>
              <a:rPr lang="en-US" sz="3200">
                <a:solidFill>
                  <a:srgbClr val="000066"/>
                </a:solidFill>
              </a:rPr>
            </a:br>
            <a:r>
              <a:rPr lang="en-US" sz="3200">
                <a:solidFill>
                  <a:srgbClr val="000066"/>
                </a:solidFill>
              </a:rPr>
              <a:t>int count = 0;</a:t>
            </a:r>
            <a:br>
              <a:rPr lang="en-US" sz="3200">
                <a:solidFill>
                  <a:srgbClr val="000066"/>
                </a:solidFill>
              </a:rPr>
            </a:br>
            <a:r>
              <a:rPr lang="en-US" sz="3200">
                <a:solidFill>
                  <a:srgbClr val="000066"/>
                </a:solidFill>
              </a:rPr>
              <a:t>for( int  item  :  nums )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</a:p>
          <a:p>
            <a:r>
              <a:rPr lang="en-US" sz="3200">
                <a:solidFill>
                  <a:srgbClr val="000066"/>
                </a:solidFill>
              </a:rPr>
              <a:t>     if ( item matches provided value )</a:t>
            </a:r>
          </a:p>
          <a:p>
            <a:r>
              <a:rPr lang="en-US" sz="3200">
                <a:solidFill>
                  <a:srgbClr val="000066"/>
                </a:solidFill>
              </a:rPr>
              <a:t>        count = count + 1;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  <a:br>
              <a:rPr lang="en-US" sz="3200">
                <a:solidFill>
                  <a:srgbClr val="000066"/>
                </a:solidFill>
              </a:rPr>
            </a:br>
            <a:endParaRPr lang="en-US" sz="320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//return or print count</a:t>
            </a:r>
            <a:endParaRPr lang="en-US" sz="4000" b="0">
              <a:solidFill>
                <a:srgbClr val="00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Counting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arraycount.java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371600"/>
            <a:ext cx="5943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Deleting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 Values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143000" y="3429000"/>
            <a:ext cx="6324600" cy="569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{1,7,8,7,4,3,7};</a:t>
            </a:r>
          </a:p>
        </p:txBody>
      </p:sp>
      <p:sp>
        <p:nvSpPr>
          <p:cNvPr id="50181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8458200" cy="14462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Once instantiated, the size of an array can never change.  </a:t>
            </a:r>
            <a:endParaRPr lang="en-US" sz="440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447800" y="3962400"/>
            <a:ext cx="6324600" cy="569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newRay = new int[ size ];</a:t>
            </a:r>
          </a:p>
        </p:txBody>
      </p:sp>
      <p:sp>
        <p:nvSpPr>
          <p:cNvPr id="51205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8458200" cy="14462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To delete values, a new array must be instantiated.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2228" name="Text Box 8"/>
          <p:cNvSpPr txBox="1">
            <a:spLocks noChangeArrowheads="1"/>
          </p:cNvSpPr>
          <p:nvPr/>
        </p:nvSpPr>
        <p:spPr bwMode="auto">
          <a:xfrm>
            <a:off x="304800" y="1676400"/>
            <a:ext cx="8458200" cy="14462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Values must be copied from the old array to the new one.</a:t>
            </a: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1143000" y="3429000"/>
            <a:ext cx="6324600" cy="2478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{1,7,8,7,4,3,7};</a:t>
            </a:r>
            <a:br>
              <a:rPr lang="en-US" sz="3100">
                <a:solidFill>
                  <a:srgbClr val="000066"/>
                </a:solidFill>
              </a:rPr>
            </a:br>
            <a:r>
              <a:rPr lang="en-US" sz="3100">
                <a:solidFill>
                  <a:srgbClr val="000066"/>
                </a:solidFill>
              </a:rPr>
              <a:t>int[] newRay = new int[ size ];</a:t>
            </a:r>
          </a:p>
          <a:p>
            <a:r>
              <a:rPr lang="en-US" sz="3100">
                <a:solidFill>
                  <a:srgbClr val="000066"/>
                </a:solidFill>
              </a:rPr>
              <a:t/>
            </a:r>
            <a:br>
              <a:rPr lang="en-US" sz="3100">
                <a:solidFill>
                  <a:srgbClr val="000066"/>
                </a:solidFill>
              </a:rPr>
            </a:br>
            <a:r>
              <a:rPr lang="en-US" sz="3100">
                <a:solidFill>
                  <a:srgbClr val="000066"/>
                </a:solidFill>
              </a:rPr>
              <a:t>loop through nums</a:t>
            </a:r>
            <a:br>
              <a:rPr lang="en-US" sz="3100">
                <a:solidFill>
                  <a:srgbClr val="000066"/>
                </a:solidFill>
              </a:rPr>
            </a:br>
            <a:r>
              <a:rPr lang="en-US" sz="3100">
                <a:solidFill>
                  <a:srgbClr val="000066"/>
                </a:solidFill>
              </a:rPr>
              <a:t>   copy stuff to newRay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an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381000" y="1905000"/>
            <a:ext cx="8534400" cy="3154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100">
                <a:solidFill>
                  <a:srgbClr val="000066"/>
                </a:solidFill>
              </a:rPr>
              <a:t>int[] nums = {1,7,8,7,4,3,7};</a:t>
            </a:r>
          </a:p>
          <a:p>
            <a:endParaRPr lang="en-US" sz="3100">
              <a:solidFill>
                <a:srgbClr val="000066"/>
              </a:solidFill>
            </a:endParaRPr>
          </a:p>
          <a:p>
            <a:r>
              <a:rPr lang="en-US" sz="4400" u="sng">
                <a:solidFill>
                  <a:srgbClr val="000066"/>
                </a:solidFill>
              </a:rPr>
              <a:t>To delete all 7s</a:t>
            </a:r>
          </a:p>
          <a:p>
            <a:r>
              <a:rPr lang="en-US" sz="3100">
                <a:solidFill>
                  <a:srgbClr val="000066"/>
                </a:solidFill>
              </a:rPr>
              <a:t>Count the 7s</a:t>
            </a:r>
          </a:p>
          <a:p>
            <a:r>
              <a:rPr lang="en-US" sz="3100">
                <a:solidFill>
                  <a:srgbClr val="000066"/>
                </a:solidFill>
              </a:rPr>
              <a:t>Create an array set to count of non 7s</a:t>
            </a:r>
          </a:p>
          <a:p>
            <a:r>
              <a:rPr lang="en-US" sz="3100">
                <a:solidFill>
                  <a:srgbClr val="000066"/>
                </a:solidFill>
              </a:rPr>
              <a:t>Copy all non 7s to new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Deleting Array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arraydelete.java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371600"/>
            <a:ext cx="5943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Arrays as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Instance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457200" y="1524000"/>
            <a:ext cx="8458200" cy="4362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public class Array</a:t>
            </a:r>
          </a:p>
          <a:p>
            <a:r>
              <a:rPr lang="en-US" sz="2800">
                <a:solidFill>
                  <a:srgbClr val="000066"/>
                </a:solidFill>
              </a:rPr>
              <a:t>{</a:t>
            </a:r>
          </a:p>
          <a:p>
            <a:r>
              <a:rPr lang="en-US" sz="2800">
                <a:solidFill>
                  <a:srgbClr val="000066"/>
                </a:solidFill>
              </a:rPr>
              <a:t>    private int[]  nums;      </a:t>
            </a:r>
            <a:r>
              <a:rPr lang="en-US" sz="2800">
                <a:solidFill>
                  <a:srgbClr val="009900"/>
                </a:solidFill>
              </a:rPr>
              <a:t>//has the value null</a:t>
            </a:r>
          </a:p>
          <a:p>
            <a:endParaRPr lang="en-US" sz="2800">
              <a:solidFill>
                <a:srgbClr val="000066"/>
              </a:solidFill>
            </a:endParaRPr>
          </a:p>
          <a:p>
            <a:r>
              <a:rPr lang="en-US" sz="2800">
                <a:solidFill>
                  <a:srgbClr val="000066"/>
                </a:solidFill>
              </a:rPr>
              <a:t>    public Array(){</a:t>
            </a:r>
          </a:p>
          <a:p>
            <a:r>
              <a:rPr lang="en-US" sz="2800">
                <a:solidFill>
                  <a:srgbClr val="000066"/>
                </a:solidFill>
              </a:rPr>
              <a:t>        nums = new int[10];    </a:t>
            </a:r>
            <a:r>
              <a:rPr lang="en-US" sz="2800">
                <a:solidFill>
                  <a:srgbClr val="009900"/>
                </a:solidFill>
              </a:rPr>
              <a:t>//sizes the array</a:t>
            </a:r>
          </a:p>
          <a:p>
            <a:r>
              <a:rPr lang="en-US" sz="2800">
                <a:solidFill>
                  <a:srgbClr val="000066"/>
                </a:solidFill>
              </a:rPr>
              <a:t>   }</a:t>
            </a:r>
          </a:p>
          <a:p>
            <a:endParaRPr lang="en-US" sz="2800">
              <a:solidFill>
                <a:srgbClr val="000066"/>
              </a:solidFill>
            </a:endParaRPr>
          </a:p>
          <a:p>
            <a:r>
              <a:rPr lang="en-US" sz="2800">
                <a:solidFill>
                  <a:srgbClr val="000066"/>
                </a:solidFill>
              </a:rPr>
              <a:t>    //other methods not shown</a:t>
            </a:r>
          </a:p>
          <a:p>
            <a:r>
              <a:rPr lang="en-US" sz="280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 Instance Variables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arrayivars.java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457200" y="1595021"/>
            <a:ext cx="8458200" cy="5262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public class Array</a:t>
            </a:r>
          </a:p>
          <a:p>
            <a:r>
              <a:rPr lang="en-US" dirty="0">
                <a:solidFill>
                  <a:srgbClr val="000066"/>
                </a:solidFill>
              </a:rPr>
              <a:t>{</a:t>
            </a:r>
          </a:p>
          <a:p>
            <a:r>
              <a:rPr lang="en-US" dirty="0">
                <a:solidFill>
                  <a:srgbClr val="009900"/>
                </a:solidFill>
              </a:rPr>
              <a:t>   //instance </a:t>
            </a:r>
            <a:r>
              <a:rPr lang="en-US" dirty="0" err="1">
                <a:solidFill>
                  <a:srgbClr val="009900"/>
                </a:solidFill>
              </a:rPr>
              <a:t>vars</a:t>
            </a:r>
            <a:r>
              <a:rPr lang="en-US" dirty="0">
                <a:solidFill>
                  <a:srgbClr val="009900"/>
                </a:solidFill>
              </a:rPr>
              <a:t> and other methods not shown</a:t>
            </a:r>
          </a:p>
          <a:p>
            <a:r>
              <a:rPr lang="en-US" dirty="0">
                <a:solidFill>
                  <a:srgbClr val="000066"/>
                </a:solidFill>
              </a:rPr>
              <a:t>  </a:t>
            </a:r>
          </a:p>
          <a:p>
            <a:r>
              <a:rPr lang="en-US" dirty="0">
                <a:solidFill>
                  <a:srgbClr val="000066"/>
                </a:solidFill>
              </a:rPr>
              <a:t>   public String </a:t>
            </a:r>
            <a:r>
              <a:rPr lang="en-US" dirty="0" err="1">
                <a:solidFill>
                  <a:srgbClr val="000066"/>
                </a:solidFill>
              </a:rPr>
              <a:t>toString</a:t>
            </a:r>
            <a:r>
              <a:rPr lang="en-US" dirty="0">
                <a:solidFill>
                  <a:srgbClr val="000066"/>
                </a:solidFill>
              </a:rPr>
              <a:t>()</a:t>
            </a:r>
          </a:p>
          <a:p>
            <a:r>
              <a:rPr lang="en-US" dirty="0">
                <a:solidFill>
                  <a:srgbClr val="000066"/>
                </a:solidFill>
              </a:rPr>
              <a:t>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String output= "";</a:t>
            </a:r>
          </a:p>
          <a:p>
            <a:r>
              <a:rPr lang="en-US" dirty="0">
                <a:solidFill>
                  <a:srgbClr val="000066"/>
                </a:solidFill>
              </a:rPr>
              <a:t>       for(</a:t>
            </a:r>
            <a:r>
              <a:rPr lang="en-US" dirty="0" err="1">
                <a:solidFill>
                  <a:srgbClr val="000066"/>
                </a:solidFill>
              </a:rPr>
              <a:t>int</a:t>
            </a:r>
            <a:r>
              <a:rPr lang="en-US" dirty="0">
                <a:solidFill>
                  <a:srgbClr val="000066"/>
                </a:solidFill>
              </a:rPr>
              <a:t> spot=0; spot&lt;</a:t>
            </a:r>
            <a:r>
              <a:rPr lang="en-US" dirty="0" err="1">
                <a:solidFill>
                  <a:srgbClr val="000066"/>
                </a:solidFill>
              </a:rPr>
              <a:t>nums.length</a:t>
            </a:r>
            <a:r>
              <a:rPr lang="en-US" dirty="0">
                <a:solidFill>
                  <a:srgbClr val="000066"/>
                </a:solidFill>
              </a:rPr>
              <a:t>; spot++)</a:t>
            </a:r>
          </a:p>
          <a:p>
            <a:r>
              <a:rPr lang="en-US" dirty="0">
                <a:solidFill>
                  <a:srgbClr val="000066"/>
                </a:solidFill>
              </a:rPr>
              <a:t>    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     output=</a:t>
            </a:r>
            <a:r>
              <a:rPr lang="en-US" dirty="0" err="1">
                <a:solidFill>
                  <a:srgbClr val="000066"/>
                </a:solidFill>
              </a:rPr>
              <a:t>output+nums</a:t>
            </a:r>
            <a:r>
              <a:rPr lang="en-US" dirty="0">
                <a:solidFill>
                  <a:srgbClr val="000066"/>
                </a:solidFill>
              </a:rPr>
              <a:t>[spot]+" ";</a:t>
            </a:r>
          </a:p>
          <a:p>
            <a:r>
              <a:rPr lang="en-US" dirty="0">
                <a:solidFill>
                  <a:srgbClr val="000066"/>
                </a:solidFill>
              </a:rPr>
              <a:t>       }</a:t>
            </a:r>
          </a:p>
          <a:p>
            <a:r>
              <a:rPr lang="en-US" dirty="0">
                <a:solidFill>
                  <a:srgbClr val="000066"/>
                </a:solidFill>
              </a:rPr>
              <a:t>       return output;</a:t>
            </a:r>
          </a:p>
          <a:p>
            <a:r>
              <a:rPr lang="en-US" dirty="0">
                <a:solidFill>
                  <a:srgbClr val="000066"/>
                </a:solidFill>
              </a:rPr>
              <a:t>   }</a:t>
            </a:r>
          </a:p>
          <a:p>
            <a:r>
              <a:rPr lang="en-US" dirty="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toString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 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81000" y="1595021"/>
            <a:ext cx="8458200" cy="5262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public class Array</a:t>
            </a:r>
          </a:p>
          <a:p>
            <a:r>
              <a:rPr lang="en-US" dirty="0">
                <a:solidFill>
                  <a:srgbClr val="000066"/>
                </a:solidFill>
              </a:rPr>
              <a:t>{</a:t>
            </a:r>
          </a:p>
          <a:p>
            <a:r>
              <a:rPr lang="en-US" dirty="0">
                <a:solidFill>
                  <a:srgbClr val="009900"/>
                </a:solidFill>
              </a:rPr>
              <a:t>   //instance </a:t>
            </a:r>
            <a:r>
              <a:rPr lang="en-US" dirty="0" err="1">
                <a:solidFill>
                  <a:srgbClr val="009900"/>
                </a:solidFill>
              </a:rPr>
              <a:t>vars</a:t>
            </a:r>
            <a:r>
              <a:rPr lang="en-US" dirty="0">
                <a:solidFill>
                  <a:srgbClr val="009900"/>
                </a:solidFill>
              </a:rPr>
              <a:t> and other methods not shown</a:t>
            </a:r>
          </a:p>
          <a:p>
            <a:r>
              <a:rPr lang="en-US" dirty="0">
                <a:solidFill>
                  <a:srgbClr val="000066"/>
                </a:solidFill>
              </a:rPr>
              <a:t>  </a:t>
            </a:r>
          </a:p>
          <a:p>
            <a:r>
              <a:rPr lang="en-US" dirty="0">
                <a:solidFill>
                  <a:srgbClr val="000066"/>
                </a:solidFill>
              </a:rPr>
              <a:t>   public String </a:t>
            </a:r>
            <a:r>
              <a:rPr lang="en-US" dirty="0" err="1">
                <a:solidFill>
                  <a:srgbClr val="000066"/>
                </a:solidFill>
              </a:rPr>
              <a:t>toString</a:t>
            </a:r>
            <a:r>
              <a:rPr lang="en-US" dirty="0">
                <a:solidFill>
                  <a:srgbClr val="000066"/>
                </a:solidFill>
              </a:rPr>
              <a:t>()</a:t>
            </a:r>
          </a:p>
          <a:p>
            <a:r>
              <a:rPr lang="en-US" dirty="0">
                <a:solidFill>
                  <a:srgbClr val="000066"/>
                </a:solidFill>
              </a:rPr>
              <a:t>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String output= "";</a:t>
            </a:r>
          </a:p>
          <a:p>
            <a:r>
              <a:rPr lang="en-US" dirty="0">
                <a:solidFill>
                  <a:srgbClr val="000066"/>
                </a:solidFill>
              </a:rPr>
              <a:t>       for(  </a:t>
            </a:r>
            <a:r>
              <a:rPr lang="en-US" dirty="0" err="1">
                <a:solidFill>
                  <a:srgbClr val="000066"/>
                </a:solidFill>
              </a:rPr>
              <a:t>int</a:t>
            </a:r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dirty="0" err="1">
                <a:solidFill>
                  <a:srgbClr val="000066"/>
                </a:solidFill>
              </a:rPr>
              <a:t>val</a:t>
            </a:r>
            <a:r>
              <a:rPr lang="en-US" dirty="0">
                <a:solidFill>
                  <a:srgbClr val="000066"/>
                </a:solidFill>
              </a:rPr>
              <a:t>  :  </a:t>
            </a:r>
            <a:r>
              <a:rPr lang="en-US" dirty="0" err="1">
                <a:solidFill>
                  <a:srgbClr val="000066"/>
                </a:solidFill>
              </a:rPr>
              <a:t>nums</a:t>
            </a:r>
            <a:r>
              <a:rPr lang="en-US" dirty="0">
                <a:solidFill>
                  <a:srgbClr val="000066"/>
                </a:solidFill>
              </a:rPr>
              <a:t>  )</a:t>
            </a:r>
          </a:p>
          <a:p>
            <a:r>
              <a:rPr lang="en-US" dirty="0">
                <a:solidFill>
                  <a:srgbClr val="000066"/>
                </a:solidFill>
              </a:rPr>
              <a:t>       {</a:t>
            </a:r>
          </a:p>
          <a:p>
            <a:r>
              <a:rPr lang="en-US" dirty="0">
                <a:solidFill>
                  <a:srgbClr val="000066"/>
                </a:solidFill>
              </a:rPr>
              <a:t>            output = output + </a:t>
            </a:r>
            <a:r>
              <a:rPr lang="en-US" dirty="0" err="1">
                <a:solidFill>
                  <a:srgbClr val="000066"/>
                </a:solidFill>
              </a:rPr>
              <a:t>val</a:t>
            </a:r>
            <a:r>
              <a:rPr lang="en-US" dirty="0">
                <a:solidFill>
                  <a:srgbClr val="000066"/>
                </a:solidFill>
              </a:rPr>
              <a:t> + " ";</a:t>
            </a:r>
          </a:p>
          <a:p>
            <a:r>
              <a:rPr lang="en-US" dirty="0">
                <a:solidFill>
                  <a:srgbClr val="000066"/>
                </a:solidFill>
              </a:rPr>
              <a:t>       }</a:t>
            </a:r>
          </a:p>
          <a:p>
            <a:r>
              <a:rPr lang="en-US" dirty="0">
                <a:solidFill>
                  <a:srgbClr val="000066"/>
                </a:solidFill>
              </a:rPr>
              <a:t>       return output;</a:t>
            </a:r>
          </a:p>
          <a:p>
            <a:r>
              <a:rPr lang="en-US" dirty="0">
                <a:solidFill>
                  <a:srgbClr val="000066"/>
                </a:solidFill>
              </a:rPr>
              <a:t>   }</a:t>
            </a:r>
          </a:p>
          <a:p>
            <a:r>
              <a:rPr lang="en-US" dirty="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toString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 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514600"/>
            <a:ext cx="83820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arrayivarstwo.java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371600"/>
            <a:ext cx="59436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Arrays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609600" y="1600200"/>
            <a:ext cx="6662738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99"/>
                </a:solidFill>
              </a:rPr>
              <a:t>int</a:t>
            </a:r>
            <a:r>
              <a:rPr lang="en-US" sz="3200" dirty="0">
                <a:solidFill>
                  <a:srgbClr val="000099"/>
                </a:solidFill>
              </a:rPr>
              <a:t> </a:t>
            </a:r>
            <a:r>
              <a:rPr lang="en-US" sz="3200" dirty="0" err="1">
                <a:solidFill>
                  <a:srgbClr val="000099"/>
                </a:solidFill>
              </a:rPr>
              <a:t>nums</a:t>
            </a:r>
            <a:r>
              <a:rPr lang="en-US" sz="3200" dirty="0">
                <a:solidFill>
                  <a:srgbClr val="000099"/>
                </a:solidFill>
              </a:rPr>
              <a:t>[] = {45,78,90,66,11};</a:t>
            </a:r>
          </a:p>
          <a:p>
            <a:endParaRPr lang="en-US" sz="3200" dirty="0">
              <a:solidFill>
                <a:srgbClr val="000099"/>
              </a:solidFill>
            </a:endParaRPr>
          </a:p>
          <a:p>
            <a:r>
              <a:rPr lang="en-US" sz="3200" dirty="0" err="1">
                <a:solidFill>
                  <a:srgbClr val="000099"/>
                </a:solidFill>
              </a:rPr>
              <a:t>Arrays.sort</a:t>
            </a:r>
            <a:r>
              <a:rPr lang="en-US" sz="3200" dirty="0">
                <a:solidFill>
                  <a:srgbClr val="000099"/>
                </a:solidFill>
              </a:rPr>
              <a:t>(</a:t>
            </a:r>
            <a:r>
              <a:rPr lang="en-US" sz="3200" dirty="0" err="1">
                <a:solidFill>
                  <a:srgbClr val="000099"/>
                </a:solidFill>
              </a:rPr>
              <a:t>nums</a:t>
            </a:r>
            <a:r>
              <a:rPr lang="en-US" sz="3200" dirty="0">
                <a:solidFill>
                  <a:srgbClr val="000099"/>
                </a:solidFill>
              </a:rPr>
              <a:t>);</a:t>
            </a:r>
          </a:p>
          <a:p>
            <a:endParaRPr lang="en-US" sz="3200" dirty="0">
              <a:solidFill>
                <a:srgbClr val="000099"/>
              </a:solidFill>
            </a:endParaRPr>
          </a:p>
          <a:p>
            <a:r>
              <a:rPr lang="en-US" sz="3200" dirty="0">
                <a:solidFill>
                  <a:srgbClr val="000099"/>
                </a:solidFill>
              </a:rPr>
              <a:t>for(</a:t>
            </a:r>
            <a:r>
              <a:rPr lang="en-US" sz="3200" dirty="0" err="1">
                <a:solidFill>
                  <a:srgbClr val="000099"/>
                </a:solidFill>
              </a:rPr>
              <a:t>int</a:t>
            </a:r>
            <a:r>
              <a:rPr lang="en-US" sz="3200" dirty="0">
                <a:solidFill>
                  <a:srgbClr val="000099"/>
                </a:solidFill>
              </a:rPr>
              <a:t> item : </a:t>
            </a:r>
            <a:r>
              <a:rPr lang="en-US" sz="3200" dirty="0" err="1">
                <a:solidFill>
                  <a:srgbClr val="000099"/>
                </a:solidFill>
              </a:rPr>
              <a:t>nums</a:t>
            </a:r>
            <a:r>
              <a:rPr lang="en-US" sz="3200" dirty="0">
                <a:solidFill>
                  <a:srgbClr val="000099"/>
                </a:solidFill>
              </a:rPr>
              <a:t>)</a:t>
            </a:r>
          </a:p>
          <a:p>
            <a:r>
              <a:rPr lang="en-US" sz="3200" dirty="0">
                <a:solidFill>
                  <a:srgbClr val="000099"/>
                </a:solidFill>
              </a:rPr>
              <a:t>   </a:t>
            </a:r>
            <a:r>
              <a:rPr lang="en-US" sz="3200" dirty="0" err="1">
                <a:solidFill>
                  <a:srgbClr val="000099"/>
                </a:solidFill>
              </a:rPr>
              <a:t>out.println</a:t>
            </a:r>
            <a:r>
              <a:rPr lang="en-US" sz="3200" dirty="0">
                <a:solidFill>
                  <a:srgbClr val="000099"/>
                </a:solidFill>
              </a:rPr>
              <a:t>(item);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7086600" y="2057400"/>
            <a:ext cx="1905000" cy="30289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/>
            </a:r>
            <a:br>
              <a:rPr lang="en-US" sz="3200"/>
            </a:br>
            <a:r>
              <a:rPr lang="en-US" sz="3200"/>
              <a:t>11</a:t>
            </a:r>
          </a:p>
          <a:p>
            <a:pPr algn="ctr"/>
            <a:r>
              <a:rPr lang="en-US" sz="3200"/>
              <a:t>45</a:t>
            </a:r>
          </a:p>
          <a:p>
            <a:pPr algn="ctr"/>
            <a:r>
              <a:rPr lang="en-US" sz="3200"/>
              <a:t>66</a:t>
            </a:r>
          </a:p>
          <a:p>
            <a:pPr algn="ctr"/>
            <a:r>
              <a:rPr lang="en-US" sz="3200"/>
              <a:t>78</a:t>
            </a:r>
          </a:p>
          <a:p>
            <a:pPr algn="ctr"/>
            <a:r>
              <a:rPr lang="en-US" sz="3200"/>
              <a:t>90</a:t>
            </a: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1158875" y="5486400"/>
            <a:ext cx="7556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ray</a:t>
            </a:r>
          </a:p>
        </p:txBody>
      </p:sp>
      <p:graphicFrame>
        <p:nvGraphicFramePr>
          <p:cNvPr id="220183" name="Group 23"/>
          <p:cNvGraphicFramePr>
            <a:graphicFrameLocks noGrp="1"/>
          </p:cNvGraphicFramePr>
          <p:nvPr/>
        </p:nvGraphicFramePr>
        <p:xfrm>
          <a:off x="2378075" y="5486400"/>
          <a:ext cx="33909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3509" name="Text Box 22"/>
          <p:cNvSpPr txBox="1">
            <a:spLocks noChangeArrowheads="1"/>
          </p:cNvSpPr>
          <p:nvPr/>
        </p:nvSpPr>
        <p:spPr bwMode="auto">
          <a:xfrm>
            <a:off x="2514600" y="4800600"/>
            <a:ext cx="457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sort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1752600" y="4419600"/>
            <a:ext cx="6694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0    1    2     3    4    5    6	 7     8    9</a:t>
            </a:r>
            <a:r>
              <a:rPr lang="en-US" sz="2800"/>
              <a:t>  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96875" y="5105400"/>
            <a:ext cx="11604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nums</a:t>
            </a:r>
          </a:p>
        </p:txBody>
      </p:sp>
      <p:graphicFrame>
        <p:nvGraphicFramePr>
          <p:cNvPr id="152584" name="Group 8"/>
          <p:cNvGraphicFramePr>
            <a:graphicFrameLocks noGrp="1"/>
          </p:cNvGraphicFramePr>
          <p:nvPr/>
        </p:nvGraphicFramePr>
        <p:xfrm>
          <a:off x="1616075" y="5105400"/>
          <a:ext cx="67818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38" name="Text Box 32"/>
          <p:cNvSpPr txBox="1">
            <a:spLocks noChangeArrowheads="1"/>
          </p:cNvSpPr>
          <p:nvPr/>
        </p:nvSpPr>
        <p:spPr bwMode="auto">
          <a:xfrm>
            <a:off x="2209800" y="3657600"/>
            <a:ext cx="484299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 smtClean="0"/>
              <a:t>aplus</a:t>
            </a:r>
            <a:r>
              <a:rPr lang="en-US" sz="2800" dirty="0" smtClean="0"/>
              <a:t> </a:t>
            </a:r>
            <a:r>
              <a:rPr lang="en-US" sz="2800" dirty="0"/>
              <a:t>= new </a:t>
            </a:r>
            <a:r>
              <a:rPr lang="en-US" sz="2800" dirty="0" err="1"/>
              <a:t>int</a:t>
            </a:r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dirty="0"/>
              <a:t>];</a:t>
            </a:r>
            <a:endParaRPr lang="en-US" sz="2000" dirty="0"/>
          </a:p>
        </p:txBody>
      </p:sp>
      <p:sp>
        <p:nvSpPr>
          <p:cNvPr id="17439" name="Text Box 34"/>
          <p:cNvSpPr txBox="1">
            <a:spLocks noChangeArrowheads="1"/>
          </p:cNvSpPr>
          <p:nvPr/>
        </p:nvSpPr>
        <p:spPr bwMode="auto">
          <a:xfrm>
            <a:off x="990600" y="1828800"/>
            <a:ext cx="7391400" cy="1385888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6666"/>
                </a:solidFill>
              </a:rPr>
              <a:t>An array is a group of items all of the same type which are accessed through a single identifier.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352800" y="6172200"/>
            <a:ext cx="2895600" cy="457200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381000" y="2057400"/>
            <a:ext cx="8545513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99"/>
                </a:solidFill>
              </a:rPr>
              <a:t>int[] n = {45,78,90,66,11};</a:t>
            </a:r>
          </a:p>
          <a:p>
            <a:endParaRPr lang="en-US" sz="3200">
              <a:solidFill>
                <a:srgbClr val="000099"/>
              </a:solidFill>
            </a:endParaRPr>
          </a:p>
          <a:p>
            <a:r>
              <a:rPr lang="en-US" sz="3200">
                <a:solidFill>
                  <a:srgbClr val="000099"/>
                </a:solidFill>
              </a:rPr>
              <a:t>System.out.println( Arrays.toString(n));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4572000" y="4495800"/>
            <a:ext cx="4343400" cy="10779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sz="3200"/>
              <a:t>[45, 78, 90, 66, 11]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228600" y="5029200"/>
            <a:ext cx="414338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n</a:t>
            </a:r>
          </a:p>
        </p:txBody>
      </p:sp>
      <p:graphicFrame>
        <p:nvGraphicFramePr>
          <p:cNvPr id="220183" name="Group 23"/>
          <p:cNvGraphicFramePr>
            <a:graphicFrameLocks noGrp="1"/>
          </p:cNvGraphicFramePr>
          <p:nvPr/>
        </p:nvGraphicFramePr>
        <p:xfrm>
          <a:off x="685800" y="5029200"/>
          <a:ext cx="3390900" cy="58420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533" name="Text Box 22"/>
          <p:cNvSpPr txBox="1">
            <a:spLocks noChangeArrowheads="1"/>
          </p:cNvSpPr>
          <p:nvPr/>
        </p:nvSpPr>
        <p:spPr bwMode="auto">
          <a:xfrm>
            <a:off x="762000" y="4343400"/>
            <a:ext cx="3352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0    1     2    3    4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toString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 )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7848600" cy="1143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arrays_class.java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JAVA ARRAYS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054425" y="2895600"/>
            <a:ext cx="1107676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 err="1" smtClean="0">
                <a:latin typeface="Courier New" pitchFamily="49" charset="0"/>
              </a:rPr>
              <a:t>aplus</a:t>
            </a:r>
            <a:endParaRPr lang="en-US" dirty="0">
              <a:latin typeface="Courier New" pitchFamily="49" charset="0"/>
            </a:endParaRPr>
          </a:p>
          <a:p>
            <a:pPr algn="ctr" eaLnBrk="0" hangingPunct="0"/>
            <a:endParaRPr lang="en-US" dirty="0">
              <a:latin typeface="Courier New" pitchFamily="49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343400" y="4191000"/>
            <a:ext cx="32004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800"/>
              <a:t>nothing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3048000" y="3352800"/>
            <a:ext cx="1219200" cy="990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2209800" y="32766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76800" y="3733800"/>
            <a:ext cx="660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1828800" y="1981200"/>
            <a:ext cx="314701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[] </a:t>
            </a:r>
            <a:r>
              <a:rPr lang="en-US" sz="3600" dirty="0" smtClean="0"/>
              <a:t>  </a:t>
            </a:r>
            <a:r>
              <a:rPr lang="en-US" sz="3600" dirty="0" err="1" smtClean="0"/>
              <a:t>aplus</a:t>
            </a:r>
            <a:r>
              <a:rPr lang="en-US" sz="3600" dirty="0" smtClean="0"/>
              <a:t>;</a:t>
            </a:r>
            <a:r>
              <a:rPr lang="en-US" sz="2800" dirty="0" smtClean="0"/>
              <a:t> 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914400" y="5562600"/>
            <a:ext cx="728596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CC"/>
                </a:solidFill>
              </a:rPr>
              <a:t>aplus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</a:rPr>
              <a:t>is a reference to an integer array.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reference?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895600" y="3429000"/>
            <a:ext cx="9858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0x213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743200" y="2057400"/>
            <a:ext cx="27813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new int[3];</a:t>
            </a:r>
          </a:p>
        </p:txBody>
      </p:sp>
      <p:graphicFrame>
        <p:nvGraphicFramePr>
          <p:cNvPr id="278534" name="Group 6"/>
          <p:cNvGraphicFramePr>
            <a:graphicFrameLocks noGrp="1"/>
          </p:cNvGraphicFramePr>
          <p:nvPr/>
        </p:nvGraphicFramePr>
        <p:xfrm>
          <a:off x="2819400" y="3886200"/>
          <a:ext cx="2819400" cy="685800"/>
        </p:xfrm>
        <a:graphic>
          <a:graphicData uri="http://schemas.openxmlformats.org/drawingml/2006/table">
            <a:tbl>
              <a:tblPr/>
              <a:tblGrid>
                <a:gridCol w="939800"/>
                <a:gridCol w="938213"/>
                <a:gridCol w="941387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2514600" y="5486400"/>
            <a:ext cx="35591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arrays are Objects.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 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054425" y="2895600"/>
            <a:ext cx="1107676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 err="1" smtClean="0">
                <a:latin typeface="Courier New" pitchFamily="49" charset="0"/>
              </a:rPr>
              <a:t>aplus</a:t>
            </a:r>
            <a:endParaRPr lang="en-US" dirty="0">
              <a:latin typeface="Courier New" pitchFamily="49" charset="0"/>
            </a:endParaRPr>
          </a:p>
          <a:p>
            <a:pPr algn="ctr" eaLnBrk="0" hangingPunct="0"/>
            <a:endParaRPr lang="en-US" dirty="0">
              <a:latin typeface="Courier New" pitchFamily="49" charset="0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3048000" y="3352800"/>
            <a:ext cx="1219200" cy="990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133600" y="3276600"/>
            <a:ext cx="9858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0x213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4876800" y="3733800"/>
            <a:ext cx="9858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0x213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1295400" y="1752600"/>
            <a:ext cx="6143028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int</a:t>
            </a:r>
            <a:r>
              <a:rPr lang="en-US" sz="3600" dirty="0">
                <a:solidFill>
                  <a:schemeClr val="accent2"/>
                </a:solidFill>
              </a:rPr>
              <a:t>[]</a:t>
            </a:r>
            <a:r>
              <a:rPr lang="en-US" sz="3600" dirty="0"/>
              <a:t> </a:t>
            </a:r>
            <a:r>
              <a:rPr lang="en-US" sz="3600" dirty="0" err="1" smtClean="0"/>
              <a:t>aplus</a:t>
            </a:r>
            <a:r>
              <a:rPr lang="en-US" sz="3600" dirty="0" smtClean="0"/>
              <a:t>  </a:t>
            </a:r>
            <a:r>
              <a:rPr lang="en-US" sz="3600" dirty="0"/>
              <a:t>= </a:t>
            </a:r>
            <a:r>
              <a:rPr lang="en-US" sz="3600" dirty="0" smtClean="0"/>
              <a:t> new </a:t>
            </a:r>
            <a:r>
              <a:rPr lang="en-US" sz="3600" dirty="0" err="1">
                <a:solidFill>
                  <a:schemeClr val="accent2"/>
                </a:solidFill>
              </a:rPr>
              <a:t>int</a:t>
            </a:r>
            <a:r>
              <a:rPr lang="en-US" sz="3600" dirty="0">
                <a:solidFill>
                  <a:schemeClr val="accent2"/>
                </a:solidFill>
              </a:rPr>
              <a:t>[</a:t>
            </a:r>
            <a:r>
              <a:rPr lang="en-US" sz="3600" dirty="0"/>
              <a:t>3</a:t>
            </a:r>
            <a:r>
              <a:rPr lang="en-US" sz="3600" dirty="0">
                <a:solidFill>
                  <a:srgbClr val="3333CC"/>
                </a:solidFill>
              </a:rPr>
              <a:t>]</a:t>
            </a:r>
            <a:r>
              <a:rPr lang="en-US" sz="3600" dirty="0"/>
              <a:t>;</a:t>
            </a:r>
          </a:p>
        </p:txBody>
      </p:sp>
      <p:graphicFrame>
        <p:nvGraphicFramePr>
          <p:cNvPr id="280585" name="Group 9"/>
          <p:cNvGraphicFramePr>
            <a:graphicFrameLocks noGrp="1"/>
          </p:cNvGraphicFramePr>
          <p:nvPr/>
        </p:nvGraphicFramePr>
        <p:xfrm>
          <a:off x="4419600" y="4191000"/>
          <a:ext cx="2819400" cy="685800"/>
        </p:xfrm>
        <a:graphic>
          <a:graphicData uri="http://schemas.openxmlformats.org/drawingml/2006/table">
            <a:tbl>
              <a:tblPr/>
              <a:tblGrid>
                <a:gridCol w="939800"/>
                <a:gridCol w="938213"/>
                <a:gridCol w="941387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500" name="Text Box 19"/>
          <p:cNvSpPr txBox="1">
            <a:spLocks noChangeArrowheads="1"/>
          </p:cNvSpPr>
          <p:nvPr/>
        </p:nvSpPr>
        <p:spPr bwMode="auto">
          <a:xfrm>
            <a:off x="914400" y="5562600"/>
            <a:ext cx="749756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CC"/>
                </a:solidFill>
              </a:rPr>
              <a:t>aplus</a:t>
            </a:r>
            <a:r>
              <a:rPr lang="en-US" sz="2800" dirty="0" smtClean="0">
                <a:solidFill>
                  <a:srgbClr val="0000CC"/>
                </a:solidFill>
              </a:rPr>
              <a:t>   </a:t>
            </a:r>
            <a:r>
              <a:rPr lang="en-US" sz="2800" dirty="0">
                <a:solidFill>
                  <a:srgbClr val="0000CC"/>
                </a:solidFill>
              </a:rPr>
              <a:t>is a reference to an integer array.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8" name="Text Box 14"/>
          <p:cNvSpPr txBox="1">
            <a:spLocks noChangeArrowheads="1"/>
          </p:cNvSpPr>
          <p:nvPr/>
        </p:nvSpPr>
        <p:spPr bwMode="auto">
          <a:xfrm>
            <a:off x="2057400" y="3352800"/>
            <a:ext cx="56118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  <a:r>
              <a:rPr lang="en-US" sz="2800">
                <a:solidFill>
                  <a:schemeClr val="accent2"/>
                </a:solidFill>
              </a:rPr>
              <a:t>0</a:t>
            </a:r>
            <a:r>
              <a:rPr lang="en-US" sz="2800"/>
              <a:t>	1      2      3      4      5	      6</a:t>
            </a:r>
          </a:p>
        </p:txBody>
      </p:sp>
      <p:sp>
        <p:nvSpPr>
          <p:cNvPr id="21509" name="Text Box 15"/>
          <p:cNvSpPr txBox="1">
            <a:spLocks noChangeArrowheads="1"/>
          </p:cNvSpPr>
          <p:nvPr/>
        </p:nvSpPr>
        <p:spPr bwMode="auto">
          <a:xfrm>
            <a:off x="1066800" y="4038600"/>
            <a:ext cx="6286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  </a:t>
            </a:r>
            <a:r>
              <a:rPr lang="en-US" sz="3600"/>
              <a:t>s</a:t>
            </a:r>
            <a:endParaRPr lang="en-US" sz="2800"/>
          </a:p>
        </p:txBody>
      </p:sp>
      <p:sp>
        <p:nvSpPr>
          <p:cNvPr id="21510" name="Text Box 16"/>
          <p:cNvSpPr txBox="1">
            <a:spLocks noChangeArrowheads="1"/>
          </p:cNvSpPr>
          <p:nvPr/>
        </p:nvSpPr>
        <p:spPr bwMode="auto">
          <a:xfrm>
            <a:off x="1066800" y="2286000"/>
            <a:ext cx="72167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String s = </a:t>
            </a:r>
            <a:r>
              <a:rPr lang="en-US" sz="3200"/>
              <a:t>"</a:t>
            </a:r>
            <a:r>
              <a:rPr lang="en-US" sz="2800"/>
              <a:t>compsci</a:t>
            </a:r>
            <a:r>
              <a:rPr lang="en-US" sz="3200"/>
              <a:t>"</a:t>
            </a:r>
            <a:r>
              <a:rPr lang="en-US" sz="2800"/>
              <a:t>;      </a:t>
            </a:r>
            <a:r>
              <a:rPr lang="en-US" sz="2000">
                <a:solidFill>
                  <a:srgbClr val="009900"/>
                </a:solidFill>
              </a:rPr>
              <a:t>//Strings are arrays</a:t>
            </a:r>
          </a:p>
        </p:txBody>
      </p:sp>
      <p:sp>
        <p:nvSpPr>
          <p:cNvPr id="21511" name="Text Box 17"/>
          <p:cNvSpPr txBox="1">
            <a:spLocks noChangeArrowheads="1"/>
          </p:cNvSpPr>
          <p:nvPr/>
        </p:nvSpPr>
        <p:spPr bwMode="auto">
          <a:xfrm>
            <a:off x="990600" y="5105400"/>
            <a:ext cx="7088188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The first index position in a String is 0.</a:t>
            </a:r>
          </a:p>
          <a:p>
            <a:r>
              <a:rPr lang="en-US" sz="2800">
                <a:solidFill>
                  <a:srgbClr val="0000CC"/>
                </a:solidFill>
              </a:rPr>
              <a:t>A String is an array of characters.</a:t>
            </a:r>
          </a:p>
        </p:txBody>
      </p:sp>
      <p:graphicFrame>
        <p:nvGraphicFramePr>
          <p:cNvPr id="190502" name="Group 38"/>
          <p:cNvGraphicFramePr>
            <a:graphicFrameLocks noGrp="1"/>
          </p:cNvGraphicFramePr>
          <p:nvPr/>
        </p:nvGraphicFramePr>
        <p:xfrm>
          <a:off x="1905000" y="3962400"/>
          <a:ext cx="6019800" cy="685800"/>
        </p:xfrm>
        <a:graphic>
          <a:graphicData uri="http://schemas.openxmlformats.org/drawingml/2006/table">
            <a:tbl>
              <a:tblPr/>
              <a:tblGrid>
                <a:gridCol w="860425"/>
                <a:gridCol w="858838"/>
                <a:gridCol w="860425"/>
                <a:gridCol w="860425"/>
                <a:gridCol w="860425"/>
                <a:gridCol w="858837"/>
                <a:gridCol w="86042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array?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2883</Words>
  <Application>Microsoft Office PowerPoint</Application>
  <PresentationFormat>On-screen Show (4:3)</PresentationFormat>
  <Paragraphs>700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Arrays</dc:subject>
  <dc:creator>A+ Computer Science</dc:creator>
  <cp:keywords>www.apluscompsci.com</cp:keywords>
  <dc:description>Arrays_x000d_
©A+ Computer Science_x000d_
www.apluscompsci.com</dc:description>
  <cp:lastModifiedBy>jrr</cp:lastModifiedBy>
  <cp:revision>499</cp:revision>
  <dcterms:created xsi:type="dcterms:W3CDTF">1997-11-19T18:53:48Z</dcterms:created>
  <dcterms:modified xsi:type="dcterms:W3CDTF">2016-08-22T01:02:24Z</dcterms:modified>
  <cp:category>www.apluscompsci.com</cp:category>
</cp:coreProperties>
</file>