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306" autoAdjust="0"/>
  </p:normalViewPr>
  <p:slideViewPr>
    <p:cSldViewPr snapToGrid="0">
      <p:cViewPr varScale="1">
        <p:scale>
          <a:sx n="47" d="100"/>
          <a:sy n="47" d="100"/>
        </p:scale>
        <p:origin x="162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A5ABD-C17B-4E55-B56D-F9FB6B7D4DDA}" type="datetimeFigureOut">
              <a:rPr lang="en-US" smtClean="0"/>
              <a:t>11/19/2023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9FBEF-CF43-4409-B95F-30A73111C8EC}" type="slidenum">
              <a:rPr lang="en-US" smtClean="0"/>
              <a:t>‹#›</a:t>
            </a:fld>
            <a:endParaRPr lang="en-US"/>
          </a:p>
        </p:txBody>
      </p:sp>
    </p:spTree>
    <p:extLst>
      <p:ext uri="{BB962C8B-B14F-4D97-AF65-F5344CB8AC3E}">
        <p14:creationId xmlns:p14="http://schemas.microsoft.com/office/powerpoint/2010/main" val="1287852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study exemplifies the conflict between Canadian workers and foreign firms, as demonstrated by Caterpillar's shutdown of its Electro-Motive facility in Ontario. Companies must make significant concessions, such as salary cuts and benefit reductions, in order to remain globally competitive. Unions must strike a balance between job security and contract protection.</a:t>
            </a:r>
          </a:p>
        </p:txBody>
      </p:sp>
      <p:sp>
        <p:nvSpPr>
          <p:cNvPr id="4" name="Slide Number Placeholder 3"/>
          <p:cNvSpPr>
            <a:spLocks noGrp="1"/>
          </p:cNvSpPr>
          <p:nvPr>
            <p:ph type="sldNum" sz="quarter" idx="5"/>
          </p:nvPr>
        </p:nvSpPr>
        <p:spPr/>
        <p:txBody>
          <a:bodyPr/>
          <a:lstStyle/>
          <a:p>
            <a:fld id="{A2B9FBEF-CF43-4409-B95F-30A73111C8EC}" type="slidenum">
              <a:rPr lang="en-US" smtClean="0"/>
              <a:t>2</a:t>
            </a:fld>
            <a:endParaRPr lang="en-US"/>
          </a:p>
        </p:txBody>
      </p:sp>
    </p:spTree>
    <p:extLst>
      <p:ext uri="{BB962C8B-B14F-4D97-AF65-F5344CB8AC3E}">
        <p14:creationId xmlns:p14="http://schemas.microsoft.com/office/powerpoint/2010/main" val="388798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critical to strike a balance between government action and pre-negotiated agreements. It is necessary for the government to play a role in stabilizing critical industries, providing continuing services, and acting as a mediator or arbiter in disputes without invalidating current agreements. Such interventions are justified in emergencies or when the public interest is at issue, ensuring continuous services while preserving fundamental labor rights.</a:t>
            </a:r>
          </a:p>
        </p:txBody>
      </p:sp>
      <p:sp>
        <p:nvSpPr>
          <p:cNvPr id="4" name="Slide Number Placeholder 3"/>
          <p:cNvSpPr>
            <a:spLocks noGrp="1"/>
          </p:cNvSpPr>
          <p:nvPr>
            <p:ph type="sldNum" sz="quarter" idx="5"/>
          </p:nvPr>
        </p:nvSpPr>
        <p:spPr/>
        <p:txBody>
          <a:bodyPr/>
          <a:lstStyle/>
          <a:p>
            <a:fld id="{A2B9FBEF-CF43-4409-B95F-30A73111C8EC}" type="slidenum">
              <a:rPr lang="en-US" smtClean="0"/>
              <a:t>11</a:t>
            </a:fld>
            <a:endParaRPr lang="en-US"/>
          </a:p>
        </p:txBody>
      </p:sp>
    </p:spTree>
    <p:extLst>
      <p:ext uri="{BB962C8B-B14F-4D97-AF65-F5344CB8AC3E}">
        <p14:creationId xmlns:p14="http://schemas.microsoft.com/office/powerpoint/2010/main" val="378682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conflict mirrors broader economic pressures in which factory closures and employment losses are driven by efficiency. Government action and union opposition complicate labor-management relations even more. The central problem is the clash between corporate profitability and worker rights in a worldwide economy, stressing the complexities and conflicts that exist between labor and management in the pursuit of job security and fair working conditions.</a:t>
            </a:r>
          </a:p>
        </p:txBody>
      </p:sp>
      <p:sp>
        <p:nvSpPr>
          <p:cNvPr id="4" name="Slide Number Placeholder 3"/>
          <p:cNvSpPr>
            <a:spLocks noGrp="1"/>
          </p:cNvSpPr>
          <p:nvPr>
            <p:ph type="sldNum" sz="quarter" idx="5"/>
          </p:nvPr>
        </p:nvSpPr>
        <p:spPr/>
        <p:txBody>
          <a:bodyPr/>
          <a:lstStyle/>
          <a:p>
            <a:fld id="{A2B9FBEF-CF43-4409-B95F-30A73111C8EC}" type="slidenum">
              <a:rPr lang="en-US" smtClean="0"/>
              <a:t>3</a:t>
            </a:fld>
            <a:endParaRPr lang="en-US"/>
          </a:p>
        </p:txBody>
      </p:sp>
    </p:spTree>
    <p:extLst>
      <p:ext uri="{BB962C8B-B14F-4D97-AF65-F5344CB8AC3E}">
        <p14:creationId xmlns:p14="http://schemas.microsoft.com/office/powerpoint/2010/main" val="307084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faced with employer threats of closure, it is critical to initiate communication. We advocate open discussions to better understand the employer's motivations behind requested concessions. Furthermore, proposing temporary measures like as wage reductions or unpaid absence may provide short-term financial assistance while not affecting long-term commitments. Seeking government assistance or subsidies could provide temporary relief while alternative remedies to outright closure are explored.</a:t>
            </a:r>
          </a:p>
        </p:txBody>
      </p:sp>
      <p:sp>
        <p:nvSpPr>
          <p:cNvPr id="4" name="Slide Number Placeholder 3"/>
          <p:cNvSpPr>
            <a:spLocks noGrp="1"/>
          </p:cNvSpPr>
          <p:nvPr>
            <p:ph type="sldNum" sz="quarter" idx="5"/>
          </p:nvPr>
        </p:nvSpPr>
        <p:spPr/>
        <p:txBody>
          <a:bodyPr/>
          <a:lstStyle/>
          <a:p>
            <a:fld id="{A2B9FBEF-CF43-4409-B95F-30A73111C8EC}" type="slidenum">
              <a:rPr lang="en-US" smtClean="0"/>
              <a:t>4</a:t>
            </a:fld>
            <a:endParaRPr lang="en-US"/>
          </a:p>
        </p:txBody>
      </p:sp>
    </p:spTree>
    <p:extLst>
      <p:ext uri="{BB962C8B-B14F-4D97-AF65-F5344CB8AC3E}">
        <p14:creationId xmlns:p14="http://schemas.microsoft.com/office/powerpoint/2010/main" val="3658554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Mitigating the impact of potential closures necessitates collaborative problem-solving. Joint sessions between labor and management can uncover creative cost-cutting measures that do not require immediate salary cuts. Employee buyouts or profit-sharing arrangements could be realistic options for preserving jobs while alleviating the company's financial strain. Seeking legal guidance can also provide insight into rights and alternatives to unilateral wage reduction.</a:t>
            </a:r>
          </a:p>
        </p:txBody>
      </p:sp>
      <p:sp>
        <p:nvSpPr>
          <p:cNvPr id="4" name="Slide Number Placeholder 3"/>
          <p:cNvSpPr>
            <a:spLocks noGrp="1"/>
          </p:cNvSpPr>
          <p:nvPr>
            <p:ph type="sldNum" sz="quarter" idx="5"/>
          </p:nvPr>
        </p:nvSpPr>
        <p:spPr/>
        <p:txBody>
          <a:bodyPr/>
          <a:lstStyle/>
          <a:p>
            <a:fld id="{A2B9FBEF-CF43-4409-B95F-30A73111C8EC}" type="slidenum">
              <a:rPr lang="en-US" smtClean="0"/>
              <a:t>5</a:t>
            </a:fld>
            <a:endParaRPr lang="en-US"/>
          </a:p>
        </p:txBody>
      </p:sp>
    </p:spTree>
    <p:extLst>
      <p:ext uri="{BB962C8B-B14F-4D97-AF65-F5344CB8AC3E}">
        <p14:creationId xmlns:p14="http://schemas.microsoft.com/office/powerpoint/2010/main" val="224694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examine the case insights, we discover various alternatives to pay cuts or closure. Diversification methods, such as those employed by Caterpillar, can help to increase revenue streams. Efficiency initiatives, such as those implemented by Air Canada, can reduce operational expenses without reducing pay. Furthermore, as shown in numerous cases, obtaining government assistance or incentives may aid in sustaining operations without resorting to salary cutbacks or closures.</a:t>
            </a:r>
          </a:p>
        </p:txBody>
      </p:sp>
      <p:sp>
        <p:nvSpPr>
          <p:cNvPr id="4" name="Slide Number Placeholder 3"/>
          <p:cNvSpPr>
            <a:spLocks noGrp="1"/>
          </p:cNvSpPr>
          <p:nvPr>
            <p:ph type="sldNum" sz="quarter" idx="5"/>
          </p:nvPr>
        </p:nvSpPr>
        <p:spPr/>
        <p:txBody>
          <a:bodyPr/>
          <a:lstStyle/>
          <a:p>
            <a:fld id="{A2B9FBEF-CF43-4409-B95F-30A73111C8EC}" type="slidenum">
              <a:rPr lang="en-US" smtClean="0"/>
              <a:t>6</a:t>
            </a:fld>
            <a:endParaRPr lang="en-US"/>
          </a:p>
        </p:txBody>
      </p:sp>
    </p:spTree>
    <p:extLst>
      <p:ext uri="{BB962C8B-B14F-4D97-AF65-F5344CB8AC3E}">
        <p14:creationId xmlns:p14="http://schemas.microsoft.com/office/powerpoint/2010/main" val="2745667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Strategic partnerships or alliances, as seen in comparable circumstances, can optimize resources while avoiding abrupt salary cutbacks. Employee incentive schemes could encourage cost-cutting actions while relieving financial strains. Investing in staff training and upskilling can also boost productivity, thus reducing the need for wage cuts.</a:t>
            </a:r>
          </a:p>
        </p:txBody>
      </p:sp>
      <p:sp>
        <p:nvSpPr>
          <p:cNvPr id="4" name="Slide Number Placeholder 3"/>
          <p:cNvSpPr>
            <a:spLocks noGrp="1"/>
          </p:cNvSpPr>
          <p:nvPr>
            <p:ph type="sldNum" sz="quarter" idx="5"/>
          </p:nvPr>
        </p:nvSpPr>
        <p:spPr/>
        <p:txBody>
          <a:bodyPr/>
          <a:lstStyle/>
          <a:p>
            <a:fld id="{A2B9FBEF-CF43-4409-B95F-30A73111C8EC}" type="slidenum">
              <a:rPr lang="en-US" smtClean="0"/>
              <a:t>7</a:t>
            </a:fld>
            <a:endParaRPr lang="en-US"/>
          </a:p>
        </p:txBody>
      </p:sp>
    </p:spTree>
    <p:extLst>
      <p:ext uri="{BB962C8B-B14F-4D97-AF65-F5344CB8AC3E}">
        <p14:creationId xmlns:p14="http://schemas.microsoft.com/office/powerpoint/2010/main" val="2318815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Addressing concerns about potential corporate closures necessitates the establishment of trust and transparency. Implementing third-party validation, as witnessed in previous cases, ensures an unbiased evaluation of the company's financial position. Creating joint committees and offering frequent financial updates can also help to build trust and encourage more transparent talks between unions and management.</a:t>
            </a:r>
          </a:p>
        </p:txBody>
      </p:sp>
      <p:sp>
        <p:nvSpPr>
          <p:cNvPr id="4" name="Slide Number Placeholder 3"/>
          <p:cNvSpPr>
            <a:spLocks noGrp="1"/>
          </p:cNvSpPr>
          <p:nvPr>
            <p:ph type="sldNum" sz="quarter" idx="5"/>
          </p:nvPr>
        </p:nvSpPr>
        <p:spPr/>
        <p:txBody>
          <a:bodyPr/>
          <a:lstStyle/>
          <a:p>
            <a:fld id="{A2B9FBEF-CF43-4409-B95F-30A73111C8EC}" type="slidenum">
              <a:rPr lang="en-US" smtClean="0"/>
              <a:t>8</a:t>
            </a:fld>
            <a:endParaRPr lang="en-US"/>
          </a:p>
        </p:txBody>
      </p:sp>
    </p:spTree>
    <p:extLst>
      <p:ext uri="{BB962C8B-B14F-4D97-AF65-F5344CB8AC3E}">
        <p14:creationId xmlns:p14="http://schemas.microsoft.com/office/powerpoint/2010/main" val="90549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confidence in the face of closure threats is critical for open negotiations. Legal monitoring ensures that closure threats are consistent with legalities and financial realities. Involving impartial mediators or facilitators can help to create a suitable environment for conversations and reduce suspicion. In the face of closure threats, strengthening communication channels promotes debate, addresses concerns, and improves mutual understanding.</a:t>
            </a:r>
          </a:p>
        </p:txBody>
      </p:sp>
      <p:sp>
        <p:nvSpPr>
          <p:cNvPr id="4" name="Slide Number Placeholder 3"/>
          <p:cNvSpPr>
            <a:spLocks noGrp="1"/>
          </p:cNvSpPr>
          <p:nvPr>
            <p:ph type="sldNum" sz="quarter" idx="5"/>
          </p:nvPr>
        </p:nvSpPr>
        <p:spPr/>
        <p:txBody>
          <a:bodyPr/>
          <a:lstStyle/>
          <a:p>
            <a:fld id="{A2B9FBEF-CF43-4409-B95F-30A73111C8EC}" type="slidenum">
              <a:rPr lang="en-US" smtClean="0"/>
              <a:t>9</a:t>
            </a:fld>
            <a:endParaRPr lang="en-US"/>
          </a:p>
        </p:txBody>
      </p:sp>
    </p:spTree>
    <p:extLst>
      <p:ext uri="{BB962C8B-B14F-4D97-AF65-F5344CB8AC3E}">
        <p14:creationId xmlns:p14="http://schemas.microsoft.com/office/powerpoint/2010/main" val="219606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Intervention by the government in pre-negotiated collective bargaining agreements necessitates a difficult balance. The government frequently intervenes to protect public welfare, particularly in essential industries like as transportation. Such interventions are conducted in accordance with legal frameworks, assuring fairness and compliance with labor regulations while honoring pre-negotiated agreements. They primarily serve as mediators, seeking equitable resolutions without jeopardizing pre-existing agreements.</a:t>
            </a:r>
          </a:p>
        </p:txBody>
      </p:sp>
      <p:sp>
        <p:nvSpPr>
          <p:cNvPr id="4" name="Slide Number Placeholder 3"/>
          <p:cNvSpPr>
            <a:spLocks noGrp="1"/>
          </p:cNvSpPr>
          <p:nvPr>
            <p:ph type="sldNum" sz="quarter" idx="5"/>
          </p:nvPr>
        </p:nvSpPr>
        <p:spPr/>
        <p:txBody>
          <a:bodyPr/>
          <a:lstStyle/>
          <a:p>
            <a:fld id="{A2B9FBEF-CF43-4409-B95F-30A73111C8EC}" type="slidenum">
              <a:rPr lang="en-US" smtClean="0"/>
              <a:t>10</a:t>
            </a:fld>
            <a:endParaRPr lang="en-US"/>
          </a:p>
        </p:txBody>
      </p:sp>
    </p:spTree>
    <p:extLst>
      <p:ext uri="{BB962C8B-B14F-4D97-AF65-F5344CB8AC3E}">
        <p14:creationId xmlns:p14="http://schemas.microsoft.com/office/powerpoint/2010/main" val="345864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279134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C7C429-1B5A-4B89-A015-21885CCC9D06}"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112332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3038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1128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144550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95502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410264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2415666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92881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278350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236573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C7C429-1B5A-4B89-A015-21885CCC9D06}"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251201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C7C429-1B5A-4B89-A015-21885CCC9D06}" type="datetimeFigureOut">
              <a:rPr lang="en-US" smtClean="0"/>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2820192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2556646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90823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FC7C429-1B5A-4B89-A015-21885CCC9D06}" type="datetimeFigureOut">
              <a:rPr lang="en-US" smtClean="0"/>
              <a:t>11/19/2023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281878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C7C429-1B5A-4B89-A015-21885CCC9D06}"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CFB78-AD21-4340-9C45-DF432F816FB0}" type="slidenum">
              <a:rPr lang="en-US" smtClean="0"/>
              <a:t>‹#›</a:t>
            </a:fld>
            <a:endParaRPr lang="en-US"/>
          </a:p>
        </p:txBody>
      </p:sp>
    </p:spTree>
    <p:extLst>
      <p:ext uri="{BB962C8B-B14F-4D97-AF65-F5344CB8AC3E}">
        <p14:creationId xmlns:p14="http://schemas.microsoft.com/office/powerpoint/2010/main" val="82325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C7C429-1B5A-4B89-A015-21885CCC9D06}" type="datetimeFigureOut">
              <a:rPr lang="en-US" smtClean="0"/>
              <a:t>11/19/2023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ECFB78-AD21-4340-9C45-DF432F816FB0}" type="slidenum">
              <a:rPr lang="en-US" smtClean="0"/>
              <a:t>‹#›</a:t>
            </a:fld>
            <a:endParaRPr lang="en-US"/>
          </a:p>
        </p:txBody>
      </p:sp>
    </p:spTree>
    <p:extLst>
      <p:ext uri="{BB962C8B-B14F-4D97-AF65-F5344CB8AC3E}">
        <p14:creationId xmlns:p14="http://schemas.microsoft.com/office/powerpoint/2010/main" val="377633107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F25F-14D6-4E64-8D0B-7159D8E04AD0}"/>
              </a:ext>
            </a:extLst>
          </p:cNvPr>
          <p:cNvSpPr>
            <a:spLocks noGrp="1"/>
          </p:cNvSpPr>
          <p:nvPr>
            <p:ph type="ctrTitle"/>
          </p:nvPr>
        </p:nvSpPr>
        <p:spPr>
          <a:xfrm>
            <a:off x="1154955" y="1447801"/>
            <a:ext cx="8825658" cy="1981200"/>
          </a:xfrm>
        </p:spPr>
        <p:txBody>
          <a:bodyPr/>
          <a:lstStyle/>
          <a:p>
            <a:r>
              <a:rPr lang="en-US" dirty="0">
                <a:latin typeface="Times New Roman" panose="02020603050405020304" pitchFamily="18" charset="0"/>
                <a:cs typeface="Times New Roman" panose="02020603050405020304" pitchFamily="18" charset="0"/>
              </a:rPr>
              <a:t>Case 2</a:t>
            </a:r>
          </a:p>
        </p:txBody>
      </p:sp>
      <p:sp>
        <p:nvSpPr>
          <p:cNvPr id="3" name="Subtitle 2">
            <a:extLst>
              <a:ext uri="{FF2B5EF4-FFF2-40B4-BE49-F238E27FC236}">
                <a16:creationId xmlns:a16="http://schemas.microsoft.com/office/drawing/2014/main" id="{09712C85-8C31-4DEA-B366-CD843F1EF9BC}"/>
              </a:ext>
            </a:extLst>
          </p:cNvPr>
          <p:cNvSpPr>
            <a:spLocks noGrp="1"/>
          </p:cNvSpPr>
          <p:nvPr>
            <p:ph type="subTitle" idx="1"/>
          </p:nvPr>
        </p:nvSpPr>
        <p:spPr>
          <a:xfrm>
            <a:off x="1154955" y="3819832"/>
            <a:ext cx="8825658" cy="1818968"/>
          </a:xfrm>
        </p:spPr>
        <p:txBody>
          <a:bodyPr>
            <a:noAutofit/>
          </a:bodyPr>
          <a:lstStyle/>
          <a:p>
            <a:r>
              <a:rPr lang="en-US" sz="900" dirty="0">
                <a:latin typeface="Times New Roman" panose="02020603050405020304" pitchFamily="18" charset="0"/>
                <a:cs typeface="Times New Roman" panose="02020603050405020304" pitchFamily="18" charset="0"/>
              </a:rPr>
              <a:t>Student’s Name</a:t>
            </a:r>
          </a:p>
          <a:p>
            <a:r>
              <a:rPr lang="en-US" sz="900" dirty="0">
                <a:latin typeface="Times New Roman" panose="02020603050405020304" pitchFamily="18" charset="0"/>
                <a:cs typeface="Times New Roman" panose="02020603050405020304" pitchFamily="18" charset="0"/>
              </a:rPr>
              <a:t>Institutional Affiliation</a:t>
            </a:r>
          </a:p>
          <a:p>
            <a:r>
              <a:rPr lang="en-US" sz="900" dirty="0">
                <a:latin typeface="Times New Roman" panose="02020603050405020304" pitchFamily="18" charset="0"/>
                <a:cs typeface="Times New Roman" panose="02020603050405020304" pitchFamily="18" charset="0"/>
              </a:rPr>
              <a:t>Course</a:t>
            </a:r>
          </a:p>
          <a:p>
            <a:r>
              <a:rPr lang="en-US" sz="900" dirty="0">
                <a:latin typeface="Times New Roman" panose="02020603050405020304" pitchFamily="18" charset="0"/>
                <a:cs typeface="Times New Roman" panose="02020603050405020304" pitchFamily="18" charset="0"/>
              </a:rPr>
              <a:t>Instructor’s Name</a:t>
            </a:r>
          </a:p>
          <a:p>
            <a:r>
              <a:rPr lang="en-US" sz="900"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784699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6EF9-5098-4427-87EF-3B434BDFFD94}"/>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Government Intervention in Pre-Negotiated Collective Agreements</a:t>
            </a:r>
          </a:p>
        </p:txBody>
      </p:sp>
      <p:sp>
        <p:nvSpPr>
          <p:cNvPr id="3" name="Content Placeholder 2">
            <a:extLst>
              <a:ext uri="{FF2B5EF4-FFF2-40B4-BE49-F238E27FC236}">
                <a16:creationId xmlns:a16="http://schemas.microsoft.com/office/drawing/2014/main" id="{ACBB213E-A871-43B2-A5DF-32CD3EDC7D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Public Interest Consideration –  for the government to balance public welfare and labor stability. This is necessary in certain industries.</a:t>
            </a:r>
          </a:p>
          <a:p>
            <a:r>
              <a:rPr lang="en-US" dirty="0">
                <a:latin typeface="Times New Roman" panose="02020603050405020304" pitchFamily="18" charset="0"/>
                <a:cs typeface="Times New Roman" panose="02020603050405020304" pitchFamily="18" charset="0"/>
              </a:rPr>
              <a:t>Legal Framework Adherence – This is necessary as the government’s intervention seeks to check if the contracts are compliant with the law of Canada.</a:t>
            </a:r>
          </a:p>
          <a:p>
            <a:r>
              <a:rPr lang="en-US" dirty="0">
                <a:latin typeface="Times New Roman" panose="02020603050405020304" pitchFamily="18" charset="0"/>
                <a:cs typeface="Times New Roman" panose="02020603050405020304" pitchFamily="18" charset="0"/>
              </a:rPr>
              <a:t>Resolution and Meditation.</a:t>
            </a:r>
          </a:p>
        </p:txBody>
      </p:sp>
    </p:spTree>
    <p:extLst>
      <p:ext uri="{BB962C8B-B14F-4D97-AF65-F5344CB8AC3E}">
        <p14:creationId xmlns:p14="http://schemas.microsoft.com/office/powerpoint/2010/main" val="211032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E002-CBC0-4BB8-9627-173F5BE8A4EC}"/>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 Balancing Government Role and Pre-Negotiated Agreements</a:t>
            </a:r>
          </a:p>
        </p:txBody>
      </p:sp>
      <p:sp>
        <p:nvSpPr>
          <p:cNvPr id="3" name="Content Placeholder 2">
            <a:extLst>
              <a:ext uri="{FF2B5EF4-FFF2-40B4-BE49-F238E27FC236}">
                <a16:creationId xmlns:a16="http://schemas.microsoft.com/office/drawing/2014/main" id="{A5D65E41-E51D-4092-8D7E-48164E1E1F5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Critical sector stabilization – the government needs to ensure critical services are delivered to citizens hence its involvement in the critical sector. </a:t>
            </a:r>
          </a:p>
          <a:p>
            <a:r>
              <a:rPr lang="en-US" dirty="0">
                <a:latin typeface="Times New Roman" panose="02020603050405020304" pitchFamily="18" charset="0"/>
                <a:cs typeface="Times New Roman" panose="02020603050405020304" pitchFamily="18" charset="0"/>
              </a:rPr>
              <a:t>Arbitration and Mediation – the government provides neutral arbitration when conflicts arise between different stakeholders in different companies</a:t>
            </a:r>
          </a:p>
          <a:p>
            <a:r>
              <a:rPr lang="en-US" dirty="0">
                <a:latin typeface="Times New Roman" panose="02020603050405020304" pitchFamily="18" charset="0"/>
                <a:cs typeface="Times New Roman" panose="02020603050405020304" pitchFamily="18" charset="0"/>
              </a:rPr>
              <a:t>Public Interest – the government oversees the interest of the public when striking policies with the companies, especially the foreign companies. </a:t>
            </a:r>
          </a:p>
          <a:p>
            <a:r>
              <a:rPr lang="en-US" dirty="0">
                <a:latin typeface="Times New Roman" panose="02020603050405020304" pitchFamily="18" charset="0"/>
                <a:cs typeface="Times New Roman" panose="02020603050405020304" pitchFamily="18" charset="0"/>
              </a:rPr>
              <a:t>Emergency Situations – the government has the responsibility to ensure safety of citizens and act in their best interest. </a:t>
            </a:r>
          </a:p>
        </p:txBody>
      </p:sp>
    </p:spTree>
    <p:extLst>
      <p:ext uri="{BB962C8B-B14F-4D97-AF65-F5344CB8AC3E}">
        <p14:creationId xmlns:p14="http://schemas.microsoft.com/office/powerpoint/2010/main" val="124089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3A13-0D82-4D0E-AE9F-62454CDD20EA}"/>
              </a:ext>
            </a:extLst>
          </p:cNvPr>
          <p:cNvSpPr>
            <a:spLocks noGrp="1"/>
          </p:cNvSpPr>
          <p:nvPr>
            <p:ph type="title"/>
          </p:nvPr>
        </p:nvSpPr>
        <p:spPr/>
        <p:txBody>
          <a:bodyPr/>
          <a:lstStyle/>
          <a:p>
            <a:pPr algn="ctr"/>
            <a:r>
              <a:rPr lang="en-US" sz="6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4896C40-6544-45F7-8A3D-D4FA1CB4BED3}"/>
              </a:ext>
            </a:extLst>
          </p:cNvPr>
          <p:cNvSpPr>
            <a:spLocks noGrp="1"/>
          </p:cNvSpPr>
          <p:nvPr>
            <p:ph idx="1"/>
          </p:nvPr>
        </p:nvSpPr>
        <p:spPr/>
        <p:txBody>
          <a:bodyPr>
            <a:normAutofit/>
          </a:bodyPr>
          <a:lstStyle/>
          <a:p>
            <a:endParaRPr lang="en-US" sz="24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Forsyth, A. (2022). </a:t>
            </a:r>
            <a:r>
              <a:rPr lang="en-US" sz="2000" b="0" i="1" dirty="0">
                <a:effectLst/>
                <a:latin typeface="Times New Roman" panose="02020603050405020304" pitchFamily="18" charset="0"/>
                <a:cs typeface="Times New Roman" panose="02020603050405020304" pitchFamily="18" charset="0"/>
              </a:rPr>
              <a:t>The Future of Unions and Worker Representation: The Digital Picket Line</a:t>
            </a:r>
            <a:r>
              <a:rPr lang="en-US" sz="2000" b="0" i="0" dirty="0">
                <a:effectLst/>
                <a:latin typeface="Times New Roman" panose="02020603050405020304" pitchFamily="18" charset="0"/>
                <a:cs typeface="Times New Roman" panose="02020603050405020304" pitchFamily="18" charset="0"/>
              </a:rPr>
              <a:t>. Bloomsbury Publishing.</a:t>
            </a:r>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Visser, J. (2019). Trade unions in the balance. </a:t>
            </a:r>
            <a:r>
              <a:rPr lang="en-US" sz="2400" b="0" i="1" dirty="0">
                <a:effectLst/>
                <a:latin typeface="Times New Roman" panose="02020603050405020304" pitchFamily="18" charset="0"/>
                <a:cs typeface="Times New Roman" panose="02020603050405020304" pitchFamily="18" charset="0"/>
              </a:rPr>
              <a:t>ILO ACTRAV Working Paper, Geneva</a:t>
            </a:r>
            <a:r>
              <a:rPr lang="en-US" sz="2400" b="0" i="0" dirty="0">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3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9FC6-4A68-4455-8AC2-A5513D9D758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4ADB1FE-1536-4432-97C6-470D3C3EBCF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main issue in Case 2 revolves around conflict between two parties. </a:t>
            </a:r>
          </a:p>
          <a:p>
            <a:r>
              <a:rPr lang="en-US" dirty="0">
                <a:latin typeface="Times New Roman" panose="02020603050405020304" pitchFamily="18" charset="0"/>
                <a:cs typeface="Times New Roman" panose="02020603050405020304" pitchFamily="18" charset="0"/>
              </a:rPr>
              <a:t>The conflict is between the labor and management in the context of global economic shifts and competitiveness.</a:t>
            </a:r>
          </a:p>
          <a:p>
            <a:r>
              <a:rPr lang="en-US" dirty="0">
                <a:latin typeface="Times New Roman" panose="02020603050405020304" pitchFamily="18" charset="0"/>
                <a:cs typeface="Times New Roman" panose="02020603050405020304" pitchFamily="18" charset="0"/>
              </a:rPr>
              <a:t>The two parties are Canadian workers and foreign firms such as Caterpillar. </a:t>
            </a:r>
          </a:p>
        </p:txBody>
      </p:sp>
    </p:spTree>
    <p:extLst>
      <p:ext uri="{BB962C8B-B14F-4D97-AF65-F5344CB8AC3E}">
        <p14:creationId xmlns:p14="http://schemas.microsoft.com/office/powerpoint/2010/main" val="147520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5FD3BC-3448-49A1-97D5-184B70A179D8}"/>
              </a:ext>
            </a:extLst>
          </p:cNvPr>
          <p:cNvSpPr>
            <a:spLocks noGrp="1"/>
          </p:cNvSpPr>
          <p:nvPr>
            <p:ph idx="1"/>
          </p:nvPr>
        </p:nvSpPr>
        <p:spPr>
          <a:xfrm>
            <a:off x="838200" y="1784555"/>
            <a:ext cx="10515600" cy="4392408"/>
          </a:xfrm>
        </p:spPr>
        <p:txBody>
          <a:bodyPr/>
          <a:lstStyle/>
          <a:p>
            <a:r>
              <a:rPr lang="en-US" dirty="0">
                <a:latin typeface="Times New Roman" panose="02020603050405020304" pitchFamily="18" charset="0"/>
                <a:cs typeface="Times New Roman" panose="02020603050405020304" pitchFamily="18" charset="0"/>
              </a:rPr>
              <a:t>The main issue has been brought about by the closure of an Electro – Motive plant in Ontario, Canada.</a:t>
            </a:r>
          </a:p>
          <a:p>
            <a:r>
              <a:rPr lang="en-US" dirty="0">
                <a:latin typeface="Times New Roman" panose="02020603050405020304" pitchFamily="18" charset="0"/>
                <a:cs typeface="Times New Roman" panose="02020603050405020304" pitchFamily="18" charset="0"/>
              </a:rPr>
              <a:t>The plant is owned by Caterpillar. This creates a conflict between Caterpillar and Trade Union enforcing the rights of the workers. </a:t>
            </a:r>
          </a:p>
          <a:p>
            <a:r>
              <a:rPr lang="en-US" dirty="0">
                <a:latin typeface="Times New Roman" panose="02020603050405020304" pitchFamily="18" charset="0"/>
                <a:cs typeface="Times New Roman" panose="02020603050405020304" pitchFamily="18" charset="0"/>
              </a:rPr>
              <a:t>Companies such as Caterpillar, which are multinational seek substantial concessions so as to stay globally competitive. </a:t>
            </a:r>
          </a:p>
          <a:p>
            <a:r>
              <a:rPr lang="en-US" dirty="0">
                <a:latin typeface="Times New Roman" panose="02020603050405020304" pitchFamily="18" charset="0"/>
                <a:cs typeface="Times New Roman" panose="02020603050405020304" pitchFamily="18" charset="0"/>
              </a:rPr>
              <a:t>Unions on the other hand strive to balance job security with contract protection. </a:t>
            </a:r>
          </a:p>
        </p:txBody>
      </p:sp>
    </p:spTree>
    <p:extLst>
      <p:ext uri="{BB962C8B-B14F-4D97-AF65-F5344CB8AC3E}">
        <p14:creationId xmlns:p14="http://schemas.microsoft.com/office/powerpoint/2010/main" val="62401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ED0C-94CA-498F-878E-0BFBE37EC862}"/>
              </a:ext>
            </a:extLst>
          </p:cNvPr>
          <p:cNvSpPr>
            <a:spLocks noGrp="1"/>
          </p:cNvSpPr>
          <p:nvPr>
            <p:ph type="title"/>
          </p:nvPr>
        </p:nvSpPr>
        <p:spPr/>
        <p:txBody>
          <a:bodyPr>
            <a:noAutofit/>
          </a:bodyPr>
          <a:lstStyle/>
          <a:p>
            <a:pPr algn="ctr"/>
            <a:r>
              <a:rPr lang="en-US" sz="2400" b="1" dirty="0">
                <a:latin typeface="Times New Roman" panose="02020603050405020304" pitchFamily="18" charset="0"/>
                <a:cs typeface="Times New Roman" panose="02020603050405020304" pitchFamily="18" charset="0"/>
              </a:rPr>
              <a:t>Recommendations for Union Workers Facing Employer Threats of Closure</a:t>
            </a:r>
          </a:p>
        </p:txBody>
      </p:sp>
      <p:sp>
        <p:nvSpPr>
          <p:cNvPr id="3" name="Content Placeholder 2">
            <a:extLst>
              <a:ext uri="{FF2B5EF4-FFF2-40B4-BE49-F238E27FC236}">
                <a16:creationId xmlns:a16="http://schemas.microsoft.com/office/drawing/2014/main" id="{BD2EE169-DE0A-43EE-8A6C-AD61CAE8161A}"/>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Dialogue Negotiations </a:t>
            </a:r>
            <a:r>
              <a:rPr lang="en-US" dirty="0">
                <a:latin typeface="Times New Roman" panose="02020603050405020304" pitchFamily="18" charset="0"/>
                <a:cs typeface="Times New Roman" panose="02020603050405020304" pitchFamily="18" charset="0"/>
              </a:rPr>
              <a:t>– an open and transparent discussion between the two parties can help shade more light on the issue and provide an alternative solution. </a:t>
            </a:r>
          </a:p>
          <a:p>
            <a:r>
              <a:rPr lang="en-US" b="1" dirty="0">
                <a:latin typeface="Times New Roman" panose="02020603050405020304" pitchFamily="18" charset="0"/>
                <a:cs typeface="Times New Roman" panose="02020603050405020304" pitchFamily="18" charset="0"/>
              </a:rPr>
              <a:t>Explore Temporary Measures </a:t>
            </a:r>
            <a:r>
              <a:rPr lang="en-US" dirty="0">
                <a:latin typeface="Times New Roman" panose="02020603050405020304" pitchFamily="18" charset="0"/>
                <a:cs typeface="Times New Roman" panose="02020603050405020304" pitchFamily="18" charset="0"/>
              </a:rPr>
              <a:t>– To alleviate immediate financial burdens, a temporary wage reduction as well as unpaid leave may help save the situation.</a:t>
            </a:r>
          </a:p>
          <a:p>
            <a:r>
              <a:rPr lang="en-US" b="1" dirty="0">
                <a:latin typeface="Times New Roman" panose="02020603050405020304" pitchFamily="18" charset="0"/>
                <a:cs typeface="Times New Roman" panose="02020603050405020304" pitchFamily="18" charset="0"/>
              </a:rPr>
              <a:t>Seek Government Support </a:t>
            </a:r>
            <a:r>
              <a:rPr lang="en-US" dirty="0">
                <a:latin typeface="Times New Roman" panose="02020603050405020304" pitchFamily="18" charset="0"/>
                <a:cs typeface="Times New Roman" panose="02020603050405020304" pitchFamily="18" charset="0"/>
              </a:rPr>
              <a:t>– Government aid or subsidy may help the company temporarily as an alternative solution is sought.</a:t>
            </a:r>
          </a:p>
        </p:txBody>
      </p:sp>
    </p:spTree>
    <p:extLst>
      <p:ext uri="{BB962C8B-B14F-4D97-AF65-F5344CB8AC3E}">
        <p14:creationId xmlns:p14="http://schemas.microsoft.com/office/powerpoint/2010/main" val="119899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572A-18E7-41E4-9410-0282DF1CB724}"/>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Mitigating Strategies for Union Workers Confronting Threats of Closure</a:t>
            </a:r>
          </a:p>
        </p:txBody>
      </p:sp>
      <p:sp>
        <p:nvSpPr>
          <p:cNvPr id="3" name="Content Placeholder 2">
            <a:extLst>
              <a:ext uri="{FF2B5EF4-FFF2-40B4-BE49-F238E27FC236}">
                <a16:creationId xmlns:a16="http://schemas.microsoft.com/office/drawing/2014/main" id="{8827C171-F9BC-4ECA-B359-E31D9BE207E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Collaborative Problem – Solving – This helps create a discussion which aims to look at the root cause of the problem.</a:t>
            </a:r>
          </a:p>
          <a:p>
            <a:r>
              <a:rPr lang="en-US" dirty="0">
                <a:latin typeface="Times New Roman" panose="02020603050405020304" pitchFamily="18" charset="0"/>
                <a:cs typeface="Times New Roman" panose="02020603050405020304" pitchFamily="18" charset="0"/>
              </a:rPr>
              <a:t>Employee buyout and profit sharing – Other players in the same industry could help absorb labor which otherwise would be retrenched.</a:t>
            </a:r>
          </a:p>
          <a:p>
            <a:r>
              <a:rPr lang="en-US" dirty="0">
                <a:latin typeface="Times New Roman" panose="02020603050405020304" pitchFamily="18" charset="0"/>
                <a:cs typeface="Times New Roman" panose="02020603050405020304" pitchFamily="18" charset="0"/>
              </a:rPr>
              <a:t>Legal consultation – provides an opportunity to explore other legal means that could help preserve the jobs.</a:t>
            </a:r>
          </a:p>
        </p:txBody>
      </p:sp>
    </p:spTree>
    <p:extLst>
      <p:ext uri="{BB962C8B-B14F-4D97-AF65-F5344CB8AC3E}">
        <p14:creationId xmlns:p14="http://schemas.microsoft.com/office/powerpoint/2010/main" val="344293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4CE2-80E0-43EF-B87F-37906DD8B4AA}"/>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Alternatives Beyond Wage Cuts or Closure Based on Case Study Insights</a:t>
            </a:r>
          </a:p>
        </p:txBody>
      </p:sp>
      <p:sp>
        <p:nvSpPr>
          <p:cNvPr id="3" name="Content Placeholder 2">
            <a:extLst>
              <a:ext uri="{FF2B5EF4-FFF2-40B4-BE49-F238E27FC236}">
                <a16:creationId xmlns:a16="http://schemas.microsoft.com/office/drawing/2014/main" id="{E5BA2636-87AF-4984-857F-9531333A8D80}"/>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Diversification Strategies </a:t>
            </a:r>
            <a:r>
              <a:rPr lang="en-US" dirty="0">
                <a:latin typeface="Times New Roman" panose="02020603050405020304" pitchFamily="18" charset="0"/>
                <a:cs typeface="Times New Roman" panose="02020603050405020304" pitchFamily="18" charset="0"/>
              </a:rPr>
              <a:t>– Exploring strategies such as expanding product lines or market might provide an alternative revenue stream. </a:t>
            </a:r>
          </a:p>
          <a:p>
            <a:r>
              <a:rPr lang="en-US" b="1" dirty="0">
                <a:latin typeface="Times New Roman" panose="02020603050405020304" pitchFamily="18" charset="0"/>
                <a:cs typeface="Times New Roman" panose="02020603050405020304" pitchFamily="18" charset="0"/>
              </a:rPr>
              <a:t>Government Support </a:t>
            </a:r>
            <a:r>
              <a:rPr lang="en-US" dirty="0">
                <a:latin typeface="Times New Roman" panose="02020603050405020304" pitchFamily="18" charset="0"/>
                <a:cs typeface="Times New Roman" panose="02020603050405020304" pitchFamily="18" charset="0"/>
              </a:rPr>
              <a:t>– Government can provide support through subsidies and other means to help the company stay afloat without wage reduction. </a:t>
            </a:r>
          </a:p>
          <a:p>
            <a:r>
              <a:rPr lang="en-US" b="1" dirty="0">
                <a:latin typeface="Times New Roman" panose="02020603050405020304" pitchFamily="18" charset="0"/>
                <a:cs typeface="Times New Roman" panose="02020603050405020304" pitchFamily="18" charset="0"/>
              </a:rPr>
              <a:t>Efficiency Measures </a:t>
            </a:r>
            <a:r>
              <a:rPr lang="en-US" dirty="0">
                <a:latin typeface="Times New Roman" panose="02020603050405020304" pitchFamily="18" charset="0"/>
                <a:cs typeface="Times New Roman" panose="02020603050405020304" pitchFamily="18" charset="0"/>
              </a:rPr>
              <a:t>– Drawing an example from Air Canada, the company can streamline its operations, which can reduce operational costs. </a:t>
            </a:r>
          </a:p>
        </p:txBody>
      </p:sp>
    </p:spTree>
    <p:extLst>
      <p:ext uri="{BB962C8B-B14F-4D97-AF65-F5344CB8AC3E}">
        <p14:creationId xmlns:p14="http://schemas.microsoft.com/office/powerpoint/2010/main" val="187436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FD7F-29EA-489F-9E93-7D0E6D9529E2}"/>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Exploring Viable Alternatives to Wage Reductions or Shutting Down</a:t>
            </a:r>
          </a:p>
        </p:txBody>
      </p:sp>
      <p:sp>
        <p:nvSpPr>
          <p:cNvPr id="3" name="Content Placeholder 2">
            <a:extLst>
              <a:ext uri="{FF2B5EF4-FFF2-40B4-BE49-F238E27FC236}">
                <a16:creationId xmlns:a16="http://schemas.microsoft.com/office/drawing/2014/main" id="{92F4ABB2-CBF4-4AA2-A51E-2AEE7D367CC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Strategic Partnerships – This can be done between different players in the same industry. It helps by avoiding abrupt salary cutbacks. </a:t>
            </a:r>
          </a:p>
          <a:p>
            <a:r>
              <a:rPr lang="en-US" dirty="0">
                <a:latin typeface="Times New Roman" panose="02020603050405020304" pitchFamily="18" charset="0"/>
                <a:cs typeface="Times New Roman" panose="02020603050405020304" pitchFamily="18" charset="0"/>
              </a:rPr>
              <a:t>Employee training and upskilling – this creates a multi – talented labor force that can fit in a wide array of jobs. Enables workers who lose their jobs be placed in other jobs in different fields where they can still perform. </a:t>
            </a:r>
          </a:p>
          <a:p>
            <a:r>
              <a:rPr lang="en-US" dirty="0">
                <a:latin typeface="Times New Roman" panose="02020603050405020304" pitchFamily="18" charset="0"/>
                <a:cs typeface="Times New Roman" panose="02020603050405020304" pitchFamily="18" charset="0"/>
              </a:rPr>
              <a:t>Employee incentive programs – this encourages cost – cutting. </a:t>
            </a:r>
          </a:p>
        </p:txBody>
      </p:sp>
    </p:spTree>
    <p:extLst>
      <p:ext uri="{BB962C8B-B14F-4D97-AF65-F5344CB8AC3E}">
        <p14:creationId xmlns:p14="http://schemas.microsoft.com/office/powerpoint/2010/main" val="389775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3FAF-7AE1-46E1-B75B-3BA94208D21E}"/>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Addressing Doubts of Company Closure Bluffs</a:t>
            </a:r>
          </a:p>
        </p:txBody>
      </p:sp>
      <p:sp>
        <p:nvSpPr>
          <p:cNvPr id="3" name="Content Placeholder 2">
            <a:extLst>
              <a:ext uri="{FF2B5EF4-FFF2-40B4-BE49-F238E27FC236}">
                <a16:creationId xmlns:a16="http://schemas.microsoft.com/office/drawing/2014/main" id="{5719A544-9013-45AB-BE9E-CEB5F62E4FD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use of third party validation – This ensures the threats are not bluffs.</a:t>
            </a:r>
          </a:p>
          <a:p>
            <a:r>
              <a:rPr lang="en-US" dirty="0">
                <a:latin typeface="Times New Roman" panose="02020603050405020304" pitchFamily="18" charset="0"/>
                <a:cs typeface="Times New Roman" panose="02020603050405020304" pitchFamily="18" charset="0"/>
              </a:rPr>
              <a:t>Establish joint review committees – A joint committee of management as well as union representatives should jointly review the company’s financial health.</a:t>
            </a:r>
          </a:p>
          <a:p>
            <a:r>
              <a:rPr lang="en-US" dirty="0">
                <a:latin typeface="Times New Roman" panose="02020603050405020304" pitchFamily="18" charset="0"/>
                <a:cs typeface="Times New Roman" panose="02020603050405020304" pitchFamily="18" charset="0"/>
              </a:rPr>
              <a:t>Regular financial updates – This shows  the performance of the company periodically creating transparency.</a:t>
            </a:r>
          </a:p>
        </p:txBody>
      </p:sp>
    </p:spTree>
    <p:extLst>
      <p:ext uri="{BB962C8B-B14F-4D97-AF65-F5344CB8AC3E}">
        <p14:creationId xmlns:p14="http://schemas.microsoft.com/office/powerpoint/2010/main" val="238058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90E7-73AB-4A3C-BA6C-BA9375E5790F}"/>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Cultivating Trust for Open Negotiations Amid Closure Threats</a:t>
            </a:r>
          </a:p>
        </p:txBody>
      </p:sp>
      <p:sp>
        <p:nvSpPr>
          <p:cNvPr id="3" name="Content Placeholder 2">
            <a:extLst>
              <a:ext uri="{FF2B5EF4-FFF2-40B4-BE49-F238E27FC236}">
                <a16:creationId xmlns:a16="http://schemas.microsoft.com/office/drawing/2014/main" id="{88CBDD69-AE2E-48A5-B98C-7A56193749B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Legal Oversight. – Ensure that everything in the company is done by law and therefore is valid.</a:t>
            </a:r>
          </a:p>
          <a:p>
            <a:r>
              <a:rPr lang="en-US" dirty="0">
                <a:latin typeface="Times New Roman" panose="02020603050405020304" pitchFamily="18" charset="0"/>
                <a:cs typeface="Times New Roman" panose="02020603050405020304" pitchFamily="18" charset="0"/>
              </a:rPr>
              <a:t>Engage neutral mediators – third – parties can be used to audit the company to verify whether the claim is valid or not.</a:t>
            </a:r>
          </a:p>
          <a:p>
            <a:r>
              <a:rPr lang="en-US" dirty="0">
                <a:latin typeface="Times New Roman" panose="02020603050405020304" pitchFamily="18" charset="0"/>
                <a:cs typeface="Times New Roman" panose="02020603050405020304" pitchFamily="18" charset="0"/>
              </a:rPr>
              <a:t>Foster better communication channels – create reliable and efficient communication channels that provide only valid information between different layers in the organization. </a:t>
            </a:r>
          </a:p>
        </p:txBody>
      </p:sp>
    </p:spTree>
    <p:extLst>
      <p:ext uri="{BB962C8B-B14F-4D97-AF65-F5344CB8AC3E}">
        <p14:creationId xmlns:p14="http://schemas.microsoft.com/office/powerpoint/2010/main" val="271225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TotalTime>
  <Words>1430</Words>
  <Application>Microsoft Office PowerPoint</Application>
  <PresentationFormat>Widescreen</PresentationFormat>
  <Paragraphs>71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vt:lpstr>
      <vt:lpstr>Case 2</vt:lpstr>
      <vt:lpstr>Introduction</vt:lpstr>
      <vt:lpstr>PowerPoint Presentation</vt:lpstr>
      <vt:lpstr>Recommendations for Union Workers Facing Employer Threats of Closure</vt:lpstr>
      <vt:lpstr>Mitigating Strategies for Union Workers Confronting Threats of Closure</vt:lpstr>
      <vt:lpstr>Alternatives Beyond Wage Cuts or Closure Based on Case Study Insights</vt:lpstr>
      <vt:lpstr>Exploring Viable Alternatives to Wage Reductions or Shutting Down</vt:lpstr>
      <vt:lpstr>Addressing Doubts of Company Closure Bluffs</vt:lpstr>
      <vt:lpstr>Cultivating Trust for Open Negotiations Amid Closure Threats</vt:lpstr>
      <vt:lpstr>Government Intervention in Pre-Negotiated Collective Agreements</vt:lpstr>
      <vt:lpstr> Balancing Government Role and Pre-Negotiated Agreements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2</dc:title>
  <cp:lastModifiedBy>Admin</cp:lastModifiedBy>
  <cp:revision>24</cp:revision>
  <dcterms:created xsi:type="dcterms:W3CDTF">2023-11-19T10:35:46Z</dcterms:created>
  <dcterms:modified xsi:type="dcterms:W3CDTF">2023-11-19T13:00:41Z</dcterms:modified>
</cp:coreProperties>
</file>