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8" r:id="rId4"/>
    <p:sldId id="267" r:id="rId5"/>
    <p:sldId id="259" r:id="rId6"/>
    <p:sldId id="268" r:id="rId7"/>
    <p:sldId id="260" r:id="rId8"/>
    <p:sldId id="261" r:id="rId9"/>
    <p:sldId id="262" r:id="rId10"/>
    <p:sldId id="263"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076" autoAdjust="0"/>
  </p:normalViewPr>
  <p:slideViewPr>
    <p:cSldViewPr snapToGrid="0">
      <p:cViewPr varScale="1">
        <p:scale>
          <a:sx n="58" d="100"/>
          <a:sy n="58" d="100"/>
        </p:scale>
        <p:origin x="12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09FB8-B9DB-418C-92E8-AF1A826D53CC}" type="datetimeFigureOut">
              <a:rPr lang="en-US" smtClean="0"/>
              <a:t>11/10/2023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3D64D-06D2-465B-9667-925BEC0FE146}" type="slidenum">
              <a:rPr lang="en-US" smtClean="0"/>
              <a:t>‹#›</a:t>
            </a:fld>
            <a:endParaRPr lang="en-US"/>
          </a:p>
        </p:txBody>
      </p:sp>
    </p:spTree>
    <p:extLst>
      <p:ext uri="{BB962C8B-B14F-4D97-AF65-F5344CB8AC3E}">
        <p14:creationId xmlns:p14="http://schemas.microsoft.com/office/powerpoint/2010/main" val="1816497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Broker Architectural Pattern is used to create distributed software systems with decoupled components that communicate with one other via remote procedure calls [1].  The Broker Architecture Pattern has acquired popularity in modern software development. It's also known as the Publish - Subscribe pattern. The Broker Architecture Pattern provides a scalable and adaptable answer to the issues that complex applications face. As a result, it has become a major design paradigm in various disciplines of software development. </a:t>
            </a:r>
          </a:p>
        </p:txBody>
      </p:sp>
      <p:sp>
        <p:nvSpPr>
          <p:cNvPr id="4" name="Slide Number Placeholder 3"/>
          <p:cNvSpPr>
            <a:spLocks noGrp="1"/>
          </p:cNvSpPr>
          <p:nvPr>
            <p:ph type="sldNum" sz="quarter" idx="5"/>
          </p:nvPr>
        </p:nvSpPr>
        <p:spPr/>
        <p:txBody>
          <a:bodyPr/>
          <a:lstStyle/>
          <a:p>
            <a:fld id="{FA73D64D-06D2-465B-9667-925BEC0FE146}" type="slidenum">
              <a:rPr lang="en-US" smtClean="0"/>
              <a:t>2</a:t>
            </a:fld>
            <a:endParaRPr lang="en-US"/>
          </a:p>
        </p:txBody>
      </p:sp>
    </p:spTree>
    <p:extLst>
      <p:ext uri="{BB962C8B-B14F-4D97-AF65-F5344CB8AC3E}">
        <p14:creationId xmlns:p14="http://schemas.microsoft.com/office/powerpoint/2010/main" val="533946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Broker Architectural Pattern aids in the decoupling of components within the same system. This enables autonomous development and deployment. It is relevant in modern software development because of its capacity to meet contemporary software development difficulties. This feature is critical with the rise of microservices and distributed systems in software development [1]. </a:t>
            </a:r>
          </a:p>
          <a:p>
            <a:pPr marL="0" indent="0">
              <a:buNone/>
            </a:pPr>
            <a:r>
              <a:rPr lang="en-US" dirty="0"/>
              <a:t>Such systems demand modularity and scalability, which the Broker Architecture Pattern easily provides. Broker architectural patterns have various applications in modern software development. They're employed in the creation of message brokers like Apache Kafka and RabbitMQ. For event-driven systems, the pattern provides a dependable solution [2]. </a:t>
            </a:r>
          </a:p>
          <a:p>
            <a:endParaRPr lang="en-US" dirty="0"/>
          </a:p>
        </p:txBody>
      </p:sp>
      <p:sp>
        <p:nvSpPr>
          <p:cNvPr id="4" name="Slide Number Placeholder 3"/>
          <p:cNvSpPr>
            <a:spLocks noGrp="1"/>
          </p:cNvSpPr>
          <p:nvPr>
            <p:ph type="sldNum" sz="quarter" idx="5"/>
          </p:nvPr>
        </p:nvSpPr>
        <p:spPr/>
        <p:txBody>
          <a:bodyPr/>
          <a:lstStyle/>
          <a:p>
            <a:fld id="{FA73D64D-06D2-465B-9667-925BEC0FE146}" type="slidenum">
              <a:rPr lang="en-US" smtClean="0"/>
              <a:t>3</a:t>
            </a:fld>
            <a:endParaRPr lang="en-US"/>
          </a:p>
        </p:txBody>
      </p:sp>
    </p:spTree>
    <p:extLst>
      <p:ext uri="{BB962C8B-B14F-4D97-AF65-F5344CB8AC3E}">
        <p14:creationId xmlns:p14="http://schemas.microsoft.com/office/powerpoint/2010/main" val="3305234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comprehensive literature review technique was employed to address the research topic. To gather knowledge on the subject, several publications were evaluated. The papers were chosen based on how well they explain the notion of broker architecture pattern. A thorough search was carried out in various academic databases, including Springer and Google Scholar. With a strong emphasis on papers published during the last four years. IEEE Xplore journal articles were the most relevant to the study topic of discussion. Data extraction entailed gathering information from the selected articles, including major findings, methodology used, and trends relevant to the Broker Architecture Pattern. </a:t>
            </a:r>
          </a:p>
        </p:txBody>
      </p:sp>
      <p:sp>
        <p:nvSpPr>
          <p:cNvPr id="4" name="Slide Number Placeholder 3"/>
          <p:cNvSpPr>
            <a:spLocks noGrp="1"/>
          </p:cNvSpPr>
          <p:nvPr>
            <p:ph type="sldNum" sz="quarter" idx="5"/>
          </p:nvPr>
        </p:nvSpPr>
        <p:spPr/>
        <p:txBody>
          <a:bodyPr/>
          <a:lstStyle/>
          <a:p>
            <a:fld id="{FA73D64D-06D2-465B-9667-925BEC0FE146}" type="slidenum">
              <a:rPr lang="en-US" smtClean="0"/>
              <a:t>5</a:t>
            </a:fld>
            <a:endParaRPr lang="en-US"/>
          </a:p>
        </p:txBody>
      </p:sp>
    </p:spTree>
    <p:extLst>
      <p:ext uri="{BB962C8B-B14F-4D97-AF65-F5344CB8AC3E}">
        <p14:creationId xmlns:p14="http://schemas.microsoft.com/office/powerpoint/2010/main" val="7863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its capacity to support decoupling and encapsulation, the Broker Architecture Pattern is useful in current software development. The separation of components and logic inside a broader distributed program is referred to as decoupling [1]. This lowers interdependence, which is important in modern systems. This is accomplished by establishing a central broker who serves as the intermediary. This ensures that the components can interact indirectly. This enables modularization, where a change in one component does not necessitate an update in all other components. Encapsulation allows apps to hide their internal details while only exposing what is required for communication [2]. This contributes to the application's overall robustness.</a:t>
            </a:r>
          </a:p>
        </p:txBody>
      </p:sp>
      <p:sp>
        <p:nvSpPr>
          <p:cNvPr id="4" name="Slide Number Placeholder 3"/>
          <p:cNvSpPr>
            <a:spLocks noGrp="1"/>
          </p:cNvSpPr>
          <p:nvPr>
            <p:ph type="sldNum" sz="quarter" idx="5"/>
          </p:nvPr>
        </p:nvSpPr>
        <p:spPr/>
        <p:txBody>
          <a:bodyPr/>
          <a:lstStyle/>
          <a:p>
            <a:fld id="{FA73D64D-06D2-465B-9667-925BEC0FE146}" type="slidenum">
              <a:rPr lang="en-US" smtClean="0"/>
              <a:t>7</a:t>
            </a:fld>
            <a:endParaRPr lang="en-US"/>
          </a:p>
        </p:txBody>
      </p:sp>
    </p:spTree>
    <p:extLst>
      <p:ext uri="{BB962C8B-B14F-4D97-AF65-F5344CB8AC3E}">
        <p14:creationId xmlns:p14="http://schemas.microsoft.com/office/powerpoint/2010/main" val="130438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proliferation of cloud computing and distributed systems, scalability has become an essential component of current software development. The Broker Architecture Pattern can accomplish scalability since it allows for the dynamic addition of components or even addition without disrupting the entire system. Its use is in situations when system loads are known to fluctuate [1]. Flexibility, on the other hand, enables for the introduction of new components and services without affecting the performance of existing ones. This is useful in contexts where change is continual. As a result, the pattern provides a solution for software systems in which responsiveness to changing user wants and market dynamics is critical. </a:t>
            </a:r>
          </a:p>
        </p:txBody>
      </p:sp>
      <p:sp>
        <p:nvSpPr>
          <p:cNvPr id="4" name="Slide Number Placeholder 3"/>
          <p:cNvSpPr>
            <a:spLocks noGrp="1"/>
          </p:cNvSpPr>
          <p:nvPr>
            <p:ph type="sldNum" sz="quarter" idx="5"/>
          </p:nvPr>
        </p:nvSpPr>
        <p:spPr/>
        <p:txBody>
          <a:bodyPr/>
          <a:lstStyle/>
          <a:p>
            <a:fld id="{FA73D64D-06D2-465B-9667-925BEC0FE146}" type="slidenum">
              <a:rPr lang="en-US" smtClean="0"/>
              <a:t>8</a:t>
            </a:fld>
            <a:endParaRPr lang="en-US"/>
          </a:p>
        </p:txBody>
      </p:sp>
    </p:spTree>
    <p:extLst>
      <p:ext uri="{BB962C8B-B14F-4D97-AF65-F5344CB8AC3E}">
        <p14:creationId xmlns:p14="http://schemas.microsoft.com/office/powerpoint/2010/main" val="1918285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Broker Architecture Pattern is compatible with the event-driven paradigm. Most software programs rely on real-time responsiveness, which the pattern enables. It enables real-time management of asynchronous communication between distinct components. This permits its use in systems such as financial trading platforms, where real-time communication is critical, and Io ecosystems, which rely on information transfer between diverse components. Such systems must also run continuously, which is made possible by designing components that are independent of one another [2]. </a:t>
            </a:r>
          </a:p>
        </p:txBody>
      </p:sp>
      <p:sp>
        <p:nvSpPr>
          <p:cNvPr id="4" name="Slide Number Placeholder 3"/>
          <p:cNvSpPr>
            <a:spLocks noGrp="1"/>
          </p:cNvSpPr>
          <p:nvPr>
            <p:ph type="sldNum" sz="quarter" idx="5"/>
          </p:nvPr>
        </p:nvSpPr>
        <p:spPr/>
        <p:txBody>
          <a:bodyPr/>
          <a:lstStyle/>
          <a:p>
            <a:fld id="{FA73D64D-06D2-465B-9667-925BEC0FE146}" type="slidenum">
              <a:rPr lang="en-US" smtClean="0"/>
              <a:t>9</a:t>
            </a:fld>
            <a:endParaRPr lang="en-US"/>
          </a:p>
        </p:txBody>
      </p:sp>
    </p:spTree>
    <p:extLst>
      <p:ext uri="{BB962C8B-B14F-4D97-AF65-F5344CB8AC3E}">
        <p14:creationId xmlns:p14="http://schemas.microsoft.com/office/powerpoint/2010/main" val="3815078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BBBDD3-10B5-4D1C-A64D-3B22D075F6FC}"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F53D7-6CA8-4C12-9045-F8869F624219}" type="slidenum">
              <a:rPr lang="en-US" smtClean="0"/>
              <a:t>‹#›</a:t>
            </a:fld>
            <a:endParaRPr lang="en-US"/>
          </a:p>
        </p:txBody>
      </p:sp>
    </p:spTree>
    <p:extLst>
      <p:ext uri="{BB962C8B-B14F-4D97-AF65-F5344CB8AC3E}">
        <p14:creationId xmlns:p14="http://schemas.microsoft.com/office/powerpoint/2010/main" val="1812407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BBBDD3-10B5-4D1C-A64D-3B22D075F6FC}"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F53D7-6CA8-4C12-9045-F8869F624219}" type="slidenum">
              <a:rPr lang="en-US" smtClean="0"/>
              <a:t>‹#›</a:t>
            </a:fld>
            <a:endParaRPr lang="en-US"/>
          </a:p>
        </p:txBody>
      </p:sp>
    </p:spTree>
    <p:extLst>
      <p:ext uri="{BB962C8B-B14F-4D97-AF65-F5344CB8AC3E}">
        <p14:creationId xmlns:p14="http://schemas.microsoft.com/office/powerpoint/2010/main" val="265001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BBBDD3-10B5-4D1C-A64D-3B22D075F6FC}"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F53D7-6CA8-4C12-9045-F8869F624219}" type="slidenum">
              <a:rPr lang="en-US" smtClean="0"/>
              <a:t>‹#›</a:t>
            </a:fld>
            <a:endParaRPr lang="en-US"/>
          </a:p>
        </p:txBody>
      </p:sp>
    </p:spTree>
    <p:extLst>
      <p:ext uri="{BB962C8B-B14F-4D97-AF65-F5344CB8AC3E}">
        <p14:creationId xmlns:p14="http://schemas.microsoft.com/office/powerpoint/2010/main" val="26793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BBBDD3-10B5-4D1C-A64D-3B22D075F6FC}"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F53D7-6CA8-4C12-9045-F8869F62421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3683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BBBDD3-10B5-4D1C-A64D-3B22D075F6FC}"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F53D7-6CA8-4C12-9045-F8869F624219}" type="slidenum">
              <a:rPr lang="en-US" smtClean="0"/>
              <a:t>‹#›</a:t>
            </a:fld>
            <a:endParaRPr lang="en-US"/>
          </a:p>
        </p:txBody>
      </p:sp>
    </p:spTree>
    <p:extLst>
      <p:ext uri="{BB962C8B-B14F-4D97-AF65-F5344CB8AC3E}">
        <p14:creationId xmlns:p14="http://schemas.microsoft.com/office/powerpoint/2010/main" val="1648477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BBBDD3-10B5-4D1C-A64D-3B22D075F6FC}" type="datetimeFigureOut">
              <a:rPr lang="en-US" smtClean="0"/>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2F53D7-6CA8-4C12-9045-F8869F624219}" type="slidenum">
              <a:rPr lang="en-US" smtClean="0"/>
              <a:t>‹#›</a:t>
            </a:fld>
            <a:endParaRPr lang="en-US"/>
          </a:p>
        </p:txBody>
      </p:sp>
    </p:spTree>
    <p:extLst>
      <p:ext uri="{BB962C8B-B14F-4D97-AF65-F5344CB8AC3E}">
        <p14:creationId xmlns:p14="http://schemas.microsoft.com/office/powerpoint/2010/main" val="3417218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BBBDD3-10B5-4D1C-A64D-3B22D075F6FC}" type="datetimeFigureOut">
              <a:rPr lang="en-US" smtClean="0"/>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2F53D7-6CA8-4C12-9045-F8869F624219}" type="slidenum">
              <a:rPr lang="en-US" smtClean="0"/>
              <a:t>‹#›</a:t>
            </a:fld>
            <a:endParaRPr lang="en-US"/>
          </a:p>
        </p:txBody>
      </p:sp>
    </p:spTree>
    <p:extLst>
      <p:ext uri="{BB962C8B-B14F-4D97-AF65-F5344CB8AC3E}">
        <p14:creationId xmlns:p14="http://schemas.microsoft.com/office/powerpoint/2010/main" val="4235859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BBDD3-10B5-4D1C-A64D-3B22D075F6FC}"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F53D7-6CA8-4C12-9045-F8869F624219}" type="slidenum">
              <a:rPr lang="en-US" smtClean="0"/>
              <a:t>‹#›</a:t>
            </a:fld>
            <a:endParaRPr lang="en-US"/>
          </a:p>
        </p:txBody>
      </p:sp>
    </p:spTree>
    <p:extLst>
      <p:ext uri="{BB962C8B-B14F-4D97-AF65-F5344CB8AC3E}">
        <p14:creationId xmlns:p14="http://schemas.microsoft.com/office/powerpoint/2010/main" val="4243303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BBDD3-10B5-4D1C-A64D-3B22D075F6FC}"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F53D7-6CA8-4C12-9045-F8869F624219}" type="slidenum">
              <a:rPr lang="en-US" smtClean="0"/>
              <a:t>‹#›</a:t>
            </a:fld>
            <a:endParaRPr lang="en-US"/>
          </a:p>
        </p:txBody>
      </p:sp>
    </p:spTree>
    <p:extLst>
      <p:ext uri="{BB962C8B-B14F-4D97-AF65-F5344CB8AC3E}">
        <p14:creationId xmlns:p14="http://schemas.microsoft.com/office/powerpoint/2010/main" val="166442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BBDD3-10B5-4D1C-A64D-3B22D075F6FC}"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F53D7-6CA8-4C12-9045-F8869F624219}" type="slidenum">
              <a:rPr lang="en-US" smtClean="0"/>
              <a:t>‹#›</a:t>
            </a:fld>
            <a:endParaRPr lang="en-US"/>
          </a:p>
        </p:txBody>
      </p:sp>
    </p:spTree>
    <p:extLst>
      <p:ext uri="{BB962C8B-B14F-4D97-AF65-F5344CB8AC3E}">
        <p14:creationId xmlns:p14="http://schemas.microsoft.com/office/powerpoint/2010/main" val="1650286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BBDD3-10B5-4D1C-A64D-3B22D075F6FC}"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F53D7-6CA8-4C12-9045-F8869F624219}" type="slidenum">
              <a:rPr lang="en-US" smtClean="0"/>
              <a:t>‹#›</a:t>
            </a:fld>
            <a:endParaRPr lang="en-US"/>
          </a:p>
        </p:txBody>
      </p:sp>
    </p:spTree>
    <p:extLst>
      <p:ext uri="{BB962C8B-B14F-4D97-AF65-F5344CB8AC3E}">
        <p14:creationId xmlns:p14="http://schemas.microsoft.com/office/powerpoint/2010/main" val="317396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BBBDD3-10B5-4D1C-A64D-3B22D075F6FC}"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F53D7-6CA8-4C12-9045-F8869F624219}" type="slidenum">
              <a:rPr lang="en-US" smtClean="0"/>
              <a:t>‹#›</a:t>
            </a:fld>
            <a:endParaRPr lang="en-US"/>
          </a:p>
        </p:txBody>
      </p:sp>
    </p:spTree>
    <p:extLst>
      <p:ext uri="{BB962C8B-B14F-4D97-AF65-F5344CB8AC3E}">
        <p14:creationId xmlns:p14="http://schemas.microsoft.com/office/powerpoint/2010/main" val="2724357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BBBDD3-10B5-4D1C-A64D-3B22D075F6FC}"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F53D7-6CA8-4C12-9045-F8869F624219}" type="slidenum">
              <a:rPr lang="en-US" smtClean="0"/>
              <a:t>‹#›</a:t>
            </a:fld>
            <a:endParaRPr lang="en-US"/>
          </a:p>
        </p:txBody>
      </p:sp>
    </p:spTree>
    <p:extLst>
      <p:ext uri="{BB962C8B-B14F-4D97-AF65-F5344CB8AC3E}">
        <p14:creationId xmlns:p14="http://schemas.microsoft.com/office/powerpoint/2010/main" val="3841277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BBBDD3-10B5-4D1C-A64D-3B22D075F6FC}" type="datetimeFigureOut">
              <a:rPr lang="en-US" smtClean="0"/>
              <a:t>11/10/2023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2F53D7-6CA8-4C12-9045-F8869F624219}" type="slidenum">
              <a:rPr lang="en-US" smtClean="0"/>
              <a:t>‹#›</a:t>
            </a:fld>
            <a:endParaRPr lang="en-US"/>
          </a:p>
        </p:txBody>
      </p:sp>
    </p:spTree>
    <p:extLst>
      <p:ext uri="{BB962C8B-B14F-4D97-AF65-F5344CB8AC3E}">
        <p14:creationId xmlns:p14="http://schemas.microsoft.com/office/powerpoint/2010/main" val="220718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BBBDD3-10B5-4D1C-A64D-3B22D075F6FC}" type="datetimeFigureOut">
              <a:rPr lang="en-US" smtClean="0"/>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2F53D7-6CA8-4C12-9045-F8869F624219}" type="slidenum">
              <a:rPr lang="en-US" smtClean="0"/>
              <a:t>‹#›</a:t>
            </a:fld>
            <a:endParaRPr lang="en-US"/>
          </a:p>
        </p:txBody>
      </p:sp>
    </p:spTree>
    <p:extLst>
      <p:ext uri="{BB962C8B-B14F-4D97-AF65-F5344CB8AC3E}">
        <p14:creationId xmlns:p14="http://schemas.microsoft.com/office/powerpoint/2010/main" val="3205170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ABBBDD3-10B5-4D1C-A64D-3B22D075F6FC}" type="datetimeFigureOut">
              <a:rPr lang="en-US" smtClean="0"/>
              <a:t>11/10/2023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2F53D7-6CA8-4C12-9045-F8869F624219}" type="slidenum">
              <a:rPr lang="en-US" smtClean="0"/>
              <a:t>‹#›</a:t>
            </a:fld>
            <a:endParaRPr lang="en-US"/>
          </a:p>
        </p:txBody>
      </p:sp>
    </p:spTree>
    <p:extLst>
      <p:ext uri="{BB962C8B-B14F-4D97-AF65-F5344CB8AC3E}">
        <p14:creationId xmlns:p14="http://schemas.microsoft.com/office/powerpoint/2010/main" val="299848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BBBDD3-10B5-4D1C-A64D-3B22D075F6FC}"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F53D7-6CA8-4C12-9045-F8869F624219}" type="slidenum">
              <a:rPr lang="en-US" smtClean="0"/>
              <a:t>‹#›</a:t>
            </a:fld>
            <a:endParaRPr lang="en-US"/>
          </a:p>
        </p:txBody>
      </p:sp>
    </p:spTree>
    <p:extLst>
      <p:ext uri="{BB962C8B-B14F-4D97-AF65-F5344CB8AC3E}">
        <p14:creationId xmlns:p14="http://schemas.microsoft.com/office/powerpoint/2010/main" val="3773921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BBBDD3-10B5-4D1C-A64D-3B22D075F6FC}"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F53D7-6CA8-4C12-9045-F8869F624219}" type="slidenum">
              <a:rPr lang="en-US" smtClean="0"/>
              <a:t>‹#›</a:t>
            </a:fld>
            <a:endParaRPr lang="en-US"/>
          </a:p>
        </p:txBody>
      </p:sp>
    </p:spTree>
    <p:extLst>
      <p:ext uri="{BB962C8B-B14F-4D97-AF65-F5344CB8AC3E}">
        <p14:creationId xmlns:p14="http://schemas.microsoft.com/office/powerpoint/2010/main" val="376139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ABBBDD3-10B5-4D1C-A64D-3B22D075F6FC}" type="datetimeFigureOut">
              <a:rPr lang="en-US" smtClean="0"/>
              <a:t>11/10/2023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C2F53D7-6CA8-4C12-9045-F8869F624219}" type="slidenum">
              <a:rPr lang="en-US" smtClean="0"/>
              <a:t>‹#›</a:t>
            </a:fld>
            <a:endParaRPr lang="en-US"/>
          </a:p>
        </p:txBody>
      </p:sp>
    </p:spTree>
    <p:extLst>
      <p:ext uri="{BB962C8B-B14F-4D97-AF65-F5344CB8AC3E}">
        <p14:creationId xmlns:p14="http://schemas.microsoft.com/office/powerpoint/2010/main" val="7639683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EBC3-3B8C-4226-8DF7-8ADA4720A1F3}"/>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Broker Architecture Pattern</a:t>
            </a:r>
          </a:p>
        </p:txBody>
      </p:sp>
      <p:sp>
        <p:nvSpPr>
          <p:cNvPr id="3" name="Subtitle 2">
            <a:extLst>
              <a:ext uri="{FF2B5EF4-FFF2-40B4-BE49-F238E27FC236}">
                <a16:creationId xmlns:a16="http://schemas.microsoft.com/office/drawing/2014/main" id="{1B0978E4-FC84-407A-AAF9-4FE06FF43C7C}"/>
              </a:ext>
            </a:extLst>
          </p:cNvPr>
          <p:cNvSpPr>
            <a:spLocks noGrp="1"/>
          </p:cNvSpPr>
          <p:nvPr>
            <p:ph type="subTitle"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Student’s Name</a:t>
            </a:r>
          </a:p>
          <a:p>
            <a:r>
              <a:rPr lang="en-US" dirty="0">
                <a:latin typeface="Times New Roman" panose="02020603050405020304" pitchFamily="18" charset="0"/>
                <a:cs typeface="Times New Roman" panose="02020603050405020304" pitchFamily="18" charset="0"/>
              </a:rPr>
              <a:t>Course</a:t>
            </a:r>
          </a:p>
          <a:p>
            <a:r>
              <a:rPr lang="en-US" dirty="0">
                <a:latin typeface="Times New Roman" panose="02020603050405020304" pitchFamily="18" charset="0"/>
                <a:cs typeface="Times New Roman" panose="02020603050405020304" pitchFamily="18" charset="0"/>
              </a:rPr>
              <a:t>Date</a:t>
            </a:r>
          </a:p>
        </p:txBody>
      </p:sp>
    </p:spTree>
    <p:extLst>
      <p:ext uri="{BB962C8B-B14F-4D97-AF65-F5344CB8AC3E}">
        <p14:creationId xmlns:p14="http://schemas.microsoft.com/office/powerpoint/2010/main" val="798104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3081-4915-4AE3-8473-DB6D80B9FD1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3162C6AD-C6E9-46C8-8558-A9E97F3E4090}"/>
              </a:ext>
            </a:extLst>
          </p:cNvPr>
          <p:cNvSpPr>
            <a:spLocks noGrp="1"/>
          </p:cNvSpPr>
          <p:nvPr>
            <p:ph idx="1"/>
          </p:nvPr>
        </p:nvSpPr>
        <p:spPr/>
        <p:txBody>
          <a:bodyPr>
            <a:normAutofit/>
          </a:bodyPr>
          <a:lstStyle/>
          <a:p>
            <a:r>
              <a:rPr lang="en-US" cap="none" dirty="0">
                <a:latin typeface="Times New Roman" panose="02020603050405020304" pitchFamily="18" charset="0"/>
                <a:cs typeface="Times New Roman" panose="02020603050405020304" pitchFamily="18" charset="0"/>
              </a:rPr>
              <a:t>While the broker architecture pattern has many advantages, it also has some drawbacks that developers and architects must consider. Understanding these problems is critical for successful implementation and the development of robust, dependable systems.</a:t>
            </a:r>
          </a:p>
          <a:p>
            <a:r>
              <a:rPr lang="en-US" cap="none" dirty="0">
                <a:latin typeface="Times New Roman" panose="02020603050405020304" pitchFamily="18" charset="0"/>
                <a:cs typeface="Times New Roman" panose="02020603050405020304" pitchFamily="18" charset="0"/>
              </a:rPr>
              <a:t>Complexity.</a:t>
            </a:r>
          </a:p>
          <a:p>
            <a:r>
              <a:rPr lang="en-US" cap="none" dirty="0">
                <a:latin typeface="Times New Roman" panose="02020603050405020304" pitchFamily="18" charset="0"/>
                <a:cs typeface="Times New Roman" panose="02020603050405020304" pitchFamily="18" charset="0"/>
              </a:rPr>
              <a:t>Performance.</a:t>
            </a:r>
          </a:p>
          <a:p>
            <a:r>
              <a:rPr lang="en-US" cap="none" dirty="0">
                <a:latin typeface="Times New Roman" panose="02020603050405020304" pitchFamily="18" charset="0"/>
                <a:cs typeface="Times New Roman" panose="02020603050405020304" pitchFamily="18" charset="0"/>
              </a:rPr>
              <a:t>Security.</a:t>
            </a:r>
          </a:p>
          <a:p>
            <a:r>
              <a:rPr lang="en-US" cap="none" dirty="0">
                <a:latin typeface="Times New Roman" panose="02020603050405020304" pitchFamily="18" charset="0"/>
                <a:cs typeface="Times New Roman" panose="02020603050405020304" pitchFamily="18" charset="0"/>
              </a:rPr>
              <a:t>Message ordering.</a:t>
            </a:r>
          </a:p>
        </p:txBody>
      </p:sp>
    </p:spTree>
    <p:extLst>
      <p:ext uri="{BB962C8B-B14F-4D97-AF65-F5344CB8AC3E}">
        <p14:creationId xmlns:p14="http://schemas.microsoft.com/office/powerpoint/2010/main" val="47082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5DEB-93EF-4C8C-822C-D41EB79CAD3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B8BC8E9-2AAE-4110-906B-EC674EFC6B39}"/>
              </a:ext>
            </a:extLst>
          </p:cNvPr>
          <p:cNvSpPr>
            <a:spLocks noGrp="1"/>
          </p:cNvSpPr>
          <p:nvPr>
            <p:ph idx="1"/>
          </p:nvPr>
        </p:nvSpPr>
        <p:spPr/>
        <p:txBody>
          <a:bodyPr>
            <a:normAutofit/>
          </a:bodyPr>
          <a:lstStyle/>
          <a:p>
            <a:pPr marL="0" indent="0">
              <a:buNone/>
            </a:pPr>
            <a:r>
              <a:rPr lang="en-US" cap="none" dirty="0">
                <a:latin typeface="Times New Roman" panose="02020603050405020304" pitchFamily="18" charset="0"/>
                <a:cs typeface="Times New Roman" panose="02020603050405020304" pitchFamily="18" charset="0"/>
              </a:rPr>
              <a:t>In current software development, the broker architecture pattern is critical. Its characteristics such as decoupling, scalability, and flexibility allow it to be used in a variety of applications. The broker architecture pattern enables scalability of such systems with the use of cloud computing. This ensures that they can successfully handle communication between each dispersed component. </a:t>
            </a:r>
          </a:p>
          <a:p>
            <a:pPr marL="0" indent="0">
              <a:buNone/>
            </a:pPr>
            <a:r>
              <a:rPr lang="en-US" cap="none" dirty="0">
                <a:latin typeface="Times New Roman" panose="02020603050405020304" pitchFamily="18" charset="0"/>
                <a:cs typeface="Times New Roman" panose="02020603050405020304" pitchFamily="18" charset="0"/>
              </a:rPr>
              <a:t>The ability to update a single component without having to change all of the other components is critical in such systems since it allows for flexibility. Finally, despite its applications, it introduces new obstacles, such as increased complexity. However, proper thought and planning can help to alleviate these difficulties. </a:t>
            </a:r>
          </a:p>
        </p:txBody>
      </p:sp>
    </p:spTree>
    <p:extLst>
      <p:ext uri="{BB962C8B-B14F-4D97-AF65-F5344CB8AC3E}">
        <p14:creationId xmlns:p14="http://schemas.microsoft.com/office/powerpoint/2010/main" val="1523358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DA72-B36D-4C1A-97E6-DBBD4C2E99D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1532DA5-4E94-434E-B40C-A6EDB7ACB2D6}"/>
              </a:ext>
            </a:extLst>
          </p:cNvPr>
          <p:cNvSpPr>
            <a:spLocks noGrp="1"/>
          </p:cNvSpPr>
          <p:nvPr>
            <p:ph idx="1"/>
          </p:nvPr>
        </p:nvSpPr>
        <p:spPr/>
        <p:txBody>
          <a:bodyPr>
            <a:normAutofit/>
          </a:bodyPr>
          <a:lstStyle/>
          <a:p>
            <a:pPr marL="0" marR="0">
              <a:lnSpc>
                <a:spcPct val="100000"/>
              </a:lnSpc>
              <a:spcBef>
                <a:spcPts val="0"/>
              </a:spcBef>
              <a:spcAft>
                <a:spcPts val="800"/>
              </a:spcAft>
            </a:pP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400" cap="none" dirty="0" err="1">
                <a:effectLst/>
                <a:latin typeface="Times New Roman" panose="02020603050405020304" pitchFamily="18" charset="0"/>
                <a:ea typeface="Calibri" panose="020F0502020204030204" pitchFamily="34" charset="0"/>
                <a:cs typeface="Times New Roman" panose="02020603050405020304" pitchFamily="18" charset="0"/>
              </a:rPr>
              <a:t>apukhtin</a:t>
            </a: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 V., Shirokopetleva, M., &amp; Skovorodnikova, V. 2019. The relevance of using message brokers in robust enterprise applications. In proceedings of the 2019 IEEE international scientific-practical conference problems of </a:t>
            </a:r>
            <a:r>
              <a:rPr lang="en-US" sz="2400" cap="none" dirty="0" err="1">
                <a:effectLst/>
                <a:latin typeface="Times New Roman" panose="02020603050405020304" pitchFamily="18" charset="0"/>
                <a:ea typeface="Calibri" panose="020F0502020204030204" pitchFamily="34" charset="0"/>
                <a:cs typeface="Times New Roman" panose="02020603050405020304" pitchFamily="18" charset="0"/>
              </a:rPr>
              <a:t>infocommunications</a:t>
            </a: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 science and technology (PIC S&amp;T), IEEE, </a:t>
            </a:r>
            <a:r>
              <a:rPr lang="en-US" sz="2400" cap="none" dirty="0" err="1">
                <a:effectLst/>
                <a:latin typeface="Times New Roman" panose="02020603050405020304" pitchFamily="18" charset="0"/>
                <a:ea typeface="Calibri" panose="020F0502020204030204" pitchFamily="34" charset="0"/>
                <a:cs typeface="Times New Roman" panose="02020603050405020304" pitchFamily="18" charset="0"/>
              </a:rPr>
              <a:t>october</a:t>
            </a: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 305-309.</a:t>
            </a:r>
          </a:p>
          <a:p>
            <a:pPr marL="0" marR="0">
              <a:lnSpc>
                <a:spcPct val="100000"/>
              </a:lnSpc>
              <a:spcBef>
                <a:spcPts val="0"/>
              </a:spcBef>
              <a:spcAft>
                <a:spcPts val="800"/>
              </a:spcAft>
            </a:pP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[2] s. Vyas, R. K. Tyagi, C. Jain, and S. Sahu. 2021. Literature review: A comparative study of real-time streaming technologies and </a:t>
            </a:r>
            <a:r>
              <a:rPr lang="en-US" sz="2400" cap="none" dirty="0" err="1">
                <a:effectLst/>
                <a:latin typeface="Times New Roman" panose="02020603050405020304" pitchFamily="18" charset="0"/>
                <a:ea typeface="Calibri" panose="020F0502020204030204" pitchFamily="34" charset="0"/>
                <a:cs typeface="Times New Roman" panose="02020603050405020304" pitchFamily="18" charset="0"/>
              </a:rPr>
              <a:t>apache</a:t>
            </a: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effectLst/>
                <a:latin typeface="Times New Roman" panose="02020603050405020304" pitchFamily="18" charset="0"/>
                <a:ea typeface="Calibri" panose="020F0502020204030204" pitchFamily="34" charset="0"/>
                <a:cs typeface="Times New Roman" panose="02020603050405020304" pitchFamily="18" charset="0"/>
              </a:rPr>
              <a:t>kafka</a:t>
            </a: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 In proceedings of the 2021 fourth international conference on computational intelligence and communication technologies (CCICT), IEEE, </a:t>
            </a:r>
            <a:r>
              <a:rPr lang="en-US" sz="2400" cap="none" dirty="0" err="1">
                <a:effectLst/>
                <a:latin typeface="Times New Roman" panose="02020603050405020304" pitchFamily="18" charset="0"/>
                <a:ea typeface="Calibri" panose="020F0502020204030204" pitchFamily="34" charset="0"/>
                <a:cs typeface="Times New Roman" panose="02020603050405020304" pitchFamily="18" charset="0"/>
              </a:rPr>
              <a:t>july</a:t>
            </a:r>
            <a:r>
              <a:rPr lang="en-US" sz="2400" cap="none" dirty="0">
                <a:effectLst/>
                <a:latin typeface="Times New Roman" panose="02020603050405020304" pitchFamily="18" charset="0"/>
                <a:ea typeface="Calibri" panose="020F0502020204030204" pitchFamily="34" charset="0"/>
                <a:cs typeface="Times New Roman" panose="02020603050405020304" pitchFamily="18" charset="0"/>
              </a:rPr>
              <a:t> 2021, 146-153.</a:t>
            </a:r>
          </a:p>
          <a:p>
            <a:pPr>
              <a:lnSpc>
                <a:spcPct val="100000"/>
              </a:lnSpc>
            </a:pP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53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54D2-5657-4A36-8561-FE86129F328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19050C0-7887-46DD-BF04-06994F959129}"/>
              </a:ext>
            </a:extLst>
          </p:cNvPr>
          <p:cNvSpPr>
            <a:spLocks noGrp="1"/>
          </p:cNvSpPr>
          <p:nvPr>
            <p:ph idx="1"/>
          </p:nvPr>
        </p:nvSpPr>
        <p:spPr/>
        <p:txBody>
          <a:bodyPr/>
          <a:lstStyle/>
          <a:p>
            <a:r>
              <a:rPr lang="en-US" cap="none" dirty="0">
                <a:latin typeface="Times New Roman" panose="02020603050405020304" pitchFamily="18" charset="0"/>
                <a:cs typeface="Times New Roman" panose="02020603050405020304" pitchFamily="18" charset="0"/>
              </a:rPr>
              <a:t>The broker architectural pattern is used to create distributed software systems with decoupled components that communicate with one other via remote procedure calls.</a:t>
            </a:r>
          </a:p>
          <a:p>
            <a:r>
              <a:rPr lang="en-US" cap="none" dirty="0">
                <a:latin typeface="Times New Roman" panose="02020603050405020304" pitchFamily="18" charset="0"/>
                <a:cs typeface="Times New Roman" panose="02020603050405020304" pitchFamily="18" charset="0"/>
              </a:rPr>
              <a:t>It's also known as the publish - subscribe pattern.</a:t>
            </a:r>
          </a:p>
          <a:p>
            <a:r>
              <a:rPr lang="en-US" cap="none" dirty="0">
                <a:latin typeface="Times New Roman" panose="02020603050405020304" pitchFamily="18" charset="0"/>
                <a:cs typeface="Times New Roman" panose="02020603050405020304" pitchFamily="18" charset="0"/>
              </a:rPr>
              <a:t>The broker architecture pattern provides a scalable and adaptable answer to the issues that complex applications face.</a:t>
            </a:r>
          </a:p>
          <a:p>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984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3EA4-7E55-4A37-839A-B11CD07C5E1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5554304D-323A-4B8B-BBCB-EA216B0BCC0B}"/>
              </a:ext>
            </a:extLst>
          </p:cNvPr>
          <p:cNvSpPr>
            <a:spLocks noGrp="1"/>
          </p:cNvSpPr>
          <p:nvPr>
            <p:ph idx="1"/>
          </p:nvPr>
        </p:nvSpPr>
        <p:spPr>
          <a:xfrm>
            <a:off x="838200" y="2427316"/>
            <a:ext cx="10515600" cy="4697298"/>
          </a:xfrm>
        </p:spPr>
        <p:txBody>
          <a:bodyPr>
            <a:normAutofit/>
          </a:bodyPr>
          <a:lstStyle/>
          <a:p>
            <a:r>
              <a:rPr lang="en-US" cap="none" dirty="0">
                <a:latin typeface="Times New Roman" panose="02020603050405020304" pitchFamily="18" charset="0"/>
                <a:cs typeface="Times New Roman" panose="02020603050405020304" pitchFamily="18" charset="0"/>
              </a:rPr>
              <a:t>The broker architectural pattern aids in the decoupling of components within the same system. </a:t>
            </a:r>
          </a:p>
          <a:p>
            <a:r>
              <a:rPr lang="en-US" cap="none" dirty="0">
                <a:latin typeface="Times New Roman" panose="02020603050405020304" pitchFamily="18" charset="0"/>
                <a:cs typeface="Times New Roman" panose="02020603050405020304" pitchFamily="18" charset="0"/>
              </a:rPr>
              <a:t>This enables autonomous development and deployment. It is relevant in modern software development because of its capacity to meet contemporary software development difficulties</a:t>
            </a:r>
          </a:p>
          <a:p>
            <a:endParaRPr lang="en-US" b="1" cap="none"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1655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B8B391-267C-45D4-A684-837DB077C45A}"/>
              </a:ext>
            </a:extLst>
          </p:cNvPr>
          <p:cNvSpPr>
            <a:spLocks noGrp="1"/>
          </p:cNvSpPr>
          <p:nvPr>
            <p:ph idx="1"/>
          </p:nvPr>
        </p:nvSpPr>
        <p:spPr>
          <a:xfrm>
            <a:off x="688571" y="1253331"/>
            <a:ext cx="10515600" cy="4351338"/>
          </a:xfrm>
        </p:spPr>
        <p:txBody>
          <a:bodyPr>
            <a:normAutofit/>
          </a:bodyPr>
          <a:lstStyle/>
          <a:p>
            <a:r>
              <a:rPr lang="en-US" sz="2800" cap="none" dirty="0">
                <a:latin typeface="Times New Roman" panose="02020603050405020304" pitchFamily="18" charset="0"/>
                <a:cs typeface="Times New Roman" panose="02020603050405020304" pitchFamily="18" charset="0"/>
              </a:rPr>
              <a:t>Broker architectural patterns have various applications in modern software development. They're employed in the creation of message brokers like </a:t>
            </a:r>
            <a:r>
              <a:rPr lang="en-US" sz="2800" cap="none" dirty="0" err="1">
                <a:latin typeface="Times New Roman" panose="02020603050405020304" pitchFamily="18" charset="0"/>
                <a:cs typeface="Times New Roman" panose="02020603050405020304" pitchFamily="18" charset="0"/>
              </a:rPr>
              <a:t>apache</a:t>
            </a:r>
            <a:r>
              <a:rPr lang="en-US" sz="2800" cap="none" dirty="0">
                <a:latin typeface="Times New Roman" panose="02020603050405020304" pitchFamily="18" charset="0"/>
                <a:cs typeface="Times New Roman" panose="02020603050405020304" pitchFamily="18" charset="0"/>
              </a:rPr>
              <a:t> </a:t>
            </a:r>
            <a:r>
              <a:rPr lang="en-US" sz="2800" cap="none" dirty="0" err="1">
                <a:latin typeface="Times New Roman" panose="02020603050405020304" pitchFamily="18" charset="0"/>
                <a:cs typeface="Times New Roman" panose="02020603050405020304" pitchFamily="18" charset="0"/>
              </a:rPr>
              <a:t>kafka</a:t>
            </a:r>
            <a:r>
              <a:rPr lang="en-US" sz="2800" cap="none" dirty="0">
                <a:latin typeface="Times New Roman" panose="02020603050405020304" pitchFamily="18" charset="0"/>
                <a:cs typeface="Times New Roman" panose="02020603050405020304" pitchFamily="18" charset="0"/>
              </a:rPr>
              <a:t> and </a:t>
            </a:r>
            <a:r>
              <a:rPr lang="en-US" sz="2800" cap="none" dirty="0" err="1">
                <a:latin typeface="Times New Roman" panose="02020603050405020304" pitchFamily="18" charset="0"/>
                <a:cs typeface="Times New Roman" panose="02020603050405020304" pitchFamily="18" charset="0"/>
              </a:rPr>
              <a:t>rabbitmq</a:t>
            </a:r>
            <a:r>
              <a:rPr lang="en-US" sz="2800" cap="none" dirty="0">
                <a:latin typeface="Times New Roman" panose="02020603050405020304" pitchFamily="18" charset="0"/>
                <a:cs typeface="Times New Roman" panose="02020603050405020304" pitchFamily="18" charset="0"/>
              </a:rPr>
              <a:t>.</a:t>
            </a:r>
          </a:p>
          <a:p>
            <a:r>
              <a:rPr lang="en-US" sz="2800" cap="none" dirty="0">
                <a:latin typeface="Times New Roman" panose="02020603050405020304" pitchFamily="18" charset="0"/>
                <a:cs typeface="Times New Roman" panose="02020603050405020304" pitchFamily="18" charset="0"/>
              </a:rPr>
              <a:t>Broker architectural patterns have various applications in modern software development</a:t>
            </a:r>
            <a:endParaRPr lang="en-US" sz="2800" b="1" cap="none"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44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A4E15-38ED-4AAD-A90A-8A790B39EBA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F8154646-0D4B-44A3-93B4-12EDF2C73868}"/>
              </a:ext>
            </a:extLst>
          </p:cNvPr>
          <p:cNvSpPr>
            <a:spLocks noGrp="1"/>
          </p:cNvSpPr>
          <p:nvPr>
            <p:ph idx="1"/>
          </p:nvPr>
        </p:nvSpPr>
        <p:spPr/>
        <p:txBody>
          <a:bodyPr/>
          <a:lstStyle/>
          <a:p>
            <a:r>
              <a:rPr lang="en-US" cap="none" dirty="0">
                <a:latin typeface="Times New Roman" panose="02020603050405020304" pitchFamily="18" charset="0"/>
                <a:cs typeface="Times New Roman" panose="02020603050405020304" pitchFamily="18" charset="0"/>
              </a:rPr>
              <a:t>To gather knowledge on the subject, several publications were evaluated.</a:t>
            </a:r>
          </a:p>
          <a:p>
            <a:r>
              <a:rPr lang="en-US" cap="none" dirty="0">
                <a:latin typeface="Times New Roman" panose="02020603050405020304" pitchFamily="18" charset="0"/>
                <a:cs typeface="Times New Roman" panose="02020603050405020304" pitchFamily="18" charset="0"/>
              </a:rPr>
              <a:t>A thorough search was carried out in various academic databases, including springer and google scholar.</a:t>
            </a:r>
          </a:p>
          <a:p>
            <a:r>
              <a:rPr lang="en-US" cap="none" dirty="0">
                <a:latin typeface="Times New Roman" panose="02020603050405020304" pitchFamily="18" charset="0"/>
                <a:cs typeface="Times New Roman" panose="02020603050405020304" pitchFamily="18" charset="0"/>
              </a:rPr>
              <a:t>Data extraction entailed gathering information from the selected articles, including major findings, methodology used, and trends relevant to the broker architecture pattern</a:t>
            </a:r>
          </a:p>
          <a:p>
            <a:endParaRPr lang="en-US" cap="none" dirty="0">
              <a:latin typeface="Times New Roman" panose="02020603050405020304" pitchFamily="18" charset="0"/>
              <a:cs typeface="Times New Roman" panose="02020603050405020304" pitchFamily="18" charset="0"/>
            </a:endParaRPr>
          </a:p>
          <a:p>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9354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F5DCF-71E3-45A1-9F1D-91DA9D847E24}"/>
              </a:ext>
            </a:extLst>
          </p:cNvPr>
          <p:cNvSpPr>
            <a:spLocks noGrp="1"/>
          </p:cNvSpPr>
          <p:nvPr>
            <p:ph idx="1"/>
          </p:nvPr>
        </p:nvSpPr>
        <p:spPr>
          <a:xfrm>
            <a:off x="838200" y="881149"/>
            <a:ext cx="10515600" cy="5295814"/>
          </a:xfrm>
        </p:spPr>
        <p:txBody>
          <a:bodyPr/>
          <a:lstStyle/>
          <a:p>
            <a:r>
              <a:rPr lang="en-US" b="1" cap="none" dirty="0">
                <a:latin typeface="Times New Roman" panose="02020603050405020304" pitchFamily="18" charset="0"/>
                <a:cs typeface="Times New Roman" panose="02020603050405020304" pitchFamily="18" charset="0"/>
              </a:rPr>
              <a:t>Quality assessment </a:t>
            </a:r>
            <a:r>
              <a:rPr lang="en-US" cap="none" dirty="0">
                <a:latin typeface="Times New Roman" panose="02020603050405020304" pitchFamily="18" charset="0"/>
                <a:cs typeface="Times New Roman" panose="02020603050405020304" pitchFamily="18" charset="0"/>
              </a:rPr>
              <a:t>- A quality assessment was performed to determine the legitimacy and dependability of the chosen literature. The quality of the study technique, the significance of the findings, and the reputation of the published venues were all aspects evaluated in the evaluation. This phase was designed to improve the overall validity of the synthesized data.</a:t>
            </a:r>
          </a:p>
          <a:p>
            <a:r>
              <a:rPr lang="en-US" b="1" cap="none" dirty="0">
                <a:latin typeface="Times New Roman" panose="02020603050405020304" pitchFamily="18" charset="0"/>
                <a:cs typeface="Times New Roman" panose="02020603050405020304" pitchFamily="18" charset="0"/>
              </a:rPr>
              <a:t>Limitations</a:t>
            </a:r>
            <a:r>
              <a:rPr lang="en-US" cap="none" dirty="0">
                <a:latin typeface="Times New Roman" panose="02020603050405020304" pitchFamily="18" charset="0"/>
                <a:cs typeface="Times New Roman" panose="02020603050405020304" pitchFamily="18" charset="0"/>
              </a:rPr>
              <a:t> - it is critical to recognize the potential limits of the </a:t>
            </a:r>
            <a:r>
              <a:rPr lang="en-US" cap="none" dirty="0" err="1">
                <a:latin typeface="Times New Roman" panose="02020603050405020304" pitchFamily="18" charset="0"/>
                <a:cs typeface="Times New Roman" panose="02020603050405020304" pitchFamily="18" charset="0"/>
              </a:rPr>
              <a:t>slr</a:t>
            </a:r>
            <a:r>
              <a:rPr lang="en-US" cap="none" dirty="0">
                <a:latin typeface="Times New Roman" panose="02020603050405020304" pitchFamily="18" charset="0"/>
                <a:cs typeface="Times New Roman" panose="02020603050405020304" pitchFamily="18" charset="0"/>
              </a:rPr>
              <a:t> methodology. Despite efforts to include a wide range of literature, the review remains dependent on the availability and accessibility of relevant papers. Furthermore, the subjective character of the inclusion and exclusion criteria promotes subjectivity.</a:t>
            </a:r>
          </a:p>
        </p:txBody>
      </p:sp>
    </p:spTree>
    <p:extLst>
      <p:ext uri="{BB962C8B-B14F-4D97-AF65-F5344CB8AC3E}">
        <p14:creationId xmlns:p14="http://schemas.microsoft.com/office/powerpoint/2010/main" val="1751020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8EA51-E256-4BD9-860C-C4448B2E3C00}"/>
              </a:ext>
            </a:extLst>
          </p:cNvPr>
          <p:cNvSpPr>
            <a:spLocks noGrp="1"/>
          </p:cNvSpPr>
          <p:nvPr>
            <p:ph type="title"/>
          </p:nvPr>
        </p:nvSpPr>
        <p:spPr/>
        <p:txBody>
          <a:bodyPr>
            <a:normAutofit/>
          </a:bodyPr>
          <a:lstStyle/>
          <a:p>
            <a:pPr algn="ctr"/>
            <a:r>
              <a:rPr lang="en-US" sz="6000" b="1" dirty="0">
                <a:latin typeface="Times New Roman" panose="02020603050405020304" pitchFamily="18" charset="0"/>
                <a:cs typeface="Times New Roman" panose="02020603050405020304" pitchFamily="18" charset="0"/>
              </a:rPr>
              <a:t>Relevance of BAP</a:t>
            </a:r>
          </a:p>
        </p:txBody>
      </p:sp>
      <p:sp>
        <p:nvSpPr>
          <p:cNvPr id="3" name="Content Placeholder 2">
            <a:extLst>
              <a:ext uri="{FF2B5EF4-FFF2-40B4-BE49-F238E27FC236}">
                <a16:creationId xmlns:a16="http://schemas.microsoft.com/office/drawing/2014/main" id="{93765F58-1489-43FA-99A3-40D4B31EDDC9}"/>
              </a:ext>
            </a:extLst>
          </p:cNvPr>
          <p:cNvSpPr>
            <a:spLocks noGrp="1"/>
          </p:cNvSpPr>
          <p:nvPr>
            <p:ph idx="1"/>
          </p:nvPr>
        </p:nvSpPr>
        <p:spPr/>
        <p:txBody>
          <a:bodyPr>
            <a:normAutofit/>
          </a:bodyPr>
          <a:lstStyle/>
          <a:p>
            <a:r>
              <a:rPr lang="en-US" b="1" cap="none" dirty="0">
                <a:latin typeface="Times New Roman" panose="02020603050405020304" pitchFamily="18" charset="0"/>
                <a:cs typeface="Times New Roman" panose="02020603050405020304" pitchFamily="18" charset="0"/>
              </a:rPr>
              <a:t>Decoupling and encapsulation.</a:t>
            </a:r>
          </a:p>
          <a:p>
            <a:r>
              <a:rPr lang="en-US" b="1" cap="none" dirty="0">
                <a:latin typeface="Times New Roman" panose="02020603050405020304" pitchFamily="18" charset="0"/>
                <a:cs typeface="Times New Roman" panose="02020603050405020304" pitchFamily="18" charset="0"/>
              </a:rPr>
              <a:t>Decoupling </a:t>
            </a:r>
            <a:r>
              <a:rPr lang="en-US" cap="none" dirty="0">
                <a:latin typeface="Times New Roman" panose="02020603050405020304" pitchFamily="18" charset="0"/>
                <a:cs typeface="Times New Roman" panose="02020603050405020304" pitchFamily="18" charset="0"/>
              </a:rPr>
              <a:t>- the degree to which system components are autonomous and do not rely on each other's internal details is referred to as decoupling. It is the process of eliminating dependencies between various components of a software system.</a:t>
            </a:r>
          </a:p>
          <a:p>
            <a:r>
              <a:rPr lang="en-US" b="1" cap="none" dirty="0">
                <a:latin typeface="Times New Roman" panose="02020603050405020304" pitchFamily="18" charset="0"/>
                <a:cs typeface="Times New Roman" panose="02020603050405020304" pitchFamily="18" charset="0"/>
              </a:rPr>
              <a:t>Encapsulation - </a:t>
            </a:r>
            <a:r>
              <a:rPr lang="en-US" cap="none" dirty="0">
                <a:latin typeface="Times New Roman" panose="02020603050405020304" pitchFamily="18" charset="0"/>
                <a:cs typeface="Times New Roman" panose="02020603050405020304" pitchFamily="18" charset="0"/>
              </a:rPr>
              <a:t>encapsulation is the process of combining data (attributes or properties) and methods (functions or procedures) that operate on the data into a single entity, commonly referred to as a class in object-oriented programming.</a:t>
            </a:r>
          </a:p>
          <a:p>
            <a:endParaRPr lang="en-US" b="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422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EFE4-85A4-4335-B82F-39E9592A04F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Scalability and Flexibility</a:t>
            </a:r>
          </a:p>
        </p:txBody>
      </p:sp>
      <p:sp>
        <p:nvSpPr>
          <p:cNvPr id="3" name="Content Placeholder 2">
            <a:extLst>
              <a:ext uri="{FF2B5EF4-FFF2-40B4-BE49-F238E27FC236}">
                <a16:creationId xmlns:a16="http://schemas.microsoft.com/office/drawing/2014/main" id="{69390370-F7E6-4655-B9A7-429FCC6428D9}"/>
              </a:ext>
            </a:extLst>
          </p:cNvPr>
          <p:cNvSpPr>
            <a:spLocks noGrp="1"/>
          </p:cNvSpPr>
          <p:nvPr>
            <p:ph idx="1"/>
          </p:nvPr>
        </p:nvSpPr>
        <p:spPr/>
        <p:txBody>
          <a:bodyPr>
            <a:normAutofit/>
          </a:bodyPr>
          <a:lstStyle/>
          <a:p>
            <a:r>
              <a:rPr lang="en-US" b="1" cap="none" dirty="0">
                <a:latin typeface="Times New Roman" panose="02020603050405020304" pitchFamily="18" charset="0"/>
                <a:cs typeface="Times New Roman" panose="02020603050405020304" pitchFamily="18" charset="0"/>
              </a:rPr>
              <a:t>Scalability</a:t>
            </a:r>
            <a:r>
              <a:rPr lang="en-US" cap="none" dirty="0">
                <a:latin typeface="Times New Roman" panose="02020603050405020304" pitchFamily="18" charset="0"/>
                <a:cs typeface="Times New Roman" panose="02020603050405020304" pitchFamily="18" charset="0"/>
              </a:rPr>
              <a:t> - the ability of a system to accommodate an increasing quantity of workload or data by adding resources without affecting performance is referred to as scalability. A scalable system can efficiently handle increases in user demand, data volume, or transaction frequency.</a:t>
            </a:r>
          </a:p>
          <a:p>
            <a:r>
              <a:rPr lang="en-US" b="1" cap="none" dirty="0">
                <a:latin typeface="Times New Roman" panose="02020603050405020304" pitchFamily="18" charset="0"/>
                <a:cs typeface="Times New Roman" panose="02020603050405020304" pitchFamily="18" charset="0"/>
              </a:rPr>
              <a:t>Flexibility </a:t>
            </a:r>
            <a:r>
              <a:rPr lang="en-US" cap="none" dirty="0">
                <a:latin typeface="Times New Roman" panose="02020603050405020304" pitchFamily="18" charset="0"/>
                <a:cs typeface="Times New Roman" panose="02020603050405020304" pitchFamily="18" charset="0"/>
              </a:rPr>
              <a:t>- the ease with which a system may adapt to changes in requirements, technology, or external circumstances is referred to as flexibility in software architecture. A versatile system can be easily adjusted or expanded without causing major interruptions.</a:t>
            </a:r>
          </a:p>
        </p:txBody>
      </p:sp>
    </p:spTree>
    <p:extLst>
      <p:ext uri="{BB962C8B-B14F-4D97-AF65-F5344CB8AC3E}">
        <p14:creationId xmlns:p14="http://schemas.microsoft.com/office/powerpoint/2010/main" val="1594838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5F15-D108-4888-9F43-CD3588708AF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Event – Driven Paradigm</a:t>
            </a:r>
          </a:p>
        </p:txBody>
      </p:sp>
      <p:sp>
        <p:nvSpPr>
          <p:cNvPr id="3" name="Content Placeholder 2">
            <a:extLst>
              <a:ext uri="{FF2B5EF4-FFF2-40B4-BE49-F238E27FC236}">
                <a16:creationId xmlns:a16="http://schemas.microsoft.com/office/drawing/2014/main" id="{F630F701-6DDC-4574-B460-94B2EE6C83B1}"/>
              </a:ext>
            </a:extLst>
          </p:cNvPr>
          <p:cNvSpPr>
            <a:spLocks noGrp="1"/>
          </p:cNvSpPr>
          <p:nvPr>
            <p:ph idx="1"/>
          </p:nvPr>
        </p:nvSpPr>
        <p:spPr/>
        <p:txBody>
          <a:bodyPr/>
          <a:lstStyle/>
          <a:p>
            <a:r>
              <a:rPr lang="en-US" cap="none" dirty="0">
                <a:latin typeface="Times New Roman" panose="02020603050405020304" pitchFamily="18" charset="0"/>
                <a:cs typeface="Times New Roman" panose="02020603050405020304" pitchFamily="18" charset="0"/>
              </a:rPr>
              <a:t>The event-driven paradigm is a programming paradigm that focuses on event occurrence and event handling. </a:t>
            </a:r>
          </a:p>
          <a:p>
            <a:r>
              <a:rPr lang="en-US" cap="none" dirty="0">
                <a:latin typeface="Times New Roman" panose="02020603050405020304" pitchFamily="18" charset="0"/>
                <a:cs typeface="Times New Roman" panose="02020603050405020304" pitchFamily="18" charset="0"/>
              </a:rPr>
              <a:t>The flow of the program is dictated by events like as user actions (clicks, keypresses), sensor outputs, or messages from other programs or components in this paradigm. </a:t>
            </a:r>
          </a:p>
          <a:p>
            <a:r>
              <a:rPr lang="en-US" cap="none" dirty="0">
                <a:latin typeface="Times New Roman" panose="02020603050405020304" pitchFamily="18" charset="0"/>
                <a:cs typeface="Times New Roman" panose="02020603050405020304" pitchFamily="18" charset="0"/>
              </a:rPr>
              <a:t>Event-driven programming is popular in graphical user interface (</a:t>
            </a:r>
            <a:r>
              <a:rPr lang="en-US" cap="none" dirty="0" err="1">
                <a:latin typeface="Times New Roman" panose="02020603050405020304" pitchFamily="18" charset="0"/>
                <a:cs typeface="Times New Roman" panose="02020603050405020304" pitchFamily="18" charset="0"/>
              </a:rPr>
              <a:t>gui</a:t>
            </a:r>
            <a:r>
              <a:rPr lang="en-US" cap="none" dirty="0">
                <a:latin typeface="Times New Roman" panose="02020603050405020304" pitchFamily="18" charset="0"/>
                <a:cs typeface="Times New Roman" panose="02020603050405020304" pitchFamily="18" charset="0"/>
              </a:rPr>
              <a:t>) applications, real-time systems, and systems that must respond to external inputs.</a:t>
            </a:r>
          </a:p>
        </p:txBody>
      </p:sp>
    </p:spTree>
    <p:extLst>
      <p:ext uri="{BB962C8B-B14F-4D97-AF65-F5344CB8AC3E}">
        <p14:creationId xmlns:p14="http://schemas.microsoft.com/office/powerpoint/2010/main" val="403755799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31</TotalTime>
  <Words>1492</Words>
  <Application>Microsoft Office PowerPoint</Application>
  <PresentationFormat>Widescreen</PresentationFormat>
  <Paragraphs>55</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Tw Cen MT</vt:lpstr>
      <vt:lpstr>Droplet</vt:lpstr>
      <vt:lpstr>Broker Architecture Pattern</vt:lpstr>
      <vt:lpstr>Introduction</vt:lpstr>
      <vt:lpstr>Literature Review</vt:lpstr>
      <vt:lpstr>PowerPoint Presentation</vt:lpstr>
      <vt:lpstr>Methodology</vt:lpstr>
      <vt:lpstr>PowerPoint Presentation</vt:lpstr>
      <vt:lpstr>Relevance of BAP</vt:lpstr>
      <vt:lpstr>Scalability and Flexibility</vt:lpstr>
      <vt:lpstr>Event – Driven Paradigm</vt:lpstr>
      <vt:lpstr>Challenges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63</cp:revision>
  <dcterms:created xsi:type="dcterms:W3CDTF">2023-11-10T14:02:52Z</dcterms:created>
  <dcterms:modified xsi:type="dcterms:W3CDTF">2023-11-10T15:37:46Z</dcterms:modified>
</cp:coreProperties>
</file>