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AD0F-1C51-497D-B573-7D86B637CD6A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1A2F-01BE-4948-8E1A-7900AFE0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771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AD0F-1C51-497D-B573-7D86B637CD6A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1A2F-01BE-4948-8E1A-7900AFE0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36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AD0F-1C51-497D-B573-7D86B637CD6A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1A2F-01BE-4948-8E1A-7900AFE0BAD9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567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AD0F-1C51-497D-B573-7D86B637CD6A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1A2F-01BE-4948-8E1A-7900AFE0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960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AD0F-1C51-497D-B573-7D86B637CD6A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1A2F-01BE-4948-8E1A-7900AFE0BAD9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731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AD0F-1C51-497D-B573-7D86B637CD6A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1A2F-01BE-4948-8E1A-7900AFE0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1772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AD0F-1C51-497D-B573-7D86B637CD6A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1A2F-01BE-4948-8E1A-7900AFE0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429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AD0F-1C51-497D-B573-7D86B637CD6A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1A2F-01BE-4948-8E1A-7900AFE0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514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AD0F-1C51-497D-B573-7D86B637CD6A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1A2F-01BE-4948-8E1A-7900AFE0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135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AD0F-1C51-497D-B573-7D86B637CD6A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1A2F-01BE-4948-8E1A-7900AFE0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073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AD0F-1C51-497D-B573-7D86B637CD6A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1A2F-01BE-4948-8E1A-7900AFE0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251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AD0F-1C51-497D-B573-7D86B637CD6A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1A2F-01BE-4948-8E1A-7900AFE0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555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AD0F-1C51-497D-B573-7D86B637CD6A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1A2F-01BE-4948-8E1A-7900AFE0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146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AD0F-1C51-497D-B573-7D86B637CD6A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1A2F-01BE-4948-8E1A-7900AFE0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687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AD0F-1C51-497D-B573-7D86B637CD6A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1A2F-01BE-4948-8E1A-7900AFE0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51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AD0F-1C51-497D-B573-7D86B637CD6A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1A2F-01BE-4948-8E1A-7900AFE0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948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2AD0F-1C51-497D-B573-7D86B637CD6A}" type="datetimeFigureOut">
              <a:rPr lang="es-CO" smtClean="0"/>
              <a:t>05/06/2018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7F1A2F-01BE-4948-8E1A-7900AFE0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35555" y="521453"/>
            <a:ext cx="6731359" cy="925378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>
                <a:solidFill>
                  <a:srgbClr val="0070C0"/>
                </a:solidFill>
                <a:latin typeface="OpenSans-Bold"/>
              </a:rPr>
              <a:t>NIVEL </a:t>
            </a:r>
            <a:r>
              <a:rPr lang="es-CO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BÁSICO</a:t>
            </a:r>
            <a:r>
              <a:rPr lang="es-CO" sz="2400" b="1" dirty="0">
                <a:solidFill>
                  <a:srgbClr val="0070C0"/>
                </a:solidFill>
                <a:latin typeface="OpenSans-Bold"/>
              </a:rPr>
              <a:t> OPERATIVO</a:t>
            </a:r>
            <a:r>
              <a:rPr lang="es-CO" sz="2400" b="1" dirty="0">
                <a:solidFill>
                  <a:srgbClr val="0029A5"/>
                </a:solidFill>
                <a:latin typeface="OpenSans-Bold"/>
              </a:rPr>
              <a:t/>
            </a:r>
            <a:br>
              <a:rPr lang="es-CO" sz="2400" b="1" dirty="0">
                <a:solidFill>
                  <a:srgbClr val="0029A5"/>
                </a:solidFill>
                <a:latin typeface="OpenSans-Bold"/>
              </a:rPr>
            </a:br>
            <a:endParaRPr lang="es-CO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20462" y="1698381"/>
            <a:ext cx="9839460" cy="3929687"/>
          </a:xfrm>
        </p:spPr>
        <p:txBody>
          <a:bodyPr>
            <a:normAutofit/>
          </a:bodyPr>
          <a:lstStyle/>
          <a:p>
            <a:pPr algn="l"/>
            <a:r>
              <a:rPr lang="es-CO" b="1" dirty="0" smtClean="0">
                <a:solidFill>
                  <a:srgbClr val="0070C0"/>
                </a:solidFill>
              </a:rPr>
              <a:t>OBJETIVO</a:t>
            </a:r>
            <a:r>
              <a:rPr lang="es-CO" b="1" dirty="0">
                <a:solidFill>
                  <a:srgbClr val="0070C0"/>
                </a:solidFill>
              </a:rPr>
              <a:t>:</a:t>
            </a:r>
            <a:endParaRPr lang="es-CO" b="0" i="0" u="none" strike="noStrike" baseline="0" dirty="0" smtClean="0">
              <a:solidFill>
                <a:srgbClr val="0070C0"/>
              </a:solidFill>
            </a:endParaRPr>
          </a:p>
          <a:p>
            <a:pPr algn="l"/>
            <a:r>
              <a:rPr lang="es-CO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Prevenir y minimizar los accidentes derivados por el riesgo de caída en la</a:t>
            </a:r>
          </a:p>
          <a:p>
            <a:pPr algn="l"/>
            <a:r>
              <a:rPr lang="es-CO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realización de las diferentes tareas a las que se ven expuestos los trabajadores</a:t>
            </a:r>
          </a:p>
          <a:p>
            <a:pPr algn="l"/>
            <a:r>
              <a:rPr lang="es-CO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su labor habitual. De igual manera, capacitar al personal sobre las</a:t>
            </a:r>
          </a:p>
          <a:p>
            <a:pPr algn="l"/>
            <a:r>
              <a:rPr lang="es-CO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normas y las técnicas de trabajo en materia de seguridad que ha tener en</a:t>
            </a:r>
          </a:p>
          <a:p>
            <a:pPr algn="l"/>
            <a:r>
              <a:rPr lang="es-CO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cuenta cuando se realizan trabajos en altura con riesgo de caída a 1.50 m o</a:t>
            </a:r>
          </a:p>
          <a:p>
            <a:pPr algn="l"/>
            <a:r>
              <a:rPr lang="es-CO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o un nivel inferior, uso, inspección, cuidado y mantenimiento de</a:t>
            </a:r>
          </a:p>
          <a:p>
            <a:pPr algn="l"/>
            <a:r>
              <a:rPr lang="es-CO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equipos necesarios para la ejecución segura de todas las actividades que se</a:t>
            </a:r>
          </a:p>
          <a:p>
            <a:pPr algn="l"/>
            <a:r>
              <a:rPr lang="es-CO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desarrollen en alturas</a:t>
            </a:r>
            <a:r>
              <a:rPr lang="es-CO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s-CO" dirty="0">
              <a:solidFill>
                <a:srgbClr val="000000"/>
              </a:solidFill>
              <a:latin typeface="OpenSans"/>
            </a:endParaRPr>
          </a:p>
          <a:p>
            <a:pPr algn="l"/>
            <a:endParaRPr lang="es-CO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065" y="521453"/>
            <a:ext cx="1802830" cy="9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3263" y="468157"/>
            <a:ext cx="4725473" cy="832610"/>
          </a:xfrm>
        </p:spPr>
        <p:txBody>
          <a:bodyPr>
            <a:normAutofit/>
          </a:bodyPr>
          <a:lstStyle/>
          <a:p>
            <a:r>
              <a:rPr lang="es-CO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NIVEL ADMINISTRATIVO</a:t>
            </a:r>
            <a: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C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1079" y="1450766"/>
            <a:ext cx="10095963" cy="4098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>
                <a:solidFill>
                  <a:srgbClr val="0070C0"/>
                </a:solidFill>
              </a:rPr>
              <a:t>OBJETIVO:</a:t>
            </a:r>
            <a:endParaRPr lang="es-CO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CO" dirty="0" smtClean="0"/>
              <a:t>Brindar formación a las personas que realizan procesos</a:t>
            </a:r>
          </a:p>
          <a:p>
            <a:pPr marL="0" indent="0">
              <a:buNone/>
            </a:pPr>
            <a:r>
              <a:rPr lang="es-CO" dirty="0" smtClean="0"/>
              <a:t>administrativos en tareas relacionadas con los trabajos en</a:t>
            </a:r>
          </a:p>
          <a:p>
            <a:pPr marL="0" indent="0">
              <a:buNone/>
            </a:pPr>
            <a:r>
              <a:rPr lang="es-CO" dirty="0" smtClean="0"/>
              <a:t>alturas, (empleadores, jefes, supervisores e interventores),</a:t>
            </a:r>
          </a:p>
          <a:p>
            <a:pPr marL="0" indent="0">
              <a:buNone/>
            </a:pPr>
            <a:r>
              <a:rPr lang="es-CO" dirty="0" smtClean="0"/>
              <a:t>orientados a la actividad económica atendiendo los</a:t>
            </a:r>
          </a:p>
          <a:p>
            <a:pPr marL="0" indent="0">
              <a:buNone/>
            </a:pPr>
            <a:r>
              <a:rPr lang="es-CO" dirty="0" smtClean="0"/>
              <a:t>lineamientos legales vigentes.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853" y="468157"/>
            <a:ext cx="1853187" cy="10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651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solidFill>
                  <a:srgbClr val="0029A5"/>
                </a:solidFill>
                <a:latin typeface="OpenSans-Bold"/>
              </a:rPr>
              <a:t>NIVEL AVANZADO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387855"/>
            <a:ext cx="8440909" cy="4974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>
                <a:solidFill>
                  <a:srgbClr val="0070C0"/>
                </a:solidFill>
              </a:rPr>
              <a:t>OBJETIVO:</a:t>
            </a:r>
          </a:p>
          <a:p>
            <a:pPr marL="0" indent="0">
              <a:buNone/>
            </a:pPr>
            <a:r>
              <a:rPr lang="es-CO" dirty="0" smtClean="0"/>
              <a:t>Prevenir </a:t>
            </a:r>
            <a:r>
              <a:rPr lang="es-CO" dirty="0"/>
              <a:t>y minimizar los accidentes derivados por el riesgo de caída en la</a:t>
            </a:r>
          </a:p>
          <a:p>
            <a:pPr marL="0" indent="0">
              <a:buNone/>
            </a:pPr>
            <a:r>
              <a:rPr lang="es-CO" dirty="0"/>
              <a:t>realización de las diferentes tareas a las que se ven expuestos los trabajadores</a:t>
            </a:r>
          </a:p>
          <a:p>
            <a:pPr marL="0" indent="0">
              <a:buNone/>
            </a:pPr>
            <a:r>
              <a:rPr lang="es-CO" dirty="0"/>
              <a:t>en su labor habitual. De igual manera, capacitar al personal sobre las</a:t>
            </a:r>
          </a:p>
          <a:p>
            <a:pPr marL="0" indent="0">
              <a:buNone/>
            </a:pPr>
            <a:r>
              <a:rPr lang="es-CO" dirty="0"/>
              <a:t>normas y las técnicas de trabajo en materia de seguridad que ha tener en</a:t>
            </a:r>
          </a:p>
          <a:p>
            <a:pPr marL="0" indent="0">
              <a:buNone/>
            </a:pPr>
            <a:r>
              <a:rPr lang="es-CO" dirty="0"/>
              <a:t>cuenta cuando se realizan trabajos en altura con riesgo de caída a 1.50 m o</a:t>
            </a:r>
          </a:p>
          <a:p>
            <a:pPr marL="0" indent="0">
              <a:buNone/>
            </a:pPr>
            <a:r>
              <a:rPr lang="es-CO" dirty="0"/>
              <a:t>más o un nivel inferior, uso, inspección, cuidado y mantenimiento de equipos</a:t>
            </a:r>
          </a:p>
          <a:p>
            <a:pPr marL="0" indent="0">
              <a:buNone/>
            </a:pPr>
            <a:r>
              <a:rPr lang="es-CO" dirty="0"/>
              <a:t>necesarios para la ejecución segura de todas las actividades que se</a:t>
            </a:r>
          </a:p>
          <a:p>
            <a:pPr marL="0" indent="0">
              <a:buNone/>
            </a:pPr>
            <a:r>
              <a:rPr lang="es-CO" dirty="0"/>
              <a:t>desarrollen en </a:t>
            </a:r>
            <a:r>
              <a:rPr lang="es-CO" dirty="0" smtClean="0"/>
              <a:t>alturas</a:t>
            </a:r>
            <a:r>
              <a:rPr lang="es-CO" dirty="0"/>
              <a:t>.</a:t>
            </a:r>
            <a:endParaRPr lang="es-CO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CO" sz="1400" dirty="0" smtClean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551" y="435606"/>
            <a:ext cx="1816765" cy="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924"/>
          </a:xfrm>
        </p:spPr>
        <p:txBody>
          <a:bodyPr/>
          <a:lstStyle/>
          <a:p>
            <a:pPr algn="ctr"/>
            <a:r>
              <a:rPr lang="es-CO" b="1" dirty="0">
                <a:solidFill>
                  <a:srgbClr val="0029A5"/>
                </a:solidFill>
                <a:latin typeface="OpenSans-Bold"/>
              </a:rPr>
              <a:t>NIVEL REENTRENAMIENTO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906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</a:p>
          <a:p>
            <a:pPr marL="0" indent="0">
              <a:buNone/>
            </a:pP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Prevenir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y minimizar los accidentes derivados por el riesgo de caída en la</a:t>
            </a:r>
          </a:p>
          <a:p>
            <a:pPr marL="0" indent="0"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realización de las diferentes tareas a las que se ven expuestos los</a:t>
            </a:r>
          </a:p>
          <a:p>
            <a:pPr marL="0" indent="0"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trabajadores en su labor habitual. De igual manera, capacitar al personal</a:t>
            </a:r>
          </a:p>
          <a:p>
            <a:pPr marL="0" indent="0"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sobre las normas y las técnicas de trabajo en materia de seguridad que ha</a:t>
            </a:r>
          </a:p>
          <a:p>
            <a:pPr marL="0" indent="0"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tener en cuenta cuando se realizan trabajos en altura con riesgo de caída</a:t>
            </a:r>
          </a:p>
          <a:p>
            <a:pPr marL="0" indent="0"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 1.50 m o más o un nivel inferior, uso, inspección, cuidado y</a:t>
            </a:r>
          </a:p>
          <a:p>
            <a:pPr marL="0" indent="0"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mantenimiento de equipos necesarios para la ejecución segura de todas</a:t>
            </a:r>
          </a:p>
          <a:p>
            <a:pPr marL="0" indent="0"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las actividades que se desarrollen en alturas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C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O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647" y="474243"/>
            <a:ext cx="1816765" cy="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solidFill>
                  <a:srgbClr val="0029A5"/>
                </a:solidFill>
                <a:latin typeface="OpenSans-Bold"/>
              </a:rPr>
              <a:t>NIVEL COORDINADOR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81285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b="1" dirty="0" smtClean="0">
                <a:solidFill>
                  <a:srgbClr val="0070C0"/>
                </a:solidFill>
              </a:rPr>
              <a:t>OBJETIVO:</a:t>
            </a:r>
          </a:p>
          <a:p>
            <a:pPr marL="0" indent="0">
              <a:buNone/>
            </a:pPr>
            <a:r>
              <a:rPr lang="es-CO" sz="2000" dirty="0" smtClean="0"/>
              <a:t>Capacitar </a:t>
            </a:r>
            <a:r>
              <a:rPr lang="es-CO" sz="2000" dirty="0"/>
              <a:t>al asistente para la coordinación de tareas en trabajos en alturas </a:t>
            </a:r>
            <a:r>
              <a:rPr lang="es-CO" sz="2000" dirty="0" smtClean="0"/>
              <a:t>y el </a:t>
            </a:r>
            <a:r>
              <a:rPr lang="es-CO" sz="2000" dirty="0"/>
              <a:t>desarrollo en su empresa de un programa de protección contra </a:t>
            </a:r>
            <a:r>
              <a:rPr lang="es-CO" sz="2000" dirty="0" smtClean="0"/>
              <a:t>caídas desde </a:t>
            </a:r>
            <a:r>
              <a:rPr lang="es-CO" sz="2000" dirty="0"/>
              <a:t>los aspectos </a:t>
            </a:r>
            <a:r>
              <a:rPr lang="es-CO" sz="2000" dirty="0" smtClean="0"/>
              <a:t>legales </a:t>
            </a:r>
            <a:r>
              <a:rPr lang="es-CO" sz="2000" dirty="0"/>
              <a:t>y técnicos cubriendo todos los elementos </a:t>
            </a:r>
            <a:r>
              <a:rPr lang="es-CO" sz="2000" dirty="0" smtClean="0"/>
              <a:t>a considerar </a:t>
            </a:r>
            <a:r>
              <a:rPr lang="es-CO" sz="2000" dirty="0"/>
              <a:t>según su actividad </a:t>
            </a:r>
            <a:r>
              <a:rPr lang="es-CO" sz="2000" dirty="0" smtClean="0"/>
              <a:t>económica</a:t>
            </a:r>
            <a:r>
              <a:rPr lang="es-CO" sz="2000" dirty="0" smtClean="0"/>
              <a:t>.</a:t>
            </a:r>
            <a:endParaRPr lang="es-CO" sz="2000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164" y="609600"/>
            <a:ext cx="1816765" cy="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500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940</TotalTime>
  <Words>398</Words>
  <Application>Microsoft Office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OpenSans</vt:lpstr>
      <vt:lpstr>OpenSans-Bold</vt:lpstr>
      <vt:lpstr>Trebuchet MS</vt:lpstr>
      <vt:lpstr>Wingdings 3</vt:lpstr>
      <vt:lpstr>Faceta</vt:lpstr>
      <vt:lpstr>NIVEL BÁSICO OPERATIVO </vt:lpstr>
      <vt:lpstr>NIVEL ADMINISTRATIVO </vt:lpstr>
      <vt:lpstr>NIVEL AVANZADO</vt:lpstr>
      <vt:lpstr>NIVEL REENTRENAMIENTO</vt:lpstr>
      <vt:lpstr>NIVEL COORDINADOR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NIVEL BÁSICO OPERATIVO</dc:title>
  <dc:creator>Maria Camila</dc:creator>
  <cp:lastModifiedBy>Maria Camila</cp:lastModifiedBy>
  <cp:revision>19</cp:revision>
  <dcterms:created xsi:type="dcterms:W3CDTF">2018-04-02T21:48:10Z</dcterms:created>
  <dcterms:modified xsi:type="dcterms:W3CDTF">2018-06-05T19:52:50Z</dcterms:modified>
</cp:coreProperties>
</file>