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91" r:id="rId5"/>
    <p:sldId id="292" r:id="rId6"/>
    <p:sldId id="293" r:id="rId7"/>
    <p:sldId id="294" r:id="rId8"/>
    <p:sldId id="260" r:id="rId9"/>
    <p:sldId id="259" r:id="rId10"/>
    <p:sldId id="295" r:id="rId11"/>
    <p:sldId id="264" r:id="rId12"/>
    <p:sldId id="265" r:id="rId13"/>
    <p:sldId id="268" r:id="rId14"/>
    <p:sldId id="266" r:id="rId15"/>
    <p:sldId id="267" r:id="rId16"/>
    <p:sldId id="269" r:id="rId17"/>
    <p:sldId id="274" r:id="rId18"/>
    <p:sldId id="279" r:id="rId19"/>
    <p:sldId id="280" r:id="rId20"/>
    <p:sldId id="281" r:id="rId21"/>
    <p:sldId id="282" r:id="rId22"/>
    <p:sldId id="283" r:id="rId23"/>
    <p:sldId id="289" r:id="rId24"/>
    <p:sldId id="275" r:id="rId25"/>
    <p:sldId id="276" r:id="rId26"/>
    <p:sldId id="277" r:id="rId27"/>
    <p:sldId id="278" r:id="rId28"/>
    <p:sldId id="288" r:id="rId29"/>
    <p:sldId id="284" r:id="rId30"/>
    <p:sldId id="285" r:id="rId31"/>
    <p:sldId id="286" r:id="rId32"/>
    <p:sldId id="287" r:id="rId33"/>
    <p:sldId id="290" r:id="rId34"/>
    <p:sldId id="270" r:id="rId35"/>
    <p:sldId id="272" r:id="rId36"/>
    <p:sldId id="273" r:id="rId37"/>
    <p:sldId id="271" r:id="rId38"/>
    <p:sldId id="261" r:id="rId39"/>
    <p:sldId id="262" r:id="rId40"/>
    <p:sldId id="26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0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9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55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90133" y="2567"/>
            <a:ext cx="10286267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062500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8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86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3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41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9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CFA-8DA5-4173-9573-628222844F0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41CFA-8DA5-4173-9573-628222844F0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596A-905E-4569-BD45-E1BC5D31D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60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12150073@mail.sustech.edu.c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rm.com/documentation/ddi0487/lates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pberrypi/linu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A99A6-1047-4AB7-9E43-D511F7236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Nailgun</a:t>
            </a:r>
            <a:r>
              <a:rPr lang="en-US" altLang="zh-CN" dirty="0"/>
              <a:t> Defense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3E2675-A7E8-4250-BCC7-E8170FFB8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Fengwei</a:t>
            </a:r>
            <a:r>
              <a:rPr lang="en-US" altLang="zh-CN" dirty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64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Arm Address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5" y="1298713"/>
            <a:ext cx="11171582" cy="48782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Arm introduces three types of address:</a:t>
            </a:r>
          </a:p>
          <a:p>
            <a:pPr marL="0" indent="0">
              <a:buNone/>
            </a:pPr>
            <a:r>
              <a:rPr lang="en-US" altLang="zh-CN" sz="2400" dirty="0"/>
              <a:t>Virtual Address (VA)</a:t>
            </a:r>
          </a:p>
          <a:p>
            <a:pPr marL="0" indent="0">
              <a:buNone/>
            </a:pPr>
            <a:r>
              <a:rPr lang="en-US" altLang="zh-CN" sz="2400" dirty="0"/>
              <a:t>Intermediate Physical Address (IPA)</a:t>
            </a:r>
          </a:p>
          <a:p>
            <a:pPr marL="0" indent="0">
              <a:buNone/>
            </a:pPr>
            <a:r>
              <a:rPr lang="en-US" altLang="zh-CN" sz="2400" dirty="0"/>
              <a:t>Physical Address (PA)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It can be used to isolate the process’ address space, access control, etc.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0596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Arm Address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Arm also defines the address translation regimes.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0B91D0-EEDA-41FD-A4E7-930B38EFD479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D5-2684 (64-bit address translation), also you can see G5-6264 (32-bit address translation)</a:t>
            </a:r>
            <a:endParaRPr lang="zh-CN" altLang="en-US" dirty="0"/>
          </a:p>
        </p:txBody>
      </p:sp>
      <p:pic>
        <p:nvPicPr>
          <p:cNvPr id="10" name="图片 9" descr="图形用户界面, 文本&#10;&#10;中度可信度描述已自动生成">
            <a:extLst>
              <a:ext uri="{FF2B5EF4-FFF2-40B4-BE49-F238E27FC236}">
                <a16:creationId xmlns:a16="http://schemas.microsoft.com/office/drawing/2014/main" id="{C4E91BBA-AFF2-499F-913B-5D711ED03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" t="12804" r="302" b="23026"/>
          <a:stretch/>
        </p:blipFill>
        <p:spPr>
          <a:xfrm>
            <a:off x="217084" y="2093844"/>
            <a:ext cx="11757831" cy="30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6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Arm Address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Stage 1 translation exists in all ELs.</a:t>
            </a:r>
          </a:p>
          <a:p>
            <a:pPr marL="0" indent="0">
              <a:buNone/>
            </a:pPr>
            <a:r>
              <a:rPr lang="en-US" altLang="zh-CN" dirty="0"/>
              <a:t>But EL1&amp;0 contains an additional translation:</a:t>
            </a:r>
            <a:r>
              <a:rPr lang="en-US" altLang="zh-CN" dirty="0">
                <a:solidFill>
                  <a:srgbClr val="FF0000"/>
                </a:solidFill>
              </a:rPr>
              <a:t> Stage-2 </a:t>
            </a:r>
            <a:r>
              <a:rPr lang="en-US" altLang="zh-CN" dirty="0"/>
              <a:t>translation.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It is controlled by EL2.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Hypervisor in Arm architecture can use it to handle the memory management for VMs.</a:t>
            </a:r>
          </a:p>
          <a:p>
            <a:pPr marL="0" indent="0">
              <a:buNone/>
            </a:pPr>
            <a:r>
              <a:rPr lang="en-US" altLang="zh-CN" dirty="0"/>
              <a:t>Similarly, we can use it in access control for EL1&amp;0 CPUs.</a:t>
            </a:r>
          </a:p>
        </p:txBody>
      </p:sp>
    </p:spTree>
    <p:extLst>
      <p:ext uri="{BB962C8B-B14F-4D97-AF65-F5344CB8AC3E}">
        <p14:creationId xmlns:p14="http://schemas.microsoft.com/office/powerpoint/2010/main" val="188309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to provide the table?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VTTBR register defines the address of the S-2 translation table.</a:t>
            </a:r>
          </a:p>
          <a:p>
            <a:pPr marL="0" indent="0">
              <a:buNone/>
            </a:pPr>
            <a:r>
              <a:rPr lang="en-US" altLang="zh-CN" dirty="0"/>
              <a:t>Put the address of translation table into this register.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 descr="图片包含 文本&#10;&#10;描述已自动生成">
            <a:extLst>
              <a:ext uri="{FF2B5EF4-FFF2-40B4-BE49-F238E27FC236}">
                <a16:creationId xmlns:a16="http://schemas.microsoft.com/office/drawing/2014/main" id="{E980DD44-A2A1-44AB-BA0F-F8A73F47A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87" y="3628936"/>
            <a:ext cx="11361025" cy="15301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B193B9A-EEFF-4CCF-A9CA-14ADC82A9820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G8-6942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4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to use it?</a:t>
            </a:r>
          </a:p>
          <a:p>
            <a:pPr marL="0" indent="0">
              <a:buNone/>
            </a:pPr>
            <a:r>
              <a:rPr lang="en-US" altLang="zh-CN" sz="2400" dirty="0"/>
              <a:t>We (1) </a:t>
            </a:r>
            <a:r>
              <a:rPr lang="en-US" altLang="zh-CN" sz="2400" dirty="0">
                <a:solidFill>
                  <a:srgbClr val="FF0000"/>
                </a:solidFill>
              </a:rPr>
              <a:t>Enable</a:t>
            </a:r>
            <a:r>
              <a:rPr lang="en-US" altLang="zh-CN" sz="2400" dirty="0"/>
              <a:t> the S-2 translation, and (2) Provide the </a:t>
            </a:r>
            <a:r>
              <a:rPr lang="en-US" altLang="zh-CN" sz="2400" dirty="0">
                <a:solidFill>
                  <a:srgbClr val="FF0000"/>
                </a:solidFill>
              </a:rPr>
              <a:t>table</a:t>
            </a:r>
            <a:r>
              <a:rPr lang="en-US" altLang="zh-CN" sz="2400" dirty="0"/>
              <a:t> of S-2 translation, then Memory Management Unit (MMU) will perform the S-2 translation after the S-1 translation.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You may ask these questions:</a:t>
            </a:r>
          </a:p>
          <a:p>
            <a:pPr marL="0" indent="0">
              <a:buNone/>
            </a:pPr>
            <a:r>
              <a:rPr lang="en-US" altLang="zh-CN" sz="2400" dirty="0"/>
              <a:t>How to enable it?</a:t>
            </a:r>
          </a:p>
          <a:p>
            <a:pPr marL="0" indent="0">
              <a:buNone/>
            </a:pPr>
            <a:r>
              <a:rPr lang="en-US" altLang="zh-CN" sz="2400" dirty="0"/>
              <a:t>How to provide the table?</a:t>
            </a:r>
          </a:p>
          <a:p>
            <a:pPr marL="0" indent="0">
              <a:buNone/>
            </a:pPr>
            <a:r>
              <a:rPr lang="en-US" altLang="zh-CN" sz="2400" dirty="0"/>
              <a:t>How to create the table?</a:t>
            </a:r>
          </a:p>
        </p:txBody>
      </p:sp>
    </p:spTree>
    <p:extLst>
      <p:ext uri="{BB962C8B-B14F-4D97-AF65-F5344CB8AC3E}">
        <p14:creationId xmlns:p14="http://schemas.microsoft.com/office/powerpoint/2010/main" val="57359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to enable it?</a:t>
            </a:r>
          </a:p>
          <a:p>
            <a:pPr marL="0" indent="0">
              <a:buNone/>
            </a:pPr>
            <a:r>
              <a:rPr lang="en-US" altLang="zh-CN" dirty="0"/>
              <a:t>HCR register controls the S-2 translation.</a:t>
            </a:r>
          </a:p>
          <a:p>
            <a:pPr marL="0" indent="0">
              <a:buNone/>
            </a:pPr>
            <a:r>
              <a:rPr lang="en-US" altLang="zh-CN" dirty="0"/>
              <a:t>Set the bit[0] of HCR register as 0x1.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D0FCA2B1-B267-4FEE-8BEF-0FEE56F06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8" y="3248646"/>
            <a:ext cx="11065063" cy="21729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F14030-5A9F-4F14-BA48-4618AD2219AC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G8-6599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74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Actually, it does not need the specific table address.</a:t>
            </a:r>
          </a:p>
          <a:p>
            <a:pPr marL="0" indent="0">
              <a:buNone/>
            </a:pPr>
            <a:r>
              <a:rPr lang="en-US" altLang="zh-CN" dirty="0"/>
              <a:t>It cuts the offset of the table address, which is provided in VTCR register.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 will configure this register later.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193B9A-EEFF-4CCF-A9CA-14ADC82A9820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G8-6942</a:t>
            </a:r>
            <a:endParaRPr lang="zh-CN" alt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47CA0170-31F7-4091-9E94-E546539C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7" y="3942024"/>
            <a:ext cx="11073823" cy="18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28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How to create the table?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The translation table consists of several levels and page entries (descriptors).</a:t>
            </a:r>
          </a:p>
          <a:p>
            <a:pPr marL="0" indent="0">
              <a:buNone/>
            </a:pPr>
            <a:r>
              <a:rPr lang="en-US" altLang="zh-CN" sz="2400" dirty="0"/>
              <a:t>Each descriptor indicates the </a:t>
            </a:r>
            <a:r>
              <a:rPr lang="en-US" altLang="zh-CN" sz="2400" dirty="0">
                <a:solidFill>
                  <a:srgbClr val="FF0000"/>
                </a:solidFill>
              </a:rPr>
              <a:t>attributes</a:t>
            </a:r>
            <a:r>
              <a:rPr lang="en-US" altLang="zh-CN" sz="2400" dirty="0"/>
              <a:t> of a </a:t>
            </a:r>
            <a:r>
              <a:rPr lang="en-US" altLang="zh-CN" sz="2400" dirty="0">
                <a:solidFill>
                  <a:srgbClr val="FF0000"/>
                </a:solidFill>
              </a:rPr>
              <a:t>region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Attributes: Read, Write, Execute, Cacheable…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Region: the size is decided by the level of the descriptor.</a:t>
            </a:r>
          </a:p>
          <a:p>
            <a:pPr marL="0" indent="0">
              <a:buNone/>
            </a:pPr>
            <a:r>
              <a:rPr lang="en-US" altLang="zh-CN" sz="2400" dirty="0"/>
              <a:t>Level1: 1GB region</a:t>
            </a:r>
          </a:p>
          <a:p>
            <a:pPr marL="0" indent="0">
              <a:buNone/>
            </a:pPr>
            <a:r>
              <a:rPr lang="en-US" altLang="zh-CN" sz="2400" dirty="0"/>
              <a:t>Level2: 2MB region</a:t>
            </a:r>
          </a:p>
          <a:p>
            <a:pPr marL="0" indent="0">
              <a:buNone/>
            </a:pPr>
            <a:r>
              <a:rPr lang="en-US" altLang="zh-CN" sz="2400" dirty="0"/>
              <a:t>Level3: 4KB region</a:t>
            </a:r>
          </a:p>
        </p:txBody>
      </p:sp>
    </p:spTree>
    <p:extLst>
      <p:ext uri="{BB962C8B-B14F-4D97-AF65-F5344CB8AC3E}">
        <p14:creationId xmlns:p14="http://schemas.microsoft.com/office/powerpoint/2010/main" val="34170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pic>
        <p:nvPicPr>
          <p:cNvPr id="5" name="内容占位符 4" descr="图形用户界面&#10;&#10;描述已自动生成">
            <a:extLst>
              <a:ext uri="{FF2B5EF4-FFF2-40B4-BE49-F238E27FC236}">
                <a16:creationId xmlns:a16="http://schemas.microsoft.com/office/drawing/2014/main" id="{9CA39F66-BDE0-46D5-9525-8CFBEFA96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2705894"/>
            <a:ext cx="7429500" cy="25908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G5-6289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It shows the architecture of the translation table, the “Block”</a:t>
            </a:r>
            <a:r>
              <a:rPr lang="zh-CN" altLang="en-US" sz="2400" dirty="0"/>
              <a:t>“</a:t>
            </a:r>
            <a:r>
              <a:rPr lang="en-US" altLang="zh-CN" sz="2400" dirty="0"/>
              <a:t>Table</a:t>
            </a:r>
            <a:r>
              <a:rPr lang="zh-CN" altLang="en-US" sz="2400" dirty="0"/>
              <a:t>”“</a:t>
            </a:r>
            <a:r>
              <a:rPr lang="en-US" altLang="zh-CN" sz="2400" dirty="0"/>
              <a:t>Page</a:t>
            </a:r>
            <a:r>
              <a:rPr lang="zh-CN" altLang="en-US" sz="2400" dirty="0"/>
              <a:t>” </a:t>
            </a:r>
            <a:r>
              <a:rPr lang="en-US" altLang="zh-CN" sz="2400" dirty="0"/>
              <a:t>are different types of the descriptors.</a:t>
            </a:r>
          </a:p>
        </p:txBody>
      </p:sp>
    </p:spTree>
    <p:extLst>
      <p:ext uri="{BB962C8B-B14F-4D97-AF65-F5344CB8AC3E}">
        <p14:creationId xmlns:p14="http://schemas.microsoft.com/office/powerpoint/2010/main" val="331217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When we get a descriptor, it looks like this: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(Stage-2 translation uses Long descriptor, be careful when read manual.)</a:t>
            </a:r>
          </a:p>
        </p:txBody>
      </p:sp>
      <p:pic>
        <p:nvPicPr>
          <p:cNvPr id="9" name="图片 8" descr="图示, 日程表&#10;&#10;中度可信度描述已自动生成">
            <a:extLst>
              <a:ext uri="{FF2B5EF4-FFF2-40B4-BE49-F238E27FC236}">
                <a16:creationId xmlns:a16="http://schemas.microsoft.com/office/drawing/2014/main" id="{F8ADC75C-6E29-4638-8C2D-BC6A5F249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7002"/>
            <a:ext cx="10651163" cy="420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</a:p>
          <a:p>
            <a:pPr marL="0" indent="0">
              <a:buNone/>
            </a:pPr>
            <a:r>
              <a:rPr lang="en-US" altLang="zh-CN" dirty="0"/>
              <a:t>2. Background</a:t>
            </a:r>
          </a:p>
          <a:p>
            <a:pPr marL="0" indent="0">
              <a:buNone/>
            </a:pPr>
            <a:r>
              <a:rPr lang="en-US" altLang="zh-CN" dirty="0"/>
              <a:t>3. Design and Implementation</a:t>
            </a:r>
          </a:p>
          <a:p>
            <a:pPr marL="0" indent="0">
              <a:buNone/>
            </a:pPr>
            <a:r>
              <a:rPr lang="en-US" altLang="zh-CN" dirty="0"/>
              <a:t>4. Possible Q&amp;A</a:t>
            </a:r>
          </a:p>
          <a:p>
            <a:pPr marL="0" indent="0">
              <a:buNone/>
            </a:pPr>
            <a:r>
              <a:rPr lang="en-US" altLang="zh-CN" dirty="0"/>
              <a:t>5. Necessary materials</a:t>
            </a:r>
          </a:p>
        </p:txBody>
      </p:sp>
    </p:spTree>
    <p:extLst>
      <p:ext uri="{BB962C8B-B14F-4D97-AF65-F5344CB8AC3E}">
        <p14:creationId xmlns:p14="http://schemas.microsoft.com/office/powerpoint/2010/main" val="154901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In a descriptor, the last two bits indicate the type of the descriptor.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Block</a:t>
            </a:r>
            <a:r>
              <a:rPr lang="en-US" altLang="zh-CN" sz="2400" dirty="0"/>
              <a:t> (Level 1,2)/</a:t>
            </a:r>
            <a:r>
              <a:rPr lang="en-US" altLang="zh-CN" sz="2400" dirty="0">
                <a:solidFill>
                  <a:srgbClr val="FF0000"/>
                </a:solidFill>
              </a:rPr>
              <a:t>Page</a:t>
            </a:r>
            <a:r>
              <a:rPr lang="en-US" altLang="zh-CN" sz="2400" dirty="0"/>
              <a:t> (Level 3): translation end, directly get the 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Invalid</a:t>
            </a:r>
            <a:r>
              <a:rPr lang="en-US" altLang="zh-CN" sz="2400" dirty="0"/>
              <a:t>: translation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Table</a:t>
            </a:r>
            <a:r>
              <a:rPr lang="en-US" altLang="zh-CN" sz="2400" dirty="0"/>
              <a:t> (Level 1,2): translation continue, go to next level.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9E5E45-DD56-4FEE-A888-16463059F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2" y="4426226"/>
            <a:ext cx="11337089" cy="12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39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22852" y="6211669"/>
            <a:ext cx="1038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G5-6290,  SBZ=should be zero, means fill 0; RES0: reserved as 0, means fill 0; IGNORED: fill anything you like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It contains some attributes (which is not important in this Lab).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It indicates the output address, or the address of the next descriptor.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To get them, add the provided address (e.g., bit[39:12]) and the offset of your input address (e.g., bit[11:0]).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9E5E45-DD56-4FEE-A888-16463059F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1" y="4854949"/>
            <a:ext cx="11571339" cy="13220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5283F3-4DB6-4F77-84AD-1C42174FE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0" y="3731212"/>
            <a:ext cx="11571339" cy="8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96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Stage-2 translation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602FF-83E6-46F0-9F4A-B2BD8EF85825}"/>
              </a:ext>
            </a:extLst>
          </p:cNvPr>
          <p:cNvSpPr txBox="1"/>
          <p:nvPr/>
        </p:nvSpPr>
        <p:spPr>
          <a:xfrm>
            <a:off x="622852" y="6211669"/>
            <a:ext cx="1038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G5-6290,  SBZ=should be zero, means fill 0; RES0: reserved as 0, means fill 0; IGNORED: fill anything you like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9583F2-6BB1-46C9-B172-B55BE92CB23B}"/>
              </a:ext>
            </a:extLst>
          </p:cNvPr>
          <p:cNvSpPr txBox="1">
            <a:spLocks/>
          </p:cNvSpPr>
          <p:nvPr/>
        </p:nvSpPr>
        <p:spPr>
          <a:xfrm>
            <a:off x="838200" y="1285461"/>
            <a:ext cx="10515600" cy="48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Example: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Your Input address is 0x12345678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Bit[39:12] (Next-level table address) is 0xdeadb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Then next address (0xdeadb&lt;&lt;12)+0x678=0xdeadb678.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Read it to get the value of the descriptor.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5283F3-4DB6-4F77-84AD-1C42174FE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4706555"/>
            <a:ext cx="11571339" cy="8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89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3609-18E9-4020-8712-92286D1B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60907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Goals in this Lab:</a:t>
            </a:r>
          </a:p>
          <a:p>
            <a:pPr marL="0" indent="0">
              <a:buNone/>
            </a:pPr>
            <a:r>
              <a:rPr lang="en-US" altLang="zh-CN" sz="2400" dirty="0"/>
              <a:t>Enable the Stage-2 translation.</a:t>
            </a:r>
          </a:p>
          <a:p>
            <a:pPr marL="0" indent="0">
              <a:buNone/>
            </a:pPr>
            <a:r>
              <a:rPr lang="en-US" altLang="zh-CN" sz="2400" dirty="0"/>
              <a:t>Invalid the mapping of the debug registers.</a:t>
            </a:r>
          </a:p>
          <a:p>
            <a:pPr marL="0" indent="0">
              <a:buNone/>
            </a:pPr>
            <a:r>
              <a:rPr lang="en-US" altLang="zh-CN" sz="2400" dirty="0"/>
              <a:t>Invalid the mapping of S-2 translation table.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82128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Enable Stage-2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Modified the device tree files to reserve a memory for the table.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In kernel booting stages, creating the S-2 translation table.</a:t>
            </a:r>
          </a:p>
          <a:p>
            <a:pPr marL="0" indent="0">
              <a:buNone/>
            </a:pPr>
            <a:r>
              <a:rPr lang="en-US" altLang="zh-CN" sz="2400" dirty="0"/>
              <a:t>And configure related registers.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Replace the kernel image and compiled device tree files (.</a:t>
            </a:r>
            <a:r>
              <a:rPr lang="en-US" altLang="zh-CN" sz="2400" dirty="0" err="1"/>
              <a:t>dtb</a:t>
            </a:r>
            <a:r>
              <a:rPr lang="en-US" altLang="zh-CN" sz="2400" dirty="0"/>
              <a:t>) in “/boot” directory.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Boot your Raspberry Pi.</a:t>
            </a:r>
          </a:p>
        </p:txBody>
      </p:sp>
    </p:spTree>
    <p:extLst>
      <p:ext uri="{BB962C8B-B14F-4D97-AF65-F5344CB8AC3E}">
        <p14:creationId xmlns:p14="http://schemas.microsoft.com/office/powerpoint/2010/main" val="3276527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Invalidate Mapping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The mapped memory of the debug registers is 0x4003_0000 ~ 0x4003_0FFF.</a:t>
            </a:r>
          </a:p>
          <a:p>
            <a:pPr marL="0" indent="0">
              <a:buNone/>
            </a:pPr>
            <a:r>
              <a:rPr lang="en-US" altLang="zh-CN" sz="2400" dirty="0"/>
              <a:t>It is a 4KB region, you should split your table to 4KB-size granule.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Also, do not forget to invalidate the mapping of your table.</a:t>
            </a:r>
          </a:p>
          <a:p>
            <a:pPr marL="0" indent="0">
              <a:buNone/>
            </a:pPr>
            <a:r>
              <a:rPr lang="en-US" altLang="zh-CN" sz="2400" dirty="0"/>
              <a:t>It just affect the EL1 attacker to read it, but not affect the EL2.</a:t>
            </a:r>
          </a:p>
        </p:txBody>
      </p:sp>
    </p:spTree>
    <p:extLst>
      <p:ext uri="{BB962C8B-B14F-4D97-AF65-F5344CB8AC3E}">
        <p14:creationId xmlns:p14="http://schemas.microsoft.com/office/powerpoint/2010/main" val="12284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Here is one example of the table layout in 0x0 ~ 0xFFFF_FFFF (only invalid </a:t>
            </a:r>
            <a:r>
              <a:rPr lang="en-US" altLang="zh-CN" sz="2400" dirty="0" err="1"/>
              <a:t>dbg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3AEB7FCF-5BC1-454D-864E-289D88D22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0050"/>
            <a:ext cx="4985202" cy="3795839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26040E32-8E3B-41EB-8DBF-12F5BCDFA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041" y="2000050"/>
            <a:ext cx="5018603" cy="30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24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Here we give an example of a successful address translation.</a:t>
            </a:r>
          </a:p>
          <a:p>
            <a:pPr marL="0" indent="0">
              <a:buNone/>
            </a:pPr>
            <a:r>
              <a:rPr lang="en-US" altLang="zh-CN" sz="2400" dirty="0"/>
              <a:t>You can see the whole translation process in K7-8498.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We recommend you configure these bits of VTCR registers</a:t>
            </a:r>
          </a:p>
          <a:p>
            <a:pPr marL="0" indent="0">
              <a:buNone/>
            </a:pPr>
            <a:r>
              <a:rPr lang="en-US" altLang="zh-CN" sz="2000" dirty="0"/>
              <a:t>SL0[7:6]: 0x1 (Starting at Level 1)</a:t>
            </a:r>
          </a:p>
          <a:p>
            <a:pPr marL="0" indent="0">
              <a:buNone/>
            </a:pPr>
            <a:r>
              <a:rPr lang="en-US" altLang="zh-CN" sz="2000" dirty="0"/>
              <a:t>T0SZ[3:0]: 0x0 (Indicating the PA size is 2^32-1)</a:t>
            </a:r>
          </a:p>
        </p:txBody>
      </p:sp>
      <p:pic>
        <p:nvPicPr>
          <p:cNvPr id="11" name="图片 10" descr="图片包含 文本&#10;&#10;描述已自动生成">
            <a:extLst>
              <a:ext uri="{FF2B5EF4-FFF2-40B4-BE49-F238E27FC236}">
                <a16:creationId xmlns:a16="http://schemas.microsoft.com/office/drawing/2014/main" id="{31A0BA21-74A2-41DA-9134-6D43C40EF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21304"/>
            <a:ext cx="8729630" cy="1171571"/>
          </a:xfrm>
          <a:prstGeom prst="rect">
            <a:avLst/>
          </a:prstGeom>
        </p:spPr>
      </p:pic>
      <p:pic>
        <p:nvPicPr>
          <p:cNvPr id="13" name="图片 12" descr="图形用户界面, 文本&#10;&#10;描述已自动生成">
            <a:extLst>
              <a:ext uri="{FF2B5EF4-FFF2-40B4-BE49-F238E27FC236}">
                <a16:creationId xmlns:a16="http://schemas.microsoft.com/office/drawing/2014/main" id="{8B0EFEAE-E628-4B0D-AE70-9BEBA01A7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9168"/>
            <a:ext cx="6063724" cy="14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01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(1) We do Level 0 translation, and VTTBR tells us to go to area 0.</a:t>
            </a:r>
          </a:p>
          <a:p>
            <a:pPr marL="0" indent="0">
              <a:buNone/>
            </a:pPr>
            <a:r>
              <a:rPr lang="en-US" altLang="zh-CN" sz="2400" dirty="0"/>
              <a:t>(2) We go to area 0 and get the descriptor of 0x4000_0000 ~ 0x7FFF_FFFF</a:t>
            </a:r>
          </a:p>
        </p:txBody>
      </p:sp>
      <p:pic>
        <p:nvPicPr>
          <p:cNvPr id="6" name="图片 5" descr="图示&#10;&#10;中度可信度描述已自动生成">
            <a:extLst>
              <a:ext uri="{FF2B5EF4-FFF2-40B4-BE49-F238E27FC236}">
                <a16:creationId xmlns:a16="http://schemas.microsoft.com/office/drawing/2014/main" id="{54227612-86CB-4FF6-818E-C2FBD1EBC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2435"/>
            <a:ext cx="10172256" cy="35461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11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Introduction: </a:t>
            </a:r>
            <a:r>
              <a:rPr lang="en-US" altLang="zh-CN" dirty="0" err="1"/>
              <a:t>Nailgun</a:t>
            </a:r>
            <a:r>
              <a:rPr lang="en-US" altLang="zh-CN" dirty="0"/>
              <a:t>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An attack to break the privilege isolation via debugging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HOST processor </a:t>
            </a:r>
            <a:r>
              <a:rPr lang="en-US" altLang="zh-CN" dirty="0">
                <a:solidFill>
                  <a:srgbClr val="FF0000"/>
                </a:solidFill>
              </a:rPr>
              <a:t>escalates</a:t>
            </a:r>
            <a:r>
              <a:rPr lang="en-US" altLang="zh-CN" dirty="0"/>
              <a:t> the privilege of TARGET processor by sending instructions (e.g., dcps3) via </a:t>
            </a:r>
            <a:r>
              <a:rPr lang="en-US" altLang="zh-CN" dirty="0">
                <a:solidFill>
                  <a:srgbClr val="FF0000"/>
                </a:solidFill>
              </a:rPr>
              <a:t>memory-mapped</a:t>
            </a:r>
            <a:r>
              <a:rPr lang="en-US" altLang="zh-CN" dirty="0"/>
              <a:t> debug registers.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4789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(3) We do Level 1 lookup of the descriptor 0x4000_0000 ~ 0x7FFF_FFFF, it is a table, and we should go to area2 to find the next descriptor.</a:t>
            </a:r>
          </a:p>
          <a:p>
            <a:pPr marL="0" indent="0">
              <a:buNone/>
            </a:pPr>
            <a:r>
              <a:rPr lang="en-US" altLang="zh-CN" sz="2400" dirty="0"/>
              <a:t>(4) We go to area2 and get the descriptor of 0x4000_0000 ~ 0x401F_FFFF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70632CC3-FC55-4B2C-9EFB-96B442A5B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0" y="2960118"/>
            <a:ext cx="11010168" cy="34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5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(5) We do Level 2 lookup of the descriptor 0x4000_0000 ~ 0x401F_FFFF, it is a table, and we should go to area3 to find the next descriptor.</a:t>
            </a:r>
          </a:p>
          <a:p>
            <a:pPr marL="0" indent="0">
              <a:buNone/>
            </a:pPr>
            <a:r>
              <a:rPr lang="en-US" altLang="zh-CN" sz="2400" dirty="0"/>
              <a:t>(6) We go to area3 and get the descriptor of 0x4003_0000 ~ 0x4003_0FFF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  <p:pic>
        <p:nvPicPr>
          <p:cNvPr id="6" name="图片 5" descr="图片包含 图示&#10;&#10;描述已自动生成">
            <a:extLst>
              <a:ext uri="{FF2B5EF4-FFF2-40B4-BE49-F238E27FC236}">
                <a16:creationId xmlns:a16="http://schemas.microsoft.com/office/drawing/2014/main" id="{1F9F05D9-26C4-4F88-AA49-1871DF466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55208"/>
            <a:ext cx="10195605" cy="343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97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Design: Example Translation Table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5207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When we translate the IPA 0x4003_1234, starting at Level 1.</a:t>
            </a:r>
          </a:p>
          <a:p>
            <a:pPr marL="0" indent="0">
              <a:buNone/>
            </a:pPr>
            <a:r>
              <a:rPr lang="en-US" altLang="zh-CN" sz="2400" dirty="0"/>
              <a:t>(7) We do Level 3 lookup of the descriptor 0x4003_0000 ~ 0x4003_0FFF, it is a page.</a:t>
            </a:r>
          </a:p>
          <a:p>
            <a:pPr marL="0" indent="0">
              <a:buNone/>
            </a:pPr>
            <a:r>
              <a:rPr lang="en-US" altLang="zh-CN" sz="2400" dirty="0"/>
              <a:t>(8) Our translation result is (OA[39:12]&lt;&lt;12</a:t>
            </a:r>
            <a:r>
              <a:rPr lang="en-US" altLang="zh-CN" sz="2400"/>
              <a:t>)+0x234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A3FC39-7E05-4D8B-86EA-3F210A0FE251}"/>
              </a:ext>
            </a:extLst>
          </p:cNvPr>
          <p:cNvSpPr txBox="1"/>
          <p:nvPr/>
        </p:nvSpPr>
        <p:spPr>
          <a:xfrm>
            <a:off x="397565" y="638615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K7-8498</a:t>
            </a:r>
            <a:endParaRPr lang="zh-CN" altLang="en-US" dirty="0"/>
          </a:p>
        </p:txBody>
      </p:sp>
      <p:pic>
        <p:nvPicPr>
          <p:cNvPr id="5" name="图片 4" descr="社交网络的手机截图&#10;&#10;中度可信度描述已自动生成">
            <a:extLst>
              <a:ext uri="{FF2B5EF4-FFF2-40B4-BE49-F238E27FC236}">
                <a16:creationId xmlns:a16="http://schemas.microsoft.com/office/drawing/2014/main" id="{CE13CFA2-92B3-41FC-A06D-7F0B3BBFC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3" y="3467814"/>
            <a:ext cx="11133254" cy="247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95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3609-18E9-4020-8712-92286D1B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/>
              <a:t>Possible Q&amp;A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20238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The system crashes when I load the </a:t>
            </a:r>
            <a:r>
              <a:rPr lang="en-US" altLang="zh-CN" dirty="0" err="1"/>
              <a:t>Nailgun</a:t>
            </a:r>
            <a:r>
              <a:rPr lang="en-US" altLang="zh-CN" dirty="0"/>
              <a:t> attack, why?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When we access the invalid region, it will trigger a translation fault.</a:t>
            </a:r>
          </a:p>
          <a:p>
            <a:pPr marL="0" indent="0">
              <a:buNone/>
            </a:pPr>
            <a:r>
              <a:rPr lang="en-US" altLang="zh-CN" dirty="0"/>
              <a:t>But we have not designed the corresponding exception handler.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So the system cannot jump to the correct PC to exit the attack.</a:t>
            </a:r>
          </a:p>
        </p:txBody>
      </p:sp>
    </p:spTree>
    <p:extLst>
      <p:ext uri="{BB962C8B-B14F-4D97-AF65-F5344CB8AC3E}">
        <p14:creationId xmlns:p14="http://schemas.microsoft.com/office/powerpoint/2010/main" val="177044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about the cache and TLB attacks?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dirty="0"/>
              <a:t>Actually, this Lab have not considered these attacks.</a:t>
            </a:r>
          </a:p>
          <a:p>
            <a:pPr marL="0" indent="0">
              <a:buNone/>
            </a:pPr>
            <a:r>
              <a:rPr lang="en-US" altLang="zh-CN" dirty="0"/>
              <a:t>You can call them as “</a:t>
            </a:r>
            <a:r>
              <a:rPr lang="en-US" altLang="zh-CN" dirty="0">
                <a:solidFill>
                  <a:srgbClr val="FF0000"/>
                </a:solidFill>
              </a:rPr>
              <a:t>side-channel attack</a:t>
            </a:r>
            <a:r>
              <a:rPr lang="en-US" altLang="zh-CN" dirty="0"/>
              <a:t>”, which is a popular topic.</a:t>
            </a:r>
          </a:p>
          <a:p>
            <a:pPr marL="0" indent="0">
              <a:buNone/>
            </a:pPr>
            <a:r>
              <a:rPr lang="en-US" altLang="zh-CN" dirty="0"/>
              <a:t>We may extend the discussion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546755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 about peripheral attacks?</a:t>
            </a:r>
          </a:p>
          <a:p>
            <a:pPr marL="0" indent="0">
              <a:buNone/>
            </a:pPr>
            <a:r>
              <a:rPr lang="en-US" altLang="zh-CN" sz="2400" dirty="0"/>
              <a:t>Attacker can use the peripherals, such as GPU and DMA, to bypass the MMU (Specifically, the MMU for CPU).</a:t>
            </a:r>
          </a:p>
          <a:p>
            <a:pPr marL="0" indent="0">
              <a:buNone/>
            </a:pPr>
            <a:r>
              <a:rPr lang="en-US" altLang="zh-CN" sz="2400" dirty="0"/>
              <a:t>But we can config the MMU for them with S-2 translation, which is called as SMMU (or IOMMU).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CE2415-743C-428E-BA1D-5C3AEB165450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https://developer.arm.com/documentation/ihi0070/latest</a:t>
            </a:r>
            <a:endParaRPr lang="zh-CN" altLang="en-US" dirty="0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CFBF47FA-1032-4BB0-A79E-C6E3F0F54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7" y="3429000"/>
            <a:ext cx="6626086" cy="290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32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Possible 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Do we have technical support?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biggest support is the </a:t>
            </a:r>
            <a:r>
              <a:rPr lang="en-US" altLang="zh-CN" dirty="0">
                <a:solidFill>
                  <a:srgbClr val="FF0000"/>
                </a:solidFill>
              </a:rPr>
              <a:t>reference manual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Look up it and solve your problem.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Also, you can contact partial designers of this Lab.</a:t>
            </a:r>
          </a:p>
          <a:p>
            <a:pPr marL="0" indent="0">
              <a:buNone/>
            </a:pPr>
            <a:r>
              <a:rPr lang="en-US" altLang="zh-CN" sz="2400" b="0" i="0" dirty="0">
                <a:solidFill>
                  <a:srgbClr val="2C4A77"/>
                </a:solidFill>
                <a:effectLst/>
                <a:latin typeface="Helvetica Neue"/>
                <a:hlinkClick r:id="rId2"/>
              </a:rPr>
              <a:t>12150073@mail.sustech.edu.cn</a:t>
            </a:r>
            <a:r>
              <a:rPr lang="en-US" altLang="zh-CN" sz="2400" b="0" i="0" dirty="0">
                <a:solidFill>
                  <a:srgbClr val="2C4A77"/>
                </a:solidFill>
                <a:effectLst/>
                <a:latin typeface="Helvetica Neue"/>
              </a:rPr>
              <a:t> (WANG Chenxu)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51916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Necessary materials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Armv8-A Reference Manual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Download: </a:t>
            </a:r>
            <a:r>
              <a:rPr lang="en-US" altLang="zh-CN" sz="2400" dirty="0">
                <a:hlinkClick r:id="rId2"/>
              </a:rPr>
              <a:t>https://developer.arm.com/documentation/ddi0487/latest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 dictionary of Armv8-A architecture.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Important part in this Lab: G5.1-G5.7, K7.2</a:t>
            </a:r>
          </a:p>
          <a:p>
            <a:pPr marL="0" indent="0">
              <a:buNone/>
            </a:pPr>
            <a:r>
              <a:rPr lang="en-US" altLang="zh-CN" sz="2400" dirty="0"/>
              <a:t>(They are reference about </a:t>
            </a:r>
            <a:r>
              <a:rPr lang="en-US" altLang="zh-CN" sz="2400" dirty="0">
                <a:solidFill>
                  <a:srgbClr val="FF0000"/>
                </a:solidFill>
              </a:rPr>
              <a:t>32-bit</a:t>
            </a:r>
            <a:r>
              <a:rPr lang="en-US" altLang="zh-CN" sz="2400" dirty="0"/>
              <a:t> Armv8-A architecture)</a:t>
            </a:r>
          </a:p>
        </p:txBody>
      </p:sp>
    </p:spTree>
    <p:extLst>
      <p:ext uri="{BB962C8B-B14F-4D97-AF65-F5344CB8AC3E}">
        <p14:creationId xmlns:p14="http://schemas.microsoft.com/office/powerpoint/2010/main" val="2549591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Necessary materials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Linux Kernel Source file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Raspberry Pi provides the source codes for its kernel.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Download: </a:t>
            </a:r>
            <a:r>
              <a:rPr lang="en-US" altLang="zh-CN" sz="2400" dirty="0">
                <a:hlinkClick r:id="rId2"/>
              </a:rPr>
              <a:t>https://github.com/raspberrypi/linux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Here we use the branch </a:t>
            </a:r>
            <a:r>
              <a:rPr lang="en-US" altLang="zh-CN" sz="2400" dirty="0">
                <a:solidFill>
                  <a:srgbClr val="FF0000"/>
                </a:solidFill>
              </a:rPr>
              <a:t>rpi-4.14.y</a:t>
            </a:r>
            <a:r>
              <a:rPr lang="en-US" altLang="zh-CN" sz="2400" dirty="0"/>
              <a:t> or </a:t>
            </a:r>
            <a:r>
              <a:rPr lang="en-US" altLang="zh-CN" sz="2400" dirty="0">
                <a:solidFill>
                  <a:srgbClr val="FF0000"/>
                </a:solidFill>
              </a:rPr>
              <a:t>rpi-4.14.y-rt</a:t>
            </a:r>
            <a:r>
              <a:rPr lang="en-US" altLang="zh-CN" sz="2400" dirty="0"/>
              <a:t>, you can also use the other branches.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27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Introduction: </a:t>
            </a:r>
            <a:r>
              <a:rPr lang="en-US" altLang="zh-CN" dirty="0" err="1"/>
              <a:t>Nailgun</a:t>
            </a:r>
            <a:r>
              <a:rPr lang="en-US" altLang="zh-CN" dirty="0"/>
              <a:t>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5BD3D717-4C58-4187-90EF-7DA617C65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80" y="1099930"/>
            <a:ext cx="8102011" cy="55046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1E76DF-93DF-4299-9AE6-90031B7102E6}"/>
              </a:ext>
            </a:extLst>
          </p:cNvPr>
          <p:cNvSpPr txBox="1"/>
          <p:nvPr/>
        </p:nvSpPr>
        <p:spPr>
          <a:xfrm>
            <a:off x="1815548" y="6488668"/>
            <a:ext cx="449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Source: </a:t>
            </a:r>
            <a:r>
              <a:rPr lang="en-US" altLang="zh-CN" dirty="0" err="1"/>
              <a:t>Nailgun</a:t>
            </a:r>
            <a:r>
              <a:rPr lang="en-US" altLang="zh-CN" dirty="0"/>
              <a:t> Attack Lecture slides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568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Necessary materials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3. Cross-compile Tools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Raspberry Pi provide it: https://github.com/raspberrypi/tools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We use it because the environment of our VM and Raspberry Pi are different.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Mostly we use Ubuntu, which is based on </a:t>
            </a:r>
            <a:r>
              <a:rPr lang="en-US" altLang="zh-CN" sz="2400" dirty="0">
                <a:solidFill>
                  <a:srgbClr val="FF0000"/>
                </a:solidFill>
              </a:rPr>
              <a:t>Intel x86</a:t>
            </a:r>
            <a:r>
              <a:rPr lang="en-US" altLang="zh-CN" sz="2400" dirty="0"/>
              <a:t> architecture.</a:t>
            </a:r>
          </a:p>
          <a:p>
            <a:pPr marL="0" indent="0">
              <a:buNone/>
            </a:pPr>
            <a:r>
              <a:rPr lang="en-US" altLang="zh-CN" sz="2400" dirty="0"/>
              <a:t>But Raspberry Pi uses Cortex-A53 cores, which support </a:t>
            </a:r>
            <a:r>
              <a:rPr lang="en-US" altLang="zh-CN" sz="2400" dirty="0">
                <a:solidFill>
                  <a:srgbClr val="FF0000"/>
                </a:solidFill>
              </a:rPr>
              <a:t>Armv8-A</a:t>
            </a:r>
            <a:r>
              <a:rPr lang="en-US" altLang="zh-CN" sz="2400" dirty="0"/>
              <a:t> architecture.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*If you build Kernel files on Raspberry Pi, you will not use it.</a:t>
            </a:r>
          </a:p>
        </p:txBody>
      </p:sp>
    </p:spTree>
    <p:extLst>
      <p:ext uri="{BB962C8B-B14F-4D97-AF65-F5344CB8AC3E}">
        <p14:creationId xmlns:p14="http://schemas.microsoft.com/office/powerpoint/2010/main" val="229271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Introduction: How to defend?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Disabling the debug authentication signals? Great challenges!</a:t>
            </a:r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Heavily influence most debug tools</a:t>
            </a:r>
          </a:p>
          <a:p>
            <a:pPr marL="514350" indent="-514350">
              <a:buAutoNum type="arabicPeriod"/>
            </a:pPr>
            <a:r>
              <a:rPr lang="en-US" altLang="zh-CN" dirty="0"/>
              <a:t>Management of debug authentication is not publicly available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153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Introduction: How to defend?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Strict restriction in the inter-processor debugging?</a:t>
            </a:r>
          </a:p>
          <a:p>
            <a:pPr marL="0" indent="0">
              <a:buNone/>
            </a:pPr>
            <a:r>
              <a:rPr lang="en-US" altLang="zh-CN" dirty="0"/>
              <a:t>Hardware-based access control to the debug registers?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Manufactures can implement it on the </a:t>
            </a:r>
            <a:r>
              <a:rPr lang="en-US" altLang="zh-CN" dirty="0">
                <a:solidFill>
                  <a:srgbClr val="FF0000"/>
                </a:solidFill>
              </a:rPr>
              <a:t>future</a:t>
            </a:r>
            <a:r>
              <a:rPr lang="en-US" altLang="zh-CN" dirty="0"/>
              <a:t> devices.</a:t>
            </a:r>
          </a:p>
          <a:p>
            <a:pPr marL="0" indent="0">
              <a:buNone/>
            </a:pPr>
            <a:r>
              <a:rPr lang="en-US" altLang="zh-CN" dirty="0"/>
              <a:t>But a great callback of </a:t>
            </a:r>
            <a:r>
              <a:rPr lang="en-US" altLang="zh-CN" dirty="0">
                <a:solidFill>
                  <a:srgbClr val="FF0000"/>
                </a:solidFill>
              </a:rPr>
              <a:t>current</a:t>
            </a:r>
            <a:r>
              <a:rPr lang="en-US" altLang="zh-CN" dirty="0"/>
              <a:t> devices is expensive.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How about some software-based access control?</a:t>
            </a:r>
          </a:p>
        </p:txBody>
      </p:sp>
    </p:spTree>
    <p:extLst>
      <p:ext uri="{BB962C8B-B14F-4D97-AF65-F5344CB8AC3E}">
        <p14:creationId xmlns:p14="http://schemas.microsoft.com/office/powerpoint/2010/main" val="307367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Introduction: Our defense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Implement the defense on higher privilege.</a:t>
            </a:r>
          </a:p>
          <a:p>
            <a:pPr marL="0" indent="0">
              <a:buNone/>
            </a:pPr>
            <a:r>
              <a:rPr lang="en-US" altLang="zh-CN" dirty="0"/>
              <a:t>Control the access of the debug registers via memory mapping.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Fortunately, Arm provides Stage-2 translation.</a:t>
            </a:r>
          </a:p>
          <a:p>
            <a:pPr marL="0" indent="0">
              <a:buNone/>
            </a:pPr>
            <a:r>
              <a:rPr lang="en-US" altLang="zh-CN" dirty="0"/>
              <a:t>It is controlled by EL2, and restrict the memory access in EL1&amp;0.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91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63609-18E9-4020-8712-92286D1B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Background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311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4CC26-1034-4229-BFFF-91B82B88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US" altLang="zh-CN" dirty="0"/>
              <a:t>Background: Arm Exception Levels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AEDA-4286-4CB3-9B77-49C42135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Two worlds, Four ELs with different privileges.</a:t>
            </a:r>
          </a:p>
          <a:p>
            <a:pPr marL="0" indent="0">
              <a:buNone/>
            </a:pPr>
            <a:r>
              <a:rPr lang="en-US" altLang="zh-CN" dirty="0"/>
              <a:t>Different CPUs can be in different ELs.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49FB5A-A920-4120-8E1F-1145AD96FBE9}"/>
              </a:ext>
            </a:extLst>
          </p:cNvPr>
          <p:cNvSpPr txBox="1"/>
          <p:nvPr/>
        </p:nvSpPr>
        <p:spPr>
          <a:xfrm>
            <a:off x="609600" y="6362494"/>
            <a:ext cx="1038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Source: https://developer.arm.com/documentation/102412/0100/Execution-and-Security-states</a:t>
            </a:r>
            <a:endParaRPr lang="zh-CN" altLang="en-US" dirty="0"/>
          </a:p>
        </p:txBody>
      </p:sp>
      <p:pic>
        <p:nvPicPr>
          <p:cNvPr id="6" name="图片 5" descr="图示&#10;&#10;中度可信度描述已自动生成">
            <a:extLst>
              <a:ext uri="{FF2B5EF4-FFF2-40B4-BE49-F238E27FC236}">
                <a16:creationId xmlns:a16="http://schemas.microsoft.com/office/drawing/2014/main" id="{404696B9-6B76-47D8-97ED-20BABDB54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6" y="2319832"/>
            <a:ext cx="7833742" cy="40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17339"/>
      </p:ext>
    </p:extLst>
  </p:cSld>
  <p:clrMapOvr>
    <a:masterClrMapping/>
  </p:clrMapOvr>
</p:sld>
</file>

<file path=ppt/theme/theme1.xml><?xml version="1.0" encoding="utf-8"?>
<a:theme xmlns:a="http://schemas.openxmlformats.org/drawingml/2006/main" name="cs315 new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15 new" id="{BC4DD81C-7090-7E4C-A52E-FBFF49EC4813}" vid="{28FF83C4-53AF-5C4A-BCE6-875CAA98E9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cs315 new</Template>
  <TotalTime>364</TotalTime>
  <Words>1781</Words>
  <Application>Microsoft Macintosh PowerPoint</Application>
  <PresentationFormat>Widescreen</PresentationFormat>
  <Paragraphs>228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Helvetica Neue</vt:lpstr>
      <vt:lpstr>cs315 new</vt:lpstr>
      <vt:lpstr>Nailgun Defense</vt:lpstr>
      <vt:lpstr>Outline</vt:lpstr>
      <vt:lpstr>Introduction: Nailgun Attack</vt:lpstr>
      <vt:lpstr>Introduction: Nailgun Attack</vt:lpstr>
      <vt:lpstr>Introduction: How to defend?</vt:lpstr>
      <vt:lpstr>Introduction: How to defend?</vt:lpstr>
      <vt:lpstr>Introduction: Our defense</vt:lpstr>
      <vt:lpstr>Background</vt:lpstr>
      <vt:lpstr>Background: Arm Exception Levels</vt:lpstr>
      <vt:lpstr>Background: Arm Address Translation</vt:lpstr>
      <vt:lpstr>Background: Arm Address Translation</vt:lpstr>
      <vt:lpstr>Background: Arm Address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Background: Stage-2 translation</vt:lpstr>
      <vt:lpstr>Design</vt:lpstr>
      <vt:lpstr>Design</vt:lpstr>
      <vt:lpstr>Design: Enable Stage-2 translation</vt:lpstr>
      <vt:lpstr>Design: Invalidate Mapping </vt:lpstr>
      <vt:lpstr>Design: Example</vt:lpstr>
      <vt:lpstr>Design: Example Translation Table Walk</vt:lpstr>
      <vt:lpstr>Design: Example Translation Table Walk</vt:lpstr>
      <vt:lpstr>Design: Example Translation Table Walk</vt:lpstr>
      <vt:lpstr>Design: Example Translation Table Walk</vt:lpstr>
      <vt:lpstr>Design: Example Translation Table Walk</vt:lpstr>
      <vt:lpstr>Possible Q&amp;A</vt:lpstr>
      <vt:lpstr>Possible Q&amp;A</vt:lpstr>
      <vt:lpstr>Possible Q&amp;A</vt:lpstr>
      <vt:lpstr>Possible Q&amp;A</vt:lpstr>
      <vt:lpstr>Possible Q&amp;A</vt:lpstr>
      <vt:lpstr>Necessary materials</vt:lpstr>
      <vt:lpstr>Necessary materials</vt:lpstr>
      <vt:lpstr>Necessary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Chenxu</dc:creator>
  <cp:lastModifiedBy>Fengwei Zhang</cp:lastModifiedBy>
  <cp:revision>50</cp:revision>
  <dcterms:created xsi:type="dcterms:W3CDTF">2021-10-09T20:38:16Z</dcterms:created>
  <dcterms:modified xsi:type="dcterms:W3CDTF">2024-11-10T10:29:18Z</dcterms:modified>
</cp:coreProperties>
</file>