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60" r:id="rId9"/>
    <p:sldId id="259" r:id="rId10"/>
    <p:sldId id="295" r:id="rId11"/>
    <p:sldId id="264" r:id="rId12"/>
    <p:sldId id="265" r:id="rId13"/>
    <p:sldId id="268" r:id="rId14"/>
    <p:sldId id="266" r:id="rId15"/>
    <p:sldId id="267" r:id="rId16"/>
    <p:sldId id="269" r:id="rId17"/>
    <p:sldId id="274" r:id="rId18"/>
    <p:sldId id="279" r:id="rId19"/>
    <p:sldId id="280" r:id="rId20"/>
    <p:sldId id="281" r:id="rId21"/>
    <p:sldId id="282" r:id="rId22"/>
    <p:sldId id="283" r:id="rId23"/>
    <p:sldId id="289" r:id="rId24"/>
    <p:sldId id="275" r:id="rId25"/>
    <p:sldId id="276" r:id="rId26"/>
    <p:sldId id="277" r:id="rId27"/>
    <p:sldId id="278" r:id="rId28"/>
    <p:sldId id="288" r:id="rId29"/>
    <p:sldId id="284" r:id="rId30"/>
    <p:sldId id="285" r:id="rId31"/>
    <p:sldId id="286" r:id="rId32"/>
    <p:sldId id="287" r:id="rId33"/>
    <p:sldId id="290" r:id="rId34"/>
    <p:sldId id="270" r:id="rId35"/>
    <p:sldId id="272" r:id="rId36"/>
    <p:sldId id="273" r:id="rId37"/>
    <p:sldId id="271" r:id="rId38"/>
    <p:sldId id="261" r:id="rId39"/>
    <p:sldId id="262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0133" y="2567"/>
            <a:ext cx="10286267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062500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Chenxu</a:t>
            </a:r>
            <a:r>
              <a:rPr lang="en-US" altLang="zh-CN" dirty="0"/>
              <a:t> Wang and </a:t>
            </a:r>
            <a:r>
              <a:rPr lang="en-US" altLang="zh-CN" dirty="0" err="1"/>
              <a:t>Fengwei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298713"/>
            <a:ext cx="11171582" cy="4878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introduces three types of address:</a:t>
            </a:r>
          </a:p>
          <a:p>
            <a:pPr marL="0" indent="0">
              <a:buNone/>
            </a:pPr>
            <a:r>
              <a:rPr lang="en-US" altLang="zh-CN" sz="2400" dirty="0"/>
              <a:t>Virtual Address (VA)</a:t>
            </a:r>
          </a:p>
          <a:p>
            <a:pPr marL="0" indent="0">
              <a:buNone/>
            </a:pPr>
            <a:r>
              <a:rPr lang="en-US" altLang="zh-CN" sz="2400" dirty="0"/>
              <a:t>Intermediate Physical Address (IPA)</a:t>
            </a:r>
          </a:p>
          <a:p>
            <a:pPr marL="0" indent="0">
              <a:buNone/>
            </a:pPr>
            <a:r>
              <a:rPr lang="en-US" altLang="zh-CN" sz="2400" dirty="0"/>
              <a:t>Physical Address (PA)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It can be used to isolate the process’ address space, access control, etc.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596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also defines the address translation regimes.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2804" r="302" b="23026"/>
          <a:stretch/>
        </p:blipFill>
        <p:spPr>
          <a:xfrm>
            <a:off x="217084" y="2093844"/>
            <a:ext cx="11757831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57359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34170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05894"/>
            <a:ext cx="7429500" cy="2590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331217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  <a:p>
            <a:pPr marL="0" indent="0">
              <a:buNone/>
            </a:pPr>
            <a:r>
              <a:rPr lang="en-US" altLang="zh-CN" dirty="0"/>
              <a:t>5. Necessary materials</a:t>
            </a:r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 attack to break the privilege isolation via debugging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HOST processor </a:t>
            </a:r>
            <a:r>
              <a:rPr lang="en-US" altLang="zh-CN" dirty="0">
                <a:solidFill>
                  <a:srgbClr val="FF0000"/>
                </a:solidFill>
              </a:rPr>
              <a:t>escalates</a:t>
            </a:r>
            <a:r>
              <a:rPr lang="en-US" altLang="zh-CN" dirty="0"/>
              <a:t> the privilege of TARGET processor by sending instructions (e.g., dcps3) via </a:t>
            </a:r>
            <a:r>
              <a:rPr lang="en-US" altLang="zh-CN" dirty="0">
                <a:solidFill>
                  <a:srgbClr val="FF0000"/>
                </a:solidFill>
              </a:rPr>
              <a:t>memory-mapped</a:t>
            </a:r>
            <a:r>
              <a:rPr lang="en-US" altLang="zh-CN" dirty="0"/>
              <a:t> debug registers.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</a:t>
            </a:r>
            <a:r>
              <a:rPr lang="en-US" altLang="zh-CN" sz="2400"/>
              <a:t>)+0x234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54959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BD3D717-4C58-4187-90EF-7DA617C6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80" y="1099930"/>
            <a:ext cx="8102011" cy="550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E76DF-93DF-4299-9AE6-90031B7102E6}"/>
              </a:ext>
            </a:extLst>
          </p:cNvPr>
          <p:cNvSpPr txBox="1"/>
          <p:nvPr/>
        </p:nvSpPr>
        <p:spPr>
          <a:xfrm>
            <a:off x="1815548" y="6488668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/>
              <a:t>Nailgun</a:t>
            </a:r>
            <a:r>
              <a:rPr lang="en-US" altLang="zh-CN" dirty="0"/>
              <a:t> Attack Lecture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68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2927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Disabling the debug authentication signals? Great challenges!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Heavily influence most debug tools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Management of debug authentication is not publicly available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53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Strict restriction in the inter-processor debugging?</a:t>
            </a:r>
          </a:p>
          <a:p>
            <a:pPr marL="0" indent="0">
              <a:buNone/>
            </a:pPr>
            <a:r>
              <a:rPr lang="en-US" altLang="zh-CN" dirty="0"/>
              <a:t>Hardware-based access control to the debug registers?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Manufactures can implement it on the </a:t>
            </a:r>
            <a:r>
              <a:rPr lang="en-US" altLang="zh-CN" dirty="0">
                <a:solidFill>
                  <a:srgbClr val="FF0000"/>
                </a:solidFill>
              </a:rPr>
              <a:t>future</a:t>
            </a:r>
            <a:r>
              <a:rPr lang="en-US" altLang="zh-CN" dirty="0"/>
              <a:t> devices.</a:t>
            </a:r>
          </a:p>
          <a:p>
            <a:pPr marL="0" indent="0">
              <a:buNone/>
            </a:pPr>
            <a:r>
              <a:rPr lang="en-US" altLang="zh-CN" dirty="0"/>
              <a:t>But a great callback of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en-US" altLang="zh-CN" dirty="0"/>
              <a:t> devices is expensive.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about some software-based access control?</a:t>
            </a:r>
          </a:p>
        </p:txBody>
      </p:sp>
    </p:spTree>
    <p:extLst>
      <p:ext uri="{BB962C8B-B14F-4D97-AF65-F5344CB8AC3E}">
        <p14:creationId xmlns:p14="http://schemas.microsoft.com/office/powerpoint/2010/main" val="30736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Our defense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defense on higher privilege.</a:t>
            </a:r>
          </a:p>
          <a:p>
            <a:pPr marL="0" indent="0">
              <a:buNone/>
            </a:pPr>
            <a:r>
              <a:rPr lang="en-US" altLang="zh-CN" dirty="0"/>
              <a:t>Control the access of the debug registers via memory mapping.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Fortunately, Arm provides Stage-2 translation.</a:t>
            </a:r>
          </a:p>
          <a:p>
            <a:pPr marL="0" indent="0">
              <a:buNone/>
            </a:pPr>
            <a:r>
              <a:rPr lang="en-US" altLang="zh-CN" dirty="0"/>
              <a:t>It is controlled by EL2, and restrict the memory access in EL1&amp;0.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theme/theme1.xml><?xml version="1.0" encoding="utf-8"?>
<a:theme xmlns:a="http://schemas.openxmlformats.org/drawingml/2006/main" name="cs315 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15 new" id="{BC4DD81C-7090-7E4C-A52E-FBFF49EC4813}" vid="{28FF83C4-53AF-5C4A-BCE6-875CAA98E9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cs315 new</Template>
  <TotalTime>364</TotalTime>
  <Words>1784</Words>
  <Application>Microsoft Office PowerPoint</Application>
  <PresentationFormat>宽屏</PresentationFormat>
  <Paragraphs>228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Helvetica Neue</vt:lpstr>
      <vt:lpstr>Arial</vt:lpstr>
      <vt:lpstr>Calibri</vt:lpstr>
      <vt:lpstr>cs315 new</vt:lpstr>
      <vt:lpstr>Nailgun Defense</vt:lpstr>
      <vt:lpstr>Outline</vt:lpstr>
      <vt:lpstr>Introduction: Nailgun Attack</vt:lpstr>
      <vt:lpstr>Introduction: Nailgun Attack</vt:lpstr>
      <vt:lpstr>Introduction: How to defend?</vt:lpstr>
      <vt:lpstr>Introduction: How to defend?</vt:lpstr>
      <vt:lpstr>Introduction: Our defense</vt:lpstr>
      <vt:lpstr>Background</vt:lpstr>
      <vt:lpstr>Background: Arm Exception Levels</vt:lpstr>
      <vt:lpstr>Background: Arm Address Translation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  <vt:lpstr>Necessary materials</vt:lpstr>
      <vt:lpstr>Necessary materials</vt:lpstr>
      <vt:lpstr>Necessary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Wang Chenxu</cp:lastModifiedBy>
  <cp:revision>48</cp:revision>
  <dcterms:created xsi:type="dcterms:W3CDTF">2021-10-09T20:38:16Z</dcterms:created>
  <dcterms:modified xsi:type="dcterms:W3CDTF">2021-11-14T10:38:41Z</dcterms:modified>
</cp:coreProperties>
</file>