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2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4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60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3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477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61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59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7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62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3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5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26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32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84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99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76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22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65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7195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hyperlink" Target="https://en.wikipedia.org/wiki/File:R._A._Fischer.jpg"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4872012" y="1447800"/>
            <a:ext cx="5222325" cy="3329581"/>
          </a:xfrm>
        </p:spPr>
        <p:txBody>
          <a:bodyPr>
            <a:normAutofit/>
          </a:bodyPr>
          <a:lstStyle/>
          <a:p>
            <a:pPr>
              <a:lnSpc>
                <a:spcPct val="90000"/>
              </a:lnSpc>
            </a:pPr>
            <a:r>
              <a:rPr lang="en-IN" b="1" dirty="0">
                <a:solidFill>
                  <a:srgbClr val="EBEBEB"/>
                </a:solidFill>
              </a:rPr>
              <a:t>Iris Flower Data Set</a:t>
            </a:r>
            <a:br>
              <a:rPr lang="en-IN" b="1" dirty="0">
                <a:solidFill>
                  <a:srgbClr val="EBEBEB"/>
                </a:solidFill>
              </a:rPr>
            </a:br>
            <a:endParaRPr lang="en-IN" dirty="0">
              <a:solidFill>
                <a:srgbClr val="EBEBEB"/>
              </a:solidFill>
            </a:endParaRPr>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4872012" y="4777380"/>
            <a:ext cx="5222326" cy="861420"/>
          </a:xfrm>
        </p:spPr>
        <p:txBody>
          <a:bodyPr>
            <a:noAutofit/>
          </a:bodyPr>
          <a:lstStyle/>
          <a:p>
            <a:pPr>
              <a:lnSpc>
                <a:spcPct val="90000"/>
              </a:lnSpc>
            </a:pPr>
            <a:r>
              <a:rPr lang="en-IN" sz="1400" dirty="0">
                <a:solidFill>
                  <a:schemeClr val="tx2">
                    <a:lumMod val="40000"/>
                    <a:lumOff val="60000"/>
                  </a:schemeClr>
                </a:solidFill>
              </a:rPr>
              <a:t>Made By:</a:t>
            </a:r>
          </a:p>
          <a:p>
            <a:pPr>
              <a:lnSpc>
                <a:spcPct val="90000"/>
              </a:lnSpc>
            </a:pPr>
            <a:r>
              <a:rPr lang="en-IN" sz="1400" dirty="0">
                <a:solidFill>
                  <a:schemeClr val="tx2">
                    <a:lumMod val="40000"/>
                    <a:lumOff val="60000"/>
                  </a:schemeClr>
                </a:solidFill>
              </a:rPr>
              <a:t>Name: Charan Pakala</a:t>
            </a:r>
          </a:p>
          <a:p>
            <a:pPr>
              <a:lnSpc>
                <a:spcPct val="90000"/>
              </a:lnSpc>
            </a:pPr>
            <a:r>
              <a:rPr lang="en-IN" sz="1400" dirty="0">
                <a:solidFill>
                  <a:schemeClr val="tx2">
                    <a:lumMod val="40000"/>
                    <a:lumOff val="60000"/>
                  </a:schemeClr>
                </a:solidFill>
              </a:rPr>
              <a:t>Course : </a:t>
            </a:r>
            <a:r>
              <a:rPr lang="en-IN" sz="1400" dirty="0" err="1">
                <a:solidFill>
                  <a:schemeClr val="tx2">
                    <a:lumMod val="40000"/>
                    <a:lumOff val="60000"/>
                  </a:schemeClr>
                </a:solidFill>
              </a:rPr>
              <a:t>B.Tech</a:t>
            </a:r>
            <a:r>
              <a:rPr lang="en-IN" sz="1400" dirty="0">
                <a:solidFill>
                  <a:schemeClr val="tx2">
                    <a:lumMod val="40000"/>
                    <a:lumOff val="60000"/>
                  </a:schemeClr>
                </a:solidFill>
              </a:rPr>
              <a:t> CSM (2</a:t>
            </a:r>
            <a:r>
              <a:rPr lang="en-IN" sz="1400" baseline="30000" dirty="0">
                <a:solidFill>
                  <a:schemeClr val="tx2">
                    <a:lumMod val="40000"/>
                    <a:lumOff val="60000"/>
                  </a:schemeClr>
                </a:solidFill>
              </a:rPr>
              <a:t>nd</a:t>
            </a:r>
            <a:r>
              <a:rPr lang="en-IN" sz="1400" dirty="0">
                <a:solidFill>
                  <a:schemeClr val="tx2">
                    <a:lumMod val="40000"/>
                    <a:lumOff val="60000"/>
                  </a:schemeClr>
                </a:solidFill>
              </a:rPr>
              <a:t> year)</a:t>
            </a:r>
          </a:p>
          <a:p>
            <a:pPr>
              <a:lnSpc>
                <a:spcPct val="90000"/>
              </a:lnSpc>
            </a:pPr>
            <a:r>
              <a:rPr lang="en-US" sz="1400" dirty="0">
                <a:solidFill>
                  <a:schemeClr val="tx2">
                    <a:lumMod val="40000"/>
                    <a:lumOff val="60000"/>
                  </a:schemeClr>
                </a:solidFill>
              </a:rPr>
              <a:t>ANITS, Visakhapatnam</a:t>
            </a:r>
            <a:endParaRPr lang="en-IN" sz="1400" dirty="0">
              <a:solidFill>
                <a:schemeClr val="tx2">
                  <a:lumMod val="40000"/>
                  <a:lumOff val="60000"/>
                </a:schemeClr>
              </a:solidFill>
            </a:endParaRPr>
          </a:p>
          <a:p>
            <a:pPr>
              <a:lnSpc>
                <a:spcPct val="90000"/>
              </a:lnSpc>
            </a:pPr>
            <a:endParaRPr lang="en-IN" sz="1400" dirty="0">
              <a:solidFill>
                <a:schemeClr val="tx2">
                  <a:lumMod val="40000"/>
                  <a:lumOff val="60000"/>
                </a:schemeClr>
              </a:solidFill>
            </a:endParaRPr>
          </a:p>
          <a:p>
            <a:pPr>
              <a:lnSpc>
                <a:spcPct val="90000"/>
              </a:lnSpc>
            </a:pPr>
            <a:endParaRPr lang="en-IN" sz="1400" dirty="0">
              <a:solidFill>
                <a:schemeClr val="tx2">
                  <a:lumMod val="40000"/>
                  <a:lumOff val="60000"/>
                </a:schemeClr>
              </a:solidFill>
            </a:endParaRPr>
          </a:p>
        </p:txBody>
      </p:sp>
      <p:sp>
        <p:nvSpPr>
          <p:cNvPr id="1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 name="Picture 19">
            <a:extLst>
              <a:ext uri="{FF2B5EF4-FFF2-40B4-BE49-F238E27FC236}">
                <a16:creationId xmlns:a16="http://schemas.microsoft.com/office/drawing/2014/main" id="{7C1E4104-7AF8-CD67-55AD-8A68995076AD}"/>
              </a:ext>
            </a:extLst>
          </p:cNvPr>
          <p:cNvPicPr>
            <a:picLocks noChangeAspect="1"/>
          </p:cNvPicPr>
          <p:nvPr/>
        </p:nvPicPr>
        <p:blipFill rotWithShape="1">
          <a:blip r:embed="rId3"/>
          <a:srcRect l="10994" r="23653"/>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1" name="Rectangle 2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7954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a:lnSpc>
                <a:spcPct val="90000"/>
              </a:lnSpc>
            </a:pPr>
            <a:r>
              <a:rPr lang="en-US" sz="1800"/>
              <a:t>Steps to implement Machine Learning</a:t>
            </a:r>
            <a:br>
              <a:rPr lang="en-US" sz="1800"/>
            </a:br>
            <a:br>
              <a:rPr lang="en-US" sz="1800"/>
            </a:br>
            <a:r>
              <a:rPr lang="en-US" sz="1800"/>
              <a:t>1. Import Library </a:t>
            </a:r>
            <a:br>
              <a:rPr lang="en-US" sz="1800"/>
            </a:br>
            <a:br>
              <a:rPr lang="en-US" sz="1800"/>
            </a:br>
            <a:r>
              <a:rPr lang="en-US" sz="1800"/>
              <a:t>2. Analyze Data </a:t>
            </a:r>
            <a:br>
              <a:rPr lang="en-US" sz="1800"/>
            </a:br>
            <a:br>
              <a:rPr lang="en-US" sz="1800"/>
            </a:br>
            <a:r>
              <a:rPr lang="en-US" sz="1800"/>
              <a:t>3. Spliting the Data Set into train and test</a:t>
            </a:r>
            <a:br>
              <a:rPr lang="en-US" sz="1800"/>
            </a:br>
            <a:br>
              <a:rPr lang="en-US" sz="1800"/>
            </a:br>
            <a:r>
              <a:rPr lang="en-US" sz="1800"/>
              <a:t>4. Chossing right algorithm for training model</a:t>
            </a:r>
            <a:br>
              <a:rPr lang="en-US" sz="1800"/>
            </a:br>
            <a:br>
              <a:rPr lang="en-US" sz="1800"/>
            </a:br>
            <a:r>
              <a:rPr lang="en-US" sz="1800"/>
              <a:t>5. Test the algorithm with test data.</a:t>
            </a:r>
          </a:p>
        </p:txBody>
      </p:sp>
      <p:pic>
        <p:nvPicPr>
          <p:cNvPr id="4" name="Picture 3">
            <a:extLst>
              <a:ext uri="{FF2B5EF4-FFF2-40B4-BE49-F238E27FC236}">
                <a16:creationId xmlns:a16="http://schemas.microsoft.com/office/drawing/2014/main" id="{DBB9FB7D-2F4C-B833-2C14-24D78232555C}"/>
              </a:ext>
            </a:extLst>
          </p:cNvPr>
          <p:cNvPicPr>
            <a:picLocks noChangeAspect="1"/>
          </p:cNvPicPr>
          <p:nvPr/>
        </p:nvPicPr>
        <p:blipFill rotWithShape="1">
          <a:blip r:embed="rId7"/>
          <a:srcRect l="23590" r="38396"/>
          <a:stretch/>
        </p:blipFill>
        <p:spPr>
          <a:xfrm>
            <a:off x="-1" y="10"/>
            <a:ext cx="4634681" cy="6857990"/>
          </a:xfrm>
          <a:prstGeom prst="rect">
            <a:avLst/>
          </a:prstGeom>
        </p:spPr>
      </p:pic>
    </p:spTree>
    <p:extLst>
      <p:ext uri="{BB962C8B-B14F-4D97-AF65-F5344CB8AC3E}">
        <p14:creationId xmlns:p14="http://schemas.microsoft.com/office/powerpoint/2010/main" val="3143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nSpc>
                <a:spcPct val="90000"/>
              </a:lnSpc>
            </a:pPr>
            <a:r>
              <a:rPr lang="en-US" sz="1800">
                <a:solidFill>
                  <a:srgbClr val="EBEBEB"/>
                </a:solidFill>
              </a:rPr>
              <a:t>Algorithms Used:</a:t>
            </a:r>
            <a:br>
              <a:rPr lang="en-US" sz="1800">
                <a:solidFill>
                  <a:srgbClr val="EBEBEB"/>
                </a:solidFill>
              </a:rPr>
            </a:br>
            <a:br>
              <a:rPr lang="en-US" sz="1800">
                <a:solidFill>
                  <a:srgbClr val="EBEBEB"/>
                </a:solidFill>
              </a:rPr>
            </a:br>
            <a:r>
              <a:rPr lang="en-US" sz="1800">
                <a:solidFill>
                  <a:srgbClr val="EBEBEB"/>
                </a:solidFill>
              </a:rPr>
              <a:t>1. Logistic Regression</a:t>
            </a:r>
            <a:br>
              <a:rPr lang="en-US" sz="1800">
                <a:solidFill>
                  <a:srgbClr val="EBEBEB"/>
                </a:solidFill>
              </a:rPr>
            </a:br>
            <a:br>
              <a:rPr lang="en-US" sz="1800">
                <a:solidFill>
                  <a:srgbClr val="EBEBEB"/>
                </a:solidFill>
              </a:rPr>
            </a:br>
            <a:r>
              <a:rPr lang="en-US" sz="1800">
                <a:solidFill>
                  <a:srgbClr val="EBEBEB"/>
                </a:solidFill>
              </a:rPr>
              <a:t>2. Support Vector Machine</a:t>
            </a:r>
            <a:br>
              <a:rPr lang="en-US" sz="1800">
                <a:solidFill>
                  <a:srgbClr val="EBEBEB"/>
                </a:solidFill>
              </a:rPr>
            </a:br>
            <a:br>
              <a:rPr lang="en-US" sz="1800">
                <a:solidFill>
                  <a:srgbClr val="EBEBEB"/>
                </a:solidFill>
              </a:rPr>
            </a:br>
            <a:r>
              <a:rPr lang="en-US" sz="1800">
                <a:solidFill>
                  <a:srgbClr val="EBEBEB"/>
                </a:solidFill>
              </a:rPr>
              <a:t>3. Classification and Regression Tree(CART) </a:t>
            </a:r>
            <a:br>
              <a:rPr lang="en-US" sz="1800">
                <a:solidFill>
                  <a:srgbClr val="EBEBEB"/>
                </a:solidFill>
              </a:rPr>
            </a:br>
            <a:br>
              <a:rPr lang="en-US" sz="1800">
                <a:solidFill>
                  <a:srgbClr val="EBEBEB"/>
                </a:solidFill>
              </a:rPr>
            </a:br>
            <a:r>
              <a:rPr lang="en-US" sz="1800">
                <a:solidFill>
                  <a:srgbClr val="EBEBEB"/>
                </a:solidFill>
              </a:rPr>
              <a:t>4. Gaussion Naive Bayes(NB) </a:t>
            </a:r>
            <a:br>
              <a:rPr lang="en-US" sz="1800">
                <a:solidFill>
                  <a:srgbClr val="EBEBEB"/>
                </a:solidFill>
              </a:rPr>
            </a:br>
            <a:br>
              <a:rPr lang="en-US" sz="1800">
                <a:solidFill>
                  <a:srgbClr val="EBEBEB"/>
                </a:solidFill>
              </a:rPr>
            </a:br>
            <a:r>
              <a:rPr lang="en-US" sz="1800">
                <a:solidFill>
                  <a:srgbClr val="EBEBEB"/>
                </a:solidFill>
              </a:rPr>
              <a:t>5. K-Nearest Neighbour(KNN) </a:t>
            </a:r>
            <a:br>
              <a:rPr lang="en-US" sz="1800">
                <a:solidFill>
                  <a:srgbClr val="EBEBEB"/>
                </a:solidFill>
              </a:rPr>
            </a:br>
            <a:r>
              <a:rPr lang="en-US" sz="1800">
                <a:solidFill>
                  <a:srgbClr val="EBEBEB"/>
                </a:solidFill>
              </a:rPr>
              <a:t> </a:t>
            </a:r>
            <a:br>
              <a:rPr lang="en-US" sz="1800">
                <a:solidFill>
                  <a:srgbClr val="EBEBEB"/>
                </a:solidFill>
              </a:rPr>
            </a:br>
            <a:r>
              <a:rPr lang="en-US" sz="1800">
                <a:solidFill>
                  <a:srgbClr val="EBEBEB"/>
                </a:solidFill>
              </a:rPr>
              <a:t>6. Deision Tree</a:t>
            </a:r>
          </a:p>
        </p:txBody>
      </p:sp>
      <p:sp>
        <p:nvSpPr>
          <p:cNvPr id="2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Many question marks on black background">
            <a:extLst>
              <a:ext uri="{FF2B5EF4-FFF2-40B4-BE49-F238E27FC236}">
                <a16:creationId xmlns:a16="http://schemas.microsoft.com/office/drawing/2014/main" id="{A136952F-02AF-9D91-E7A8-9E81A0CDD6FD}"/>
              </a:ext>
            </a:extLst>
          </p:cNvPr>
          <p:cNvPicPr>
            <a:picLocks noChangeAspect="1"/>
          </p:cNvPicPr>
          <p:nvPr/>
        </p:nvPicPr>
        <p:blipFill rotWithShape="1">
          <a:blip r:embed="rId7"/>
          <a:srcRect l="60133" r="2" b="2"/>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4" name="Rectangle 23">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799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Content Placeholder 1"/>
          <p:cNvSpPr>
            <a:spLocks noGrp="1"/>
          </p:cNvSpPr>
          <p:nvPr>
            <p:ph idx="1"/>
          </p:nvPr>
        </p:nvSpPr>
        <p:spPr>
          <a:xfrm>
            <a:off x="643467" y="1447798"/>
            <a:ext cx="6282984" cy="4766735"/>
          </a:xfrm>
        </p:spPr>
        <p:txBody>
          <a:bodyPr anchor="t">
            <a:normAutofit/>
            <a:scene3d>
              <a:camera prst="orthographicFront"/>
              <a:lightRig rig="harsh" dir="t"/>
            </a:scene3d>
            <a:sp3d extrusionH="57150" prstMaterial="matte">
              <a:bevelT w="63500" h="12700" prst="angle"/>
              <a:contourClr>
                <a:schemeClr val="bg1">
                  <a:lumMod val="65000"/>
                </a:schemeClr>
              </a:contourClr>
            </a:sp3d>
          </a:bodyPr>
          <a:lstStyle/>
          <a:p>
            <a:r>
              <a:rPr lang="en-US" b="1">
                <a:ln/>
              </a:rPr>
              <a:t>THANK YOU</a:t>
            </a:r>
            <a:endParaRPr lang="en-IN" b="1">
              <a:ln/>
            </a:endParaRPr>
          </a:p>
        </p:txBody>
      </p:sp>
    </p:spTree>
    <p:extLst>
      <p:ext uri="{BB962C8B-B14F-4D97-AF65-F5344CB8AC3E}">
        <p14:creationId xmlns:p14="http://schemas.microsoft.com/office/powerpoint/2010/main" val="10096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marL="342900" indent="-342900">
              <a:lnSpc>
                <a:spcPct val="90000"/>
              </a:lnSpc>
            </a:pPr>
            <a:r>
              <a:rPr lang="en-US" sz="1800">
                <a:solidFill>
                  <a:srgbClr val="EBEBEB"/>
                </a:solidFill>
              </a:rPr>
              <a:t>The Iris flower data set or Fisher's Iris data set is a multivariate data set introduced by Ronald Fisher in his 1936.</a:t>
            </a:r>
            <a:br>
              <a:rPr lang="en-US" sz="1800">
                <a:solidFill>
                  <a:srgbClr val="EBEBEB"/>
                </a:solidFill>
              </a:rPr>
            </a:br>
            <a:br>
              <a:rPr lang="en-US" sz="1800">
                <a:solidFill>
                  <a:srgbClr val="EBEBEB"/>
                </a:solidFill>
              </a:rPr>
            </a:br>
            <a:r>
              <a:rPr lang="en-US" sz="1800">
                <a:solidFill>
                  <a:srgbClr val="EBEBEB"/>
                </a:solidFill>
              </a:rPr>
              <a:t>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descr="https://upload.wikimedia.org/wikipedia/commons/thumb/4/46/R._A._Fischer.jpg/200px-R._A._Fischer.jpg">
            <a:hlinkClick r:id="rId7"/>
            <a:extLst>
              <a:ext uri="{FF2B5EF4-FFF2-40B4-BE49-F238E27FC236}">
                <a16:creationId xmlns:a16="http://schemas.microsoft.com/office/drawing/2014/main" id="{4B95FCAB-85D1-46A9-87DD-1271ECC51ECE}"/>
              </a:ext>
            </a:extLst>
          </p:cNvPr>
          <p:cNvPicPr>
            <a:picLocks noGrp="1"/>
          </p:cNvPicPr>
          <p:nvPr>
            <p:ph idx="1"/>
          </p:nvPr>
        </p:nvPicPr>
        <p:blipFill rotWithShape="1">
          <a:blip r:embed="rId8">
            <a:extLst>
              <a:ext uri="{28A0092B-C50C-407E-A947-70E740481C1C}">
                <a14:useLocalDpi xmlns:a14="http://schemas.microsoft.com/office/drawing/2010/main" val="0"/>
              </a:ext>
            </a:extLst>
          </a:blip>
          <a:srcRect l="12106" r="8488" b="-1"/>
          <a:stretch/>
        </p:blipFill>
        <p:spPr bwMode="auto">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6624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a:lnSpc>
                <a:spcPct val="90000"/>
              </a:lnSpc>
            </a:pPr>
            <a:r>
              <a:rPr lang="en-US" sz="2900"/>
              <a:t>Features Used :</a:t>
            </a:r>
            <a:br>
              <a:rPr lang="en-US" sz="2900"/>
            </a:br>
            <a:br>
              <a:rPr lang="en-US" sz="2900"/>
            </a:br>
            <a:r>
              <a:rPr lang="en-US" sz="2900"/>
              <a:t>1. Sepal length in cm </a:t>
            </a:r>
            <a:br>
              <a:rPr lang="en-US" sz="2900"/>
            </a:br>
            <a:r>
              <a:rPr lang="en-US" sz="2900"/>
              <a:t>2. Sepal width in cm </a:t>
            </a:r>
            <a:br>
              <a:rPr lang="en-US" sz="2900"/>
            </a:br>
            <a:r>
              <a:rPr lang="en-US" sz="2900"/>
              <a:t>3. Petal length in cm </a:t>
            </a:r>
            <a:br>
              <a:rPr lang="en-US" sz="2900"/>
            </a:br>
            <a:r>
              <a:rPr lang="en-US" sz="2900"/>
              <a:t>4. Petal width in cm</a:t>
            </a:r>
            <a:br>
              <a:rPr lang="en-US" sz="2900"/>
            </a:br>
            <a:endParaRPr lang="en-US" sz="2900"/>
          </a:p>
        </p:txBody>
      </p:sp>
      <p:pic>
        <p:nvPicPr>
          <p:cNvPr id="4" name="Picture 3" descr="Close-up of wooden white and yellow ruler">
            <a:extLst>
              <a:ext uri="{FF2B5EF4-FFF2-40B4-BE49-F238E27FC236}">
                <a16:creationId xmlns:a16="http://schemas.microsoft.com/office/drawing/2014/main" id="{19715CA8-03F5-210D-EC8D-C1E6E4FD7F06}"/>
              </a:ext>
            </a:extLst>
          </p:cNvPr>
          <p:cNvPicPr>
            <a:picLocks noChangeAspect="1"/>
          </p:cNvPicPr>
          <p:nvPr/>
        </p:nvPicPr>
        <p:blipFill rotWithShape="1">
          <a:blip r:embed="rId7"/>
          <a:srcRect l="17744" r="31571"/>
          <a:stretch/>
        </p:blipFill>
        <p:spPr>
          <a:xfrm>
            <a:off x="-1" y="10"/>
            <a:ext cx="4634681" cy="6857990"/>
          </a:xfrm>
          <a:prstGeom prst="rect">
            <a:avLst/>
          </a:prstGeom>
        </p:spPr>
      </p:pic>
    </p:spTree>
    <p:extLst>
      <p:ext uri="{BB962C8B-B14F-4D97-AF65-F5344CB8AC3E}">
        <p14:creationId xmlns:p14="http://schemas.microsoft.com/office/powerpoint/2010/main" val="351971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a:lnSpc>
                <a:spcPct val="90000"/>
              </a:lnSpc>
            </a:pPr>
            <a:r>
              <a:rPr lang="en-US" sz="2300"/>
              <a:t>Data Analysis :</a:t>
            </a:r>
            <a:br>
              <a:rPr lang="en-US" sz="2300"/>
            </a:br>
            <a:br>
              <a:rPr lang="en-US" sz="2300"/>
            </a:br>
            <a:r>
              <a:rPr lang="en-US" sz="2300"/>
              <a:t>1. Descriptive statistics- SD, Min, Max etc .</a:t>
            </a:r>
            <a:br>
              <a:rPr lang="en-US" sz="2300"/>
            </a:br>
            <a:br>
              <a:rPr lang="en-US" sz="2300"/>
            </a:br>
            <a:r>
              <a:rPr lang="en-US" sz="2300"/>
              <a:t>2. Class Distribution (Species counts are balanced or imbalanced) – Balanced.</a:t>
            </a:r>
            <a:br>
              <a:rPr lang="en-US" sz="2300"/>
            </a:br>
            <a:br>
              <a:rPr lang="en-US" sz="2300"/>
            </a:br>
            <a:r>
              <a:rPr lang="en-US" sz="2300"/>
              <a:t>3. Univariate Plots:- Understand each attribute better. </a:t>
            </a:r>
          </a:p>
        </p:txBody>
      </p:sp>
      <p:pic>
        <p:nvPicPr>
          <p:cNvPr id="4" name="Picture 3" descr="Financial graphs on a dark display">
            <a:extLst>
              <a:ext uri="{FF2B5EF4-FFF2-40B4-BE49-F238E27FC236}">
                <a16:creationId xmlns:a16="http://schemas.microsoft.com/office/drawing/2014/main" id="{0D08B7E9-2B42-9AC3-FD8A-51CA47DBE6F0}"/>
              </a:ext>
            </a:extLst>
          </p:cNvPr>
          <p:cNvPicPr>
            <a:picLocks noChangeAspect="1"/>
          </p:cNvPicPr>
          <p:nvPr/>
        </p:nvPicPr>
        <p:blipFill rotWithShape="1">
          <a:blip r:embed="rId7"/>
          <a:srcRect l="25977" r="31785"/>
          <a:stretch/>
        </p:blipFill>
        <p:spPr>
          <a:xfrm>
            <a:off x="-1" y="10"/>
            <a:ext cx="4634681" cy="6857990"/>
          </a:xfrm>
          <a:prstGeom prst="rect">
            <a:avLst/>
          </a:prstGeom>
        </p:spPr>
      </p:pic>
    </p:spTree>
    <p:extLst>
      <p:ext uri="{BB962C8B-B14F-4D97-AF65-F5344CB8AC3E}">
        <p14:creationId xmlns:p14="http://schemas.microsoft.com/office/powerpoint/2010/main" val="6062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a:lnSpc>
                <a:spcPct val="90000"/>
              </a:lnSpc>
            </a:pPr>
            <a:r>
              <a:rPr lang="en-US" sz="1800"/>
              <a:t>Observation:</a:t>
            </a:r>
            <a:br>
              <a:rPr lang="en-US" sz="1800"/>
            </a:br>
            <a:br>
              <a:rPr lang="en-US" sz="1800"/>
            </a:br>
            <a:r>
              <a:rPr lang="en-US" sz="1800"/>
              <a:t>1. Using Sepal_Lenght &amp; Sepal_Width features, we can only distinguish Setosa flower from others.</a:t>
            </a:r>
            <a:br>
              <a:rPr lang="en-US" sz="1800"/>
            </a:br>
            <a:r>
              <a:rPr lang="en-US" sz="1800"/>
              <a:t> </a:t>
            </a:r>
            <a:br>
              <a:rPr lang="en-US" sz="1800"/>
            </a:br>
            <a:r>
              <a:rPr lang="en-US" sz="1800"/>
              <a:t>2. Seperating Versicolor &amp; Virginica is much harder as they have considerable overlap.</a:t>
            </a:r>
            <a:br>
              <a:rPr lang="en-US" sz="1800"/>
            </a:br>
            <a:br>
              <a:rPr lang="en-US" sz="1800"/>
            </a:br>
            <a:r>
              <a:rPr lang="en-US" sz="1800"/>
              <a:t>3. Hence, Sepal_Lenght &amp; Sepal_Width features only work well for Setosa.</a:t>
            </a:r>
          </a:p>
        </p:txBody>
      </p:sp>
      <p:pic>
        <p:nvPicPr>
          <p:cNvPr id="4" name="Picture 3" descr="Blooming orange flowers">
            <a:extLst>
              <a:ext uri="{FF2B5EF4-FFF2-40B4-BE49-F238E27FC236}">
                <a16:creationId xmlns:a16="http://schemas.microsoft.com/office/drawing/2014/main" id="{2464635A-5151-DE4A-5976-7724A6B35357}"/>
              </a:ext>
            </a:extLst>
          </p:cNvPr>
          <p:cNvPicPr>
            <a:picLocks noChangeAspect="1"/>
          </p:cNvPicPr>
          <p:nvPr/>
        </p:nvPicPr>
        <p:blipFill rotWithShape="1">
          <a:blip r:embed="rId7"/>
          <a:srcRect l="16351" r="16069"/>
          <a:stretch/>
        </p:blipFill>
        <p:spPr>
          <a:xfrm>
            <a:off x="-1" y="10"/>
            <a:ext cx="4634681" cy="6857990"/>
          </a:xfrm>
          <a:prstGeom prst="rect">
            <a:avLst/>
          </a:prstGeom>
        </p:spPr>
      </p:pic>
    </p:spTree>
    <p:extLst>
      <p:ext uri="{BB962C8B-B14F-4D97-AF65-F5344CB8AC3E}">
        <p14:creationId xmlns:p14="http://schemas.microsoft.com/office/powerpoint/2010/main" val="15463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457</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3</vt:lpstr>
      <vt:lpstr>Ion</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Charan Pakala</cp:lastModifiedBy>
  <cp:revision>21</cp:revision>
  <dcterms:created xsi:type="dcterms:W3CDTF">2020-08-08T04:12:07Z</dcterms:created>
  <dcterms:modified xsi:type="dcterms:W3CDTF">2024-01-16T12:35:32Z</dcterms:modified>
</cp:coreProperties>
</file>