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25" r:id="rId3"/>
    <p:sldId id="271" r:id="rId4"/>
    <p:sldId id="324" r:id="rId5"/>
    <p:sldId id="326" r:id="rId6"/>
    <p:sldId id="328" r:id="rId7"/>
    <p:sldId id="327" r:id="rId8"/>
    <p:sldId id="330" r:id="rId9"/>
    <p:sldId id="329" r:id="rId10"/>
    <p:sldId id="331" r:id="rId11"/>
    <p:sldId id="332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AD47"/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134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14CEAA5C-FD5F-4017-9AE4-FB51F8CFA9BD}"/>
    <pc:docChg chg="custSel modSld">
      <pc:chgData name="Erkan ŞİRİN" userId="7f10ce1d6aaf8c5d" providerId="LiveId" clId="{14CEAA5C-FD5F-4017-9AE4-FB51F8CFA9BD}" dt="2019-03-21T05:12:04.594" v="11" actId="478"/>
      <pc:docMkLst>
        <pc:docMk/>
      </pc:docMkLst>
      <pc:sldChg chg="delSp">
        <pc:chgData name="Erkan ŞİRİN" userId="7f10ce1d6aaf8c5d" providerId="LiveId" clId="{14CEAA5C-FD5F-4017-9AE4-FB51F8CFA9BD}" dt="2019-03-20T12:05:56.594" v="1" actId="478"/>
        <pc:sldMkLst>
          <pc:docMk/>
          <pc:sldMk cId="1416118015" sldId="257"/>
        </pc:sldMkLst>
        <pc:grpChg chg="del">
          <ac:chgData name="Erkan ŞİRİN" userId="7f10ce1d6aaf8c5d" providerId="LiveId" clId="{14CEAA5C-FD5F-4017-9AE4-FB51F8CFA9BD}" dt="2019-03-20T12:05:56.594" v="1" actId="478"/>
          <ac:grpSpMkLst>
            <pc:docMk/>
            <pc:sldMk cId="1416118015" sldId="257"/>
            <ac:grpSpMk id="15" creationId="{00000000-0000-0000-0000-000000000000}"/>
          </ac:grpSpMkLst>
        </pc:grpChg>
        <pc:picChg chg="del">
          <ac:chgData name="Erkan ŞİRİN" userId="7f10ce1d6aaf8c5d" providerId="LiveId" clId="{14CEAA5C-FD5F-4017-9AE4-FB51F8CFA9BD}" dt="2019-03-20T12:05:54.124" v="0" actId="478"/>
          <ac:picMkLst>
            <pc:docMk/>
            <pc:sldMk cId="1416118015" sldId="257"/>
            <ac:picMk id="2" creationId="{00000000-0000-0000-0000-000000000000}"/>
          </ac:picMkLst>
        </pc:picChg>
      </pc:sldChg>
      <pc:sldChg chg="delSp">
        <pc:chgData name="Erkan ŞİRİN" userId="7f10ce1d6aaf8c5d" providerId="LiveId" clId="{14CEAA5C-FD5F-4017-9AE4-FB51F8CFA9BD}" dt="2019-03-20T12:06:04.012" v="3" actId="478"/>
        <pc:sldMkLst>
          <pc:docMk/>
          <pc:sldMk cId="3478729586" sldId="271"/>
        </pc:sldMkLst>
        <pc:grpChg chg="del">
          <ac:chgData name="Erkan ŞİRİN" userId="7f10ce1d6aaf8c5d" providerId="LiveId" clId="{14CEAA5C-FD5F-4017-9AE4-FB51F8CFA9BD}" dt="2019-03-20T12:06:04.012" v="3" actId="478"/>
          <ac:grpSpMkLst>
            <pc:docMk/>
            <pc:sldMk cId="3478729586" sldId="27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4CEAA5C-FD5F-4017-9AE4-FB51F8CFA9BD}" dt="2019-03-20T12:06:06.272" v="4" actId="478"/>
        <pc:sldMkLst>
          <pc:docMk/>
          <pc:sldMk cId="2002452192" sldId="324"/>
        </pc:sldMkLst>
        <pc:grpChg chg="del">
          <ac:chgData name="Erkan ŞİRİN" userId="7f10ce1d6aaf8c5d" providerId="LiveId" clId="{14CEAA5C-FD5F-4017-9AE4-FB51F8CFA9BD}" dt="2019-03-20T12:06:06.272" v="4" actId="478"/>
          <ac:grpSpMkLst>
            <pc:docMk/>
            <pc:sldMk cId="2002452192" sldId="324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4CEAA5C-FD5F-4017-9AE4-FB51F8CFA9BD}" dt="2019-03-20T12:06:00.181" v="2" actId="478"/>
        <pc:sldMkLst>
          <pc:docMk/>
          <pc:sldMk cId="876466505" sldId="325"/>
        </pc:sldMkLst>
        <pc:grpChg chg="del">
          <ac:chgData name="Erkan ŞİRİN" userId="7f10ce1d6aaf8c5d" providerId="LiveId" clId="{14CEAA5C-FD5F-4017-9AE4-FB51F8CFA9BD}" dt="2019-03-20T12:06:00.181" v="2" actId="478"/>
          <ac:grpSpMkLst>
            <pc:docMk/>
            <pc:sldMk cId="876466505" sldId="325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4CEAA5C-FD5F-4017-9AE4-FB51F8CFA9BD}" dt="2019-03-20T12:06:08.563" v="5" actId="478"/>
        <pc:sldMkLst>
          <pc:docMk/>
          <pc:sldMk cId="1636125828" sldId="326"/>
        </pc:sldMkLst>
        <pc:grpChg chg="del">
          <ac:chgData name="Erkan ŞİRİN" userId="7f10ce1d6aaf8c5d" providerId="LiveId" clId="{14CEAA5C-FD5F-4017-9AE4-FB51F8CFA9BD}" dt="2019-03-20T12:06:08.563" v="5" actId="478"/>
          <ac:grpSpMkLst>
            <pc:docMk/>
            <pc:sldMk cId="1636125828" sldId="326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4CEAA5C-FD5F-4017-9AE4-FB51F8CFA9BD}" dt="2019-03-20T12:06:13.540" v="7" actId="478"/>
        <pc:sldMkLst>
          <pc:docMk/>
          <pc:sldMk cId="1895128562" sldId="327"/>
        </pc:sldMkLst>
        <pc:grpChg chg="del">
          <ac:chgData name="Erkan ŞİRİN" userId="7f10ce1d6aaf8c5d" providerId="LiveId" clId="{14CEAA5C-FD5F-4017-9AE4-FB51F8CFA9BD}" dt="2019-03-20T12:06:13.540" v="7" actId="478"/>
          <ac:grpSpMkLst>
            <pc:docMk/>
            <pc:sldMk cId="1895128562" sldId="32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4CEAA5C-FD5F-4017-9AE4-FB51F8CFA9BD}" dt="2019-03-20T12:06:11.063" v="6" actId="478"/>
        <pc:sldMkLst>
          <pc:docMk/>
          <pc:sldMk cId="4292238010" sldId="328"/>
        </pc:sldMkLst>
        <pc:grpChg chg="del">
          <ac:chgData name="Erkan ŞİRİN" userId="7f10ce1d6aaf8c5d" providerId="LiveId" clId="{14CEAA5C-FD5F-4017-9AE4-FB51F8CFA9BD}" dt="2019-03-20T12:06:11.063" v="6" actId="478"/>
          <ac:grpSpMkLst>
            <pc:docMk/>
            <pc:sldMk cId="4292238010" sldId="328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4CEAA5C-FD5F-4017-9AE4-FB51F8CFA9BD}" dt="2019-03-20T12:06:19.908" v="9" actId="478"/>
        <pc:sldMkLst>
          <pc:docMk/>
          <pc:sldMk cId="1960496334" sldId="329"/>
        </pc:sldMkLst>
        <pc:grpChg chg="del">
          <ac:chgData name="Erkan ŞİRİN" userId="7f10ce1d6aaf8c5d" providerId="LiveId" clId="{14CEAA5C-FD5F-4017-9AE4-FB51F8CFA9BD}" dt="2019-03-20T12:06:19.908" v="9" actId="478"/>
          <ac:grpSpMkLst>
            <pc:docMk/>
            <pc:sldMk cId="1960496334" sldId="329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4CEAA5C-FD5F-4017-9AE4-FB51F8CFA9BD}" dt="2019-03-20T12:06:16.663" v="8" actId="478"/>
        <pc:sldMkLst>
          <pc:docMk/>
          <pc:sldMk cId="727439780" sldId="330"/>
        </pc:sldMkLst>
        <pc:grpChg chg="del">
          <ac:chgData name="Erkan ŞİRİN" userId="7f10ce1d6aaf8c5d" providerId="LiveId" clId="{14CEAA5C-FD5F-4017-9AE4-FB51F8CFA9BD}" dt="2019-03-20T12:06:16.663" v="8" actId="478"/>
          <ac:grpSpMkLst>
            <pc:docMk/>
            <pc:sldMk cId="727439780" sldId="33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4CEAA5C-FD5F-4017-9AE4-FB51F8CFA9BD}" dt="2019-03-21T05:12:04.594" v="11" actId="478"/>
        <pc:sldMkLst>
          <pc:docMk/>
          <pc:sldMk cId="3840003656" sldId="331"/>
        </pc:sldMkLst>
        <pc:grpChg chg="del">
          <ac:chgData name="Erkan ŞİRİN" userId="7f10ce1d6aaf8c5d" providerId="LiveId" clId="{14CEAA5C-FD5F-4017-9AE4-FB51F8CFA9BD}" dt="2019-03-21T05:12:04.594" v="11" actId="478"/>
          <ac:grpSpMkLst>
            <pc:docMk/>
            <pc:sldMk cId="3840003656" sldId="33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4CEAA5C-FD5F-4017-9AE4-FB51F8CFA9BD}" dt="2019-03-20T12:06:23.197" v="10" actId="478"/>
        <pc:sldMkLst>
          <pc:docMk/>
          <pc:sldMk cId="4001743617" sldId="332"/>
        </pc:sldMkLst>
        <pc:grpChg chg="del">
          <ac:chgData name="Erkan ŞİRİN" userId="7f10ce1d6aaf8c5d" providerId="LiveId" clId="{14CEAA5C-FD5F-4017-9AE4-FB51F8CFA9BD}" dt="2019-03-20T12:06:23.197" v="10" actId="478"/>
          <ac:grpSpMkLst>
            <pc:docMk/>
            <pc:sldMk cId="4001743617" sldId="332"/>
            <ac:grpSpMk id="1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Symbol_OK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989710" y="3097979"/>
            <a:ext cx="5946728" cy="1560633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Hiperparametrelerini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Ayarlama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EB793E17-046B-4FEB-811D-4D7050415127}"/>
              </a:ext>
            </a:extLst>
          </p:cNvPr>
          <p:cNvGrpSpPr/>
          <p:nvPr/>
        </p:nvGrpSpPr>
        <p:grpSpPr>
          <a:xfrm>
            <a:off x="6655755" y="2220175"/>
            <a:ext cx="4754692" cy="3048000"/>
            <a:chOff x="6655755" y="2220175"/>
            <a:chExt cx="4754692" cy="3048000"/>
          </a:xfrm>
        </p:grpSpPr>
        <p:pic>
          <p:nvPicPr>
            <p:cNvPr id="9" name="Resim 8">
              <a:extLst>
                <a:ext uri="{FF2B5EF4-FFF2-40B4-BE49-F238E27FC236}">
                  <a16:creationId xmlns:a16="http://schemas.microsoft.com/office/drawing/2014/main" id="{8E4D510D-B15F-428D-9931-B2C3B6711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5755" y="2220175"/>
              <a:ext cx="3048000" cy="3048000"/>
            </a:xfrm>
            <a:prstGeom prst="rect">
              <a:avLst/>
            </a:prstGeom>
          </p:spPr>
        </p:pic>
        <p:pic>
          <p:nvPicPr>
            <p:cNvPr id="13" name="Resim 12">
              <a:extLst>
                <a:ext uri="{FF2B5EF4-FFF2-40B4-BE49-F238E27FC236}">
                  <a16:creationId xmlns:a16="http://schemas.microsoft.com/office/drawing/2014/main" id="{FEE85F26-332F-43C3-98C1-5AFF0683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4" y="2888367"/>
              <a:ext cx="1820383" cy="2150059"/>
            </a:xfrm>
            <a:prstGeom prst="rect">
              <a:avLst/>
            </a:prstGeom>
          </p:spPr>
        </p:pic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A5723E2E-6F8E-41F1-A7BC-F5B9BF3CEF18}"/>
              </a:ext>
            </a:extLst>
          </p:cNvPr>
          <p:cNvGrpSpPr/>
          <p:nvPr/>
        </p:nvGrpSpPr>
        <p:grpSpPr>
          <a:xfrm>
            <a:off x="9590065" y="2130182"/>
            <a:ext cx="1438799" cy="900863"/>
            <a:chOff x="2275913" y="3626933"/>
            <a:chExt cx="1115312" cy="681158"/>
          </a:xfrm>
        </p:grpSpPr>
        <p:grpSp>
          <p:nvGrpSpPr>
            <p:cNvPr id="22" name="Grup 21">
              <a:extLst>
                <a:ext uri="{FF2B5EF4-FFF2-40B4-BE49-F238E27FC236}">
                  <a16:creationId xmlns:a16="http://schemas.microsoft.com/office/drawing/2014/main" id="{EDF4A41B-2BA9-4ECD-BC94-3287EB2E5452}"/>
                </a:ext>
              </a:extLst>
            </p:cNvPr>
            <p:cNvGrpSpPr/>
            <p:nvPr/>
          </p:nvGrpSpPr>
          <p:grpSpPr>
            <a:xfrm>
              <a:off x="2275913" y="3694978"/>
              <a:ext cx="1047483" cy="613113"/>
              <a:chOff x="2159362" y="3857319"/>
              <a:chExt cx="1047483" cy="613113"/>
            </a:xfrm>
          </p:grpSpPr>
          <p:cxnSp>
            <p:nvCxnSpPr>
              <p:cNvPr id="24" name="Düz Bağlayıcı 23">
                <a:extLst>
                  <a:ext uri="{FF2B5EF4-FFF2-40B4-BE49-F238E27FC236}">
                    <a16:creationId xmlns:a16="http://schemas.microsoft.com/office/drawing/2014/main" id="{53FFF727-6569-44E3-9C51-7DB6E32B8813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flipV="1">
                <a:off x="2159362" y="4118622"/>
                <a:ext cx="277412" cy="35181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Düz Bağlayıcı 24">
                <a:extLst>
                  <a:ext uri="{FF2B5EF4-FFF2-40B4-BE49-F238E27FC236}">
                    <a16:creationId xmlns:a16="http://schemas.microsoft.com/office/drawing/2014/main" id="{F8967829-EADE-4E40-9841-B6A8C240BC21}"/>
                  </a:ext>
                </a:extLst>
              </p:cNvPr>
              <p:cNvCxnSpPr>
                <a:stCxn id="27" idx="6"/>
                <a:endCxn id="28" idx="2"/>
              </p:cNvCxnSpPr>
              <p:nvPr/>
            </p:nvCxnSpPr>
            <p:spPr>
              <a:xfrm>
                <a:off x="2524451" y="4081858"/>
                <a:ext cx="342449" cy="8648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Düz Bağlayıcı 25">
                <a:extLst>
                  <a:ext uri="{FF2B5EF4-FFF2-40B4-BE49-F238E27FC236}">
                    <a16:creationId xmlns:a16="http://schemas.microsoft.com/office/drawing/2014/main" id="{21C9363E-12E4-4C3E-A8C4-087500737B12}"/>
                  </a:ext>
                </a:extLst>
              </p:cNvPr>
              <p:cNvCxnSpPr>
                <a:cxnSpLocks/>
                <a:stCxn id="28" idx="6"/>
              </p:cNvCxnSpPr>
              <p:nvPr/>
            </p:nvCxnSpPr>
            <p:spPr>
              <a:xfrm flipV="1">
                <a:off x="2967116" y="3857319"/>
                <a:ext cx="239729" cy="311026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08D4D57-DF86-42EE-B100-C19A34F231D4}"/>
                  </a:ext>
                </a:extLst>
              </p:cNvPr>
              <p:cNvSpPr/>
              <p:nvPr/>
            </p:nvSpPr>
            <p:spPr>
              <a:xfrm>
                <a:off x="2421731" y="4029865"/>
                <a:ext cx="102720" cy="103985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21B7B13-094D-4A6C-9CAA-E0C1061C4199}"/>
                  </a:ext>
                </a:extLst>
              </p:cNvPr>
              <p:cNvSpPr/>
              <p:nvPr/>
            </p:nvSpPr>
            <p:spPr>
              <a:xfrm>
                <a:off x="2866900" y="4118622"/>
                <a:ext cx="100216" cy="99446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23" name="İkizkenar Üçgen 22">
              <a:extLst>
                <a:ext uri="{FF2B5EF4-FFF2-40B4-BE49-F238E27FC236}">
                  <a16:creationId xmlns:a16="http://schemas.microsoft.com/office/drawing/2014/main" id="{8B78418E-E364-4FEF-92C0-3DFBC69DB152}"/>
                </a:ext>
              </a:extLst>
            </p:cNvPr>
            <p:cNvSpPr/>
            <p:nvPr/>
          </p:nvSpPr>
          <p:spPr>
            <a:xfrm rot="2274154">
              <a:off x="3303340" y="3626933"/>
              <a:ext cx="87885" cy="8436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829048" y="309911"/>
            <a:ext cx="5946728" cy="795946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ParamGridBuilder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66F3EF98-FF54-43F9-AC97-9EE6BED1C1E9}"/>
              </a:ext>
            </a:extLst>
          </p:cNvPr>
          <p:cNvSpPr/>
          <p:nvPr/>
        </p:nvSpPr>
        <p:spPr>
          <a:xfrm>
            <a:off x="8499378" y="1234386"/>
            <a:ext cx="40180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Roboto"/>
              </a:rPr>
              <a:t>Tüm olası Hiperparametre kombinasyonlarının (</a:t>
            </a:r>
            <a:r>
              <a:rPr lang="tr-TR" dirty="0" err="1">
                <a:latin typeface="Roboto"/>
              </a:rPr>
              <a:t>ParamMaps</a:t>
            </a:r>
            <a:r>
              <a:rPr lang="tr-TR" dirty="0">
                <a:latin typeface="Roboto"/>
              </a:rPr>
              <a:t>) çalıştırılmasını sağlar.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E881C-C998-48E4-BB83-0A45DB354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185" y="1182935"/>
            <a:ext cx="7481434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paramGrid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ParamGridBuilder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addGrid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lrObj.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elasticNetParam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addGrid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lrObj.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regParam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E948AFA1-2422-4E13-842F-FBFD18C10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08304"/>
              </p:ext>
            </p:extLst>
          </p:nvPr>
        </p:nvGraphicFramePr>
        <p:xfrm>
          <a:off x="2720464" y="2586600"/>
          <a:ext cx="63916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910">
                  <a:extLst>
                    <a:ext uri="{9D8B030D-6E8A-4147-A177-3AD203B41FA5}">
                      <a16:colId xmlns:a16="http://schemas.microsoft.com/office/drawing/2014/main" val="2669009630"/>
                    </a:ext>
                  </a:extLst>
                </a:gridCol>
                <a:gridCol w="1597910">
                  <a:extLst>
                    <a:ext uri="{9D8B030D-6E8A-4147-A177-3AD203B41FA5}">
                      <a16:colId xmlns:a16="http://schemas.microsoft.com/office/drawing/2014/main" val="2812336398"/>
                    </a:ext>
                  </a:extLst>
                </a:gridCol>
                <a:gridCol w="1597910">
                  <a:extLst>
                    <a:ext uri="{9D8B030D-6E8A-4147-A177-3AD203B41FA5}">
                      <a16:colId xmlns:a16="http://schemas.microsoft.com/office/drawing/2014/main" val="323755630"/>
                    </a:ext>
                  </a:extLst>
                </a:gridCol>
                <a:gridCol w="1597910">
                  <a:extLst>
                    <a:ext uri="{9D8B030D-6E8A-4147-A177-3AD203B41FA5}">
                      <a16:colId xmlns:a16="http://schemas.microsoft.com/office/drawing/2014/main" val="160901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tr-TR" altLang="tr-TR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elasticNetParam</a:t>
                      </a:r>
                      <a:r>
                        <a:rPr kumimoji="0" lang="tr-TR" altLang="tr-T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(0.2)</a:t>
                      </a:r>
                      <a:endParaRPr lang="tr-T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altLang="tr-TR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elasticNetParam</a:t>
                      </a:r>
                      <a:r>
                        <a:rPr kumimoji="0" lang="tr-TR" altLang="tr-T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(0.5)</a:t>
                      </a:r>
                      <a:endParaRPr lang="tr-TR" b="0" dirty="0">
                        <a:solidFill>
                          <a:schemeClr val="bg1"/>
                        </a:solidFill>
                      </a:endParaRPr>
                    </a:p>
                    <a:p>
                      <a:endParaRPr lang="tr-T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altLang="tr-TR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elasticNetParam</a:t>
                      </a:r>
                      <a:r>
                        <a:rPr kumimoji="0" lang="tr-TR" altLang="tr-T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(0.7)</a:t>
                      </a:r>
                      <a:endParaRPr lang="tr-TR" b="0" dirty="0">
                        <a:solidFill>
                          <a:schemeClr val="bg1"/>
                        </a:solidFill>
                      </a:endParaRPr>
                    </a:p>
                    <a:p>
                      <a:endParaRPr lang="tr-T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36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tr-TR" altLang="tr-TR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regParam</a:t>
                      </a:r>
                      <a:r>
                        <a:rPr kumimoji="0" lang="tr-TR" altLang="tr-T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(0.1)</a:t>
                      </a:r>
                      <a:endParaRPr lang="tr-TR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b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7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altLang="tr-TR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regParam</a:t>
                      </a:r>
                      <a:r>
                        <a:rPr kumimoji="0" lang="tr-TR" altLang="tr-T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(0.01)</a:t>
                      </a:r>
                      <a:endParaRPr lang="tr-TR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b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b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4548"/>
                  </a:ext>
                </a:extLst>
              </a:tr>
            </a:tbl>
          </a:graphicData>
        </a:graphic>
      </p:graphicFrame>
      <p:pic>
        <p:nvPicPr>
          <p:cNvPr id="11" name="Resim 10">
            <a:extLst>
              <a:ext uri="{FF2B5EF4-FFF2-40B4-BE49-F238E27FC236}">
                <a16:creationId xmlns:a16="http://schemas.microsoft.com/office/drawing/2014/main" id="{2D179031-6FED-4D45-A3B6-75714AC506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02645" y="3560329"/>
            <a:ext cx="603247" cy="603247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1D9324B7-3FC5-48CA-9F70-74A51A9AC2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84486" y="3560328"/>
            <a:ext cx="603247" cy="603247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0BF5A945-1624-4311-89F5-E4A67DD2DE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79196" y="3560327"/>
            <a:ext cx="603247" cy="603247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D7E481EE-D77D-4CEC-9C95-6D33DFF506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19580" y="4163574"/>
            <a:ext cx="603247" cy="603247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7E13BEEC-0270-42D8-B275-5FDC503167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01421" y="4163573"/>
            <a:ext cx="603247" cy="603247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486E415B-52B1-4D32-B2B8-5DF7F649CF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96131" y="4163572"/>
            <a:ext cx="603247" cy="603247"/>
          </a:xfrm>
          <a:prstGeom prst="rect">
            <a:avLst/>
          </a:prstGeom>
        </p:spPr>
      </p:pic>
      <p:sp>
        <p:nvSpPr>
          <p:cNvPr id="28" name="Dikdörtgen 27">
            <a:extLst>
              <a:ext uri="{FF2B5EF4-FFF2-40B4-BE49-F238E27FC236}">
                <a16:creationId xmlns:a16="http://schemas.microsoft.com/office/drawing/2014/main" id="{D18C02D5-2EEE-4DF4-B0A6-70911E345508}"/>
              </a:ext>
            </a:extLst>
          </p:cNvPr>
          <p:cNvSpPr/>
          <p:nvPr/>
        </p:nvSpPr>
        <p:spPr>
          <a:xfrm>
            <a:off x="1456813" y="5065376"/>
            <a:ext cx="98553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Roboto"/>
              </a:rPr>
              <a:t>Cross-</a:t>
            </a:r>
            <a:r>
              <a:rPr lang="tr-TR" sz="2000" dirty="0" err="1">
                <a:latin typeface="Roboto"/>
              </a:rPr>
              <a:t>Validation</a:t>
            </a:r>
            <a:r>
              <a:rPr lang="tr-TR" sz="2000" dirty="0">
                <a:latin typeface="Roboto"/>
              </a:rPr>
              <a:t> kullanılıyorsa eğitim ve test süreci her bir </a:t>
            </a:r>
            <a:r>
              <a:rPr lang="tr-TR" sz="2000" dirty="0" err="1">
                <a:latin typeface="Roboto"/>
              </a:rPr>
              <a:t>ParamMaps</a:t>
            </a:r>
            <a:r>
              <a:rPr lang="tr-TR" sz="2000" dirty="0">
                <a:latin typeface="Roboto"/>
              </a:rPr>
              <a:t> için k sayısı kadar tekrarlanacaktır. </a:t>
            </a:r>
            <a:r>
              <a:rPr lang="tr-TR" sz="2000" dirty="0" err="1">
                <a:latin typeface="Roboto"/>
              </a:rPr>
              <a:t>Örn</a:t>
            </a:r>
            <a:r>
              <a:rPr lang="tr-TR" sz="2000" dirty="0">
                <a:latin typeface="Roboto"/>
              </a:rPr>
              <a:t> K = 5 için (3 * 2) * 5 = 30 </a:t>
            </a:r>
          </a:p>
        </p:txBody>
      </p:sp>
    </p:spTree>
    <p:extLst>
      <p:ext uri="{BB962C8B-B14F-4D97-AF65-F5344CB8AC3E}">
        <p14:creationId xmlns:p14="http://schemas.microsoft.com/office/powerpoint/2010/main" val="384000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839681" y="251450"/>
            <a:ext cx="5946728" cy="691183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Evaluator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66F3EF98-FF54-43F9-AC97-9EE6BED1C1E9}"/>
              </a:ext>
            </a:extLst>
          </p:cNvPr>
          <p:cNvSpPr/>
          <p:nvPr/>
        </p:nvSpPr>
        <p:spPr>
          <a:xfrm>
            <a:off x="1402836" y="1105857"/>
            <a:ext cx="5629688" cy="4459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dirty="0">
                <a:latin typeface="Roboto"/>
              </a:rPr>
              <a:t>Model seçim araçları (</a:t>
            </a:r>
            <a:r>
              <a:rPr lang="tr-TR" sz="2000" dirty="0" err="1">
                <a:latin typeface="Roboto"/>
              </a:rPr>
              <a:t>CrossVal</a:t>
            </a:r>
            <a:r>
              <a:rPr lang="tr-TR" sz="2000" dirty="0">
                <a:latin typeface="Roboto"/>
              </a:rPr>
              <a:t> &amp; Train-</a:t>
            </a:r>
            <a:r>
              <a:rPr lang="tr-TR" sz="2000" dirty="0" err="1">
                <a:latin typeface="Roboto"/>
              </a:rPr>
              <a:t>Validation</a:t>
            </a:r>
            <a:r>
              <a:rPr lang="tr-TR" sz="2000" dirty="0">
                <a:latin typeface="Roboto"/>
              </a:rPr>
              <a:t> </a:t>
            </a:r>
            <a:r>
              <a:rPr lang="tr-TR" sz="2000" dirty="0" err="1">
                <a:latin typeface="Roboto"/>
              </a:rPr>
              <a:t>Split</a:t>
            </a:r>
            <a:r>
              <a:rPr lang="tr-TR" sz="2000" dirty="0">
                <a:latin typeface="Roboto"/>
              </a:rPr>
              <a:t>) her </a:t>
            </a:r>
            <a:r>
              <a:rPr lang="tr-TR" sz="2000" dirty="0" err="1">
                <a:latin typeface="Roboto"/>
              </a:rPr>
              <a:t>ParamMap</a:t>
            </a:r>
            <a:r>
              <a:rPr lang="tr-TR" sz="2000" dirty="0">
                <a:latin typeface="Roboto"/>
              </a:rPr>
              <a:t> için, bu parametreleri kullanarak </a:t>
            </a:r>
            <a:r>
              <a:rPr lang="tr-TR" sz="2000" dirty="0" err="1">
                <a:latin typeface="Roboto"/>
              </a:rPr>
              <a:t>Estimator'a</a:t>
            </a:r>
            <a:r>
              <a:rPr lang="tr-TR" sz="2000" dirty="0">
                <a:latin typeface="Roboto"/>
              </a:rPr>
              <a:t> uyarlar, modeli alır ve modelin performansını </a:t>
            </a:r>
            <a:r>
              <a:rPr lang="tr-TR" sz="2000" dirty="0" err="1">
                <a:latin typeface="Roboto"/>
              </a:rPr>
              <a:t>Evaluator</a:t>
            </a:r>
            <a:r>
              <a:rPr lang="tr-TR" sz="2000" dirty="0">
                <a:latin typeface="Roboto"/>
              </a:rPr>
              <a:t> kullanarak değerlendirir.</a:t>
            </a:r>
          </a:p>
          <a:p>
            <a:endParaRPr lang="tr-TR" sz="2000" dirty="0">
              <a:latin typeface="Roboto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/>
              </a:rPr>
              <a:t>RegressionEvaluator</a:t>
            </a:r>
            <a:endParaRPr lang="tr-TR" sz="2000" dirty="0">
              <a:latin typeface="Roboto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/>
              </a:rPr>
              <a:t>BinaryClassificationEvaluato</a:t>
            </a:r>
            <a:endParaRPr lang="tr-TR" sz="2000" dirty="0">
              <a:latin typeface="Roboto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/>
              </a:rPr>
              <a:t>MulticlassClassificationEvaluator</a:t>
            </a:r>
            <a:endParaRPr lang="tr-TR" sz="2000" dirty="0">
              <a:latin typeface="Roboto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23A35EE-9B10-4058-9D42-6BEF836F7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74322" y="597041"/>
            <a:ext cx="3205562" cy="3054712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0D62555A-FEFB-45ED-96E5-0C4E66B5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544" y="4068374"/>
            <a:ext cx="577357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 = </a:t>
            </a:r>
            <a:r>
              <a:rPr kumimoji="0" lang="tr-TR" altLang="tr-T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CrossValidator()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.setEstimator(pipelineObj)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.setEvaluator(</a:t>
            </a:r>
            <a:r>
              <a:rPr kumimoji="0" lang="tr-TR" altLang="tr-T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RegressionEvaluator)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.setEstimatorParamMaps(paramGrid)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.setNumFolds(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Use 3+ in practice</a:t>
            </a:r>
            <a:b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.setParallelism(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Evaluate up to 2 parameter settings in parallel</a:t>
            </a:r>
            <a:endParaRPr kumimoji="0" lang="tr-TR" altLang="tr-T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74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123851"/>
            <a:ext cx="9144000" cy="799502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Parametre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1115629" y="875063"/>
            <a:ext cx="9994603" cy="5107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>
                <a:latin typeface="Roboto"/>
              </a:rPr>
              <a:t>Model parametresi, modele dahili olan ve değeri veriden tahmin edilebilecek bir konfigürasyon değişkenidir.</a:t>
            </a:r>
          </a:p>
          <a:p>
            <a:endParaRPr lang="tr-TR" sz="2200" dirty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Eğitim esnasında tahmin edilir veya öğrenilirler.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Tahmin yaparken model tarafından istenir.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Genellikle kullanıcı tarafından elle ayarlanmaz.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Genellikle öğrenilen modelin bir parçası olarak kaydedilirler.</a:t>
            </a:r>
          </a:p>
          <a:p>
            <a:pPr>
              <a:lnSpc>
                <a:spcPct val="150000"/>
              </a:lnSpc>
            </a:pPr>
            <a:r>
              <a:rPr lang="tr-TR" sz="2200" b="1" dirty="0">
                <a:latin typeface="Roboto"/>
              </a:rPr>
              <a:t>Örnekler: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Yapay sinir ağındaki ağırlıklar.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Regresyondaki katsayılar.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Bir destek vektör makinesinde destek vektörleri.</a:t>
            </a:r>
          </a:p>
        </p:txBody>
      </p:sp>
    </p:spTree>
    <p:extLst>
      <p:ext uri="{BB962C8B-B14F-4D97-AF65-F5344CB8AC3E}">
        <p14:creationId xmlns:p14="http://schemas.microsoft.com/office/powerpoint/2010/main" val="87646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290141"/>
            <a:ext cx="9144000" cy="754236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1196847" y="993706"/>
            <a:ext cx="9526773" cy="5113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dirty="0">
                <a:latin typeface="Roboto"/>
              </a:rPr>
              <a:t>Model hiperparametresi, modele harici olan ve değeri veriden tahmin edilemeyen bir konfigürasyondur. </a:t>
            </a:r>
          </a:p>
          <a:p>
            <a:pPr>
              <a:lnSpc>
                <a:spcPct val="150000"/>
              </a:lnSpc>
            </a:pPr>
            <a:r>
              <a:rPr lang="nn-NO" sz="2000" dirty="0">
                <a:latin typeface="Roboto"/>
              </a:rPr>
              <a:t>Genellikle model parametrelerinin tahmin edilmesine yardımcı olan süreçlerde kullanılırlar.</a:t>
            </a:r>
            <a:r>
              <a:rPr lang="tr-TR" sz="2000" dirty="0">
                <a:latin typeface="Roboto"/>
              </a:rPr>
              <a:t> Kullanıcı tarafından belirlenir. 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latin typeface="Roboto"/>
              </a:rPr>
              <a:t>Genellikle öngörülen modelleme problemi için ayarlanmışlardır (</a:t>
            </a:r>
            <a:r>
              <a:rPr lang="tr-TR" sz="2000" dirty="0" err="1">
                <a:latin typeface="Roboto"/>
              </a:rPr>
              <a:t>tune</a:t>
            </a:r>
            <a:r>
              <a:rPr lang="tr-TR" sz="2000" dirty="0">
                <a:latin typeface="Roboto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latin typeface="Roboto"/>
              </a:rPr>
              <a:t>Örnekler: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Roboto"/>
              </a:rPr>
              <a:t>K-Ortalamalar tekniği ile kümelemede k  küme sayısı ve K en yakın komşuda k sayısı kullanıcı tarafından belirlenir.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latin typeface="Roboto"/>
              </a:rPr>
              <a:t>Random</a:t>
            </a:r>
            <a:r>
              <a:rPr lang="tr-TR" sz="2000" dirty="0">
                <a:latin typeface="Roboto"/>
              </a:rPr>
              <a:t> </a:t>
            </a:r>
            <a:r>
              <a:rPr lang="tr-TR" sz="2000" dirty="0" err="1">
                <a:latin typeface="Roboto"/>
              </a:rPr>
              <a:t>Forest</a:t>
            </a:r>
            <a:r>
              <a:rPr lang="tr-TR" sz="2000" dirty="0">
                <a:latin typeface="Roboto"/>
              </a:rPr>
              <a:t> için ağaç sayısı.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latin typeface="Roboto"/>
              </a:rPr>
              <a:t>Ridge</a:t>
            </a:r>
            <a:r>
              <a:rPr lang="tr-TR" sz="2000" dirty="0">
                <a:latin typeface="Roboto"/>
              </a:rPr>
              <a:t> ve </a:t>
            </a:r>
            <a:r>
              <a:rPr lang="tr-TR" sz="2000" dirty="0" err="1">
                <a:latin typeface="Roboto"/>
              </a:rPr>
              <a:t>Lasso</a:t>
            </a:r>
            <a:r>
              <a:rPr lang="tr-TR" sz="2000" dirty="0">
                <a:latin typeface="Roboto"/>
              </a:rPr>
              <a:t> düzenleyiciler için λ değeri.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Roboto"/>
              </a:rPr>
              <a:t>Derin öğrenmede katman sayısı ve öğrenme oranı (</a:t>
            </a:r>
            <a:r>
              <a:rPr lang="tr-TR" sz="2000" dirty="0" err="1">
                <a:latin typeface="Roboto"/>
              </a:rPr>
              <a:t>learning</a:t>
            </a:r>
            <a:r>
              <a:rPr lang="tr-TR" sz="2000" dirty="0">
                <a:latin typeface="Roboto"/>
              </a:rPr>
              <a:t> rate).</a:t>
            </a:r>
          </a:p>
        </p:txBody>
      </p:sp>
    </p:spTree>
    <p:extLst>
      <p:ext uri="{BB962C8B-B14F-4D97-AF65-F5344CB8AC3E}">
        <p14:creationId xmlns:p14="http://schemas.microsoft.com/office/powerpoint/2010/main" val="347872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 fontScale="90000"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için İdeal Değerler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415778" y="1078624"/>
            <a:ext cx="5953125" cy="445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Belirli bir problem için model hiperparametresi için en iyi değeri bilemeyiz.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Temel kurallar kullanabilir, diğer problemlerde kullanılan değerleri kopyalayabilir veya deneme yanılma yoluyla en iyi değeri arayabiliriz.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GridSerach</a:t>
            </a:r>
            <a:r>
              <a:rPr lang="tr-TR" sz="2400" dirty="0">
                <a:latin typeface="Roboto"/>
              </a:rPr>
              <a:t> kullanabiliriz.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7BB0C7C-A7BB-4AC8-A395-E085FB887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42" y="1323541"/>
            <a:ext cx="59531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5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Parametre ve Hiperparametre Ayrımı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458310" y="1814136"/>
            <a:ext cx="5421496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latin typeface="Roboto"/>
              </a:rPr>
              <a:t>Elle bir model parametresi belirtmeniz gerekiyorsa, o muhtemelen bir model hiperparametresidir.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E63DCA46-A788-420A-A6BD-E683F8630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895" y="1349116"/>
            <a:ext cx="3871620" cy="3909630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B0ED81CB-A9D1-442F-A8A5-0DDE522C539F}"/>
              </a:ext>
            </a:extLst>
          </p:cNvPr>
          <p:cNvSpPr/>
          <p:nvPr/>
        </p:nvSpPr>
        <p:spPr>
          <a:xfrm>
            <a:off x="8112309" y="5552785"/>
            <a:ext cx="32512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/>
              <a:t>Görsel: </a:t>
            </a:r>
          </a:p>
          <a:p>
            <a:r>
              <a:rPr lang="tr-TR" sz="1100" dirty="0"/>
              <a:t>https://www.milesbeckler.com/overcome-confusion/</a:t>
            </a:r>
          </a:p>
        </p:txBody>
      </p:sp>
    </p:spTree>
    <p:extLst>
      <p:ext uri="{BB962C8B-B14F-4D97-AF65-F5344CB8AC3E}">
        <p14:creationId xmlns:p14="http://schemas.microsoft.com/office/powerpoint/2010/main" val="163612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1067624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Lineer Regresyon için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485630" y="3058118"/>
            <a:ext cx="990843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 err="1">
                <a:latin typeface="Roboto"/>
              </a:rPr>
              <a:t>loss</a:t>
            </a:r>
            <a:r>
              <a:rPr lang="tr-TR" sz="2400" dirty="0">
                <a:latin typeface="Roboto"/>
              </a:rPr>
              <a:t>: Modeli optimize edecek hata </a:t>
            </a:r>
            <a:r>
              <a:rPr lang="tr-TR" sz="2400" dirty="0" err="1">
                <a:latin typeface="Roboto"/>
              </a:rPr>
              <a:t>foksiyonudur</a:t>
            </a:r>
            <a:r>
              <a:rPr lang="tr-TR" sz="2400" dirty="0">
                <a:latin typeface="Roboto"/>
              </a:rPr>
              <a:t>. Varsayılan fonksiyon "</a:t>
            </a:r>
            <a:r>
              <a:rPr lang="tr-TR" sz="2400" dirty="0" err="1">
                <a:latin typeface="Roboto"/>
              </a:rPr>
              <a:t>squaredError</a:t>
            </a:r>
            <a:r>
              <a:rPr lang="tr-TR" sz="2400" dirty="0">
                <a:latin typeface="Roboto"/>
              </a:rPr>
              <a:t>" diğeri ise "</a:t>
            </a:r>
            <a:r>
              <a:rPr lang="tr-TR" sz="2400" dirty="0" err="1">
                <a:latin typeface="Roboto"/>
              </a:rPr>
              <a:t>huber</a:t>
            </a:r>
            <a:r>
              <a:rPr lang="tr-TR" sz="2400" dirty="0">
                <a:latin typeface="Roboto"/>
              </a:rPr>
              <a:t>" </a:t>
            </a:r>
            <a:r>
              <a:rPr lang="tr-TR" sz="2400" dirty="0" err="1">
                <a:latin typeface="Roboto"/>
              </a:rPr>
              <a:t>dir</a:t>
            </a:r>
            <a:r>
              <a:rPr lang="tr-TR" sz="2400" dirty="0">
                <a:latin typeface="Roboto"/>
              </a:rPr>
              <a:t>. Varsayılan: </a:t>
            </a:r>
            <a:r>
              <a:rPr lang="tr-TR" sz="2400" dirty="0" err="1">
                <a:latin typeface="Roboto"/>
              </a:rPr>
              <a:t>squaredError</a:t>
            </a:r>
            <a:endParaRPr lang="tr-TR" sz="2400" dirty="0">
              <a:latin typeface="Roboto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A90D9513-B6B1-4E36-8CCF-F87513269638}"/>
              </a:ext>
            </a:extLst>
          </p:cNvPr>
          <p:cNvSpPr/>
          <p:nvPr/>
        </p:nvSpPr>
        <p:spPr>
          <a:xfrm>
            <a:off x="485630" y="1307569"/>
            <a:ext cx="9908434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 err="1">
                <a:latin typeface="Roboto"/>
              </a:rPr>
              <a:t>elasticNetParam</a:t>
            </a:r>
            <a:r>
              <a:rPr lang="tr-TR" sz="2400" dirty="0">
                <a:latin typeface="Roboto"/>
              </a:rPr>
              <a:t>: Regülasyon ile ilgilidir. </a:t>
            </a:r>
            <a:r>
              <a:rPr lang="tr-TR" sz="2400" dirty="0" err="1">
                <a:latin typeface="Roboto"/>
              </a:rPr>
              <a:t>Lasso</a:t>
            </a:r>
            <a:r>
              <a:rPr lang="tr-TR" sz="2400" dirty="0">
                <a:latin typeface="Roboto"/>
              </a:rPr>
              <a:t>(L1) ve </a:t>
            </a:r>
            <a:r>
              <a:rPr lang="tr-TR" sz="2400" dirty="0" err="1">
                <a:latin typeface="Roboto"/>
              </a:rPr>
              <a:t>Ridge</a:t>
            </a:r>
            <a:r>
              <a:rPr lang="tr-TR" sz="2400" dirty="0">
                <a:latin typeface="Roboto"/>
              </a:rPr>
              <a:t>(L2) düzenleyicilerine ait λ katsayısının 0-1 arasında ayarlanmasıdır. </a:t>
            </a:r>
            <a:r>
              <a:rPr lang="en-US" sz="2400" dirty="0">
                <a:latin typeface="Roboto"/>
              </a:rPr>
              <a:t>0</a:t>
            </a:r>
            <a:r>
              <a:rPr lang="tr-TR" sz="2400" dirty="0">
                <a:latin typeface="Roboto"/>
              </a:rPr>
              <a:t>.0</a:t>
            </a:r>
            <a:r>
              <a:rPr lang="en-US" sz="2400" dirty="0">
                <a:latin typeface="Roboto"/>
              </a:rPr>
              <a:t>, </a:t>
            </a:r>
            <a:r>
              <a:rPr lang="tr-TR" sz="2400" dirty="0">
                <a:latin typeface="Roboto"/>
              </a:rPr>
              <a:t>tamamen </a:t>
            </a:r>
            <a:r>
              <a:rPr lang="en-US" sz="2400" dirty="0">
                <a:latin typeface="Roboto"/>
              </a:rPr>
              <a:t>L2</a:t>
            </a:r>
            <a:r>
              <a:rPr lang="tr-TR" sz="2400" dirty="0">
                <a:latin typeface="Roboto"/>
              </a:rPr>
              <a:t>,</a:t>
            </a:r>
            <a:r>
              <a:rPr lang="en-US" sz="2400" dirty="0">
                <a:latin typeface="Roboto"/>
              </a:rPr>
              <a:t>1</a:t>
            </a:r>
            <a:r>
              <a:rPr lang="tr-TR" sz="2400" dirty="0">
                <a:latin typeface="Roboto"/>
              </a:rPr>
              <a:t>.0 ise</a:t>
            </a:r>
            <a:r>
              <a:rPr lang="en-US" sz="2400" dirty="0">
                <a:latin typeface="Roboto"/>
              </a:rPr>
              <a:t> L1 </a:t>
            </a:r>
            <a:r>
              <a:rPr lang="tr-TR" sz="2400" dirty="0">
                <a:latin typeface="Roboto"/>
              </a:rPr>
              <a:t>cezasıdır</a:t>
            </a:r>
            <a:r>
              <a:rPr lang="en-US" sz="2400" dirty="0">
                <a:latin typeface="Roboto"/>
              </a:rPr>
              <a:t>.</a:t>
            </a:r>
            <a:r>
              <a:rPr lang="tr-TR" sz="2400" dirty="0">
                <a:latin typeface="Roboto"/>
              </a:rPr>
              <a:t> Varsayılan 0.0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2A4D2792-374E-4FC6-BD87-54834B871176}"/>
              </a:ext>
            </a:extLst>
          </p:cNvPr>
          <p:cNvSpPr/>
          <p:nvPr/>
        </p:nvSpPr>
        <p:spPr>
          <a:xfrm>
            <a:off x="485630" y="4311589"/>
            <a:ext cx="9908434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 err="1">
                <a:latin typeface="Roboto"/>
              </a:rPr>
              <a:t>maxIter</a:t>
            </a:r>
            <a:r>
              <a:rPr lang="tr-TR" sz="2400" dirty="0">
                <a:latin typeface="Roboto"/>
              </a:rPr>
              <a:t>: Maksimum </a:t>
            </a:r>
            <a:r>
              <a:rPr lang="tr-TR" sz="2400" dirty="0" err="1">
                <a:latin typeface="Roboto"/>
              </a:rPr>
              <a:t>iterasyon</a:t>
            </a:r>
            <a:r>
              <a:rPr lang="tr-TR" sz="2400" dirty="0">
                <a:latin typeface="Roboto"/>
              </a:rPr>
              <a:t> sayısı. Varsayılan: 100</a:t>
            </a:r>
          </a:p>
        </p:txBody>
      </p:sp>
    </p:spTree>
    <p:extLst>
      <p:ext uri="{BB962C8B-B14F-4D97-AF65-F5344CB8AC3E}">
        <p14:creationId xmlns:p14="http://schemas.microsoft.com/office/powerpoint/2010/main" val="429223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304225"/>
            <a:ext cx="9144000" cy="839969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Diğer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1130300" y="1430551"/>
            <a:ext cx="3731260" cy="3901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aggregationDepth</a:t>
            </a:r>
            <a:r>
              <a:rPr lang="tr-TR" sz="2400" dirty="0">
                <a:latin typeface="Roboto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epsilon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regParam</a:t>
            </a:r>
            <a:endParaRPr lang="tr-TR" sz="2400" dirty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solver</a:t>
            </a:r>
            <a:endParaRPr lang="tr-TR" sz="2400" dirty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standardization</a:t>
            </a:r>
            <a:endParaRPr lang="tr-TR" sz="2400" dirty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tol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weightCol</a:t>
            </a:r>
            <a:endParaRPr lang="tr-TR" sz="2400" dirty="0">
              <a:latin typeface="Roboto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F8B3B9A-E86A-4449-9118-8B17E46026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7" r="27840" b="35541"/>
          <a:stretch/>
        </p:blipFill>
        <p:spPr>
          <a:xfrm>
            <a:off x="6595730" y="1570408"/>
            <a:ext cx="4072270" cy="2204152"/>
          </a:xfrm>
          <a:prstGeom prst="rect">
            <a:avLst/>
          </a:prstGeom>
        </p:spPr>
      </p:pic>
      <p:sp>
        <p:nvSpPr>
          <p:cNvPr id="17" name="Dikdörtgen 16">
            <a:extLst>
              <a:ext uri="{FF2B5EF4-FFF2-40B4-BE49-F238E27FC236}">
                <a16:creationId xmlns:a16="http://schemas.microsoft.com/office/drawing/2014/main" id="{FC394CBD-6324-4047-89A1-51D1AF081131}"/>
              </a:ext>
            </a:extLst>
          </p:cNvPr>
          <p:cNvSpPr/>
          <p:nvPr/>
        </p:nvSpPr>
        <p:spPr>
          <a:xfrm>
            <a:off x="6469248" y="4083775"/>
            <a:ext cx="5077710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Daha ince ayarlar için tüm </a:t>
            </a:r>
            <a:r>
              <a:rPr lang="tr-TR" sz="2400" dirty="0" err="1">
                <a:latin typeface="Roboto"/>
              </a:rPr>
              <a:t>hiperparametrelerin</a:t>
            </a:r>
            <a:r>
              <a:rPr lang="tr-TR" sz="2400" dirty="0">
                <a:latin typeface="Roboto"/>
              </a:rPr>
              <a:t> teorisi öğrenilmelidir.</a:t>
            </a:r>
          </a:p>
        </p:txBody>
      </p:sp>
    </p:spTree>
    <p:extLst>
      <p:ext uri="{BB962C8B-B14F-4D97-AF65-F5344CB8AC3E}">
        <p14:creationId xmlns:p14="http://schemas.microsoft.com/office/powerpoint/2010/main" val="18951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CF1860DF-A1D1-45DF-BAF6-893D8E9DB5D3}"/>
              </a:ext>
            </a:extLst>
          </p:cNvPr>
          <p:cNvSpPr/>
          <p:nvPr/>
        </p:nvSpPr>
        <p:spPr>
          <a:xfrm>
            <a:off x="2520167" y="2510534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F1CBBAE0-2A65-454D-98A5-30185EE1755A}"/>
              </a:ext>
            </a:extLst>
          </p:cNvPr>
          <p:cNvSpPr/>
          <p:nvPr/>
        </p:nvSpPr>
        <p:spPr>
          <a:xfrm>
            <a:off x="2520167" y="3090977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16B67C5F-A27F-4A67-A7E4-7D517F29A05A}"/>
              </a:ext>
            </a:extLst>
          </p:cNvPr>
          <p:cNvSpPr/>
          <p:nvPr/>
        </p:nvSpPr>
        <p:spPr>
          <a:xfrm>
            <a:off x="2520167" y="367142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2BD9B387-5E59-4842-80EC-A4A8B1A4B7E3}"/>
              </a:ext>
            </a:extLst>
          </p:cNvPr>
          <p:cNvSpPr/>
          <p:nvPr/>
        </p:nvSpPr>
        <p:spPr>
          <a:xfrm>
            <a:off x="2520167" y="483586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7A0A5132-05CC-4F31-A9AD-45E3DFE37DEC}"/>
              </a:ext>
            </a:extLst>
          </p:cNvPr>
          <p:cNvSpPr/>
          <p:nvPr/>
        </p:nvSpPr>
        <p:spPr>
          <a:xfrm>
            <a:off x="2520167" y="425364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46F47757-254C-4690-9F8A-9198008A3F25}"/>
              </a:ext>
            </a:extLst>
          </p:cNvPr>
          <p:cNvSpPr/>
          <p:nvPr/>
        </p:nvSpPr>
        <p:spPr>
          <a:xfrm>
            <a:off x="3959107" y="2537488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F44EAD33-D390-4D5B-A1DA-87985566C32D}"/>
              </a:ext>
            </a:extLst>
          </p:cNvPr>
          <p:cNvSpPr/>
          <p:nvPr/>
        </p:nvSpPr>
        <p:spPr>
          <a:xfrm>
            <a:off x="3959107" y="3117931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43FC598D-00A1-40BA-A254-B48F19B254ED}"/>
              </a:ext>
            </a:extLst>
          </p:cNvPr>
          <p:cNvSpPr/>
          <p:nvPr/>
        </p:nvSpPr>
        <p:spPr>
          <a:xfrm>
            <a:off x="3959107" y="3698374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C2B09164-EE82-40B3-8A34-70F4FCC31FFA}"/>
              </a:ext>
            </a:extLst>
          </p:cNvPr>
          <p:cNvSpPr/>
          <p:nvPr/>
        </p:nvSpPr>
        <p:spPr>
          <a:xfrm>
            <a:off x="3959107" y="4862814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5B067E84-2970-44DA-9CD8-E6B4C2566994}"/>
              </a:ext>
            </a:extLst>
          </p:cNvPr>
          <p:cNvSpPr/>
          <p:nvPr/>
        </p:nvSpPr>
        <p:spPr>
          <a:xfrm>
            <a:off x="3959107" y="4280594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0A4D08F9-973C-4E59-B77F-ADE6B4A6C428}"/>
              </a:ext>
            </a:extLst>
          </p:cNvPr>
          <p:cNvSpPr/>
          <p:nvPr/>
        </p:nvSpPr>
        <p:spPr>
          <a:xfrm>
            <a:off x="5398047" y="254833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EDE9D2D4-F821-4B29-84E8-284175117F1C}"/>
              </a:ext>
            </a:extLst>
          </p:cNvPr>
          <p:cNvSpPr/>
          <p:nvPr/>
        </p:nvSpPr>
        <p:spPr>
          <a:xfrm>
            <a:off x="5398047" y="3128773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5A1A4225-9FF7-4BF3-AD18-4D1171DB69E9}"/>
              </a:ext>
            </a:extLst>
          </p:cNvPr>
          <p:cNvSpPr/>
          <p:nvPr/>
        </p:nvSpPr>
        <p:spPr>
          <a:xfrm>
            <a:off x="5398047" y="3709216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8B3CFD81-78A9-4529-8DBA-CA79C95E8FF8}"/>
              </a:ext>
            </a:extLst>
          </p:cNvPr>
          <p:cNvSpPr/>
          <p:nvPr/>
        </p:nvSpPr>
        <p:spPr>
          <a:xfrm>
            <a:off x="5398047" y="4873656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0CE3D22F-F5DD-47CD-ACB3-771902BFDCCD}"/>
              </a:ext>
            </a:extLst>
          </p:cNvPr>
          <p:cNvSpPr/>
          <p:nvPr/>
        </p:nvSpPr>
        <p:spPr>
          <a:xfrm>
            <a:off x="5398047" y="4291436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DFAA428F-00C6-4F49-968E-2F3C1FD1B98A}"/>
              </a:ext>
            </a:extLst>
          </p:cNvPr>
          <p:cNvSpPr/>
          <p:nvPr/>
        </p:nvSpPr>
        <p:spPr>
          <a:xfrm>
            <a:off x="6877527" y="254854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48B6F13A-0C5E-4B4C-8709-D62B853A5F46}"/>
              </a:ext>
            </a:extLst>
          </p:cNvPr>
          <p:cNvSpPr/>
          <p:nvPr/>
        </p:nvSpPr>
        <p:spPr>
          <a:xfrm>
            <a:off x="6877527" y="3128983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CF8BA3D6-CBB6-4053-A917-E5DB75563ED5}"/>
              </a:ext>
            </a:extLst>
          </p:cNvPr>
          <p:cNvSpPr/>
          <p:nvPr/>
        </p:nvSpPr>
        <p:spPr>
          <a:xfrm>
            <a:off x="6877527" y="3709426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6A964B57-AE77-4E2F-8C60-FE8C4F6E7F17}"/>
              </a:ext>
            </a:extLst>
          </p:cNvPr>
          <p:cNvSpPr/>
          <p:nvPr/>
        </p:nvSpPr>
        <p:spPr>
          <a:xfrm>
            <a:off x="6877527" y="4873866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C0D42700-E33F-46C2-BA1F-DD46D39082D8}"/>
              </a:ext>
            </a:extLst>
          </p:cNvPr>
          <p:cNvSpPr/>
          <p:nvPr/>
        </p:nvSpPr>
        <p:spPr>
          <a:xfrm>
            <a:off x="6877527" y="4291646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358B5657-8C06-4D27-A0FD-EE8467ED9E3A}"/>
              </a:ext>
            </a:extLst>
          </p:cNvPr>
          <p:cNvSpPr/>
          <p:nvPr/>
        </p:nvSpPr>
        <p:spPr>
          <a:xfrm>
            <a:off x="8275925" y="2548749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FE383FD8-F21C-4DDF-86CB-2BCA7C71116B}"/>
              </a:ext>
            </a:extLst>
          </p:cNvPr>
          <p:cNvSpPr/>
          <p:nvPr/>
        </p:nvSpPr>
        <p:spPr>
          <a:xfrm>
            <a:off x="8275925" y="3129192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1C4139B5-2572-46C3-8188-09B045AF4F9A}"/>
              </a:ext>
            </a:extLst>
          </p:cNvPr>
          <p:cNvSpPr/>
          <p:nvPr/>
        </p:nvSpPr>
        <p:spPr>
          <a:xfrm>
            <a:off x="8275925" y="3709635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77D0EABF-D867-4BAC-B88F-27235B3CC20F}"/>
              </a:ext>
            </a:extLst>
          </p:cNvPr>
          <p:cNvSpPr/>
          <p:nvPr/>
        </p:nvSpPr>
        <p:spPr>
          <a:xfrm>
            <a:off x="8275925" y="4874075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/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12C6339C-8C9B-4949-A6EE-01519B251B5E}"/>
              </a:ext>
            </a:extLst>
          </p:cNvPr>
          <p:cNvSpPr/>
          <p:nvPr/>
        </p:nvSpPr>
        <p:spPr>
          <a:xfrm>
            <a:off x="8275925" y="4291855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A456E6F4-E751-45B8-AD87-C35259C513D9}"/>
              </a:ext>
            </a:extLst>
          </p:cNvPr>
          <p:cNvSpPr/>
          <p:nvPr/>
        </p:nvSpPr>
        <p:spPr>
          <a:xfrm>
            <a:off x="4378560" y="5651429"/>
            <a:ext cx="267283" cy="196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E20D6C46-A762-4551-8D2A-03ECDC51B90E}"/>
              </a:ext>
            </a:extLst>
          </p:cNvPr>
          <p:cNvSpPr/>
          <p:nvPr/>
        </p:nvSpPr>
        <p:spPr>
          <a:xfrm>
            <a:off x="5640097" y="5664462"/>
            <a:ext cx="267283" cy="18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A8080455-E721-44E5-9547-2D35A9D1E288}"/>
              </a:ext>
            </a:extLst>
          </p:cNvPr>
          <p:cNvSpPr/>
          <p:nvPr/>
        </p:nvSpPr>
        <p:spPr>
          <a:xfrm>
            <a:off x="4790124" y="5598580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Test</a:t>
            </a:r>
            <a:endParaRPr lang="tr-TR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98515AEC-5387-4C34-9A3B-9775F0E11FAA}"/>
              </a:ext>
            </a:extLst>
          </p:cNvPr>
          <p:cNvSpPr/>
          <p:nvPr/>
        </p:nvSpPr>
        <p:spPr>
          <a:xfrm>
            <a:off x="6051660" y="558412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Eğitim</a:t>
            </a:r>
            <a:endParaRPr lang="tr-TR" dirty="0"/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CA5318F6-7D2C-42B2-9A18-52B927883E83}"/>
              </a:ext>
            </a:extLst>
          </p:cNvPr>
          <p:cNvSpPr/>
          <p:nvPr/>
        </p:nvSpPr>
        <p:spPr>
          <a:xfrm>
            <a:off x="2520167" y="1122283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1.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13" name="Ok: Aşağı 12">
            <a:extLst>
              <a:ext uri="{FF2B5EF4-FFF2-40B4-BE49-F238E27FC236}">
                <a16:creationId xmlns:a16="http://schemas.microsoft.com/office/drawing/2014/main" id="{405BC040-564A-41DC-9183-881C5D2205A5}"/>
              </a:ext>
            </a:extLst>
          </p:cNvPr>
          <p:cNvSpPr/>
          <p:nvPr/>
        </p:nvSpPr>
        <p:spPr>
          <a:xfrm>
            <a:off x="2769545" y="1603154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D6D7802F-86B7-4A91-8C42-BCD0E6C52246}"/>
              </a:ext>
            </a:extLst>
          </p:cNvPr>
          <p:cNvSpPr/>
          <p:nvPr/>
        </p:nvSpPr>
        <p:spPr>
          <a:xfrm>
            <a:off x="3941653" y="1121049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2.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45" name="Ok: Aşağı 44">
            <a:extLst>
              <a:ext uri="{FF2B5EF4-FFF2-40B4-BE49-F238E27FC236}">
                <a16:creationId xmlns:a16="http://schemas.microsoft.com/office/drawing/2014/main" id="{1CD57172-FD01-4885-999B-7817E4587C35}"/>
              </a:ext>
            </a:extLst>
          </p:cNvPr>
          <p:cNvSpPr/>
          <p:nvPr/>
        </p:nvSpPr>
        <p:spPr>
          <a:xfrm>
            <a:off x="4191031" y="1601920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9FCAB6F4-9D27-415B-85DD-3AF94ADA4D60}"/>
              </a:ext>
            </a:extLst>
          </p:cNvPr>
          <p:cNvSpPr/>
          <p:nvPr/>
        </p:nvSpPr>
        <p:spPr>
          <a:xfrm>
            <a:off x="5287923" y="1121049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3.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47" name="Ok: Aşağı 46">
            <a:extLst>
              <a:ext uri="{FF2B5EF4-FFF2-40B4-BE49-F238E27FC236}">
                <a16:creationId xmlns:a16="http://schemas.microsoft.com/office/drawing/2014/main" id="{CD70653D-3BCA-4ECB-81BF-C4B6B8FB1D02}"/>
              </a:ext>
            </a:extLst>
          </p:cNvPr>
          <p:cNvSpPr/>
          <p:nvPr/>
        </p:nvSpPr>
        <p:spPr>
          <a:xfrm>
            <a:off x="5537301" y="1601920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909743A4-BE44-4370-B800-E4D1BE4D9AE2}"/>
              </a:ext>
            </a:extLst>
          </p:cNvPr>
          <p:cNvSpPr/>
          <p:nvPr/>
        </p:nvSpPr>
        <p:spPr>
          <a:xfrm>
            <a:off x="6767403" y="1121049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4.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49" name="Ok: Aşağı 48">
            <a:extLst>
              <a:ext uri="{FF2B5EF4-FFF2-40B4-BE49-F238E27FC236}">
                <a16:creationId xmlns:a16="http://schemas.microsoft.com/office/drawing/2014/main" id="{FB0E4086-8609-4DFE-97DA-CB12DEE97309}"/>
              </a:ext>
            </a:extLst>
          </p:cNvPr>
          <p:cNvSpPr/>
          <p:nvPr/>
        </p:nvSpPr>
        <p:spPr>
          <a:xfrm>
            <a:off x="7016781" y="1601920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809E2B47-56D0-4557-A70B-0F2CDD73B8BA}"/>
              </a:ext>
            </a:extLst>
          </p:cNvPr>
          <p:cNvSpPr/>
          <p:nvPr/>
        </p:nvSpPr>
        <p:spPr>
          <a:xfrm>
            <a:off x="8246883" y="1126713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5.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51" name="Ok: Aşağı 50">
            <a:extLst>
              <a:ext uri="{FF2B5EF4-FFF2-40B4-BE49-F238E27FC236}">
                <a16:creationId xmlns:a16="http://schemas.microsoft.com/office/drawing/2014/main" id="{21CDE731-6335-4A4F-9F2E-B3C8F1A8E8F7}"/>
              </a:ext>
            </a:extLst>
          </p:cNvPr>
          <p:cNvSpPr/>
          <p:nvPr/>
        </p:nvSpPr>
        <p:spPr>
          <a:xfrm>
            <a:off x="8496261" y="1607584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2" name="Unvan 1">
            <a:extLst>
              <a:ext uri="{FF2B5EF4-FFF2-40B4-BE49-F238E27FC236}">
                <a16:creationId xmlns:a16="http://schemas.microsoft.com/office/drawing/2014/main" id="{443F43D8-4A0E-4AE3-A3DB-214EEC639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3876" y="226275"/>
            <a:ext cx="5946728" cy="607652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Cross-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Validation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3" name="Dikdörtgen 52">
            <a:extLst>
              <a:ext uri="{FF2B5EF4-FFF2-40B4-BE49-F238E27FC236}">
                <a16:creationId xmlns:a16="http://schemas.microsoft.com/office/drawing/2014/main" id="{7A7C6B7F-04FD-45C3-AB34-EA3D7109C2F1}"/>
              </a:ext>
            </a:extLst>
          </p:cNvPr>
          <p:cNvSpPr/>
          <p:nvPr/>
        </p:nvSpPr>
        <p:spPr>
          <a:xfrm>
            <a:off x="9464208" y="3066116"/>
            <a:ext cx="20875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Roboto"/>
              </a:rPr>
              <a:t>Genellikle</a:t>
            </a:r>
            <a:r>
              <a:rPr lang="en-US" sz="2000" dirty="0">
                <a:latin typeface="Roboto"/>
              </a:rPr>
              <a:t> K = 5 </a:t>
            </a:r>
            <a:r>
              <a:rPr lang="tr-TR" sz="2000" dirty="0">
                <a:latin typeface="Roboto"/>
              </a:rPr>
              <a:t>veya</a:t>
            </a:r>
            <a:r>
              <a:rPr lang="en-US" sz="2000" dirty="0">
                <a:latin typeface="Roboto"/>
              </a:rPr>
              <a:t> 10 </a:t>
            </a:r>
            <a:r>
              <a:rPr lang="tr-TR" sz="2000" dirty="0">
                <a:latin typeface="Roboto"/>
              </a:rPr>
              <a:t>seçilir.</a:t>
            </a:r>
          </a:p>
        </p:txBody>
      </p:sp>
    </p:spTree>
    <p:extLst>
      <p:ext uri="{BB962C8B-B14F-4D97-AF65-F5344CB8AC3E}">
        <p14:creationId xmlns:p14="http://schemas.microsoft.com/office/powerpoint/2010/main" val="7274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829048" y="231850"/>
            <a:ext cx="5946728" cy="874007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Train-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Validation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Split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188F3F90-7434-420E-9B08-EB87BA0FF775}"/>
              </a:ext>
            </a:extLst>
          </p:cNvPr>
          <p:cNvSpPr/>
          <p:nvPr/>
        </p:nvSpPr>
        <p:spPr>
          <a:xfrm>
            <a:off x="1990581" y="1941225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A1E74FEE-4D2E-4521-ABC9-0ECE30EE7E24}"/>
              </a:ext>
            </a:extLst>
          </p:cNvPr>
          <p:cNvSpPr/>
          <p:nvPr/>
        </p:nvSpPr>
        <p:spPr>
          <a:xfrm>
            <a:off x="4378560" y="5651429"/>
            <a:ext cx="267283" cy="196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EE6B97FF-6793-40C2-8D60-342CE84B0717}"/>
              </a:ext>
            </a:extLst>
          </p:cNvPr>
          <p:cNvSpPr/>
          <p:nvPr/>
        </p:nvSpPr>
        <p:spPr>
          <a:xfrm>
            <a:off x="5640097" y="5664462"/>
            <a:ext cx="267283" cy="18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AD86E946-5C9C-48AC-9AA3-CE43B12CA287}"/>
              </a:ext>
            </a:extLst>
          </p:cNvPr>
          <p:cNvSpPr/>
          <p:nvPr/>
        </p:nvSpPr>
        <p:spPr>
          <a:xfrm>
            <a:off x="4790124" y="5598580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Test</a:t>
            </a:r>
            <a:endParaRPr lang="tr-TR" dirty="0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62A2C34D-29D1-4095-8FE5-951BF65604BA}"/>
              </a:ext>
            </a:extLst>
          </p:cNvPr>
          <p:cNvSpPr/>
          <p:nvPr/>
        </p:nvSpPr>
        <p:spPr>
          <a:xfrm>
            <a:off x="6051660" y="558412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Eğitim</a:t>
            </a:r>
            <a:endParaRPr lang="tr-TR" dirty="0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1B77F575-0C71-4778-8755-2D3EA46EA61B}"/>
              </a:ext>
            </a:extLst>
          </p:cNvPr>
          <p:cNvSpPr/>
          <p:nvPr/>
        </p:nvSpPr>
        <p:spPr>
          <a:xfrm>
            <a:off x="1990581" y="2513920"/>
            <a:ext cx="685800" cy="202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66F3EF98-FF54-43F9-AC97-9EE6BED1C1E9}"/>
              </a:ext>
            </a:extLst>
          </p:cNvPr>
          <p:cNvSpPr/>
          <p:nvPr/>
        </p:nvSpPr>
        <p:spPr>
          <a:xfrm>
            <a:off x="4354284" y="1991842"/>
            <a:ext cx="562968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Roboto"/>
              </a:rPr>
              <a:t>Cross-</a:t>
            </a:r>
            <a:r>
              <a:rPr lang="tr-TR" sz="2000" dirty="0" err="1">
                <a:latin typeface="Roboto"/>
              </a:rPr>
              <a:t>Validation</a:t>
            </a:r>
            <a:r>
              <a:rPr lang="tr-TR" sz="2000" dirty="0">
                <a:latin typeface="Roboto"/>
              </a:rPr>
              <a:t> aksine veriyi ikiye böler.</a:t>
            </a:r>
          </a:p>
          <a:p>
            <a:endParaRPr lang="tr-TR" sz="2000" dirty="0">
              <a:latin typeface="Roboto"/>
            </a:endParaRPr>
          </a:p>
          <a:p>
            <a:r>
              <a:rPr lang="tr-TR" sz="2000" dirty="0">
                <a:latin typeface="Roboto"/>
              </a:rPr>
              <a:t>Hesaplama maliyeti düşüktür.</a:t>
            </a:r>
          </a:p>
          <a:p>
            <a:endParaRPr lang="tr-TR" sz="2000" dirty="0">
              <a:latin typeface="Roboto"/>
            </a:endParaRPr>
          </a:p>
          <a:p>
            <a:r>
              <a:rPr lang="tr-TR" sz="2000" dirty="0">
                <a:latin typeface="Roboto"/>
              </a:rPr>
              <a:t>Ancak CV kadar güvenilir sonuçlar üretmez.</a:t>
            </a:r>
          </a:p>
          <a:p>
            <a:endParaRPr lang="tr-TR" sz="2000" dirty="0">
              <a:latin typeface="Roboto"/>
            </a:endParaRPr>
          </a:p>
          <a:p>
            <a:r>
              <a:rPr lang="tr-TR" dirty="0" err="1">
                <a:latin typeface="Roboto"/>
              </a:rPr>
              <a:t>trainRatio</a:t>
            </a:r>
            <a:r>
              <a:rPr lang="tr-TR" dirty="0">
                <a:latin typeface="Roboto"/>
              </a:rPr>
              <a:t> ile eğitim için ayrılacak oran belirlenir. Genelde 0.75</a:t>
            </a:r>
            <a:endParaRPr lang="tr-TR" sz="20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6049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4853</TotalTime>
  <Words>465</Words>
  <Application>Microsoft Office PowerPoint</Application>
  <PresentationFormat>Geniş ekran</PresentationFormat>
  <Paragraphs>77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Roboto</vt:lpstr>
      <vt:lpstr>Office Teması</vt:lpstr>
      <vt:lpstr>Model Hiperparametrelerini Ayarlama</vt:lpstr>
      <vt:lpstr>Parametre</vt:lpstr>
      <vt:lpstr>Hiperparametre</vt:lpstr>
      <vt:lpstr>Hiperparametreler için İdeal Değerler</vt:lpstr>
      <vt:lpstr>Parametre ve Hiperparametre Ayrımı</vt:lpstr>
      <vt:lpstr>Lineer Regresyon için Hiperparametreler</vt:lpstr>
      <vt:lpstr>Diğer Hiperparametreler</vt:lpstr>
      <vt:lpstr>Cross-Validation</vt:lpstr>
      <vt:lpstr>Train-Validation Split</vt:lpstr>
      <vt:lpstr>ParamGridBuilder()</vt:lpstr>
      <vt:lpstr>Evaluator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113</cp:revision>
  <dcterms:created xsi:type="dcterms:W3CDTF">2018-03-04T09:30:49Z</dcterms:created>
  <dcterms:modified xsi:type="dcterms:W3CDTF">2019-03-21T05:12:10Z</dcterms:modified>
</cp:coreProperties>
</file>