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6F2E0-EF04-4CC3-9315-2589F35DE1AF}" v="6" dt="2024-10-19T16:54:41.178"/>
    <p1510:client id="{377EE7B4-4CCF-44DC-9D63-2C889DBEA564}" v="233" dt="2024-10-19T18:00:55.900"/>
    <p1510:client id="{89757CB8-9FC9-4FAB-9DE1-CF438DD58207}" v="575" dt="2024-10-19T17:40:25.2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October 22,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527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October 22,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4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October 22,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October 22,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8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October 22,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4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October 22,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9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October 22,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7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October 22,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506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October 22,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9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October 22,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7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October 22,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9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October 22,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24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CAB7BF2-C0E5-4451-82FD-4D451D5D3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055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1112F-CA1F-1DD7-98A3-8F44F9E29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5401" y="781189"/>
            <a:ext cx="7308850" cy="3639456"/>
          </a:xfrm>
        </p:spPr>
        <p:txBody>
          <a:bodyPr wrap="square" anchor="b">
            <a:normAutofit/>
          </a:bodyPr>
          <a:lstStyle/>
          <a:p>
            <a:r>
              <a:rPr lang="en-US" sz="8000" b="1" dirty="0">
                <a:latin typeface="Arial Black"/>
              </a:rPr>
              <a:t>PicHub</a:t>
            </a:r>
            <a:endParaRPr lang="ru-RU" sz="8000" dirty="0">
              <a:latin typeface="Arial Black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DB02B9-F3BA-4EEE-A717-BA38B57F4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3792" y="4530271"/>
            <a:ext cx="3960000" cy="2696065"/>
            <a:chOff x="6053792" y="4530271"/>
            <a:chExt cx="3960000" cy="2696065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19C4E36-EAB8-46C1-ADC2-867AA90CD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6305855" y="5349826"/>
              <a:ext cx="3707937" cy="1853969"/>
            </a:xfrm>
            <a:custGeom>
              <a:avLst/>
              <a:gdLst>
                <a:gd name="connsiteX0" fmla="*/ 3707937 w 3707937"/>
                <a:gd name="connsiteY0" fmla="*/ 1853969 h 1853969"/>
                <a:gd name="connsiteX1" fmla="*/ 1853969 w 3707937"/>
                <a:gd name="connsiteY1" fmla="*/ 0 h 1853969"/>
                <a:gd name="connsiteX2" fmla="*/ 1684921 w 3707937"/>
                <a:gd name="connsiteY2" fmla="*/ 8536 h 1853969"/>
                <a:gd name="connsiteX3" fmla="*/ 8536 w 3707937"/>
                <a:gd name="connsiteY3" fmla="*/ 1684921 h 1853969"/>
                <a:gd name="connsiteX4" fmla="*/ 0 w 3707937"/>
                <a:gd name="connsiteY4" fmla="*/ 1853969 h 1853969"/>
                <a:gd name="connsiteX5" fmla="*/ 926985 w 3707937"/>
                <a:gd name="connsiteY5" fmla="*/ 1853969 h 1853969"/>
                <a:gd name="connsiteX6" fmla="*/ 1853969 w 3707937"/>
                <a:gd name="connsiteY6" fmla="*/ 926985 h 1853969"/>
                <a:gd name="connsiteX7" fmla="*/ 2780952 w 3707937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07937" h="1853969">
                  <a:moveTo>
                    <a:pt x="3707937" y="1853969"/>
                  </a:moveTo>
                  <a:cubicBezTo>
                    <a:pt x="3707937" y="830050"/>
                    <a:pt x="2877887" y="0"/>
                    <a:pt x="1853969" y="0"/>
                  </a:cubicBezTo>
                  <a:lnTo>
                    <a:pt x="1684921" y="8536"/>
                  </a:lnTo>
                  <a:lnTo>
                    <a:pt x="8536" y="1684921"/>
                  </a:lnTo>
                  <a:lnTo>
                    <a:pt x="0" y="1853969"/>
                  </a:lnTo>
                  <a:lnTo>
                    <a:pt x="926985" y="1853969"/>
                  </a:lnTo>
                  <a:cubicBezTo>
                    <a:pt x="926985" y="1342010"/>
                    <a:pt x="1342009" y="926986"/>
                    <a:pt x="1853969" y="926985"/>
                  </a:cubicBezTo>
                  <a:cubicBezTo>
                    <a:pt x="2365928" y="926985"/>
                    <a:pt x="2780952" y="1342010"/>
                    <a:pt x="2780952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42900" dist="50800" dir="16200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AC95D1B-353B-49A5-92C8-947C87416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6186241" y="5061493"/>
              <a:ext cx="3707937" cy="2164843"/>
            </a:xfrm>
            <a:custGeom>
              <a:avLst/>
              <a:gdLst>
                <a:gd name="connsiteX0" fmla="*/ 3707937 w 3707937"/>
                <a:gd name="connsiteY0" fmla="*/ 2164843 h 2164843"/>
                <a:gd name="connsiteX1" fmla="*/ 1853968 w 3707937"/>
                <a:gd name="connsiteY1" fmla="*/ 0 h 2164843"/>
                <a:gd name="connsiteX2" fmla="*/ 1664412 w 3707937"/>
                <a:gd name="connsiteY2" fmla="*/ 11177 h 2164843"/>
                <a:gd name="connsiteX3" fmla="*/ 1646600 w 3707937"/>
                <a:gd name="connsiteY3" fmla="*/ 14351 h 2164843"/>
                <a:gd name="connsiteX4" fmla="*/ 67392 w 3707937"/>
                <a:gd name="connsiteY4" fmla="*/ 1593559 h 2164843"/>
                <a:gd name="connsiteX5" fmla="*/ 37666 w 3707937"/>
                <a:gd name="connsiteY5" fmla="*/ 1728552 h 2164843"/>
                <a:gd name="connsiteX6" fmla="*/ 0 w 3707937"/>
                <a:gd name="connsiteY6" fmla="*/ 2164843 h 2164843"/>
                <a:gd name="connsiteX7" fmla="*/ 926985 w 3707937"/>
                <a:gd name="connsiteY7" fmla="*/ 2164843 h 2164843"/>
                <a:gd name="connsiteX8" fmla="*/ 1853968 w 3707937"/>
                <a:gd name="connsiteY8" fmla="*/ 1082422 h 2164843"/>
                <a:gd name="connsiteX9" fmla="*/ 2780952 w 3707937"/>
                <a:gd name="connsiteY9" fmla="*/ 2164843 h 2164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07937" h="2164843">
                  <a:moveTo>
                    <a:pt x="3707937" y="2164843"/>
                  </a:moveTo>
                  <a:cubicBezTo>
                    <a:pt x="3707937" y="969234"/>
                    <a:pt x="2877886" y="0"/>
                    <a:pt x="1853968" y="0"/>
                  </a:cubicBezTo>
                  <a:cubicBezTo>
                    <a:pt x="1789974" y="0"/>
                    <a:pt x="1726736" y="3786"/>
                    <a:pt x="1664412" y="11177"/>
                  </a:cubicBezTo>
                  <a:lnTo>
                    <a:pt x="1646600" y="14351"/>
                  </a:lnTo>
                  <a:lnTo>
                    <a:pt x="67392" y="1593559"/>
                  </a:lnTo>
                  <a:lnTo>
                    <a:pt x="37666" y="1728552"/>
                  </a:lnTo>
                  <a:cubicBezTo>
                    <a:pt x="12970" y="1869478"/>
                    <a:pt x="0" y="2015392"/>
                    <a:pt x="0" y="2164843"/>
                  </a:cubicBezTo>
                  <a:lnTo>
                    <a:pt x="926985" y="2164843"/>
                  </a:lnTo>
                  <a:cubicBezTo>
                    <a:pt x="926985" y="1567039"/>
                    <a:pt x="1342009" y="1082423"/>
                    <a:pt x="1853968" y="1082422"/>
                  </a:cubicBezTo>
                  <a:cubicBezTo>
                    <a:pt x="2365928" y="1082422"/>
                    <a:pt x="2780952" y="1567039"/>
                    <a:pt x="2780952" y="2164843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381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ED63058-6155-422A-A2D9-69A6A1DF0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413283" y="6132831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4486CA9-CA51-4F1D-AD04-FC35DA445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8375334" y="4170780"/>
              <a:ext cx="214196" cy="933178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02074B-6442-4E42-906E-9ADCB4241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488" y="4595180"/>
            <a:ext cx="7308850" cy="1713545"/>
          </a:xfrm>
        </p:spPr>
        <p:txBody>
          <a:bodyPr vert="horz" lIns="0" tIns="0" rIns="0" bIns="0" rtlCol="0">
            <a:normAutofit/>
          </a:bodyPr>
          <a:lstStyle/>
          <a:p>
            <a:r>
              <a:rPr lang="ru-RU" dirty="0">
                <a:solidFill>
                  <a:schemeClr val="tx1">
                    <a:alpha val="60000"/>
                  </a:schemeClr>
                </a:solidFill>
                <a:latin typeface="Arial Black"/>
              </a:rPr>
              <a:t>Наставник: Цымбалюк Лариса Николаевна</a:t>
            </a:r>
            <a:endParaRPr lang="ru-RU">
              <a:solidFill>
                <a:schemeClr val="tx1">
                  <a:alpha val="60000"/>
                </a:schemeClr>
              </a:solidFill>
              <a:latin typeface="Arial Black"/>
              <a:ea typeface="Source Sans Pro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9E80463-482A-4612-8063-9F60E0C7F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633" y="180949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947BE06-624A-4F53-8B42-58DD39DB5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52426" y="1013899"/>
            <a:ext cx="1262947" cy="1335601"/>
            <a:chOff x="5094405" y="2340638"/>
            <a:chExt cx="1262947" cy="1335601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0BF6DBE-FE5B-4D9A-B7A8-86FF60DFE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5185879" y="2504765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A32303D-EAC6-41B6-9A89-CC568F123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5711479" y="2340638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4" name="Рисунок 13" descr="Изображение выглядит как круг, логотип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58D48A5-FD7E-B8D1-94AE-78DC6EDD3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575" y="4412837"/>
            <a:ext cx="2670589" cy="268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BA6C1-DAFB-E903-9E0C-2A33F7FE3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366" y="438564"/>
            <a:ext cx="8281987" cy="1333057"/>
          </a:xfrm>
        </p:spPr>
        <p:txBody>
          <a:bodyPr wrap="square" anchor="t">
            <a:normAutofit/>
          </a:bodyPr>
          <a:lstStyle/>
          <a:p>
            <a:r>
              <a:rPr lang="ru-RU" sz="3600" b="1" dirty="0">
                <a:latin typeface="Arial Black"/>
              </a:rPr>
              <a:t>Члены команды</a:t>
            </a:r>
            <a:endParaRPr lang="ru-RU" dirty="0">
              <a:latin typeface="Arial Black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4E6BD3-B518-46A4-9CC0-30D09555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9157" y="158455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1FBE92-3FC2-48E4-874B-A5273A042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0526" y="2488515"/>
            <a:ext cx="1262947" cy="1335600"/>
            <a:chOff x="2678417" y="2427951"/>
            <a:chExt cx="1262947" cy="13356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7C333A-2381-4657-ACDA-47654B21F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A5CCC1-7BBD-4F00-82CF-C7683D9F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0DAEA90-11E9-4069-BC2C-6F65C6C1C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600937" y="4090109"/>
            <a:ext cx="3682485" cy="1853969"/>
          </a:xfrm>
          <a:custGeom>
            <a:avLst/>
            <a:gdLst>
              <a:gd name="connsiteX0" fmla="*/ 3682485 w 3682485"/>
              <a:gd name="connsiteY0" fmla="*/ 1853969 h 1853969"/>
              <a:gd name="connsiteX1" fmla="*/ 2755500 w 3682485"/>
              <a:gd name="connsiteY1" fmla="*/ 1853969 h 1853969"/>
              <a:gd name="connsiteX2" fmla="*/ 1828517 w 3682485"/>
              <a:gd name="connsiteY2" fmla="*/ 926985 h 1853969"/>
              <a:gd name="connsiteX3" fmla="*/ 901534 w 3682485"/>
              <a:gd name="connsiteY3" fmla="*/ 1853969 h 1853969"/>
              <a:gd name="connsiteX4" fmla="*/ 293606 w 3682485"/>
              <a:gd name="connsiteY4" fmla="*/ 1853969 h 1853969"/>
              <a:gd name="connsiteX5" fmla="*/ 0 w 3682485"/>
              <a:gd name="connsiteY5" fmla="*/ 1560363 h 1853969"/>
              <a:gd name="connsiteX6" fmla="*/ 12215 w 3682485"/>
              <a:gd name="connsiteY6" fmla="*/ 1480329 h 1853969"/>
              <a:gd name="connsiteX7" fmla="*/ 1828517 w 3682485"/>
              <a:gd name="connsiteY7" fmla="*/ 0 h 1853969"/>
              <a:gd name="connsiteX8" fmla="*/ 3682485 w 3682485"/>
              <a:gd name="connsiteY8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82485" h="1853969">
                <a:moveTo>
                  <a:pt x="3682485" y="1853969"/>
                </a:moveTo>
                <a:lnTo>
                  <a:pt x="2755500" y="1853969"/>
                </a:lnTo>
                <a:cubicBezTo>
                  <a:pt x="2755500" y="1342010"/>
                  <a:pt x="2340476" y="926985"/>
                  <a:pt x="1828517" y="926985"/>
                </a:cubicBezTo>
                <a:cubicBezTo>
                  <a:pt x="1316558" y="926985"/>
                  <a:pt x="901534" y="1342010"/>
                  <a:pt x="901534" y="1853969"/>
                </a:cubicBezTo>
                <a:lnTo>
                  <a:pt x="293606" y="1853969"/>
                </a:lnTo>
                <a:lnTo>
                  <a:pt x="0" y="1560363"/>
                </a:lnTo>
                <a:lnTo>
                  <a:pt x="12215" y="1480329"/>
                </a:lnTo>
                <a:cubicBezTo>
                  <a:pt x="185091" y="635508"/>
                  <a:pt x="932589" y="0"/>
                  <a:pt x="1828517" y="0"/>
                </a:cubicBezTo>
                <a:cubicBezTo>
                  <a:pt x="2852434" y="0"/>
                  <a:pt x="3682485" y="830051"/>
                  <a:pt x="368248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508000" dist="101600" dir="96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E8189B-747E-48AE-99A9-1BEE68012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 flipH="1" flipV="1">
            <a:off x="8711129" y="3843994"/>
            <a:ext cx="3644147" cy="2149759"/>
          </a:xfrm>
          <a:custGeom>
            <a:avLst/>
            <a:gdLst>
              <a:gd name="connsiteX0" fmla="*/ 3644147 w 3644147"/>
              <a:gd name="connsiteY0" fmla="*/ 2149759 h 2149759"/>
              <a:gd name="connsiteX1" fmla="*/ 2717163 w 3644147"/>
              <a:gd name="connsiteY1" fmla="*/ 2149759 h 2149759"/>
              <a:gd name="connsiteX2" fmla="*/ 1790179 w 3644147"/>
              <a:gd name="connsiteY2" fmla="*/ 1074881 h 2149759"/>
              <a:gd name="connsiteX3" fmla="*/ 863196 w 3644147"/>
              <a:gd name="connsiteY3" fmla="*/ 2149759 h 2149759"/>
              <a:gd name="connsiteX4" fmla="*/ 551057 w 3644147"/>
              <a:gd name="connsiteY4" fmla="*/ 2149759 h 2149759"/>
              <a:gd name="connsiteX5" fmla="*/ 0 w 3644147"/>
              <a:gd name="connsiteY5" fmla="*/ 1598702 h 2149759"/>
              <a:gd name="connsiteX6" fmla="*/ 19562 w 3644147"/>
              <a:gd name="connsiteY6" fmla="*/ 1510486 h 2149759"/>
              <a:gd name="connsiteX7" fmla="*/ 1790179 w 3644147"/>
              <a:gd name="connsiteY7" fmla="*/ 0 h 2149759"/>
              <a:gd name="connsiteX8" fmla="*/ 3644147 w 3644147"/>
              <a:gd name="connsiteY8" fmla="*/ 2149759 h 214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4147" h="2149759">
                <a:moveTo>
                  <a:pt x="3644147" y="2149759"/>
                </a:moveTo>
                <a:lnTo>
                  <a:pt x="2717163" y="2149759"/>
                </a:lnTo>
                <a:cubicBezTo>
                  <a:pt x="2717162" y="1556120"/>
                  <a:pt x="2302138" y="1074880"/>
                  <a:pt x="1790179" y="1074881"/>
                </a:cubicBezTo>
                <a:cubicBezTo>
                  <a:pt x="1278220" y="1074880"/>
                  <a:pt x="863196" y="1556119"/>
                  <a:pt x="863196" y="2149759"/>
                </a:cubicBezTo>
                <a:lnTo>
                  <a:pt x="551057" y="2149759"/>
                </a:lnTo>
                <a:lnTo>
                  <a:pt x="0" y="1598702"/>
                </a:lnTo>
                <a:lnTo>
                  <a:pt x="19562" y="1510486"/>
                </a:lnTo>
                <a:cubicBezTo>
                  <a:pt x="254295" y="635388"/>
                  <a:pt x="958246" y="0"/>
                  <a:pt x="1790179" y="0"/>
                </a:cubicBezTo>
                <a:cubicBezTo>
                  <a:pt x="2814097" y="0"/>
                  <a:pt x="3644147" y="962481"/>
                  <a:pt x="3644147" y="2149759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52A036-DD18-A6DA-BCB1-05913ADF0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198" y="1606674"/>
            <a:ext cx="4193949" cy="5347541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0" indent="0">
              <a:lnSpc>
                <a:spcPct val="150000"/>
              </a:lnSpc>
              <a:spcBef>
                <a:spcPts val="400"/>
              </a:spcBef>
              <a:spcAft>
                <a:spcPts val="500"/>
              </a:spcAft>
              <a:buNone/>
            </a:pPr>
            <a:r>
              <a:rPr lang="ru-RU" sz="2200" b="1" dirty="0">
                <a:solidFill>
                  <a:schemeClr val="tx1"/>
                </a:solidFill>
                <a:latin typeface="Arial Black"/>
                <a:ea typeface="Source Sans Pro"/>
                <a:cs typeface="Arial"/>
              </a:rPr>
              <a:t>1. Илья Барышников</a:t>
            </a:r>
            <a:br>
              <a:rPr lang="ru-RU" sz="2200" b="1" dirty="0">
                <a:latin typeface="Arial Black"/>
                <a:ea typeface="Source Sans Pro"/>
                <a:cs typeface="Arial"/>
              </a:rPr>
            </a:br>
            <a:r>
              <a:rPr lang="ru-RU" sz="2200" b="1" dirty="0">
                <a:solidFill>
                  <a:schemeClr val="tx1"/>
                </a:solidFill>
                <a:latin typeface="Arial Black"/>
                <a:ea typeface="Source Sans Pro"/>
                <a:cs typeface="Arial"/>
              </a:rPr>
              <a:t>2. Руслан </a:t>
            </a:r>
            <a:r>
              <a:rPr lang="ru-RU" sz="2200" b="1" err="1">
                <a:solidFill>
                  <a:schemeClr val="tx1"/>
                </a:solidFill>
                <a:latin typeface="Arial Black"/>
                <a:ea typeface="Source Sans Pro"/>
                <a:cs typeface="Arial"/>
              </a:rPr>
              <a:t>Евкачев</a:t>
            </a:r>
            <a:br>
              <a:rPr lang="ru-RU" sz="2200" b="1" dirty="0">
                <a:latin typeface="Arial Black"/>
                <a:ea typeface="Source Sans Pro"/>
                <a:cs typeface="Arial"/>
              </a:rPr>
            </a:br>
            <a:r>
              <a:rPr lang="ru-RU" sz="2200" b="1" dirty="0">
                <a:solidFill>
                  <a:schemeClr val="tx1"/>
                </a:solidFill>
                <a:latin typeface="Arial Black"/>
                <a:ea typeface="Source Sans Pro"/>
                <a:cs typeface="Arial"/>
              </a:rPr>
              <a:t>3. Максим </a:t>
            </a:r>
            <a:r>
              <a:rPr lang="ru-RU" sz="2200" b="1" err="1">
                <a:solidFill>
                  <a:schemeClr val="tx1"/>
                </a:solidFill>
                <a:latin typeface="Arial Black"/>
                <a:ea typeface="Source Sans Pro"/>
                <a:cs typeface="Arial"/>
              </a:rPr>
              <a:t>Юфриков</a:t>
            </a:r>
            <a:br>
              <a:rPr lang="ru-RU" sz="2200" b="1" dirty="0">
                <a:latin typeface="Arial Black"/>
                <a:ea typeface="Source Sans Pro"/>
                <a:cs typeface="Arial"/>
              </a:rPr>
            </a:br>
            <a:r>
              <a:rPr lang="ru-RU" sz="2200" b="1" dirty="0">
                <a:solidFill>
                  <a:schemeClr val="tx1"/>
                </a:solidFill>
                <a:latin typeface="Arial Black"/>
                <a:ea typeface="Source Sans Pro"/>
                <a:cs typeface="Arial"/>
              </a:rPr>
              <a:t>4. Екатерина </a:t>
            </a:r>
            <a:r>
              <a:rPr lang="ru-RU" sz="2200" b="1" err="1">
                <a:solidFill>
                  <a:schemeClr val="tx1"/>
                </a:solidFill>
                <a:latin typeface="Arial Black"/>
                <a:ea typeface="Source Sans Pro"/>
                <a:cs typeface="Arial"/>
              </a:rPr>
              <a:t>Копаева</a:t>
            </a:r>
            <a:br>
              <a:rPr lang="ru-RU" sz="2200" b="1" dirty="0">
                <a:latin typeface="Arial Black"/>
                <a:ea typeface="Source Sans Pro"/>
                <a:cs typeface="Arial"/>
              </a:rPr>
            </a:br>
            <a:r>
              <a:rPr lang="ru-RU" sz="2200" b="1" dirty="0">
                <a:solidFill>
                  <a:schemeClr val="tx1"/>
                </a:solidFill>
                <a:latin typeface="Arial Black"/>
                <a:ea typeface="Source Sans Pro"/>
                <a:cs typeface="Arial"/>
              </a:rPr>
              <a:t>5. Виктория Митрушина</a:t>
            </a:r>
            <a:br>
              <a:rPr lang="ru-RU" sz="2200" b="1" dirty="0">
                <a:latin typeface="Arial Black"/>
                <a:ea typeface="Source Sans Pro"/>
                <a:cs typeface="Arial"/>
              </a:rPr>
            </a:br>
            <a:r>
              <a:rPr lang="ru-RU" sz="2200" b="1" dirty="0">
                <a:solidFill>
                  <a:schemeClr val="tx1"/>
                </a:solidFill>
                <a:latin typeface="Arial Black"/>
                <a:ea typeface="Source Sans Pro"/>
                <a:cs typeface="Arial"/>
              </a:rPr>
              <a:t>6. Анна </a:t>
            </a:r>
            <a:r>
              <a:rPr lang="ru-RU" sz="2200" b="1" err="1">
                <a:solidFill>
                  <a:schemeClr val="tx1"/>
                </a:solidFill>
                <a:latin typeface="Arial Black"/>
                <a:ea typeface="Source Sans Pro"/>
                <a:cs typeface="Arial"/>
              </a:rPr>
              <a:t>Боязитова</a:t>
            </a:r>
            <a:br>
              <a:rPr lang="ru-RU" sz="2200" b="1" dirty="0">
                <a:latin typeface="Arial Black"/>
                <a:ea typeface="Source Sans Pro"/>
                <a:cs typeface="Arial"/>
              </a:rPr>
            </a:br>
            <a:r>
              <a:rPr lang="ru-RU" sz="2200" b="1" dirty="0">
                <a:solidFill>
                  <a:schemeClr val="tx1"/>
                </a:solidFill>
                <a:latin typeface="Arial Black"/>
                <a:ea typeface="Source Sans Pro"/>
                <a:cs typeface="Arial"/>
              </a:rPr>
              <a:t>7. Дарина Симонова  </a:t>
            </a:r>
            <a:br>
              <a:rPr lang="ru-RU" sz="2200" b="1" dirty="0">
                <a:latin typeface="Arial Black"/>
                <a:ea typeface="Source Sans Pro"/>
                <a:cs typeface="Arial"/>
              </a:rPr>
            </a:br>
            <a:r>
              <a:rPr lang="ru-RU" sz="2200" b="1" dirty="0">
                <a:solidFill>
                  <a:schemeClr val="tx1"/>
                </a:solidFill>
                <a:latin typeface="Arial Black"/>
                <a:ea typeface="Source Sans Pro"/>
                <a:cs typeface="Arial"/>
              </a:rPr>
              <a:t>8. София Николаева </a:t>
            </a:r>
            <a:r>
              <a:rPr lang="ru-RU" sz="2200" b="1" dirty="0">
                <a:solidFill>
                  <a:schemeClr val="tx1"/>
                </a:solidFill>
                <a:latin typeface="Arial"/>
                <a:ea typeface="Source Sans Pro"/>
                <a:cs typeface="Arial"/>
              </a:rPr>
              <a:t> </a:t>
            </a:r>
            <a:endParaRPr lang="ru-RU" sz="2200" b="1" dirty="0">
              <a:solidFill>
                <a:schemeClr val="tx1"/>
              </a:solidFill>
              <a:ea typeface="Source Sans Pro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9DE43D0-73AC-46B4-A39F-E66967A1F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0021470" y="292006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03C343E-7EAC-4512-955A-33B1833F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 flipH="1" flipV="1">
            <a:off x="11901768" y="4915975"/>
            <a:ext cx="214196" cy="701949"/>
          </a:xfrm>
          <a:custGeom>
            <a:avLst/>
            <a:gdLst>
              <a:gd name="connsiteX0" fmla="*/ 128682 w 214196"/>
              <a:gd name="connsiteY0" fmla="*/ 9479 h 701949"/>
              <a:gd name="connsiteX1" fmla="*/ 214196 w 214196"/>
              <a:gd name="connsiteY1" fmla="*/ 466589 h 701949"/>
              <a:gd name="connsiteX2" fmla="*/ 213337 w 214196"/>
              <a:gd name="connsiteY2" fmla="*/ 503724 h 701949"/>
              <a:gd name="connsiteX3" fmla="*/ 15112 w 214196"/>
              <a:gd name="connsiteY3" fmla="*/ 701949 h 701949"/>
              <a:gd name="connsiteX4" fmla="*/ 8417 w 214196"/>
              <a:gd name="connsiteY4" fmla="*/ 648207 h 701949"/>
              <a:gd name="connsiteX5" fmla="*/ 0 w 214196"/>
              <a:gd name="connsiteY5" fmla="*/ 466589 h 701949"/>
              <a:gd name="connsiteX6" fmla="*/ 107098 w 214196"/>
              <a:gd name="connsiteY6" fmla="*/ 0 h 701949"/>
              <a:gd name="connsiteX7" fmla="*/ 128682 w 214196"/>
              <a:gd name="connsiteY7" fmla="*/ 9479 h 70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196" h="701949">
                <a:moveTo>
                  <a:pt x="128682" y="9479"/>
                </a:moveTo>
                <a:cubicBezTo>
                  <a:pt x="177485" y="52987"/>
                  <a:pt x="214196" y="241110"/>
                  <a:pt x="214196" y="466589"/>
                </a:cubicBezTo>
                <a:lnTo>
                  <a:pt x="213337" y="503724"/>
                </a:lnTo>
                <a:lnTo>
                  <a:pt x="15112" y="701949"/>
                </a:lnTo>
                <a:lnTo>
                  <a:pt x="8417" y="648207"/>
                </a:lnTo>
                <a:cubicBezTo>
                  <a:pt x="2997" y="592384"/>
                  <a:pt x="0" y="531011"/>
                  <a:pt x="0" y="466589"/>
                </a:cubicBezTo>
                <a:cubicBezTo>
                  <a:pt x="0" y="208899"/>
                  <a:pt x="47949" y="0"/>
                  <a:pt x="107098" y="0"/>
                </a:cubicBezTo>
                <a:cubicBezTo>
                  <a:pt x="114492" y="0"/>
                  <a:pt x="121710" y="3264"/>
                  <a:pt x="128682" y="9479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76D2907-AC0C-7C87-7209-51E5BF29684A}"/>
              </a:ext>
            </a:extLst>
          </p:cNvPr>
          <p:cNvSpPr txBox="1"/>
          <p:nvPr/>
        </p:nvSpPr>
        <p:spPr>
          <a:xfrm>
            <a:off x="4248281" y="1647197"/>
            <a:ext cx="47089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latin typeface="Arial Black"/>
              </a:rPr>
              <a:t>спикер, разработчик, </a:t>
            </a:r>
            <a:r>
              <a:rPr lang="ru-RU" b="1" dirty="0" err="1">
                <a:latin typeface="Arial Black"/>
              </a:rPr>
              <a:t>тим</a:t>
            </a:r>
            <a:r>
              <a:rPr lang="ru-RU" b="1" dirty="0">
                <a:latin typeface="Arial Black"/>
              </a:rPr>
              <a:t>-лидер</a:t>
            </a:r>
            <a:endParaRPr lang="ru-RU" dirty="0">
              <a:latin typeface="Arial Black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8F93CEE-6728-3D34-F33E-AECD229610E6}"/>
              </a:ext>
            </a:extLst>
          </p:cNvPr>
          <p:cNvSpPr txBox="1"/>
          <p:nvPr/>
        </p:nvSpPr>
        <p:spPr>
          <a:xfrm>
            <a:off x="4249531" y="2018748"/>
            <a:ext cx="693972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latin typeface="Arial Black"/>
              </a:rPr>
              <a:t>идейный вдохновитель, специалист по связи с общественностью, разработчик </a:t>
            </a:r>
            <a:endParaRPr lang="ru-RU" dirty="0">
              <a:latin typeface="Source Sans Pro"/>
              <a:ea typeface="Source Sans Pro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502ECB2-211C-FA9D-2851-61A4ED37F362}"/>
              </a:ext>
            </a:extLst>
          </p:cNvPr>
          <p:cNvSpPr txBox="1"/>
          <p:nvPr/>
        </p:nvSpPr>
        <p:spPr>
          <a:xfrm>
            <a:off x="4249531" y="2659270"/>
            <a:ext cx="27432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latin typeface="Arial Black"/>
              </a:rPr>
              <a:t>разработчик</a:t>
            </a:r>
            <a:r>
              <a:rPr lang="ru-RU" sz="2200" b="1" dirty="0">
                <a:latin typeface="Arial Black"/>
              </a:rPr>
              <a:t> </a:t>
            </a:r>
            <a:endParaRPr lang="ru-RU" dirty="0">
              <a:latin typeface="Arial Black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1857881-20E4-63D1-75F6-5A6548A6DB16}"/>
              </a:ext>
            </a:extLst>
          </p:cNvPr>
          <p:cNvSpPr txBox="1"/>
          <p:nvPr/>
        </p:nvSpPr>
        <p:spPr>
          <a:xfrm>
            <a:off x="4249531" y="320040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latin typeface="Arial Black"/>
              </a:rPr>
              <a:t>разработчик </a:t>
            </a:r>
            <a:endParaRPr lang="ru-RU" dirty="0">
              <a:latin typeface="Arial Black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B827760-FB34-12ED-A13C-8CAEF325D39E}"/>
              </a:ext>
            </a:extLst>
          </p:cNvPr>
          <p:cNvSpPr txBox="1"/>
          <p:nvPr/>
        </p:nvSpPr>
        <p:spPr>
          <a:xfrm>
            <a:off x="4249531" y="3796748"/>
            <a:ext cx="72820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latin typeface="Arial Black"/>
              </a:rPr>
              <a:t>специалист по документации, разработчик</a:t>
            </a:r>
            <a:endParaRPr lang="ru-RU" dirty="0">
              <a:latin typeface="Arial Black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018AAA2-248B-FE6D-2D82-1DD414BB41A8}"/>
              </a:ext>
            </a:extLst>
          </p:cNvPr>
          <p:cNvSpPr txBox="1"/>
          <p:nvPr/>
        </p:nvSpPr>
        <p:spPr>
          <a:xfrm>
            <a:off x="4249531" y="4282661"/>
            <a:ext cx="56145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latin typeface="Arial Black"/>
              </a:rPr>
              <a:t>дизайнер, специалист по документации</a:t>
            </a:r>
            <a:endParaRPr lang="ru-RU" dirty="0">
              <a:latin typeface="Arial Black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EE3FBCB-CE93-6D93-C1FF-9A9D2B9EC2C8}"/>
              </a:ext>
            </a:extLst>
          </p:cNvPr>
          <p:cNvSpPr txBox="1"/>
          <p:nvPr/>
        </p:nvSpPr>
        <p:spPr>
          <a:xfrm>
            <a:off x="4249531" y="4735443"/>
            <a:ext cx="68955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latin typeface="Arial Black"/>
              </a:rPr>
              <a:t>разработчик, специалист по документации</a:t>
            </a:r>
            <a:endParaRPr lang="ru-RU" dirty="0">
              <a:latin typeface="Arial Black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5C73510-C3A5-34EE-F200-50C3260D8CED}"/>
              </a:ext>
            </a:extLst>
          </p:cNvPr>
          <p:cNvSpPr txBox="1"/>
          <p:nvPr/>
        </p:nvSpPr>
        <p:spPr>
          <a:xfrm>
            <a:off x="4249531" y="5265529"/>
            <a:ext cx="52611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latin typeface="Arial Black"/>
              </a:rPr>
              <a:t>специалист по документации</a:t>
            </a:r>
            <a:endParaRPr lang="ru-RU" dirty="0"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4621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E4A0FF0-C01D-4D79-B2A0-DB8ABC7F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A73DE-E4DD-CA75-E49E-029B7793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91" y="-207323"/>
            <a:ext cx="6370275" cy="2215991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r>
              <a:rPr lang="en-US" sz="3600" b="1" dirty="0" err="1">
                <a:latin typeface="Arial Black"/>
              </a:rPr>
              <a:t>Проблемы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5BADA6A-2C76-4836-8989-77894EEFD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4142" y="0"/>
            <a:ext cx="1972470" cy="1803719"/>
          </a:xfrm>
          <a:custGeom>
            <a:avLst/>
            <a:gdLst>
              <a:gd name="connsiteX0" fmla="*/ 434437 w 1972470"/>
              <a:gd name="connsiteY0" fmla="*/ 0 h 1803719"/>
              <a:gd name="connsiteX1" fmla="*/ 1538034 w 1972470"/>
              <a:gd name="connsiteY1" fmla="*/ 0 h 1803719"/>
              <a:gd name="connsiteX2" fmla="*/ 1683609 w 1972470"/>
              <a:gd name="connsiteY2" fmla="*/ 120110 h 1803719"/>
              <a:gd name="connsiteX3" fmla="*/ 1972470 w 1972470"/>
              <a:gd name="connsiteY3" fmla="*/ 817484 h 1803719"/>
              <a:gd name="connsiteX4" fmla="*/ 986235 w 1972470"/>
              <a:gd name="connsiteY4" fmla="*/ 1803719 h 1803719"/>
              <a:gd name="connsiteX5" fmla="*/ 0 w 1972470"/>
              <a:gd name="connsiteY5" fmla="*/ 817484 h 1803719"/>
              <a:gd name="connsiteX6" fmla="*/ 288861 w 1972470"/>
              <a:gd name="connsiteY6" fmla="*/ 120110 h 1803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2470" h="1803719">
                <a:moveTo>
                  <a:pt x="434437" y="0"/>
                </a:moveTo>
                <a:lnTo>
                  <a:pt x="1538034" y="0"/>
                </a:lnTo>
                <a:lnTo>
                  <a:pt x="1683609" y="120110"/>
                </a:lnTo>
                <a:cubicBezTo>
                  <a:pt x="1862082" y="298584"/>
                  <a:pt x="1972470" y="545143"/>
                  <a:pt x="1972470" y="817484"/>
                </a:cubicBezTo>
                <a:cubicBezTo>
                  <a:pt x="1972470" y="1362167"/>
                  <a:pt x="1530918" y="1803719"/>
                  <a:pt x="986235" y="1803719"/>
                </a:cubicBezTo>
                <a:cubicBezTo>
                  <a:pt x="441552" y="1803719"/>
                  <a:pt x="0" y="1362167"/>
                  <a:pt x="0" y="817484"/>
                </a:cubicBezTo>
                <a:cubicBezTo>
                  <a:pt x="0" y="545143"/>
                  <a:pt x="110388" y="298584"/>
                  <a:pt x="288861" y="12011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254000" dir="270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A5A234B-C533-4F71-925E-C2E8E3D65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5102944"/>
            <a:ext cx="678135" cy="990000"/>
            <a:chOff x="10490969" y="1448827"/>
            <a:chExt cx="678135" cy="990000"/>
          </a:xfrm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A4E75CC-E578-4228-B34E-9209851DD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8047FF5-0447-419B-98AA-200D3EFCF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DEF1292-D407-482E-9952-1E54DB93B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9348AA9-DD97-42EB-9AAF-66BD07020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7836B10-CA33-67BD-3180-4F5A7E52FA58}"/>
              </a:ext>
            </a:extLst>
          </p:cNvPr>
          <p:cNvSpPr txBox="1"/>
          <p:nvPr/>
        </p:nvSpPr>
        <p:spPr>
          <a:xfrm>
            <a:off x="384247" y="1563037"/>
            <a:ext cx="7999895" cy="37378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/>
              <a:buChar char="§"/>
            </a:pPr>
            <a:r>
              <a:rPr lang="ru-RU" sz="2000" b="1" dirty="0">
                <a:latin typeface="Arial Black"/>
                <a:cs typeface="Segoe UI"/>
              </a:rPr>
              <a:t>Отсутствие единого портфолио работ дизайнеров</a:t>
            </a:r>
            <a:r>
              <a:rPr lang="en-US" sz="2000" b="1" dirty="0">
                <a:latin typeface="Arial Black"/>
                <a:cs typeface="Segoe UI"/>
              </a:rPr>
              <a:t>​</a:t>
            </a:r>
            <a:endParaRPr lang="ru-RU" sz="2000" dirty="0">
              <a:latin typeface="Arial Black"/>
              <a:ea typeface="Source Sans Pro"/>
            </a:endParaRPr>
          </a:p>
          <a:p>
            <a:pPr marL="342900" indent="-342900" algn="just">
              <a:lnSpc>
                <a:spcPct val="150000"/>
              </a:lnSpc>
              <a:buFont typeface="Wingdings"/>
              <a:buChar char="§"/>
            </a:pPr>
            <a:r>
              <a:rPr lang="ru-RU" sz="2000" kern="100" dirty="0"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Проблема поиска вдохновения</a:t>
            </a:r>
          </a:p>
          <a:p>
            <a:pPr marL="342900" indent="-342900" algn="just">
              <a:lnSpc>
                <a:spcPct val="150000"/>
              </a:lnSpc>
              <a:buFont typeface="Wingdings"/>
              <a:buChar char="§"/>
            </a:pPr>
            <a:r>
              <a:rPr lang="ru-RU" sz="2000" kern="100" dirty="0"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Отсутствие возможности совместной работы, обмена опытом и взаимодействия между дизайнерами</a:t>
            </a:r>
          </a:p>
          <a:p>
            <a:pPr marL="342900" indent="-342900" algn="just">
              <a:lnSpc>
                <a:spcPct val="150000"/>
              </a:lnSpc>
              <a:buFont typeface="Wingdings"/>
              <a:buChar char="§"/>
            </a:pPr>
            <a:r>
              <a:rPr lang="ru-RU" sz="2000" kern="100" dirty="0">
                <a:effectLst/>
                <a:latin typeface="Arial Black" panose="020B0A040201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Проблема возможности карьерного роста</a:t>
            </a:r>
          </a:p>
          <a:p>
            <a:pPr marL="342900" indent="-342900" algn="just">
              <a:lnSpc>
                <a:spcPct val="150000"/>
              </a:lnSpc>
              <a:buFont typeface="Wingdings"/>
              <a:buChar char="§"/>
            </a:pPr>
            <a:r>
              <a:rPr lang="ru-RU" sz="2000" dirty="0">
                <a:effectLst/>
                <a:latin typeface="Arial Black" panose="020B0A04020102020204" pitchFamily="34" charset="0"/>
                <a:ea typeface="Aptos" panose="020B0004020202020204" pitchFamily="34" charset="0"/>
              </a:rPr>
              <a:t>Трудность в нахождении иллюстраций нужной направленности</a:t>
            </a:r>
            <a:endParaRPr lang="ru-RU" sz="2000" kern="100" dirty="0">
              <a:effectLst/>
              <a:latin typeface="Arial Black" panose="020B0A040201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58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10870F-6D1A-36B1-0347-83BD15520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997855"/>
          </a:xfrm>
        </p:spPr>
        <p:txBody>
          <a:bodyPr wrap="square" anchor="t">
            <a:normAutofit/>
          </a:bodyPr>
          <a:lstStyle/>
          <a:p>
            <a:r>
              <a:rPr lang="ru-RU" sz="3600" b="1" dirty="0">
                <a:latin typeface="Arial Black"/>
              </a:rPr>
              <a:t>Цель</a:t>
            </a:r>
            <a:endParaRPr lang="ru-RU" dirty="0">
              <a:latin typeface="Arial Black"/>
            </a:endParaRPr>
          </a:p>
        </p:txBody>
      </p:sp>
      <p:sp>
        <p:nvSpPr>
          <p:cNvPr id="36" name="Oval 9">
            <a:extLst>
              <a:ext uri="{FF2B5EF4-FFF2-40B4-BE49-F238E27FC236}">
                <a16:creationId xmlns:a16="http://schemas.microsoft.com/office/drawing/2014/main" id="{6959C3E7-D59B-44C4-9BBD-3BC2A41A0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151" y="3295640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oup 11">
            <a:extLst>
              <a:ext uri="{FF2B5EF4-FFF2-40B4-BE49-F238E27FC236}">
                <a16:creationId xmlns:a16="http://schemas.microsoft.com/office/drawing/2014/main" id="{3654876B-FB01-4E58-9C9F-3D510011B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22329" y="4018501"/>
            <a:ext cx="1468514" cy="1521012"/>
            <a:chOff x="8926879" y="88028"/>
            <a:chExt cx="1468514" cy="1521012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6EE14B10-2C91-4CF8-ABB6-7E21AA98C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153221" y="88028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5A93B35E-1AB2-4CCC-91AC-122E57A18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8926879" y="221946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9951197-11BD-489A-BF2C-E542541AB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9455555" y="532490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0" name="Объект 2">
            <a:extLst>
              <a:ext uri="{FF2B5EF4-FFF2-40B4-BE49-F238E27FC236}">
                <a16:creationId xmlns:a16="http://schemas.microsoft.com/office/drawing/2014/main" id="{4EA63CD5-6AD5-E452-8263-EA0AF5B5A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275" y="1577975"/>
            <a:ext cx="10310812" cy="4524375"/>
          </a:xfrm>
        </p:spPr>
        <p:txBody>
          <a:bodyPr anchor="t">
            <a:normAutofit/>
          </a:bodyPr>
          <a:lstStyle/>
          <a:p>
            <a:pPr algn="just"/>
            <a:r>
              <a:rPr lang="ru-RU" dirty="0">
                <a:solidFill>
                  <a:schemeClr val="tx1"/>
                </a:solidFill>
                <a:latin typeface="Arial Black"/>
                <a:cs typeface="Arial"/>
              </a:rPr>
              <a:t>Создание инструмента взаимодействия, </a:t>
            </a:r>
            <a:r>
              <a:rPr lang="ru-RU" dirty="0">
                <a:solidFill>
                  <a:schemeClr val="tx1"/>
                </a:solidFill>
                <a:effectLst/>
                <a:latin typeface="Arial Black" panose="020B0A04020102020204" pitchFamily="34" charset="0"/>
                <a:ea typeface="Aptos" panose="020B0004020202020204" pitchFamily="34" charset="0"/>
              </a:rPr>
              <a:t>возможности совместной работы, карьерного роста, формирования единого портфолио дизайнеров, а также помощи в поиске вдохновения и нахождении иллюстраций нужной направленности</a:t>
            </a:r>
            <a:r>
              <a:rPr lang="ru-RU" dirty="0">
                <a:effectLst/>
                <a:latin typeface="Arial Black" panose="020B0A04020102020204" pitchFamily="34" charset="0"/>
                <a:ea typeface="Aptos" panose="020B00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9315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7BD3D-8417-D9F0-6B0C-C28E28738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97" y="659433"/>
            <a:ext cx="8281987" cy="1333057"/>
          </a:xfrm>
        </p:spPr>
        <p:txBody>
          <a:bodyPr wrap="square" anchor="t">
            <a:normAutofit/>
          </a:bodyPr>
          <a:lstStyle/>
          <a:p>
            <a:r>
              <a:rPr lang="ru-RU" sz="3600" b="1" dirty="0">
                <a:latin typeface="Arial Black"/>
              </a:rPr>
              <a:t>Тип проекта</a:t>
            </a:r>
            <a:endParaRPr lang="ru-RU" sz="3600" dirty="0">
              <a:latin typeface="Arial Black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D9FE19-3EE9-41F7-8054-F2C86DBEB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908" y="472902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51A135-6E62-3A82-E25C-A252493EC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827" y="1682976"/>
            <a:ext cx="5418772" cy="3040458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Arial Black"/>
                <a:cs typeface="Arial"/>
              </a:rPr>
              <a:t>Креативный (Тип)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 err="1">
                <a:solidFill>
                  <a:schemeClr val="tx1"/>
                </a:solidFill>
                <a:latin typeface="Arial Black"/>
                <a:cs typeface="Arial"/>
              </a:rPr>
              <a:t>Мультипроект</a:t>
            </a:r>
            <a:r>
              <a:rPr lang="ru-RU" dirty="0">
                <a:solidFill>
                  <a:schemeClr val="tx1"/>
                </a:solidFill>
                <a:latin typeface="Arial Black"/>
                <a:cs typeface="Arial"/>
              </a:rPr>
              <a:t> (Класс)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Arial Black"/>
                <a:cs typeface="Arial"/>
              </a:rPr>
              <a:t>Комбинированный (Вид)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Arial Black"/>
                <a:cs typeface="Arial"/>
              </a:rPr>
              <a:t>Среднесрочный (Длительность)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Arial Black"/>
                <a:cs typeface="Arial"/>
              </a:rPr>
              <a:t>Малый (Масштаб)</a:t>
            </a:r>
            <a:endParaRPr lang="ru-RU" dirty="0">
              <a:solidFill>
                <a:schemeClr val="tx1"/>
              </a:solidFill>
              <a:latin typeface="Arial Black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7EF0A0-9237-4001-884B-9E0F5ECE4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62595" y="3429000"/>
            <a:ext cx="2679292" cy="2525894"/>
            <a:chOff x="9469123" y="4029759"/>
            <a:chExt cx="2679292" cy="252589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49490B2-2AF9-4660-9B40-248A345D9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9988415" y="4029759"/>
              <a:ext cx="2160000" cy="252589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508000" dist="203200" dir="7320000">
                <a:schemeClr val="accent1">
                  <a:lumMod val="60000"/>
                  <a:lumOff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364A160-6ADA-4260-92B9-9BD8B6681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009123" y="3693413"/>
              <a:ext cx="1080000" cy="216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652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9125E0-B0FF-7AFA-96E2-CA883C4D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>
                <a:latin typeface="Arial Black"/>
              </a:rPr>
              <a:t>Ресурсы</a:t>
            </a:r>
            <a:endParaRPr lang="ru-RU">
              <a:latin typeface="Arial Black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8B9D2B-762B-792E-E6DC-9BB9EA12A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82091"/>
            <a:ext cx="4675058" cy="2424734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 algn="just">
              <a:lnSpc>
                <a:spcPct val="120000"/>
              </a:lnSpc>
              <a:spcAft>
                <a:spcPts val="0"/>
              </a:spcAft>
              <a:buNone/>
            </a:pPr>
            <a:r>
              <a:rPr lang="ru-RU" sz="2200" dirty="0">
                <a:solidFill>
                  <a:schemeClr val="accent5"/>
                </a:solidFill>
                <a:latin typeface="Arial Black"/>
                <a:cs typeface="Arial"/>
              </a:rPr>
              <a:t>Графические редакторы:</a:t>
            </a:r>
            <a:endParaRPr lang="en-US" sz="2200" dirty="0">
              <a:solidFill>
                <a:schemeClr val="accent5"/>
              </a:solidFill>
              <a:latin typeface="Arial Black"/>
              <a:cs typeface="Arial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Arial Black"/>
                <a:cs typeface="Arial"/>
              </a:rPr>
              <a:t>Figma</a:t>
            </a:r>
            <a:endParaRPr lang="ru-RU" dirty="0">
              <a:solidFill>
                <a:schemeClr val="tx1"/>
              </a:solidFill>
              <a:latin typeface="Arial Black"/>
              <a:cs typeface="Arial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Arial Black"/>
                <a:cs typeface="Arial"/>
              </a:rPr>
              <a:t>Adobe Photoshop</a:t>
            </a:r>
            <a:endParaRPr lang="ru-RU" dirty="0">
              <a:solidFill>
                <a:schemeClr val="tx1"/>
              </a:solidFill>
              <a:latin typeface="Arial Black"/>
              <a:cs typeface="Arial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Arial Black"/>
                <a:cs typeface="Arial"/>
              </a:rPr>
              <a:t>GitHub</a:t>
            </a:r>
            <a:endParaRPr lang="ru-RU" dirty="0">
              <a:solidFill>
                <a:schemeClr val="tx1"/>
              </a:solidFill>
              <a:latin typeface="Arial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C22F2F-7306-58C1-F036-6453CC35B7E4}"/>
              </a:ext>
            </a:extLst>
          </p:cNvPr>
          <p:cNvSpPr txBox="1"/>
          <p:nvPr/>
        </p:nvSpPr>
        <p:spPr>
          <a:xfrm>
            <a:off x="100914" y="3323968"/>
            <a:ext cx="4328982" cy="1013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chemeClr val="accent5"/>
                </a:solidFill>
                <a:latin typeface="Arial Black"/>
                <a:cs typeface="Segoe UI"/>
              </a:rPr>
              <a:t>    </a:t>
            </a:r>
            <a:r>
              <a:rPr lang="ru-RU" sz="2200" dirty="0">
                <a:solidFill>
                  <a:schemeClr val="accent5"/>
                </a:solidFill>
                <a:latin typeface="Arial Black"/>
                <a:cs typeface="Segoe UI"/>
              </a:rPr>
              <a:t>Среда разработки:</a:t>
            </a:r>
            <a:r>
              <a:rPr lang="en-US" sz="2200" dirty="0">
                <a:solidFill>
                  <a:schemeClr val="accent5"/>
                </a:solidFill>
                <a:latin typeface="Arial Black"/>
                <a:cs typeface="Segoe UI"/>
              </a:rPr>
              <a:t>​</a:t>
            </a:r>
            <a:endParaRPr lang="ru-RU" sz="2200">
              <a:solidFill>
                <a:schemeClr val="accent5"/>
              </a:solidFill>
            </a:endParaRPr>
          </a:p>
          <a:p>
            <a:pPr marL="342900"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Arial Black"/>
                <a:cs typeface="Segoe UI"/>
              </a:rPr>
              <a:t>Visual Studio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5601B9-C68D-E6D6-AB43-8A26E82A9035}"/>
              </a:ext>
            </a:extLst>
          </p:cNvPr>
          <p:cNvSpPr txBox="1"/>
          <p:nvPr/>
        </p:nvSpPr>
        <p:spPr>
          <a:xfrm>
            <a:off x="4868563" y="1223319"/>
            <a:ext cx="6635577" cy="29068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Arial Black"/>
                <a:cs typeface="Segoe UI"/>
              </a:rPr>
              <a:t> </a:t>
            </a:r>
            <a:r>
              <a:rPr lang="ru-RU" sz="2400" dirty="0">
                <a:solidFill>
                  <a:schemeClr val="accent5"/>
                </a:solidFill>
                <a:latin typeface="Arial Black"/>
                <a:cs typeface="Segoe UI"/>
              </a:rPr>
              <a:t>  Инструментальные средства:</a:t>
            </a:r>
            <a:r>
              <a:rPr lang="en-US" sz="2400" dirty="0">
                <a:solidFill>
                  <a:schemeClr val="accent5"/>
                </a:solidFill>
                <a:latin typeface="Arial Black"/>
                <a:cs typeface="Segoe UI"/>
              </a:rPr>
              <a:t>​</a:t>
            </a:r>
            <a:endParaRPr lang="ru-RU">
              <a:solidFill>
                <a:schemeClr val="accent5"/>
              </a:solidFill>
            </a:endParaRPr>
          </a:p>
          <a:p>
            <a:pPr marL="342900"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Arial Black"/>
                <a:cs typeface="Segoe UI"/>
              </a:rPr>
              <a:t>Html5</a:t>
            </a:r>
            <a:r>
              <a:rPr lang="ru-RU" sz="2000" dirty="0">
                <a:latin typeface="Arial Black"/>
                <a:cs typeface="Segoe UI"/>
              </a:rPr>
              <a:t>​</a:t>
            </a:r>
          </a:p>
          <a:p>
            <a:pPr marL="342900"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Arial Black"/>
                <a:cs typeface="Segoe UI"/>
              </a:rPr>
              <a:t>Css3</a:t>
            </a:r>
            <a:r>
              <a:rPr lang="ru-RU" sz="2000" dirty="0">
                <a:latin typeface="Arial Black"/>
                <a:cs typeface="Segoe UI"/>
              </a:rPr>
              <a:t>​</a:t>
            </a:r>
          </a:p>
          <a:p>
            <a:pPr marL="342900"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Arial Black"/>
                <a:cs typeface="Segoe UI"/>
              </a:rPr>
              <a:t>JavaScript</a:t>
            </a:r>
            <a:r>
              <a:rPr lang="ru-RU" sz="2000" dirty="0">
                <a:latin typeface="Arial Black"/>
                <a:cs typeface="Segoe UI"/>
              </a:rPr>
              <a:t>​</a:t>
            </a:r>
          </a:p>
          <a:p>
            <a:pPr marL="342900"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Arial Black"/>
                <a:cs typeface="Segoe UI"/>
              </a:rPr>
              <a:t>SQLite</a:t>
            </a:r>
            <a:r>
              <a:rPr lang="ru-RU" sz="2000" dirty="0">
                <a:latin typeface="Arial Black"/>
                <a:cs typeface="Segoe UI"/>
              </a:rPr>
              <a:t>​</a:t>
            </a:r>
          </a:p>
          <a:p>
            <a:pPr marL="342900"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Arial Black"/>
                <a:cs typeface="Segoe UI"/>
              </a:rPr>
              <a:t>Django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745702-9AC3-255C-C3E4-E12D1E1E9725}"/>
              </a:ext>
            </a:extLst>
          </p:cNvPr>
          <p:cNvSpPr txBox="1"/>
          <p:nvPr/>
        </p:nvSpPr>
        <p:spPr>
          <a:xfrm>
            <a:off x="142103" y="4333102"/>
            <a:ext cx="5811794" cy="10601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chemeClr val="accent5"/>
                </a:solidFill>
                <a:latin typeface="Arial Black"/>
                <a:cs typeface="Segoe UI"/>
              </a:rPr>
              <a:t>   Прочие инструменты:</a:t>
            </a:r>
            <a:r>
              <a:rPr lang="en-US" sz="2400" dirty="0">
                <a:solidFill>
                  <a:schemeClr val="accent5"/>
                </a:solidFill>
                <a:latin typeface="Arial Black"/>
                <a:cs typeface="Segoe UI"/>
              </a:rPr>
              <a:t>​</a:t>
            </a:r>
            <a:endParaRPr lang="ru-RU">
              <a:solidFill>
                <a:schemeClr val="accent5"/>
              </a:solidFill>
            </a:endParaRPr>
          </a:p>
          <a:p>
            <a:pPr marL="342900"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latin typeface="Arial Black"/>
                <a:cs typeface="Segoe UI"/>
              </a:rPr>
              <a:t>GitHub</a:t>
            </a:r>
          </a:p>
        </p:txBody>
      </p:sp>
      <p:pic>
        <p:nvPicPr>
          <p:cNvPr id="7" name="Рисунок 6" descr="Изображение выглядит как Графика, снимок экрана, Шрифт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D33BE5E5-AFAD-BA49-BFE1-1C990A1BE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556" y="4697369"/>
            <a:ext cx="1485643" cy="1448315"/>
          </a:xfrm>
          <a:prstGeom prst="rect">
            <a:avLst/>
          </a:prstGeom>
        </p:spPr>
      </p:pic>
      <p:pic>
        <p:nvPicPr>
          <p:cNvPr id="8" name="Рисунок 7" descr="Изображение выглядит как Красочность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D4FFED6-6BE1-1A0E-04C1-9A53E877F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693" y="4434531"/>
            <a:ext cx="1665073" cy="1726857"/>
          </a:xfrm>
          <a:prstGeom prst="rect">
            <a:avLst/>
          </a:prstGeom>
        </p:spPr>
      </p:pic>
      <p:pic>
        <p:nvPicPr>
          <p:cNvPr id="9" name="Рисунок 8" descr="Изображение выглядит как снимок экрана, Графика, Цвет электрик, Красочность&#10;&#10;Автоматически созданное описание">
            <a:extLst>
              <a:ext uri="{FF2B5EF4-FFF2-40B4-BE49-F238E27FC236}">
                <a16:creationId xmlns:a16="http://schemas.microsoft.com/office/drawing/2014/main" id="{06E36EF0-E07E-1503-BB13-1713A4C36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3693" y="2313288"/>
            <a:ext cx="1840128" cy="181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86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C4994-9108-A930-A48D-3F1D38DB2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340" y="2769014"/>
            <a:ext cx="11091600" cy="1332000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Arial Black"/>
              </a:rPr>
              <a:t>Спасибо за внимание!</a:t>
            </a:r>
          </a:p>
        </p:txBody>
      </p:sp>
      <p:pic>
        <p:nvPicPr>
          <p:cNvPr id="13" name="Объект 12" descr="Изображение выглядит как мультфильм, иллюстрация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65344E4D-C6DE-06EC-FC81-06654CC4E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44258" t="7568" r="-7283" b="-19011"/>
          <a:stretch/>
        </p:blipFill>
        <p:spPr>
          <a:xfrm>
            <a:off x="4866861" y="2467316"/>
            <a:ext cx="8532643" cy="6286335"/>
          </a:xfrm>
        </p:spPr>
      </p:pic>
    </p:spTree>
    <p:extLst>
      <p:ext uri="{BB962C8B-B14F-4D97-AF65-F5344CB8AC3E}">
        <p14:creationId xmlns:p14="http://schemas.microsoft.com/office/powerpoint/2010/main" val="173123185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204</Words>
  <Application>Microsoft Office PowerPoint</Application>
  <PresentationFormat>Широкоэкранный</PresentationFormat>
  <Paragraphs>42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Sitka Heading</vt:lpstr>
      <vt:lpstr>Source Sans Pro</vt:lpstr>
      <vt:lpstr>Wingdings</vt:lpstr>
      <vt:lpstr>3DFloatVTI</vt:lpstr>
      <vt:lpstr>PicHub</vt:lpstr>
      <vt:lpstr>Члены команды</vt:lpstr>
      <vt:lpstr>Проблемы</vt:lpstr>
      <vt:lpstr>Цель</vt:lpstr>
      <vt:lpstr>Тип проекта</vt:lpstr>
      <vt:lpstr>Ресурсы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Comper 123</cp:lastModifiedBy>
  <cp:revision>373</cp:revision>
  <dcterms:created xsi:type="dcterms:W3CDTF">2024-10-19T16:51:30Z</dcterms:created>
  <dcterms:modified xsi:type="dcterms:W3CDTF">2024-10-22T20:50:07Z</dcterms:modified>
</cp:coreProperties>
</file>