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A7"/>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7AAB9-AB52-4A5C-B71E-CCC1BCC9968E}" type="datetimeFigureOut">
              <a:rPr lang="ru-RU" smtClean="0"/>
              <a:t>12.10.2024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C1904-72CC-4612-85F9-49C3DD974174}" type="slidenum">
              <a:rPr lang="ru-RU" smtClean="0"/>
              <a:t>‹#›</a:t>
            </a:fld>
            <a:endParaRPr lang="ru-RU"/>
          </a:p>
        </p:txBody>
      </p:sp>
    </p:spTree>
    <p:extLst>
      <p:ext uri="{BB962C8B-B14F-4D97-AF65-F5344CB8AC3E}">
        <p14:creationId xmlns:p14="http://schemas.microsoft.com/office/powerpoint/2010/main" val="3456537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ABC1904-72CC-4612-85F9-49C3DD974174}" type="slidenum">
              <a:rPr lang="ru-RU" smtClean="0"/>
              <a:t>2</a:t>
            </a:fld>
            <a:endParaRPr lang="ru-RU"/>
          </a:p>
        </p:txBody>
      </p:sp>
    </p:spTree>
    <p:extLst>
      <p:ext uri="{BB962C8B-B14F-4D97-AF65-F5344CB8AC3E}">
        <p14:creationId xmlns:p14="http://schemas.microsoft.com/office/powerpoint/2010/main" val="2314656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10/12/2024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0430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10/12/2024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8729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10/12/2024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60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10/12/2024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5865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10/12/2024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9142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10/12/2024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6112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10/12/2024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5711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10/12/2024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1970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10/12/2024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3782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10/12/2024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3517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10/12/2024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60371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10/12/2024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20793359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White сферах везде в размытии">
            <a:extLst>
              <a:ext uri="{FF2B5EF4-FFF2-40B4-BE49-F238E27FC236}">
                <a16:creationId xmlns:a16="http://schemas.microsoft.com/office/drawing/2014/main" id="{C458A7E3-D900-DB3E-126A-B40628612AA6}"/>
              </a:ext>
            </a:extLst>
          </p:cNvPr>
          <p:cNvPicPr>
            <a:picLocks noChangeAspect="1"/>
          </p:cNvPicPr>
          <p:nvPr/>
        </p:nvPicPr>
        <p:blipFill>
          <a:blip r:embed="rId2"/>
          <a:srcRect l="4989" t="10668" r="-1" b="19010"/>
          <a:stretch/>
        </p:blipFill>
        <p:spPr>
          <a:xfrm>
            <a:off x="20" y="-2"/>
            <a:ext cx="12191980" cy="6857990"/>
          </a:xfrm>
          <a:prstGeom prst="rect">
            <a:avLst/>
          </a:prstGeom>
        </p:spPr>
      </p:pic>
      <p:sp>
        <p:nvSpPr>
          <p:cNvPr id="16" name="Rectangle 15">
            <a:extLst>
              <a:ext uri="{FF2B5EF4-FFF2-40B4-BE49-F238E27FC236}">
                <a16:creationId xmlns:a16="http://schemas.microsoft.com/office/drawing/2014/main" id="{76A10D8F-D463-70E5-239B-17AD65E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Заголовок 1">
            <a:extLst>
              <a:ext uri="{FF2B5EF4-FFF2-40B4-BE49-F238E27FC236}">
                <a16:creationId xmlns:a16="http://schemas.microsoft.com/office/drawing/2014/main" id="{D2E1CAF6-CB9F-CF01-1E33-BD74E659EAB6}"/>
              </a:ext>
            </a:extLst>
          </p:cNvPr>
          <p:cNvSpPr>
            <a:spLocks noGrp="1"/>
          </p:cNvSpPr>
          <p:nvPr>
            <p:ph type="ctrTitle"/>
          </p:nvPr>
        </p:nvSpPr>
        <p:spPr>
          <a:xfrm>
            <a:off x="431362" y="359966"/>
            <a:ext cx="4267386" cy="1290807"/>
          </a:xfrm>
        </p:spPr>
        <p:txBody>
          <a:bodyPr anchor="t">
            <a:normAutofit/>
          </a:bodyPr>
          <a:lstStyle/>
          <a:p>
            <a:pPr algn="l"/>
            <a:r>
              <a:rPr lang="en-US" sz="8000" dirty="0"/>
              <a:t>PicHub</a:t>
            </a:r>
            <a:endParaRPr lang="ru-RU" sz="8000" dirty="0"/>
          </a:p>
        </p:txBody>
      </p:sp>
      <p:sp>
        <p:nvSpPr>
          <p:cNvPr id="3" name="Подзаголовок 2">
            <a:extLst>
              <a:ext uri="{FF2B5EF4-FFF2-40B4-BE49-F238E27FC236}">
                <a16:creationId xmlns:a16="http://schemas.microsoft.com/office/drawing/2014/main" id="{B857811B-84EE-770E-B53E-1224DE2F97A8}"/>
              </a:ext>
            </a:extLst>
          </p:cNvPr>
          <p:cNvSpPr>
            <a:spLocks noGrp="1"/>
          </p:cNvSpPr>
          <p:nvPr>
            <p:ph type="subTitle" idx="1"/>
          </p:nvPr>
        </p:nvSpPr>
        <p:spPr>
          <a:xfrm>
            <a:off x="286507" y="4437176"/>
            <a:ext cx="4007587" cy="1290807"/>
          </a:xfrm>
        </p:spPr>
        <p:txBody>
          <a:bodyPr anchor="ctr">
            <a:normAutofit/>
          </a:bodyPr>
          <a:lstStyle/>
          <a:p>
            <a:pPr algn="l"/>
            <a:r>
              <a:rPr lang="ru-RU" sz="2200"/>
              <a:t>Наставник: Цымбалюк Лариса Николаевна</a:t>
            </a:r>
          </a:p>
        </p:txBody>
      </p:sp>
      <p:grpSp>
        <p:nvGrpSpPr>
          <p:cNvPr id="6" name="Группа 5">
            <a:extLst>
              <a:ext uri="{FF2B5EF4-FFF2-40B4-BE49-F238E27FC236}">
                <a16:creationId xmlns:a16="http://schemas.microsoft.com/office/drawing/2014/main" id="{2F012719-CEA9-43DD-F9A8-EAD13EAA7C1A}"/>
              </a:ext>
            </a:extLst>
          </p:cNvPr>
          <p:cNvGrpSpPr/>
          <p:nvPr/>
        </p:nvGrpSpPr>
        <p:grpSpPr bwMode="auto">
          <a:xfrm>
            <a:off x="8761392" y="0"/>
            <a:ext cx="3430588" cy="1439863"/>
            <a:chOff x="-1" y="360000"/>
            <a:chExt cx="3430800" cy="1440000"/>
          </a:xfrm>
        </p:grpSpPr>
        <p:sp>
          <p:nvSpPr>
            <p:cNvPr id="7" name="Прямоугольник 6">
              <a:extLst>
                <a:ext uri="{FF2B5EF4-FFF2-40B4-BE49-F238E27FC236}">
                  <a16:creationId xmlns:a16="http://schemas.microsoft.com/office/drawing/2014/main" id="{B8633DCE-31C6-FA23-0893-2BF1C140FDAE}"/>
                </a:ext>
              </a:extLst>
            </p:cNvPr>
            <p:cNvSpPr/>
            <p:nvPr/>
          </p:nvSpPr>
          <p:spPr>
            <a:xfrm>
              <a:off x="-1" y="360000"/>
              <a:ext cx="3430800" cy="1440000"/>
            </a:xfrm>
            <a:prstGeom prst="rect">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ru-RU"/>
              </a:defPPr>
              <a:lvl1pPr algn="l" defTabSz="713105" rtl="0" eaLnBrk="0" fontAlgn="base" hangingPunct="0">
                <a:spcBef>
                  <a:spcPct val="0"/>
                </a:spcBef>
                <a:spcAft>
                  <a:spcPct val="0"/>
                </a:spcAft>
                <a:defRPr sz="1400" kern="1200">
                  <a:solidFill>
                    <a:schemeClr val="lt1"/>
                  </a:solidFill>
                  <a:latin typeface="+mn-lt"/>
                  <a:ea typeface="+mn-ea"/>
                  <a:cs typeface="+mn-cs"/>
                </a:defRPr>
              </a:lvl1pPr>
              <a:lvl2pPr marL="355600" indent="101600" algn="l" defTabSz="713105" rtl="0" eaLnBrk="0" fontAlgn="base" hangingPunct="0">
                <a:spcBef>
                  <a:spcPct val="0"/>
                </a:spcBef>
                <a:spcAft>
                  <a:spcPct val="0"/>
                </a:spcAft>
                <a:defRPr sz="1400" kern="1200">
                  <a:solidFill>
                    <a:schemeClr val="lt1"/>
                  </a:solidFill>
                  <a:latin typeface="+mn-lt"/>
                  <a:ea typeface="+mn-ea"/>
                  <a:cs typeface="+mn-cs"/>
                </a:defRPr>
              </a:lvl2pPr>
              <a:lvl3pPr marL="713105" indent="201930" algn="l" defTabSz="713105" rtl="0" eaLnBrk="0" fontAlgn="base" hangingPunct="0">
                <a:spcBef>
                  <a:spcPct val="0"/>
                </a:spcBef>
                <a:spcAft>
                  <a:spcPct val="0"/>
                </a:spcAft>
                <a:defRPr sz="1400" kern="1200">
                  <a:solidFill>
                    <a:schemeClr val="lt1"/>
                  </a:solidFill>
                  <a:latin typeface="+mn-lt"/>
                  <a:ea typeface="+mn-ea"/>
                  <a:cs typeface="+mn-cs"/>
                </a:defRPr>
              </a:lvl3pPr>
              <a:lvl4pPr marL="1068705" indent="303530" algn="l" defTabSz="713105" rtl="0" eaLnBrk="0" fontAlgn="base" hangingPunct="0">
                <a:spcBef>
                  <a:spcPct val="0"/>
                </a:spcBef>
                <a:spcAft>
                  <a:spcPct val="0"/>
                </a:spcAft>
                <a:defRPr sz="1400" kern="1200">
                  <a:solidFill>
                    <a:schemeClr val="lt1"/>
                  </a:solidFill>
                  <a:latin typeface="+mn-lt"/>
                  <a:ea typeface="+mn-ea"/>
                  <a:cs typeface="+mn-cs"/>
                </a:defRPr>
              </a:lvl4pPr>
              <a:lvl5pPr marL="1425575" indent="403225" algn="l" defTabSz="713105" rtl="0" eaLnBrk="0" fontAlgn="base" hangingPunct="0">
                <a:spcBef>
                  <a:spcPct val="0"/>
                </a:spcBef>
                <a:spcAft>
                  <a:spcPct val="0"/>
                </a:spcAft>
                <a:defRPr sz="1400" kern="1200">
                  <a:solidFill>
                    <a:schemeClr val="lt1"/>
                  </a:solidFill>
                  <a:latin typeface="+mn-lt"/>
                  <a:ea typeface="+mn-ea"/>
                  <a:cs typeface="+mn-cs"/>
                </a:defRPr>
              </a:lvl5pPr>
              <a:lvl6pPr marL="2286000" algn="l" defTabSz="914400" rtl="0" eaLnBrk="1" latinLnBrk="0" hangingPunct="1">
                <a:defRPr sz="1400" kern="1200">
                  <a:solidFill>
                    <a:schemeClr val="lt1"/>
                  </a:solidFill>
                  <a:latin typeface="+mn-lt"/>
                  <a:ea typeface="+mn-ea"/>
                  <a:cs typeface="+mn-cs"/>
                </a:defRPr>
              </a:lvl6pPr>
              <a:lvl7pPr marL="2743200" algn="l" defTabSz="914400" rtl="0" eaLnBrk="1" latinLnBrk="0" hangingPunct="1">
                <a:defRPr sz="1400" kern="1200">
                  <a:solidFill>
                    <a:schemeClr val="lt1"/>
                  </a:solidFill>
                  <a:latin typeface="+mn-lt"/>
                  <a:ea typeface="+mn-ea"/>
                  <a:cs typeface="+mn-cs"/>
                </a:defRPr>
              </a:lvl7pPr>
              <a:lvl8pPr marL="3200400" algn="l" defTabSz="914400" rtl="0" eaLnBrk="1" latinLnBrk="0" hangingPunct="1">
                <a:defRPr sz="1400" kern="1200">
                  <a:solidFill>
                    <a:schemeClr val="lt1"/>
                  </a:solidFill>
                  <a:latin typeface="+mn-lt"/>
                  <a:ea typeface="+mn-ea"/>
                  <a:cs typeface="+mn-cs"/>
                </a:defRPr>
              </a:lvl8pPr>
              <a:lvl9pPr marL="3657600" algn="l" defTabSz="914400" rtl="0" eaLnBrk="1" latinLnBrk="0" hangingPunct="1">
                <a:defRPr sz="1400" kern="1200">
                  <a:solidFill>
                    <a:schemeClr val="lt1"/>
                  </a:solidFill>
                  <a:latin typeface="+mn-lt"/>
                  <a:ea typeface="+mn-ea"/>
                  <a:cs typeface="+mn-cs"/>
                </a:defRPr>
              </a:lvl9pPr>
            </a:lstStyle>
            <a:p>
              <a:pPr algn="ctr" defTabSz="713105" eaLnBrk="1" fontAlgn="auto" hangingPunct="1">
                <a:spcBef>
                  <a:spcPts val="0"/>
                </a:spcBef>
                <a:spcAft>
                  <a:spcPts val="0"/>
                </a:spcAft>
                <a:defRPr/>
              </a:pPr>
              <a:endParaRPr lang="ru-RU" sz="1405" dirty="0"/>
            </a:p>
          </p:txBody>
        </p:sp>
        <p:pic>
          <p:nvPicPr>
            <p:cNvPr id="8" name="Рисунок 7">
              <a:extLst>
                <a:ext uri="{FF2B5EF4-FFF2-40B4-BE49-F238E27FC236}">
                  <a16:creationId xmlns:a16="http://schemas.microsoft.com/office/drawing/2014/main" id="{EB6686C1-BF8F-C37A-333F-25549F2566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00" y="720000"/>
              <a:ext cx="2333166"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789140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1190CB-03B4-951A-8A80-386D42B352F7}"/>
              </a:ext>
            </a:extLst>
          </p:cNvPr>
          <p:cNvSpPr>
            <a:spLocks noGrp="1"/>
          </p:cNvSpPr>
          <p:nvPr>
            <p:ph type="title"/>
          </p:nvPr>
        </p:nvSpPr>
        <p:spPr>
          <a:xfrm>
            <a:off x="890824" y="1101467"/>
            <a:ext cx="9649862" cy="5277809"/>
          </a:xfrm>
        </p:spPr>
        <p:txBody>
          <a:bodyPr>
            <a:normAutofit/>
          </a:bodyPr>
          <a:lstStyle/>
          <a:p>
            <a:pPr>
              <a:lnSpc>
                <a:spcPct val="150000"/>
              </a:lnSpc>
              <a:spcBef>
                <a:spcPts val="0"/>
              </a:spcBef>
            </a:pPr>
            <a:r>
              <a:rPr lang="ru-RU" sz="1800" b="0" dirty="0">
                <a:latin typeface="Arial" panose="020B0604020202020204" pitchFamily="34" charset="0"/>
                <a:cs typeface="Arial" panose="020B0604020202020204" pitchFamily="34" charset="0"/>
              </a:rPr>
              <a:t>1. Илья Барышников			спикер, разработчик, тим-лидер</a:t>
            </a:r>
            <a:br>
              <a:rPr lang="ru-RU" sz="1800" b="0" dirty="0">
                <a:latin typeface="Arial" panose="020B0604020202020204" pitchFamily="34" charset="0"/>
                <a:cs typeface="Arial" panose="020B0604020202020204" pitchFamily="34" charset="0"/>
              </a:rPr>
            </a:br>
            <a:r>
              <a:rPr lang="ru-RU" sz="1800" b="0" dirty="0">
                <a:latin typeface="Arial" panose="020B0604020202020204" pitchFamily="34" charset="0"/>
                <a:cs typeface="Arial" panose="020B0604020202020204" pitchFamily="34" charset="0"/>
              </a:rPr>
              <a:t>2. Руслан Евкачев			идейный вдохновитель, специалист по 						связи с общественностью, разработчик	</a:t>
            </a:r>
            <a:br>
              <a:rPr lang="ru-RU" sz="1800" b="0" dirty="0">
                <a:latin typeface="Arial" panose="020B0604020202020204" pitchFamily="34" charset="0"/>
                <a:cs typeface="Arial" panose="020B0604020202020204" pitchFamily="34" charset="0"/>
              </a:rPr>
            </a:br>
            <a:r>
              <a:rPr lang="ru-RU" sz="1800" b="0" dirty="0">
                <a:latin typeface="Arial" panose="020B0604020202020204" pitchFamily="34" charset="0"/>
                <a:cs typeface="Arial" panose="020B0604020202020204" pitchFamily="34" charset="0"/>
              </a:rPr>
              <a:t>3. Максим Юфриков			разработчик	</a:t>
            </a:r>
            <a:br>
              <a:rPr lang="ru-RU" sz="1800" b="0" dirty="0">
                <a:latin typeface="Arial" panose="020B0604020202020204" pitchFamily="34" charset="0"/>
                <a:cs typeface="Arial" panose="020B0604020202020204" pitchFamily="34" charset="0"/>
              </a:rPr>
            </a:br>
            <a:r>
              <a:rPr lang="ru-RU" sz="1800" b="0" dirty="0">
                <a:latin typeface="Arial" panose="020B0604020202020204" pitchFamily="34" charset="0"/>
                <a:cs typeface="Arial" panose="020B0604020202020204" pitchFamily="34" charset="0"/>
              </a:rPr>
              <a:t>4. Екатерина Копаева			разработчик</a:t>
            </a:r>
            <a:br>
              <a:rPr lang="ru-RU" sz="1800" b="0" dirty="0">
                <a:latin typeface="Arial" panose="020B0604020202020204" pitchFamily="34" charset="0"/>
                <a:cs typeface="Arial" panose="020B0604020202020204" pitchFamily="34" charset="0"/>
              </a:rPr>
            </a:br>
            <a:r>
              <a:rPr lang="ru-RU" sz="1800" b="0" dirty="0">
                <a:latin typeface="Arial" panose="020B0604020202020204" pitchFamily="34" charset="0"/>
                <a:cs typeface="Arial" panose="020B0604020202020204" pitchFamily="34" charset="0"/>
              </a:rPr>
              <a:t>5. Виктория Митрушина			специалист по документации, разработчик</a:t>
            </a:r>
            <a:br>
              <a:rPr lang="ru-RU" sz="1800" b="0" dirty="0">
                <a:latin typeface="Arial" panose="020B0604020202020204" pitchFamily="34" charset="0"/>
                <a:cs typeface="Arial" panose="020B0604020202020204" pitchFamily="34" charset="0"/>
              </a:rPr>
            </a:br>
            <a:r>
              <a:rPr lang="ru-RU" sz="1800" b="0" dirty="0">
                <a:latin typeface="Arial" panose="020B0604020202020204" pitchFamily="34" charset="0"/>
                <a:cs typeface="Arial" panose="020B0604020202020204" pitchFamily="34" charset="0"/>
              </a:rPr>
              <a:t>6. Анна Боязитова 			дизайнер, специалист по документации</a:t>
            </a:r>
            <a:br>
              <a:rPr lang="ru-RU" sz="1800" b="0" dirty="0">
                <a:latin typeface="Arial" panose="020B0604020202020204" pitchFamily="34" charset="0"/>
                <a:cs typeface="Arial" panose="020B0604020202020204" pitchFamily="34" charset="0"/>
              </a:rPr>
            </a:br>
            <a:r>
              <a:rPr lang="ru-RU" sz="1800" b="0" dirty="0">
                <a:latin typeface="Arial" panose="020B0604020202020204" pitchFamily="34" charset="0"/>
                <a:cs typeface="Arial" panose="020B0604020202020204" pitchFamily="34" charset="0"/>
              </a:rPr>
              <a:t>7. Дарина Симонова 			разработчик, специалист по документации</a:t>
            </a:r>
            <a:br>
              <a:rPr lang="ru-RU" sz="1800" b="0" dirty="0">
                <a:latin typeface="Arial" panose="020B0604020202020204" pitchFamily="34" charset="0"/>
                <a:cs typeface="Arial" panose="020B0604020202020204" pitchFamily="34" charset="0"/>
              </a:rPr>
            </a:br>
            <a:r>
              <a:rPr lang="ru-RU" sz="1800" b="0" dirty="0">
                <a:latin typeface="Arial" panose="020B0604020202020204" pitchFamily="34" charset="0"/>
                <a:cs typeface="Arial" panose="020B0604020202020204" pitchFamily="34" charset="0"/>
              </a:rPr>
              <a:t>8. София Николаева 		 	специалист по документации</a:t>
            </a:r>
          </a:p>
        </p:txBody>
      </p:sp>
      <p:pic>
        <p:nvPicPr>
          <p:cNvPr id="17" name="Рисунок 16">
            <a:extLst>
              <a:ext uri="{FF2B5EF4-FFF2-40B4-BE49-F238E27FC236}">
                <a16:creationId xmlns:a16="http://schemas.microsoft.com/office/drawing/2014/main" id="{36F8FBCF-DE42-4A93-ADC6-E9C1F35A9C18}"/>
              </a:ext>
            </a:extLst>
          </p:cNvPr>
          <p:cNvPicPr>
            <a:picLocks noChangeAspect="1"/>
          </p:cNvPicPr>
          <p:nvPr/>
        </p:nvPicPr>
        <p:blipFill>
          <a:blip r:embed="rId3"/>
          <a:stretch>
            <a:fillRect/>
          </a:stretch>
        </p:blipFill>
        <p:spPr>
          <a:xfrm>
            <a:off x="142264" y="-81160"/>
            <a:ext cx="920576" cy="914479"/>
          </a:xfrm>
          <a:prstGeom prst="rect">
            <a:avLst/>
          </a:prstGeom>
        </p:spPr>
      </p:pic>
      <p:sp>
        <p:nvSpPr>
          <p:cNvPr id="18" name="Прямоугольник 17">
            <a:extLst>
              <a:ext uri="{FF2B5EF4-FFF2-40B4-BE49-F238E27FC236}">
                <a16:creationId xmlns:a16="http://schemas.microsoft.com/office/drawing/2014/main" id="{E7AFD420-D13B-CF02-9DB3-B3BF03BC621F}"/>
              </a:ext>
            </a:extLst>
          </p:cNvPr>
          <p:cNvSpPr/>
          <p:nvPr/>
        </p:nvSpPr>
        <p:spPr>
          <a:xfrm>
            <a:off x="0" y="6502400"/>
            <a:ext cx="12192000" cy="355600"/>
          </a:xfrm>
          <a:prstGeom prst="rect">
            <a:avLst/>
          </a:prstGeom>
          <a:solidFill>
            <a:srgbClr val="002F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a:extLst>
              <a:ext uri="{FF2B5EF4-FFF2-40B4-BE49-F238E27FC236}">
                <a16:creationId xmlns:a16="http://schemas.microsoft.com/office/drawing/2014/main" id="{7F6D42EF-D737-677F-2E0F-D8D067D1EBB4}"/>
              </a:ext>
            </a:extLst>
          </p:cNvPr>
          <p:cNvSpPr txBox="1"/>
          <p:nvPr/>
        </p:nvSpPr>
        <p:spPr>
          <a:xfrm>
            <a:off x="1062840" y="186988"/>
            <a:ext cx="6102034" cy="646331"/>
          </a:xfrm>
          <a:prstGeom prst="rect">
            <a:avLst/>
          </a:prstGeom>
          <a:noFill/>
        </p:spPr>
        <p:txBody>
          <a:bodyPr wrap="square">
            <a:spAutoFit/>
          </a:bodyPr>
          <a:lstStyle/>
          <a:p>
            <a:r>
              <a:rPr lang="ru-RU" sz="3600" b="1" dirty="0">
                <a:solidFill>
                  <a:srgbClr val="002FA7"/>
                </a:solidFill>
              </a:rPr>
              <a:t>Члены команды</a:t>
            </a:r>
            <a:endParaRPr lang="ru-RU" sz="3600" b="1" dirty="0"/>
          </a:p>
        </p:txBody>
      </p:sp>
    </p:spTree>
    <p:extLst>
      <p:ext uri="{BB962C8B-B14F-4D97-AF65-F5344CB8AC3E}">
        <p14:creationId xmlns:p14="http://schemas.microsoft.com/office/powerpoint/2010/main" val="1995489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1DC5BB-8386-11C9-C4C0-1F88CF5AB99A}"/>
              </a:ext>
            </a:extLst>
          </p:cNvPr>
          <p:cNvSpPr>
            <a:spLocks noGrp="1"/>
          </p:cNvSpPr>
          <p:nvPr>
            <p:ph type="title"/>
          </p:nvPr>
        </p:nvSpPr>
        <p:spPr>
          <a:xfrm>
            <a:off x="1069886" y="234070"/>
            <a:ext cx="10653578" cy="601150"/>
          </a:xfrm>
        </p:spPr>
        <p:txBody>
          <a:bodyPr/>
          <a:lstStyle/>
          <a:p>
            <a:r>
              <a:rPr lang="ru-RU" dirty="0">
                <a:solidFill>
                  <a:srgbClr val="002FA7"/>
                </a:solidFill>
              </a:rPr>
              <a:t>Проблемы</a:t>
            </a:r>
          </a:p>
        </p:txBody>
      </p:sp>
      <p:sp>
        <p:nvSpPr>
          <p:cNvPr id="3" name="Объект 2">
            <a:extLst>
              <a:ext uri="{FF2B5EF4-FFF2-40B4-BE49-F238E27FC236}">
                <a16:creationId xmlns:a16="http://schemas.microsoft.com/office/drawing/2014/main" id="{E98B58EE-65E0-D23F-A644-57D57709E5AD}"/>
              </a:ext>
            </a:extLst>
          </p:cNvPr>
          <p:cNvSpPr>
            <a:spLocks noGrp="1"/>
          </p:cNvSpPr>
          <p:nvPr>
            <p:ph idx="1"/>
          </p:nvPr>
        </p:nvSpPr>
        <p:spPr>
          <a:xfrm>
            <a:off x="1069885" y="1148549"/>
            <a:ext cx="10653579" cy="2123137"/>
          </a:xfrm>
        </p:spPr>
        <p:txBody>
          <a:bodyPr/>
          <a:lstStyle/>
          <a:p>
            <a:pPr marL="0" lvl="0" indent="0" algn="just">
              <a:lnSpc>
                <a:spcPct val="150000"/>
              </a:lnSpc>
              <a:buNone/>
            </a:pPr>
            <a:r>
              <a:rPr lang="ru-RU" sz="1800" kern="100" dirty="0">
                <a:effectLst/>
                <a:latin typeface="Arial" panose="020B0604020202020204" pitchFamily="34" charset="0"/>
                <a:ea typeface="Aptos" panose="020B0004020202020204" pitchFamily="34" charset="0"/>
                <a:cs typeface="Arial" panose="020B0604020202020204" pitchFamily="34" charset="0"/>
              </a:rPr>
              <a:t>Отсутствие единого портфолио работ дизайнеров</a:t>
            </a:r>
            <a:r>
              <a:rPr lang="en-US" sz="1800" kern="100" dirty="0">
                <a:latin typeface="Arial" panose="020B0604020202020204" pitchFamily="34" charset="0"/>
                <a:ea typeface="Aptos" panose="020B0004020202020204" pitchFamily="34" charset="0"/>
                <a:cs typeface="Arial" panose="020B0604020202020204" pitchFamily="34" charset="0"/>
              </a:rPr>
              <a:t>;</a:t>
            </a:r>
            <a:endParaRPr lang="ru-RU" sz="18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lnSpc>
                <a:spcPct val="150000"/>
              </a:lnSpc>
              <a:buNone/>
            </a:pPr>
            <a:r>
              <a:rPr lang="ru-RU" sz="1800" kern="100" dirty="0">
                <a:effectLst/>
                <a:latin typeface="Arial" panose="020B0604020202020204" pitchFamily="34" charset="0"/>
                <a:ea typeface="Aptos" panose="020B0004020202020204" pitchFamily="34" charset="0"/>
                <a:cs typeface="Arial" panose="020B0604020202020204" pitchFamily="34" charset="0"/>
              </a:rPr>
              <a:t>Недобросовестность сделок по работе дизайнеров</a:t>
            </a:r>
            <a:r>
              <a:rPr lang="en-US" sz="1800" kern="100" dirty="0">
                <a:effectLst/>
                <a:latin typeface="Arial" panose="020B0604020202020204" pitchFamily="34" charset="0"/>
                <a:ea typeface="Aptos" panose="020B0004020202020204" pitchFamily="34" charset="0"/>
                <a:cs typeface="Arial" panose="020B0604020202020204" pitchFamily="34" charset="0"/>
              </a:rPr>
              <a:t>;</a:t>
            </a:r>
            <a:endParaRPr lang="ru-RU" sz="18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lnSpc>
                <a:spcPct val="150000"/>
              </a:lnSpc>
              <a:buNone/>
            </a:pPr>
            <a:r>
              <a:rPr lang="ru-RU" sz="1800" kern="100" dirty="0">
                <a:effectLst/>
                <a:latin typeface="Arial" panose="020B0604020202020204" pitchFamily="34" charset="0"/>
                <a:ea typeface="Aptos" panose="020B0004020202020204" pitchFamily="34" charset="0"/>
                <a:cs typeface="Arial" panose="020B0604020202020204" pitchFamily="34" charset="0"/>
              </a:rPr>
              <a:t>Недостаточная квалификация кадров</a:t>
            </a:r>
            <a:r>
              <a:rPr lang="en-US" sz="1800" kern="100" dirty="0">
                <a:effectLst/>
                <a:latin typeface="Arial" panose="020B0604020202020204" pitchFamily="34" charset="0"/>
                <a:ea typeface="Aptos" panose="020B0004020202020204" pitchFamily="34" charset="0"/>
                <a:cs typeface="Arial" panose="020B0604020202020204" pitchFamily="34" charset="0"/>
              </a:rPr>
              <a:t>.</a:t>
            </a:r>
            <a:endParaRPr lang="ru-RU" sz="1800"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6" name="Рисунок 5">
            <a:extLst>
              <a:ext uri="{FF2B5EF4-FFF2-40B4-BE49-F238E27FC236}">
                <a16:creationId xmlns:a16="http://schemas.microsoft.com/office/drawing/2014/main" id="{217D78D1-4A1A-4D34-8A5E-1C8326B2F5AC}"/>
              </a:ext>
            </a:extLst>
          </p:cNvPr>
          <p:cNvPicPr>
            <a:picLocks noChangeAspect="1"/>
          </p:cNvPicPr>
          <p:nvPr/>
        </p:nvPicPr>
        <p:blipFill>
          <a:blip r:embed="rId2"/>
          <a:stretch>
            <a:fillRect/>
          </a:stretch>
        </p:blipFill>
        <p:spPr>
          <a:xfrm>
            <a:off x="155406" y="-79259"/>
            <a:ext cx="914479" cy="914479"/>
          </a:xfrm>
          <a:prstGeom prst="rect">
            <a:avLst/>
          </a:prstGeom>
        </p:spPr>
      </p:pic>
      <p:sp>
        <p:nvSpPr>
          <p:cNvPr id="7" name="Прямоугольник 6">
            <a:extLst>
              <a:ext uri="{FF2B5EF4-FFF2-40B4-BE49-F238E27FC236}">
                <a16:creationId xmlns:a16="http://schemas.microsoft.com/office/drawing/2014/main" id="{690AEB78-DFF4-150F-442B-4AFF96A40BD5}"/>
              </a:ext>
            </a:extLst>
          </p:cNvPr>
          <p:cNvSpPr/>
          <p:nvPr/>
        </p:nvSpPr>
        <p:spPr>
          <a:xfrm>
            <a:off x="0" y="6502400"/>
            <a:ext cx="12192000" cy="355600"/>
          </a:xfrm>
          <a:prstGeom prst="rect">
            <a:avLst/>
          </a:prstGeom>
          <a:solidFill>
            <a:srgbClr val="002F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34385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93DFAA-2E35-A6D8-4CEC-AB66DD3161D0}"/>
              </a:ext>
            </a:extLst>
          </p:cNvPr>
          <p:cNvSpPr>
            <a:spLocks noGrp="1"/>
          </p:cNvSpPr>
          <p:nvPr>
            <p:ph type="title"/>
          </p:nvPr>
        </p:nvSpPr>
        <p:spPr>
          <a:xfrm>
            <a:off x="1095468" y="257884"/>
            <a:ext cx="10170757" cy="575840"/>
          </a:xfrm>
        </p:spPr>
        <p:txBody>
          <a:bodyPr>
            <a:noAutofit/>
          </a:bodyPr>
          <a:lstStyle/>
          <a:p>
            <a:r>
              <a:rPr lang="ru-RU" dirty="0">
                <a:solidFill>
                  <a:srgbClr val="002FA7"/>
                </a:solidFill>
              </a:rPr>
              <a:t>Цель</a:t>
            </a:r>
          </a:p>
        </p:txBody>
      </p:sp>
      <p:sp>
        <p:nvSpPr>
          <p:cNvPr id="3" name="Объект 2">
            <a:extLst>
              <a:ext uri="{FF2B5EF4-FFF2-40B4-BE49-F238E27FC236}">
                <a16:creationId xmlns:a16="http://schemas.microsoft.com/office/drawing/2014/main" id="{9E1194DE-AE63-4EF3-269F-23EF7B320059}"/>
              </a:ext>
            </a:extLst>
          </p:cNvPr>
          <p:cNvSpPr>
            <a:spLocks noGrp="1"/>
          </p:cNvSpPr>
          <p:nvPr>
            <p:ph idx="1"/>
          </p:nvPr>
        </p:nvSpPr>
        <p:spPr>
          <a:xfrm>
            <a:off x="1095468" y="1172363"/>
            <a:ext cx="7831249" cy="4593828"/>
          </a:xfrm>
        </p:spPr>
        <p:txBody>
          <a:bodyPr/>
          <a:lstStyle/>
          <a:p>
            <a:pPr marL="0" indent="0">
              <a:lnSpc>
                <a:spcPct val="150000"/>
              </a:lnSpc>
              <a:buNone/>
            </a:pPr>
            <a:r>
              <a:rPr lang="ru-RU" sz="1800" kern="100" dirty="0">
                <a:effectLst/>
                <a:latin typeface="Arial" panose="020B0604020202020204" pitchFamily="34" charset="0"/>
                <a:ea typeface="Aptos" panose="020B0004020202020204" pitchFamily="34" charset="0"/>
                <a:cs typeface="Arial" panose="020B0604020202020204" pitchFamily="34" charset="0"/>
              </a:rPr>
              <a:t>Создание инструмента взаимодействия, трудоустройства, повышения квалификации, формирования единого портфолио дизайнеров.</a:t>
            </a:r>
          </a:p>
          <a:p>
            <a:pPr marL="0" indent="0">
              <a:buNone/>
            </a:pPr>
            <a:endParaRPr lang="ru-RU" dirty="0"/>
          </a:p>
        </p:txBody>
      </p:sp>
      <p:pic>
        <p:nvPicPr>
          <p:cNvPr id="4" name="Рисунок 3">
            <a:extLst>
              <a:ext uri="{FF2B5EF4-FFF2-40B4-BE49-F238E27FC236}">
                <a16:creationId xmlns:a16="http://schemas.microsoft.com/office/drawing/2014/main" id="{A109F259-3542-E9C3-08D6-2637236ADE9F}"/>
              </a:ext>
            </a:extLst>
          </p:cNvPr>
          <p:cNvPicPr>
            <a:picLocks noChangeAspect="1"/>
          </p:cNvPicPr>
          <p:nvPr/>
        </p:nvPicPr>
        <p:blipFill>
          <a:blip r:embed="rId2"/>
          <a:stretch>
            <a:fillRect/>
          </a:stretch>
        </p:blipFill>
        <p:spPr>
          <a:xfrm>
            <a:off x="174892" y="-80755"/>
            <a:ext cx="920576" cy="914479"/>
          </a:xfrm>
          <a:prstGeom prst="rect">
            <a:avLst/>
          </a:prstGeom>
        </p:spPr>
      </p:pic>
      <p:sp>
        <p:nvSpPr>
          <p:cNvPr id="5" name="Прямоугольник 4">
            <a:extLst>
              <a:ext uri="{FF2B5EF4-FFF2-40B4-BE49-F238E27FC236}">
                <a16:creationId xmlns:a16="http://schemas.microsoft.com/office/drawing/2014/main" id="{535C9AD4-0209-A71E-1CDB-1DE0F18F0C75}"/>
              </a:ext>
            </a:extLst>
          </p:cNvPr>
          <p:cNvSpPr/>
          <p:nvPr/>
        </p:nvSpPr>
        <p:spPr>
          <a:xfrm>
            <a:off x="0" y="6502400"/>
            <a:ext cx="12192000" cy="355600"/>
          </a:xfrm>
          <a:prstGeom prst="rect">
            <a:avLst/>
          </a:prstGeom>
          <a:solidFill>
            <a:srgbClr val="002F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4924C1CB-AF5D-2CE7-C71C-8C09C7E2FBC1}"/>
              </a:ext>
            </a:extLst>
          </p:cNvPr>
          <p:cNvPicPr>
            <a:picLocks noChangeAspect="1"/>
          </p:cNvPicPr>
          <p:nvPr/>
        </p:nvPicPr>
        <p:blipFill>
          <a:blip r:embed="rId3"/>
          <a:stretch>
            <a:fillRect/>
          </a:stretch>
        </p:blipFill>
        <p:spPr>
          <a:xfrm>
            <a:off x="1484567" y="3267634"/>
            <a:ext cx="1835055" cy="1786283"/>
          </a:xfrm>
          <a:prstGeom prst="rect">
            <a:avLst/>
          </a:prstGeom>
        </p:spPr>
      </p:pic>
    </p:spTree>
    <p:extLst>
      <p:ext uri="{BB962C8B-B14F-4D97-AF65-F5344CB8AC3E}">
        <p14:creationId xmlns:p14="http://schemas.microsoft.com/office/powerpoint/2010/main" val="166182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2DC425-2605-5310-6F37-221779C6A8AB}"/>
              </a:ext>
            </a:extLst>
          </p:cNvPr>
          <p:cNvSpPr>
            <a:spLocks noGrp="1"/>
          </p:cNvSpPr>
          <p:nvPr>
            <p:ph type="title"/>
          </p:nvPr>
        </p:nvSpPr>
        <p:spPr>
          <a:xfrm>
            <a:off x="1069886" y="234302"/>
            <a:ext cx="10653578" cy="610204"/>
          </a:xfrm>
        </p:spPr>
        <p:txBody>
          <a:bodyPr>
            <a:normAutofit/>
          </a:bodyPr>
          <a:lstStyle/>
          <a:p>
            <a:r>
              <a:rPr lang="ru-RU" dirty="0">
                <a:solidFill>
                  <a:srgbClr val="002FA7"/>
                </a:solidFill>
              </a:rPr>
              <a:t>Тип проекта</a:t>
            </a:r>
          </a:p>
        </p:txBody>
      </p:sp>
      <p:sp>
        <p:nvSpPr>
          <p:cNvPr id="3" name="Объект 2">
            <a:extLst>
              <a:ext uri="{FF2B5EF4-FFF2-40B4-BE49-F238E27FC236}">
                <a16:creationId xmlns:a16="http://schemas.microsoft.com/office/drawing/2014/main" id="{6746EE7A-6C12-58EA-7603-340479A0EBE6}"/>
              </a:ext>
            </a:extLst>
          </p:cNvPr>
          <p:cNvSpPr>
            <a:spLocks noGrp="1"/>
          </p:cNvSpPr>
          <p:nvPr>
            <p:ph idx="1"/>
          </p:nvPr>
        </p:nvSpPr>
        <p:spPr>
          <a:xfrm>
            <a:off x="769210" y="1056366"/>
            <a:ext cx="10653579" cy="4593828"/>
          </a:xfrm>
        </p:spPr>
        <p:txBody>
          <a:bodyPr/>
          <a:lstStyle/>
          <a:p>
            <a:pPr marL="0" lvl="0" indent="0" algn="just">
              <a:lnSpc>
                <a:spcPct val="150000"/>
              </a:lnSpc>
              <a:buNone/>
            </a:pPr>
            <a:r>
              <a:rPr lang="ru-RU" sz="1800" kern="100" dirty="0">
                <a:effectLst/>
                <a:latin typeface="Arial" panose="020B0604020202020204" pitchFamily="34" charset="0"/>
                <a:ea typeface="Aptos" panose="020B0004020202020204" pitchFamily="34" charset="0"/>
                <a:cs typeface="Arial" panose="020B0604020202020204" pitchFamily="34" charset="0"/>
              </a:rPr>
              <a:t>Социальный </a:t>
            </a:r>
            <a:r>
              <a:rPr lang="ru-RU" sz="1800" i="1" kern="100" dirty="0">
                <a:effectLst/>
                <a:latin typeface="Arial" panose="020B0604020202020204" pitchFamily="34" charset="0"/>
                <a:ea typeface="Aptos" panose="020B0004020202020204" pitchFamily="34" charset="0"/>
                <a:cs typeface="Arial" panose="020B0604020202020204" pitchFamily="34" charset="0"/>
              </a:rPr>
              <a:t>(Тип)</a:t>
            </a:r>
            <a:r>
              <a:rPr lang="en-US" sz="1800" i="1" kern="100" dirty="0">
                <a:effectLst/>
                <a:latin typeface="Arial" panose="020B0604020202020204" pitchFamily="34" charset="0"/>
                <a:ea typeface="Aptos" panose="020B0004020202020204" pitchFamily="34" charset="0"/>
                <a:cs typeface="Arial" panose="020B0604020202020204" pitchFamily="34" charset="0"/>
              </a:rPr>
              <a:t>;</a:t>
            </a:r>
            <a:endParaRPr lang="ru-RU" sz="18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lnSpc>
                <a:spcPct val="150000"/>
              </a:lnSpc>
              <a:buNone/>
            </a:pPr>
            <a:r>
              <a:rPr lang="ru-RU" sz="1800" kern="100" dirty="0">
                <a:effectLst/>
                <a:latin typeface="Arial" panose="020B0604020202020204" pitchFamily="34" charset="0"/>
                <a:ea typeface="Aptos" panose="020B0004020202020204" pitchFamily="34" charset="0"/>
                <a:cs typeface="Arial" panose="020B0604020202020204" pitchFamily="34" charset="0"/>
              </a:rPr>
              <a:t>Мультипроект </a:t>
            </a:r>
            <a:r>
              <a:rPr lang="ru-RU" sz="1800" i="1" kern="100" dirty="0">
                <a:effectLst/>
                <a:latin typeface="Arial" panose="020B0604020202020204" pitchFamily="34" charset="0"/>
                <a:ea typeface="Aptos" panose="020B0004020202020204" pitchFamily="34" charset="0"/>
                <a:cs typeface="Arial" panose="020B0604020202020204" pitchFamily="34" charset="0"/>
              </a:rPr>
              <a:t>(Класс)</a:t>
            </a:r>
            <a:r>
              <a:rPr lang="en-US" sz="1800" i="1" kern="100" dirty="0">
                <a:effectLst/>
                <a:latin typeface="Arial" panose="020B0604020202020204" pitchFamily="34" charset="0"/>
                <a:ea typeface="Aptos" panose="020B0004020202020204" pitchFamily="34" charset="0"/>
                <a:cs typeface="Arial" panose="020B0604020202020204" pitchFamily="34" charset="0"/>
              </a:rPr>
              <a:t>;</a:t>
            </a:r>
            <a:endParaRPr lang="ru-RU" sz="18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lnSpc>
                <a:spcPct val="150000"/>
              </a:lnSpc>
              <a:buNone/>
            </a:pPr>
            <a:r>
              <a:rPr lang="ru-RU" sz="1800" kern="100" dirty="0">
                <a:effectLst/>
                <a:latin typeface="Arial" panose="020B0604020202020204" pitchFamily="34" charset="0"/>
                <a:ea typeface="Aptos" panose="020B0004020202020204" pitchFamily="34" charset="0"/>
                <a:cs typeface="Arial" panose="020B0604020202020204" pitchFamily="34" charset="0"/>
              </a:rPr>
              <a:t>Комбинированный </a:t>
            </a:r>
            <a:r>
              <a:rPr lang="ru-RU" sz="1800" i="1" kern="100" dirty="0">
                <a:effectLst/>
                <a:latin typeface="Arial" panose="020B0604020202020204" pitchFamily="34" charset="0"/>
                <a:ea typeface="Aptos" panose="020B0004020202020204" pitchFamily="34" charset="0"/>
                <a:cs typeface="Arial" panose="020B0604020202020204" pitchFamily="34" charset="0"/>
              </a:rPr>
              <a:t>(Вид)</a:t>
            </a:r>
            <a:r>
              <a:rPr lang="en-US" sz="1800" i="1" kern="100" dirty="0">
                <a:effectLst/>
                <a:latin typeface="Arial" panose="020B0604020202020204" pitchFamily="34" charset="0"/>
                <a:ea typeface="Aptos" panose="020B0004020202020204" pitchFamily="34" charset="0"/>
                <a:cs typeface="Arial" panose="020B0604020202020204" pitchFamily="34" charset="0"/>
              </a:rPr>
              <a:t>;</a:t>
            </a:r>
            <a:endParaRPr lang="ru-RU" sz="18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lnSpc>
                <a:spcPct val="150000"/>
              </a:lnSpc>
              <a:buNone/>
            </a:pPr>
            <a:r>
              <a:rPr lang="ru-RU" sz="1800" kern="100" dirty="0">
                <a:effectLst/>
                <a:latin typeface="Arial" panose="020B0604020202020204" pitchFamily="34" charset="0"/>
                <a:ea typeface="Aptos" panose="020B0004020202020204" pitchFamily="34" charset="0"/>
                <a:cs typeface="Arial" panose="020B0604020202020204" pitchFamily="34" charset="0"/>
              </a:rPr>
              <a:t>Среднесрочный </a:t>
            </a:r>
            <a:r>
              <a:rPr lang="ru-RU" sz="1800" i="1" kern="100" dirty="0">
                <a:effectLst/>
                <a:latin typeface="Arial" panose="020B0604020202020204" pitchFamily="34" charset="0"/>
                <a:ea typeface="Aptos" panose="020B0004020202020204" pitchFamily="34" charset="0"/>
                <a:cs typeface="Arial" panose="020B0604020202020204" pitchFamily="34" charset="0"/>
              </a:rPr>
              <a:t>(Длительность)</a:t>
            </a:r>
            <a:r>
              <a:rPr lang="en-US" sz="1800" i="1" kern="100" dirty="0">
                <a:effectLst/>
                <a:latin typeface="Arial" panose="020B0604020202020204" pitchFamily="34" charset="0"/>
                <a:ea typeface="Aptos" panose="020B0004020202020204" pitchFamily="34" charset="0"/>
                <a:cs typeface="Arial" panose="020B0604020202020204" pitchFamily="34" charset="0"/>
              </a:rPr>
              <a:t>;</a:t>
            </a:r>
            <a:endParaRPr lang="ru-RU" sz="18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lnSpc>
                <a:spcPct val="150000"/>
              </a:lnSpc>
              <a:buNone/>
            </a:pPr>
            <a:r>
              <a:rPr lang="ru-RU" sz="1800" kern="100" dirty="0">
                <a:effectLst/>
                <a:latin typeface="Arial" panose="020B0604020202020204" pitchFamily="34" charset="0"/>
                <a:ea typeface="Aptos" panose="020B0004020202020204" pitchFamily="34" charset="0"/>
                <a:cs typeface="Arial" panose="020B0604020202020204" pitchFamily="34" charset="0"/>
              </a:rPr>
              <a:t>Малый </a:t>
            </a:r>
            <a:r>
              <a:rPr lang="ru-RU" sz="1800" i="1" kern="100" dirty="0">
                <a:effectLst/>
                <a:latin typeface="Arial" panose="020B0604020202020204" pitchFamily="34" charset="0"/>
                <a:ea typeface="Aptos" panose="020B0004020202020204" pitchFamily="34" charset="0"/>
                <a:cs typeface="Arial" panose="020B0604020202020204" pitchFamily="34" charset="0"/>
              </a:rPr>
              <a:t>(Масштаб)</a:t>
            </a:r>
            <a:r>
              <a:rPr lang="en-US" sz="1800" i="1" kern="100" dirty="0">
                <a:effectLst/>
                <a:latin typeface="Arial" panose="020B0604020202020204" pitchFamily="34" charset="0"/>
                <a:ea typeface="Aptos" panose="020B0004020202020204" pitchFamily="34" charset="0"/>
                <a:cs typeface="Arial" panose="020B0604020202020204" pitchFamily="34" charset="0"/>
              </a:rPr>
              <a:t>.</a:t>
            </a:r>
            <a:endParaRPr lang="ru-RU" sz="1800"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4" name="Рисунок 3">
            <a:extLst>
              <a:ext uri="{FF2B5EF4-FFF2-40B4-BE49-F238E27FC236}">
                <a16:creationId xmlns:a16="http://schemas.microsoft.com/office/drawing/2014/main" id="{D7913DCD-93F5-8767-E27F-55D7E2B7C6D4}"/>
              </a:ext>
            </a:extLst>
          </p:cNvPr>
          <p:cNvPicPr>
            <a:picLocks noChangeAspect="1"/>
          </p:cNvPicPr>
          <p:nvPr/>
        </p:nvPicPr>
        <p:blipFill>
          <a:blip r:embed="rId2"/>
          <a:stretch>
            <a:fillRect/>
          </a:stretch>
        </p:blipFill>
        <p:spPr>
          <a:xfrm>
            <a:off x="155407" y="-69973"/>
            <a:ext cx="914479" cy="914479"/>
          </a:xfrm>
          <a:prstGeom prst="rect">
            <a:avLst/>
          </a:prstGeom>
        </p:spPr>
      </p:pic>
      <p:sp>
        <p:nvSpPr>
          <p:cNvPr id="5" name="Прямоугольник 4">
            <a:extLst>
              <a:ext uri="{FF2B5EF4-FFF2-40B4-BE49-F238E27FC236}">
                <a16:creationId xmlns:a16="http://schemas.microsoft.com/office/drawing/2014/main" id="{7C1F0F07-0349-E0BB-0A3B-2EF779C66E87}"/>
              </a:ext>
            </a:extLst>
          </p:cNvPr>
          <p:cNvSpPr/>
          <p:nvPr/>
        </p:nvSpPr>
        <p:spPr>
          <a:xfrm>
            <a:off x="0" y="6502400"/>
            <a:ext cx="12192000" cy="355600"/>
          </a:xfrm>
          <a:prstGeom prst="rect">
            <a:avLst/>
          </a:prstGeom>
          <a:solidFill>
            <a:srgbClr val="002F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59939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E903FB-2EA3-4B94-2767-5D83D0B0FE45}"/>
              </a:ext>
            </a:extLst>
          </p:cNvPr>
          <p:cNvSpPr>
            <a:spLocks noGrp="1"/>
          </p:cNvSpPr>
          <p:nvPr>
            <p:ph type="title"/>
          </p:nvPr>
        </p:nvSpPr>
        <p:spPr>
          <a:xfrm>
            <a:off x="1072935" y="243417"/>
            <a:ext cx="10653578" cy="600948"/>
          </a:xfrm>
        </p:spPr>
        <p:txBody>
          <a:bodyPr/>
          <a:lstStyle/>
          <a:p>
            <a:r>
              <a:rPr lang="ru-RU" dirty="0">
                <a:solidFill>
                  <a:srgbClr val="002FA7"/>
                </a:solidFill>
              </a:rPr>
              <a:t>Ресурсы</a:t>
            </a:r>
          </a:p>
        </p:txBody>
      </p:sp>
      <p:sp>
        <p:nvSpPr>
          <p:cNvPr id="3" name="Объект 2">
            <a:extLst>
              <a:ext uri="{FF2B5EF4-FFF2-40B4-BE49-F238E27FC236}">
                <a16:creationId xmlns:a16="http://schemas.microsoft.com/office/drawing/2014/main" id="{780C2399-45A5-D4AD-B3E0-394FF931AFBC}"/>
              </a:ext>
            </a:extLst>
          </p:cNvPr>
          <p:cNvSpPr>
            <a:spLocks noGrp="1"/>
          </p:cNvSpPr>
          <p:nvPr>
            <p:ph idx="1"/>
          </p:nvPr>
        </p:nvSpPr>
        <p:spPr>
          <a:xfrm>
            <a:off x="1072935" y="1029771"/>
            <a:ext cx="10653579" cy="5287223"/>
          </a:xfrm>
        </p:spPr>
        <p:txBody>
          <a:bodyPr>
            <a:normAutofit fontScale="85000" lnSpcReduction="20000"/>
          </a:bodyPr>
          <a:lstStyle/>
          <a:p>
            <a:pPr marL="0" lvl="0" indent="0" algn="just">
              <a:buNone/>
            </a:pPr>
            <a:r>
              <a:rPr lang="ru-RU" sz="2300" kern="100" dirty="0">
                <a:effectLst/>
                <a:latin typeface="Arial" panose="020B0604020202020204" pitchFamily="34" charset="0"/>
                <a:ea typeface="Aptos" panose="020B0004020202020204" pitchFamily="34" charset="0"/>
                <a:cs typeface="Arial" panose="020B0604020202020204" pitchFamily="34" charset="0"/>
              </a:rPr>
              <a:t>Время</a:t>
            </a:r>
            <a:r>
              <a:rPr lang="en-US" sz="2300" kern="100" dirty="0">
                <a:effectLst/>
                <a:latin typeface="Arial" panose="020B0604020202020204" pitchFamily="34" charset="0"/>
                <a:ea typeface="Aptos" panose="020B0004020202020204" pitchFamily="34" charset="0"/>
                <a:cs typeface="Arial" panose="020B0604020202020204" pitchFamily="34" charset="0"/>
              </a:rPr>
              <a:t>;</a:t>
            </a:r>
            <a:endParaRPr lang="ru-RU" sz="23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buNone/>
              <a:tabLst>
                <a:tab pos="1620520" algn="l"/>
              </a:tabLst>
            </a:pPr>
            <a:r>
              <a:rPr lang="ru-RU" sz="2300" kern="100" dirty="0">
                <a:effectLst/>
                <a:latin typeface="Arial" panose="020B0604020202020204" pitchFamily="34" charset="0"/>
                <a:ea typeface="Aptos" panose="020B0004020202020204" pitchFamily="34" charset="0"/>
                <a:cs typeface="Arial" panose="020B0604020202020204" pitchFamily="34" charset="0"/>
              </a:rPr>
              <a:t>Хостинг</a:t>
            </a:r>
            <a:r>
              <a:rPr lang="en-US" sz="2300" kern="100" dirty="0">
                <a:effectLst/>
                <a:latin typeface="Arial" panose="020B0604020202020204" pitchFamily="34" charset="0"/>
                <a:ea typeface="Aptos" panose="020B0004020202020204" pitchFamily="34" charset="0"/>
                <a:cs typeface="Arial" panose="020B0604020202020204" pitchFamily="34" charset="0"/>
              </a:rPr>
              <a:t>;</a:t>
            </a:r>
            <a:endParaRPr lang="ru-RU" sz="23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buNone/>
              <a:tabLst>
                <a:tab pos="1620520" algn="l"/>
              </a:tabLst>
            </a:pPr>
            <a:r>
              <a:rPr lang="ru-RU" sz="2300" kern="100" dirty="0">
                <a:effectLst/>
                <a:latin typeface="Arial" panose="020B0604020202020204" pitchFamily="34" charset="0"/>
                <a:ea typeface="Aptos" panose="020B0004020202020204" pitchFamily="34" charset="0"/>
                <a:cs typeface="Arial" panose="020B0604020202020204" pitchFamily="34" charset="0"/>
              </a:rPr>
              <a:t>Инструментальные средства</a:t>
            </a:r>
            <a:r>
              <a:rPr lang="en-US" sz="2300" kern="100" dirty="0">
                <a:effectLst/>
                <a:latin typeface="Arial" panose="020B0604020202020204" pitchFamily="34" charset="0"/>
                <a:ea typeface="Aptos" panose="020B0004020202020204" pitchFamily="34" charset="0"/>
                <a:cs typeface="Arial" panose="020B0604020202020204" pitchFamily="34" charset="0"/>
              </a:rPr>
              <a:t>;</a:t>
            </a:r>
            <a:endParaRPr lang="ru-RU" sz="23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buNone/>
              <a:tabLst>
                <a:tab pos="1620520" algn="l"/>
              </a:tabLst>
            </a:pPr>
            <a:r>
              <a:rPr lang="en-US" sz="2300" kern="100" dirty="0">
                <a:effectLst/>
                <a:latin typeface="Arial" panose="020B0604020202020204" pitchFamily="34" charset="0"/>
                <a:ea typeface="Aptos" panose="020B0004020202020204" pitchFamily="34" charset="0"/>
                <a:cs typeface="Arial" panose="020B0604020202020204" pitchFamily="34" charset="0"/>
              </a:rPr>
              <a:t>Html5;</a:t>
            </a:r>
            <a:endParaRPr lang="ru-RU" sz="23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buNone/>
              <a:tabLst>
                <a:tab pos="1620520" algn="l"/>
              </a:tabLst>
            </a:pPr>
            <a:r>
              <a:rPr lang="en-US" sz="2300" kern="100" dirty="0">
                <a:effectLst/>
                <a:latin typeface="Arial" panose="020B0604020202020204" pitchFamily="34" charset="0"/>
                <a:ea typeface="Aptos" panose="020B0004020202020204" pitchFamily="34" charset="0"/>
                <a:cs typeface="Arial" panose="020B0604020202020204" pitchFamily="34" charset="0"/>
              </a:rPr>
              <a:t>Css3;</a:t>
            </a:r>
            <a:endParaRPr lang="ru-RU" sz="23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buNone/>
              <a:tabLst>
                <a:tab pos="1620520" algn="l"/>
              </a:tabLst>
            </a:pPr>
            <a:r>
              <a:rPr lang="en-US" sz="2300" kern="100" dirty="0">
                <a:effectLst/>
                <a:latin typeface="Arial" panose="020B0604020202020204" pitchFamily="34" charset="0"/>
                <a:ea typeface="Aptos" panose="020B0004020202020204" pitchFamily="34" charset="0"/>
                <a:cs typeface="Arial" panose="020B0604020202020204" pitchFamily="34" charset="0"/>
              </a:rPr>
              <a:t>Django;</a:t>
            </a:r>
            <a:endParaRPr lang="ru-RU" sz="23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buNone/>
              <a:tabLst>
                <a:tab pos="1620520" algn="l"/>
              </a:tabLst>
            </a:pPr>
            <a:r>
              <a:rPr lang="en-US" sz="2300" kern="100" dirty="0">
                <a:effectLst/>
                <a:latin typeface="Arial" panose="020B0604020202020204" pitchFamily="34" charset="0"/>
                <a:ea typeface="Aptos" panose="020B0004020202020204" pitchFamily="34" charset="0"/>
                <a:cs typeface="Arial" panose="020B0604020202020204" pitchFamily="34" charset="0"/>
              </a:rPr>
              <a:t>SQLite;</a:t>
            </a:r>
            <a:endParaRPr lang="ru-RU" sz="23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buNone/>
              <a:tabLst>
                <a:tab pos="1620520" algn="l"/>
              </a:tabLst>
            </a:pPr>
            <a:r>
              <a:rPr lang="en-US" sz="2300" kern="100" dirty="0">
                <a:effectLst/>
                <a:latin typeface="Arial" panose="020B0604020202020204" pitchFamily="34" charset="0"/>
                <a:ea typeface="Aptos" panose="020B0004020202020204" pitchFamily="34" charset="0"/>
                <a:cs typeface="Arial" panose="020B0604020202020204" pitchFamily="34" charset="0"/>
              </a:rPr>
              <a:t>Figma;</a:t>
            </a:r>
            <a:endParaRPr lang="ru-RU" sz="23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buNone/>
              <a:tabLst>
                <a:tab pos="1620520" algn="l"/>
              </a:tabLst>
            </a:pPr>
            <a:r>
              <a:rPr lang="en-US" sz="2300" kern="100" dirty="0">
                <a:effectLst/>
                <a:latin typeface="Arial" panose="020B0604020202020204" pitchFamily="34" charset="0"/>
                <a:ea typeface="Aptos" panose="020B0004020202020204" pitchFamily="34" charset="0"/>
                <a:cs typeface="Arial" panose="020B0604020202020204" pitchFamily="34" charset="0"/>
              </a:rPr>
              <a:t>Adobe Photoshop;</a:t>
            </a:r>
            <a:endParaRPr lang="ru-RU" sz="23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buNone/>
              <a:tabLst>
                <a:tab pos="1620520" algn="l"/>
              </a:tabLst>
            </a:pPr>
            <a:r>
              <a:rPr lang="en-US" sz="2300" kern="100" dirty="0">
                <a:effectLst/>
                <a:latin typeface="Arial" panose="020B0604020202020204" pitchFamily="34" charset="0"/>
                <a:ea typeface="Aptos" panose="020B0004020202020204" pitchFamily="34" charset="0"/>
                <a:cs typeface="Arial" panose="020B0604020202020204" pitchFamily="34" charset="0"/>
              </a:rPr>
              <a:t>GitHub;</a:t>
            </a:r>
            <a:endParaRPr lang="ru-RU" sz="23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buNone/>
              <a:tabLst>
                <a:tab pos="1620520" algn="l"/>
              </a:tabLst>
            </a:pPr>
            <a:r>
              <a:rPr lang="en-US" sz="2300" kern="100" dirty="0">
                <a:effectLst/>
                <a:latin typeface="Arial" panose="020B0604020202020204" pitchFamily="34" charset="0"/>
                <a:ea typeface="Aptos" panose="020B0004020202020204" pitchFamily="34" charset="0"/>
                <a:cs typeface="Arial" panose="020B0604020202020204" pitchFamily="34" charset="0"/>
              </a:rPr>
              <a:t>JavaScript;</a:t>
            </a:r>
            <a:endParaRPr lang="ru-RU" sz="2300" kern="100" dirty="0">
              <a:effectLst/>
              <a:latin typeface="Arial" panose="020B0604020202020204" pitchFamily="34" charset="0"/>
              <a:ea typeface="Aptos" panose="020B0004020202020204" pitchFamily="34" charset="0"/>
              <a:cs typeface="Arial" panose="020B0604020202020204" pitchFamily="34" charset="0"/>
            </a:endParaRPr>
          </a:p>
          <a:p>
            <a:pPr marL="0" lvl="0" indent="0" algn="just">
              <a:buNone/>
              <a:tabLst>
                <a:tab pos="1620520" algn="l"/>
              </a:tabLst>
            </a:pPr>
            <a:r>
              <a:rPr lang="en-US" sz="2300" kern="100" dirty="0">
                <a:effectLst/>
                <a:latin typeface="Arial" panose="020B0604020202020204" pitchFamily="34" charset="0"/>
                <a:ea typeface="Aptos" panose="020B0004020202020204" pitchFamily="34" charset="0"/>
                <a:cs typeface="Arial" panose="020B0604020202020204" pitchFamily="34" charset="0"/>
              </a:rPr>
              <a:t>Visual Studio Code</a:t>
            </a:r>
            <a:r>
              <a:rPr lang="en-US" sz="2300" kern="100" dirty="0">
                <a:latin typeface="Arial" panose="020B0604020202020204" pitchFamily="34" charset="0"/>
                <a:ea typeface="Aptos" panose="020B0004020202020204" pitchFamily="34" charset="0"/>
                <a:cs typeface="Arial" panose="020B0604020202020204" pitchFamily="34" charset="0"/>
              </a:rPr>
              <a:t>.</a:t>
            </a:r>
            <a:endParaRPr lang="ru-RU" sz="2300" kern="100" dirty="0">
              <a:effectLst/>
              <a:latin typeface="Arial" panose="020B0604020202020204" pitchFamily="34" charset="0"/>
              <a:ea typeface="Aptos" panose="020B0004020202020204" pitchFamily="34" charset="0"/>
              <a:cs typeface="Arial" panose="020B0604020202020204" pitchFamily="34" charset="0"/>
            </a:endParaRPr>
          </a:p>
          <a:p>
            <a:endParaRPr lang="ru-RU" dirty="0"/>
          </a:p>
        </p:txBody>
      </p:sp>
      <p:pic>
        <p:nvPicPr>
          <p:cNvPr id="7" name="Рисунок 6">
            <a:extLst>
              <a:ext uri="{FF2B5EF4-FFF2-40B4-BE49-F238E27FC236}">
                <a16:creationId xmlns:a16="http://schemas.microsoft.com/office/drawing/2014/main" id="{6926328D-2618-71DE-8E42-374570B51DD8}"/>
              </a:ext>
            </a:extLst>
          </p:cNvPr>
          <p:cNvPicPr>
            <a:picLocks noChangeAspect="1"/>
          </p:cNvPicPr>
          <p:nvPr/>
        </p:nvPicPr>
        <p:blipFill>
          <a:blip r:embed="rId2"/>
          <a:stretch>
            <a:fillRect/>
          </a:stretch>
        </p:blipFill>
        <p:spPr>
          <a:xfrm>
            <a:off x="152359" y="-70114"/>
            <a:ext cx="920576" cy="914479"/>
          </a:xfrm>
          <a:prstGeom prst="rect">
            <a:avLst/>
          </a:prstGeom>
        </p:spPr>
      </p:pic>
      <p:sp>
        <p:nvSpPr>
          <p:cNvPr id="8" name="Прямоугольник 7">
            <a:extLst>
              <a:ext uri="{FF2B5EF4-FFF2-40B4-BE49-F238E27FC236}">
                <a16:creationId xmlns:a16="http://schemas.microsoft.com/office/drawing/2014/main" id="{66D41A12-18F0-1ABB-101D-9DA3907109B3}"/>
              </a:ext>
            </a:extLst>
          </p:cNvPr>
          <p:cNvSpPr/>
          <p:nvPr/>
        </p:nvSpPr>
        <p:spPr>
          <a:xfrm>
            <a:off x="0" y="6502400"/>
            <a:ext cx="12192000" cy="355600"/>
          </a:xfrm>
          <a:prstGeom prst="rect">
            <a:avLst/>
          </a:prstGeom>
          <a:solidFill>
            <a:srgbClr val="002F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639457942"/>
      </p:ext>
    </p:extLst>
  </p:cSld>
  <p:clrMapOvr>
    <a:masterClrMapping/>
  </p:clrMapOvr>
</p:sld>
</file>

<file path=ppt/theme/theme1.xml><?xml version="1.0" encoding="utf-8"?>
<a:theme xmlns:a="http://schemas.openxmlformats.org/drawingml/2006/main" name="VanillaVTI">
  <a:themeElements>
    <a:clrScheme name="AnalogousFromLightSeedLeftStep">
      <a:dk1>
        <a:srgbClr val="000000"/>
      </a:dk1>
      <a:lt1>
        <a:srgbClr val="FFFFFF"/>
      </a:lt1>
      <a:dk2>
        <a:srgbClr val="233A3E"/>
      </a:dk2>
      <a:lt2>
        <a:srgbClr val="E8E8E2"/>
      </a:lt2>
      <a:accent1>
        <a:srgbClr val="9697C6"/>
      </a:accent1>
      <a:accent2>
        <a:srgbClr val="7F99BA"/>
      </a:accent2>
      <a:accent3>
        <a:srgbClr val="80ABB3"/>
      </a:accent3>
      <a:accent4>
        <a:srgbClr val="78B0A1"/>
      </a:accent4>
      <a:accent5>
        <a:srgbClr val="84AE91"/>
      </a:accent5>
      <a:accent6>
        <a:srgbClr val="7FB179"/>
      </a:accent6>
      <a:hlink>
        <a:srgbClr val="86855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TotalTime>
  <Words>204</Words>
  <Application>Microsoft Office PowerPoint</Application>
  <PresentationFormat>Широкоэкранный</PresentationFormat>
  <Paragraphs>30</Paragraphs>
  <Slides>6</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Aptos</vt:lpstr>
      <vt:lpstr>Arial</vt:lpstr>
      <vt:lpstr>Neue Haas Grotesk Text Pro</vt:lpstr>
      <vt:lpstr>VanillaVTI</vt:lpstr>
      <vt:lpstr>PicHub</vt:lpstr>
      <vt:lpstr>1. Илья Барышников   спикер, разработчик, тим-лидер 2. Руслан Евкачев   идейный вдохновитель, специалист по       связи с общественностью, разработчик  3. Максим Юфриков   разработчик  4. Екатерина Копаева   разработчик 5. Виктория Митрушина   специалист по документации, разработчик 6. Анна Боязитова    дизайнер, специалист по документации 7. Дарина Симонова    разработчик, специалист по документации 8. София Николаева     специалист по документации</vt:lpstr>
      <vt:lpstr>Проблемы</vt:lpstr>
      <vt:lpstr>Цель</vt:lpstr>
      <vt:lpstr>Тип проекта</vt:lpstr>
      <vt:lpstr>Ресурсы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Студент ПТК</dc:creator>
  <cp:lastModifiedBy>Comper 123</cp:lastModifiedBy>
  <cp:revision>36</cp:revision>
  <dcterms:created xsi:type="dcterms:W3CDTF">2024-10-08T09:59:14Z</dcterms:created>
  <dcterms:modified xsi:type="dcterms:W3CDTF">2024-10-12T13:50:20Z</dcterms:modified>
</cp:coreProperties>
</file>