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9" r:id="rId5"/>
    <p:sldId id="258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661B7AC-9794-43CE-AC8A-77D7F49FCE58}">
          <p14:sldIdLst>
            <p14:sldId id="256"/>
            <p14:sldId id="264"/>
            <p14:sldId id="257"/>
            <p14:sldId id="259"/>
            <p14:sldId id="258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65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04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08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6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5844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28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99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8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299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68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BD2BE-1B58-4FE1-BF52-3C04B4C2D0FC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4D7C1A-D9D3-4667-A6B9-5C86EBFD746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43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3382C-0422-7CBD-949E-B6BF545B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696482"/>
            <a:ext cx="8187071" cy="4064627"/>
          </a:xfrm>
        </p:spPr>
        <p:txBody>
          <a:bodyPr/>
          <a:lstStyle/>
          <a:p>
            <a:r>
              <a:rPr lang="en-US" dirty="0"/>
              <a:t>Paint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63FFB0-869C-A348-2BEA-628A3FED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100173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Подготовил: ученик второго курса</a:t>
            </a:r>
            <a:r>
              <a:rPr lang="en-US" dirty="0"/>
              <a:t> </a:t>
            </a:r>
            <a:r>
              <a:rPr lang="ru-RU" dirty="0"/>
              <a:t>Лицея академии яндекса барышников илья</a:t>
            </a:r>
          </a:p>
        </p:txBody>
      </p:sp>
    </p:spTree>
    <p:extLst>
      <p:ext uri="{BB962C8B-B14F-4D97-AF65-F5344CB8AC3E}">
        <p14:creationId xmlns:p14="http://schemas.microsoft.com/office/powerpoint/2010/main" val="301730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FDB86E-94F7-06A2-6ABE-53D9AE4E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290298"/>
            <a:ext cx="3092117" cy="9872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Создание верхнего меню приложения (строковое меню)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51FADC-F897-9999-8838-363AB8BD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406" y="1392964"/>
            <a:ext cx="3939612" cy="3708875"/>
          </a:xfrm>
        </p:spPr>
        <p:txBody>
          <a:bodyPr>
            <a:normAutofit fontScale="92500"/>
          </a:bodyPr>
          <a:lstStyle/>
          <a:p>
            <a:r>
              <a:rPr lang="ru-RU" dirty="0"/>
              <a:t>Верхнее меню подразделяется на 5 частей: </a:t>
            </a:r>
            <a:r>
              <a:rPr lang="en-US" dirty="0"/>
              <a:t>“</a:t>
            </a:r>
            <a:r>
              <a:rPr lang="ru-RU" dirty="0"/>
              <a:t>Файл</a:t>
            </a:r>
            <a:r>
              <a:rPr lang="en-US" dirty="0"/>
              <a:t>”,</a:t>
            </a:r>
            <a:r>
              <a:rPr lang="ru-RU" dirty="0"/>
              <a:t> </a:t>
            </a:r>
            <a:r>
              <a:rPr lang="en-US" dirty="0"/>
              <a:t> “</a:t>
            </a:r>
            <a:r>
              <a:rPr lang="ru-RU" dirty="0"/>
              <a:t>Правка</a:t>
            </a:r>
            <a:r>
              <a:rPr lang="en-US" dirty="0"/>
              <a:t>”, 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Инструменты</a:t>
            </a:r>
            <a:r>
              <a:rPr lang="en-US" dirty="0"/>
              <a:t>”, 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Фильтры</a:t>
            </a:r>
            <a:r>
              <a:rPr lang="en-US" dirty="0"/>
              <a:t>”</a:t>
            </a:r>
            <a:r>
              <a:rPr lang="ru-RU" dirty="0"/>
              <a:t> и</a:t>
            </a:r>
            <a:r>
              <a:rPr lang="en-US" dirty="0"/>
              <a:t> “</a:t>
            </a:r>
            <a:r>
              <a:rPr lang="ru-RU" dirty="0"/>
              <a:t>Помощь</a:t>
            </a:r>
            <a:r>
              <a:rPr lang="en-US" dirty="0"/>
              <a:t>”</a:t>
            </a:r>
            <a:r>
              <a:rPr lang="ru-RU" dirty="0"/>
              <a:t>. В разделе </a:t>
            </a:r>
            <a:r>
              <a:rPr lang="en-US" dirty="0"/>
              <a:t>“</a:t>
            </a:r>
            <a:r>
              <a:rPr lang="ru-RU" dirty="0"/>
              <a:t>Файл</a:t>
            </a:r>
            <a:r>
              <a:rPr lang="en-US" dirty="0"/>
              <a:t>”</a:t>
            </a:r>
            <a:r>
              <a:rPr lang="ru-RU" dirty="0"/>
              <a:t> происходят все действия связанные с файлом (изображением). В разделе </a:t>
            </a:r>
            <a:r>
              <a:rPr lang="en-US" dirty="0"/>
              <a:t>“</a:t>
            </a:r>
            <a:r>
              <a:rPr lang="ru-RU" dirty="0"/>
              <a:t>Правка</a:t>
            </a:r>
            <a:r>
              <a:rPr lang="en-US" dirty="0"/>
              <a:t>”</a:t>
            </a:r>
            <a:r>
              <a:rPr lang="ru-RU" dirty="0"/>
              <a:t> находятся функции </a:t>
            </a:r>
            <a:r>
              <a:rPr lang="en-US" dirty="0"/>
              <a:t>redo() </a:t>
            </a:r>
            <a:r>
              <a:rPr lang="ru-RU" dirty="0"/>
              <a:t>и </a:t>
            </a:r>
            <a:r>
              <a:rPr lang="en-US" dirty="0"/>
              <a:t>undo().</a:t>
            </a:r>
            <a:r>
              <a:rPr lang="ru-RU" dirty="0"/>
              <a:t> В разделе </a:t>
            </a:r>
            <a:r>
              <a:rPr lang="en-US" dirty="0"/>
              <a:t>“</a:t>
            </a:r>
            <a:r>
              <a:rPr lang="ru-RU" dirty="0"/>
              <a:t>Инструменты происходит управление инструментами и их выбор. В разделе </a:t>
            </a:r>
            <a:r>
              <a:rPr lang="en-US" dirty="0"/>
              <a:t>“</a:t>
            </a:r>
            <a:r>
              <a:rPr lang="ru-RU" dirty="0"/>
              <a:t>Фильтры</a:t>
            </a:r>
            <a:r>
              <a:rPr lang="en-US" dirty="0"/>
              <a:t>” </a:t>
            </a:r>
            <a:r>
              <a:rPr lang="ru-RU" dirty="0"/>
              <a:t>можно применить к рисунку различные фильтры изображений из библиотеки </a:t>
            </a:r>
            <a:r>
              <a:rPr lang="en-US" dirty="0"/>
              <a:t>Pillow</a:t>
            </a:r>
            <a:r>
              <a:rPr lang="ru-RU" dirty="0"/>
              <a:t>. Раздел </a:t>
            </a:r>
            <a:r>
              <a:rPr lang="en-US" dirty="0"/>
              <a:t>“</a:t>
            </a:r>
            <a:r>
              <a:rPr lang="ru-RU" dirty="0"/>
              <a:t>Помощь</a:t>
            </a:r>
            <a:r>
              <a:rPr lang="en-US" dirty="0"/>
              <a:t>” </a:t>
            </a:r>
            <a:r>
              <a:rPr lang="ru-RU" dirty="0"/>
              <a:t>предусматривает представления информации о проекте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006B58-7939-238E-1466-79491A727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3" t="12087" r="53598" b="8786"/>
          <a:stretch/>
        </p:blipFill>
        <p:spPr>
          <a:xfrm>
            <a:off x="675118" y="230737"/>
            <a:ext cx="3416582" cy="41641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EB2EDE-0228-5833-AC42-59CDBC092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4" t="11464" r="51495" b="4673"/>
          <a:stretch/>
        </p:blipFill>
        <p:spPr>
          <a:xfrm>
            <a:off x="1257906" y="875944"/>
            <a:ext cx="3497230" cy="43028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5BCB5B-12FA-DED4-D3C8-B54B7CD1F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93" t="10716" r="51565" b="5919"/>
          <a:stretch/>
        </p:blipFill>
        <p:spPr>
          <a:xfrm>
            <a:off x="2070363" y="1554542"/>
            <a:ext cx="3497230" cy="44275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0B935B-F722-BC68-E2EE-3925B17407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44" t="15825" r="52897" b="9159"/>
          <a:stretch/>
        </p:blipFill>
        <p:spPr>
          <a:xfrm>
            <a:off x="2866665" y="2312818"/>
            <a:ext cx="3567508" cy="442751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27895A-637C-0AD1-44FC-12AD4ABE0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2675" y="4920079"/>
            <a:ext cx="1790343" cy="17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2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CCCA35-2C28-5900-EC19-260060A3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350376"/>
            <a:ext cx="3092117" cy="799291"/>
          </a:xfrm>
        </p:spPr>
        <p:txBody>
          <a:bodyPr/>
          <a:lstStyle/>
          <a:p>
            <a:pPr algn="ctr"/>
            <a:r>
              <a:rPr lang="ru-RU" dirty="0"/>
              <a:t>Меню инструментов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638D2-3113-1DB2-C2EA-96EE9417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457316"/>
            <a:ext cx="3092117" cy="2223913"/>
          </a:xfrm>
        </p:spPr>
        <p:txBody>
          <a:bodyPr/>
          <a:lstStyle/>
          <a:p>
            <a:r>
              <a:rPr lang="ru-RU" dirty="0"/>
              <a:t>Следующим этапом нашего проекта является создание меню инструментов с соответствующими им иконками инструментов и подключением функций рисования определенным инструментом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1E66CE-4B3A-CF5D-2009-1FE6F54F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85787"/>
            <a:ext cx="6198089" cy="3486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B4D011-C9AB-3600-6989-6EDDDDCC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489" y="3988878"/>
            <a:ext cx="2336902" cy="23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8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583894-8464-5277-199F-F7F1E281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791" y="324741"/>
            <a:ext cx="3092117" cy="978752"/>
          </a:xfrm>
        </p:spPr>
        <p:txBody>
          <a:bodyPr/>
          <a:lstStyle/>
          <a:p>
            <a:pPr algn="ctr"/>
            <a:r>
              <a:rPr lang="ru-RU" dirty="0"/>
              <a:t>Изменение размера и цвета рисования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FE759D-EE7D-FE26-A6C2-65ADB55CA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132" y="1346918"/>
            <a:ext cx="4093434" cy="2763609"/>
          </a:xfrm>
        </p:spPr>
        <p:txBody>
          <a:bodyPr/>
          <a:lstStyle/>
          <a:p>
            <a:r>
              <a:rPr lang="ru-RU" dirty="0"/>
              <a:t>Изменить размер рисования (размер кисти, размер обводки незаполненных фигур, толщину прямой линии и т. д.) можно в объекте класса 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QSpinBox</a:t>
            </a:r>
            <a:r>
              <a:rPr lang="ru-RU" b="0" dirty="0">
                <a:solidFill>
                  <a:srgbClr val="73D0FF"/>
                </a:solidFill>
                <a:effectLst/>
              </a:rPr>
              <a:t> </a:t>
            </a:r>
            <a:r>
              <a:rPr lang="ru-RU" b="0" dirty="0">
                <a:solidFill>
                  <a:schemeClr val="bg1"/>
                </a:solidFill>
                <a:effectLst/>
              </a:rPr>
              <a:t>у</a:t>
            </a:r>
            <a:r>
              <a:rPr lang="ru-RU" dirty="0">
                <a:solidFill>
                  <a:schemeClr val="bg1"/>
                </a:solidFill>
              </a:rPr>
              <a:t>казанном</a:t>
            </a:r>
            <a:r>
              <a:rPr lang="ru-RU" dirty="0"/>
              <a:t> на рисунке под номером 1</a:t>
            </a:r>
            <a:r>
              <a:rPr lang="en-US" dirty="0"/>
              <a:t>.</a:t>
            </a:r>
            <a:r>
              <a:rPr lang="ru-RU" dirty="0"/>
              <a:t> Изменить цвет рисования можно двумя способами: с помощью боковой палитры цветов (2), либо с помощью действия вызывающего функцию выбора цвета (3).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88628C-50B4-0D66-93FC-B7E10068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0" y="1602663"/>
            <a:ext cx="6493643" cy="36526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FE2A6A-7283-C317-3363-14513259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51" y="4596984"/>
            <a:ext cx="1603019" cy="16030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317235-EB07-2D5C-3231-445483AC4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997" y="4510815"/>
            <a:ext cx="1889332" cy="18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491F3F1-8E15-78D5-B454-C66429F5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060" y="243555"/>
            <a:ext cx="3092117" cy="6964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Функции действий с файлом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B541D7-7B06-AD2C-1C88-5FAA8DFF6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9581" y="1008403"/>
            <a:ext cx="4332718" cy="38712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данном слайде представлены основные функции работы с изображением: открытие и сохранение. Функция</a:t>
            </a:r>
            <a:r>
              <a:rPr lang="en-US" dirty="0"/>
              <a:t> </a:t>
            </a:r>
            <a:r>
              <a:rPr lang="en-US" b="0" dirty="0">
                <a:solidFill>
                  <a:srgbClr val="FFD173"/>
                </a:solidFill>
                <a:effectLst/>
                <a:latin typeface="Consolas" panose="020B0609020204030204" pitchFamily="49" charset="0"/>
              </a:rPr>
              <a:t>open_file_function</a:t>
            </a:r>
            <a:r>
              <a:rPr lang="ru-RU" dirty="0"/>
              <a:t> открывает изображение и помещает его в рабочую область (</a:t>
            </a:r>
            <a:r>
              <a:rPr lang="en-US" dirty="0"/>
              <a:t>self.image)</a:t>
            </a:r>
            <a:r>
              <a:rPr lang="ru-RU" dirty="0"/>
              <a:t>. Функция </a:t>
            </a:r>
            <a:r>
              <a:rPr lang="en-US" b="0" dirty="0">
                <a:solidFill>
                  <a:srgbClr val="FFD173"/>
                </a:solidFill>
                <a:effectLst/>
                <a:latin typeface="Consolas" panose="020B0609020204030204" pitchFamily="49" charset="0"/>
              </a:rPr>
              <a:t>save_as_file_function</a:t>
            </a:r>
            <a:r>
              <a:rPr lang="ru-RU" dirty="0">
                <a:solidFill>
                  <a:srgbClr val="CCCAC2"/>
                </a:solidFill>
                <a:latin typeface="Consolas" panose="020B0609020204030204" pitchFamily="49" charset="0"/>
              </a:rPr>
              <a:t> в</a:t>
            </a:r>
            <a:r>
              <a:rPr lang="ru-RU" dirty="0"/>
              <a:t>ыполняет сохранение изображения как нового файла при котором открывается диалоговое меню выбора директории, в которую нужно сохранить файл. Функция </a:t>
            </a:r>
            <a:r>
              <a:rPr lang="en-US" b="0" dirty="0">
                <a:solidFill>
                  <a:srgbClr val="FFD173"/>
                </a:solidFill>
                <a:effectLst/>
                <a:latin typeface="Consolas" panose="020B0609020204030204" pitchFamily="49" charset="0"/>
              </a:rPr>
              <a:t>save_file_function</a:t>
            </a:r>
            <a:r>
              <a:rPr lang="ru-RU" dirty="0">
                <a:solidFill>
                  <a:srgbClr val="CCCAC2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сохраняет измененное изображение по пути открытия этого изображения.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F64110-DC9A-E333-3F6D-4BA2558F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2" y="1407709"/>
            <a:ext cx="6265151" cy="40425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11D6E-D92A-DA8D-4AAF-AFE3D408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97" y="4644638"/>
            <a:ext cx="2042445" cy="204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9677D36-559D-C41F-A031-50A6786F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264564"/>
            <a:ext cx="3092117" cy="687936"/>
          </a:xfrm>
        </p:spPr>
        <p:txBody>
          <a:bodyPr/>
          <a:lstStyle/>
          <a:p>
            <a:pPr algn="ctr"/>
            <a:r>
              <a:rPr lang="ru-RU" dirty="0"/>
              <a:t>работа инструментов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243B68-376C-99FE-A7AB-11E28D21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2491" y="952501"/>
            <a:ext cx="4272896" cy="5516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Работа инструментов происходит следующим образом:  к объекту класса 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QAction</a:t>
            </a:r>
            <a:r>
              <a:rPr lang="ru-RU" dirty="0">
                <a:solidFill>
                  <a:srgbClr val="73D0F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представленным </a:t>
            </a:r>
            <a:r>
              <a:rPr lang="en-US" dirty="0"/>
              <a:t>“</a:t>
            </a:r>
            <a:r>
              <a:rPr lang="ru-RU" dirty="0"/>
              <a:t>кнопкой</a:t>
            </a:r>
            <a:r>
              <a:rPr lang="en-US" dirty="0"/>
              <a:t>”</a:t>
            </a:r>
            <a:r>
              <a:rPr lang="ru-RU" dirty="0"/>
              <a:t> с картинкой инструмента подключается функция проверяющая на активацию инструмента, если </a:t>
            </a:r>
            <a:r>
              <a:rPr lang="en-US" dirty="0"/>
              <a:t>“</a:t>
            </a:r>
            <a:r>
              <a:rPr lang="ru-RU" dirty="0"/>
              <a:t>кнопка</a:t>
            </a:r>
            <a:r>
              <a:rPr lang="en-US" dirty="0"/>
              <a:t>”</a:t>
            </a:r>
            <a:r>
              <a:rPr lang="ru-RU" dirty="0"/>
              <a:t>  нажата то активируется функция включения инструмента, иначе – деактивации инструмента. Функция включения перезапускает все инструменты, присваивая значения </a:t>
            </a:r>
            <a:r>
              <a:rPr lang="en-US" dirty="0"/>
              <a:t>False </a:t>
            </a:r>
            <a:r>
              <a:rPr lang="ru-RU" dirty="0"/>
              <a:t>каждому из значений состояния рисования, а значению выбранного инструмента – </a:t>
            </a:r>
            <a:r>
              <a:rPr lang="en-US" dirty="0"/>
              <a:t>True</a:t>
            </a:r>
            <a:r>
              <a:rPr lang="ru-RU" dirty="0"/>
              <a:t>. Исходя из этого в функции действия мыши передается аргумент </a:t>
            </a:r>
            <a:r>
              <a:rPr lang="en-US" dirty="0"/>
              <a:t>self </a:t>
            </a:r>
            <a:r>
              <a:rPr lang="ru-RU" dirty="0"/>
              <a:t>и аргумент </a:t>
            </a:r>
            <a:r>
              <a:rPr lang="en-US" dirty="0"/>
              <a:t>event </a:t>
            </a:r>
            <a:r>
              <a:rPr lang="ru-RU" dirty="0"/>
              <a:t>который передает в функцию действие клавиатуры или мыши. В нашем случае мыши. Исходя из соответствующего каждому инструменту функционала  для каждого инструмента выполняются определенные функции.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BAF7D6-87E1-4BA1-A7F0-43AB5615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3" y="92072"/>
            <a:ext cx="3106071" cy="2924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CEF54E-CCC4-4720-904D-F55BCB670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77"/>
          <a:stretch/>
        </p:blipFill>
        <p:spPr>
          <a:xfrm>
            <a:off x="3947229" y="130632"/>
            <a:ext cx="2924716" cy="15241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8BCFAB-78AA-CB84-A497-EE62301B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9" y="3016665"/>
            <a:ext cx="6221869" cy="16437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B9BAF1-206A-0079-6C3E-6A8FF83E9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79" y="4659356"/>
            <a:ext cx="6689933" cy="6925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1141BE-3BA6-7B7E-A90E-421A2581A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857" y="1774368"/>
            <a:ext cx="3127460" cy="12422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00B2E9-3CD0-4C0A-6206-D4945B251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79" y="5351926"/>
            <a:ext cx="5771429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C439BD-B43E-95D8-26A4-E89CE73D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6622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Фильтры изображений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71EEB2-F47B-DE34-9ABC-3BE0A705A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7949" y="1196411"/>
            <a:ext cx="4101980" cy="2495239"/>
          </a:xfrm>
        </p:spPr>
        <p:txBody>
          <a:bodyPr/>
          <a:lstStyle/>
          <a:p>
            <a:r>
              <a:rPr lang="ru-RU" dirty="0"/>
              <a:t>С помощью библиотеки </a:t>
            </a:r>
            <a:r>
              <a:rPr lang="en-US" dirty="0"/>
              <a:t>pillow </a:t>
            </a:r>
            <a:r>
              <a:rPr lang="ru-RU" dirty="0"/>
              <a:t>применяем фильтры для изображения. Для этого получаем из </a:t>
            </a:r>
            <a:r>
              <a:rPr lang="en-US" dirty="0"/>
              <a:t>Qimage </a:t>
            </a:r>
            <a:r>
              <a:rPr lang="ru-RU" dirty="0"/>
              <a:t>наше изображение для этого используем метод </a:t>
            </a:r>
            <a:r>
              <a:rPr lang="en-US" dirty="0"/>
              <a:t>fromimage</a:t>
            </a:r>
            <a:r>
              <a:rPr lang="ru-RU" dirty="0"/>
              <a:t> применяем фильтр а потом вставляем обратно в </a:t>
            </a:r>
            <a:r>
              <a:rPr lang="en-US" dirty="0"/>
              <a:t>Qimage </a:t>
            </a:r>
            <a:r>
              <a:rPr lang="ru-RU" dirty="0"/>
              <a:t>побайтно загруженную картинку, сохраняем изменения и обновляем окно приложения (</a:t>
            </a:r>
            <a:r>
              <a:rPr lang="en-US" dirty="0"/>
              <a:t>update()).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A5E86-608E-F0D3-22A0-56EA645F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23" y="2113014"/>
            <a:ext cx="5095238" cy="24952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20D98F-F6E8-6F2A-EF50-CD1117F2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320" y="3905562"/>
            <a:ext cx="249523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78A191-DEBF-E17B-61D6-BEBFF74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332" y="347755"/>
            <a:ext cx="3092117" cy="765107"/>
          </a:xfrm>
        </p:spPr>
        <p:txBody>
          <a:bodyPr/>
          <a:lstStyle/>
          <a:p>
            <a:pPr algn="ctr"/>
            <a:r>
              <a:rPr lang="ru-RU" dirty="0"/>
              <a:t>Закрытие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19D2F7-0D46-7C83-3D7F-F7AAEB18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7947" y="1243478"/>
            <a:ext cx="3990886" cy="2787935"/>
          </a:xfrm>
        </p:spPr>
        <p:txBody>
          <a:bodyPr>
            <a:normAutofit/>
          </a:bodyPr>
          <a:lstStyle/>
          <a:p>
            <a:r>
              <a:rPr lang="ru-RU" dirty="0"/>
              <a:t>В функции </a:t>
            </a:r>
            <a:r>
              <a:rPr lang="en-US" b="0" dirty="0">
                <a:solidFill>
                  <a:srgbClr val="FFD173"/>
                </a:solidFill>
                <a:effectLst/>
                <a:latin typeface="Consolas" panose="020B0609020204030204" pitchFamily="49" charset="0"/>
              </a:rPr>
              <a:t>closeEvent</a:t>
            </a:r>
            <a:r>
              <a:rPr lang="ru-RU" b="0" dirty="0">
                <a:solidFill>
                  <a:srgbClr val="FFD1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/>
              <a:t>мы проверяем наше изображение на сохранение (если изображение на сохранено, то открывается диалоговое окно). Мы можем выбрать сохранить наше изображение или выйти без сохранения, это удобно в том случае если пользователь забыл сохранить изображение, тогда приложение напомнит ему об этом.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7518D4-1C49-7733-5E73-F144548B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1" y="1525489"/>
            <a:ext cx="6325514" cy="38070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46257A-A366-98AE-4BF0-7DEB92BD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190" y="411331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4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D05BFE-4BC4-39F9-4021-EF7C7C760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S Text"/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18B69E8-C473-4C31-4910-C97EDE2BC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выводы по работе, возможности для доработки и 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B849C-E9A5-D056-27C0-0E59AAA0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8030"/>
          </a:xfrm>
        </p:spPr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BDA55-EE95-4A5A-093A-F168F21F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59" y="4134740"/>
            <a:ext cx="7447941" cy="1529698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/>
              <a:t>Paint не способен работать с изображениями высокого качества и разрешения, также его следует адаптировать под выполнение более сложных задач и применение мощных фильтров.</a:t>
            </a:r>
            <a:endParaRPr lang="en-US" sz="1900" dirty="0"/>
          </a:p>
          <a:p>
            <a:r>
              <a:rPr lang="ru-RU" sz="1900" dirty="0"/>
              <a:t>Некоторые функции проекта следует исправить и внести некие изменения.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071B85-1F7B-F592-16F2-11D5F91D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609" y="1193562"/>
            <a:ext cx="2438400" cy="243840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519AE1F-6700-2C16-7240-3CC312BEFB2D}"/>
              </a:ext>
            </a:extLst>
          </p:cNvPr>
          <p:cNvSpPr txBox="1">
            <a:spLocks/>
          </p:cNvSpPr>
          <p:nvPr/>
        </p:nvSpPr>
        <p:spPr>
          <a:xfrm>
            <a:off x="1404078" y="1442815"/>
            <a:ext cx="7447941" cy="2341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Paint является адаптированным инструментом для создания и редактирования изображений. Он предлагает широкий набор инструментов и функций, которые позволяют пользователю реализовать свои творческие идеи.</a:t>
            </a:r>
          </a:p>
          <a:p>
            <a:r>
              <a:rPr lang="ru-RU" dirty="0"/>
              <a:t>Paint обладает простым интерфейсом, который легко понять и использовать даже для начинающих пользователей. Удобное расположение инструментов и меню делает работу с программой более эффективной.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7F0F95-6660-4354-AF99-F5D95A96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82" y="3739967"/>
            <a:ext cx="2735648" cy="27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816A6-DD66-6AA3-3A5B-D634563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488"/>
          </a:xfrm>
        </p:spPr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87D0F-8181-2755-0E10-7D72FFAC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688" y="4016522"/>
            <a:ext cx="7443389" cy="2459093"/>
          </a:xfrm>
        </p:spPr>
        <p:txBody>
          <a:bodyPr/>
          <a:lstStyle/>
          <a:p>
            <a:r>
              <a:rPr lang="ru-RU" dirty="0"/>
              <a:t>Создание коллажей объединением нескольких картинок в одну</a:t>
            </a:r>
          </a:p>
          <a:p>
            <a:r>
              <a:rPr lang="ru-RU" dirty="0"/>
              <a:t>Реализовать создание слоев и соответственно наложения изображений</a:t>
            </a:r>
          </a:p>
          <a:p>
            <a:r>
              <a:rPr lang="ru-RU" dirty="0"/>
              <a:t>Сделать функцию заливки созданных элементов</a:t>
            </a:r>
          </a:p>
          <a:p>
            <a:r>
              <a:rPr lang="ru-RU" dirty="0"/>
              <a:t>Добавление новых инструментов для рисования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D703A9A-8D2A-CBA9-DA89-2E396062868D}"/>
              </a:ext>
            </a:extLst>
          </p:cNvPr>
          <p:cNvSpPr txBox="1">
            <a:spLocks/>
          </p:cNvSpPr>
          <p:nvPr/>
        </p:nvSpPr>
        <p:spPr>
          <a:xfrm>
            <a:off x="4418176" y="1528274"/>
            <a:ext cx="7164223" cy="221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Осуществить функцию добавления и редактирования текста на изображение</a:t>
            </a:r>
          </a:p>
          <a:p>
            <a:r>
              <a:rPr lang="ru-RU" dirty="0"/>
              <a:t>Осуществить функцию обрезки изображения и рисунков</a:t>
            </a:r>
          </a:p>
          <a:p>
            <a:r>
              <a:rPr lang="ru-RU" dirty="0"/>
              <a:t>Сделать возможным копирования нарисованных и созданных элементов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9BEC92-15C1-DD33-448C-F3313E4C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077" y="3740962"/>
            <a:ext cx="2597961" cy="25979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4E957E-9696-6113-9F52-7DED25D7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53" y="1128380"/>
            <a:ext cx="2750362" cy="27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DFAA8A-FC15-948C-E0B6-58D8F4BD9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1521278"/>
            <a:ext cx="10318418" cy="3815444"/>
          </a:xfrm>
        </p:spPr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Введение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924A046-137B-7909-494D-60A1DCD86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идея проекта, для решения каких задач он создан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06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0A85E-D291-2655-AF3D-AD6751E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AEC7-4452-28E3-4239-5135B267D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400" dirty="0"/>
              <a:t> </a:t>
            </a:r>
            <a:r>
              <a:rPr lang="en-US" sz="2400" dirty="0">
                <a:latin typeface="Corbel" panose="020B0503020204020204" pitchFamily="34" charset="0"/>
              </a:rPr>
              <a:t>Paint</a:t>
            </a:r>
            <a:r>
              <a:rPr lang="en-US" sz="2400" dirty="0"/>
              <a:t> - </a:t>
            </a:r>
            <a:r>
              <a:rPr lang="ru-RU" sz="2400" dirty="0"/>
              <a:t>это </a:t>
            </a:r>
            <a:r>
              <a:rPr lang="en-US" sz="2400" dirty="0">
                <a:latin typeface="Corbel" panose="020B0503020204020204" pitchFamily="34" charset="0"/>
              </a:rPr>
              <a:t>desktop</a:t>
            </a:r>
            <a:r>
              <a:rPr lang="en-US" sz="2400" dirty="0"/>
              <a:t> </a:t>
            </a:r>
            <a:r>
              <a:rPr lang="ru-RU" sz="2400" dirty="0"/>
              <a:t>приложение, созданное для любителей рисования и творчества. Оно предлагает широкий набор функций для рисования, создания и редактирования изображений</a:t>
            </a:r>
            <a:r>
              <a:rPr lang="en-US" sz="2400" dirty="0"/>
              <a:t>.</a:t>
            </a:r>
            <a:r>
              <a:rPr lang="ru-RU" sz="2400" dirty="0"/>
              <a:t>  Пользователи моего приложения смогут использовать различные инструменты и функции для создания и изменения графических элементов.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F4C0A1-2E98-FA33-C0B4-5E633143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03" y="1489104"/>
            <a:ext cx="6390830" cy="38797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231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DBCCFEF-D034-FCFE-918D-01BB2664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54" y="382385"/>
            <a:ext cx="10524146" cy="1492132"/>
          </a:xfrm>
        </p:spPr>
        <p:txBody>
          <a:bodyPr/>
          <a:lstStyle/>
          <a:p>
            <a:r>
              <a:rPr lang="ru-RU" dirty="0"/>
              <a:t>Решение задач с помощью </a:t>
            </a:r>
            <a:r>
              <a:rPr lang="en-US" dirty="0"/>
              <a:t>Paint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8E128A-FD7F-AA5E-AE9B-D97FFF387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60" y="1710564"/>
            <a:ext cx="2992492" cy="2992492"/>
          </a:xfrm>
          <a:prstGeom prst="rect">
            <a:avLst/>
          </a:prstGeom>
        </p:spPr>
      </p:pic>
      <p:sp>
        <p:nvSpPr>
          <p:cNvPr id="17" name="Объект 8">
            <a:extLst>
              <a:ext uri="{FF2B5EF4-FFF2-40B4-BE49-F238E27FC236}">
                <a16:creationId xmlns:a16="http://schemas.microsoft.com/office/drawing/2014/main" id="{EAFC0BCC-8A61-B70E-170E-A4F4348B08AF}"/>
              </a:ext>
            </a:extLst>
          </p:cNvPr>
          <p:cNvSpPr txBox="1">
            <a:spLocks/>
          </p:cNvSpPr>
          <p:nvPr/>
        </p:nvSpPr>
        <p:spPr>
          <a:xfrm>
            <a:off x="4361916" y="1624739"/>
            <a:ext cx="5956419" cy="390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b="1" dirty="0">
              <a:solidFill>
                <a:srgbClr val="11111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E945FF69-4A60-A826-A593-BEA7C00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709" y="1936661"/>
            <a:ext cx="6644636" cy="3593591"/>
          </a:xfrm>
        </p:spPr>
        <p:txBody>
          <a:bodyPr/>
          <a:lstStyle/>
          <a:p>
            <a:r>
              <a:rPr lang="ru-RU" dirty="0"/>
              <a:t>Рисование и создание иллюстраций с помощью разных инструментов</a:t>
            </a:r>
          </a:p>
          <a:p>
            <a:r>
              <a:rPr lang="ru-RU" dirty="0"/>
              <a:t>Создание и редактирование растровых изображений</a:t>
            </a:r>
          </a:p>
          <a:p>
            <a:r>
              <a:rPr lang="ru-RU" dirty="0"/>
              <a:t>Редактирование фотографий</a:t>
            </a:r>
          </a:p>
          <a:p>
            <a:r>
              <a:rPr lang="ru-RU" dirty="0"/>
              <a:t>Поворот изображений</a:t>
            </a:r>
          </a:p>
          <a:p>
            <a:r>
              <a:rPr lang="ru-RU" dirty="0"/>
              <a:t>Применение различных фильтров и эффектов </a:t>
            </a:r>
          </a:p>
        </p:txBody>
      </p:sp>
    </p:spTree>
    <p:extLst>
      <p:ext uri="{BB962C8B-B14F-4D97-AF65-F5344CB8AC3E}">
        <p14:creationId xmlns:p14="http://schemas.microsoft.com/office/powerpoint/2010/main" val="357441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480314E-3C33-ED0B-8F94-004B4C97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873" y="332646"/>
            <a:ext cx="10178322" cy="834343"/>
          </a:xfrm>
        </p:spPr>
        <p:txBody>
          <a:bodyPr>
            <a:normAutofit/>
          </a:bodyPr>
          <a:lstStyle/>
          <a:p>
            <a:r>
              <a:rPr lang="ru-RU" dirty="0"/>
              <a:t>Основные функции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EF81D8-2345-1FF6-B725-9C06D4B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698" y="1297836"/>
            <a:ext cx="7567301" cy="238862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Рисование: Пользователи смогут свободно рисовать на холсте с помощью кисти, карандаша, кисти с различными размерами, а также использовать различные цвета кисти.</a:t>
            </a:r>
          </a:p>
          <a:p>
            <a:endParaRPr lang="ru-RU" dirty="0"/>
          </a:p>
          <a:p>
            <a:r>
              <a:rPr lang="ru-RU" dirty="0"/>
              <a:t>Формы и линии: Предоставление возможности создания геометрических фигур, таких как прямоугольники, эллипсы, круги и линии, с возможностью настройки их размеров и цветов.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3DC42E-BEE9-5776-28FA-D92CEB1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6" y="1216728"/>
            <a:ext cx="2469735" cy="2469735"/>
          </a:xfrm>
          <a:prstGeom prst="rect">
            <a:avLst/>
          </a:prstGeom>
        </p:spPr>
      </p:pic>
      <p:sp>
        <p:nvSpPr>
          <p:cNvPr id="9" name="Объект 5">
            <a:extLst>
              <a:ext uri="{FF2B5EF4-FFF2-40B4-BE49-F238E27FC236}">
                <a16:creationId xmlns:a16="http://schemas.microsoft.com/office/drawing/2014/main" id="{B4E9647B-74B0-F5A5-2BC0-734DB222C4CB}"/>
              </a:ext>
            </a:extLst>
          </p:cNvPr>
          <p:cNvSpPr txBox="1">
            <a:spLocks/>
          </p:cNvSpPr>
          <p:nvPr/>
        </p:nvSpPr>
        <p:spPr>
          <a:xfrm>
            <a:off x="1322462" y="3948157"/>
            <a:ext cx="7283154" cy="2320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Сохранение и экспорт: Возможность сохранения созданных изображений в различных форматах (например, JPG, PNG) и их экспорта для дальнейшего использования.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Интерфейс пользователя: Создание интуитивно понятного и удобного интерфейса, который позволит пользователям легко найти и использовать нужные инструменты и функции.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4D33DF-1CBA-D112-EF36-D3DA3094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346" y="3686463"/>
            <a:ext cx="2734654" cy="27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88CF58-29F7-795D-82D8-8832EBBBA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S Text"/>
              </a:rPr>
              <a:t>Описание</a:t>
            </a:r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S Text"/>
              </a:rPr>
              <a:t>реализации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B2C5DDC-0722-8016-F8CA-AB40E68F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структура (классы) и особенности приложения, какие технологии использовались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7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9B38FB-0560-A47F-9B95-ACFF9488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773" y="376015"/>
            <a:ext cx="3888336" cy="150004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Начало работы над проектом и использованные библиотеки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1FE39E0-FE3E-7B01-7BDB-6644F947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4322" y="2142988"/>
            <a:ext cx="3345678" cy="4164164"/>
          </a:xfrm>
        </p:spPr>
        <p:txBody>
          <a:bodyPr/>
          <a:lstStyle/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ходе работы над моим проектом я использовал библиотеки </a:t>
            </a:r>
            <a:r>
              <a:rPr lang="en-US" dirty="0"/>
              <a:t>python: </a:t>
            </a:r>
            <a:r>
              <a:rPr lang="ru-RU" dirty="0"/>
              <a:t> </a:t>
            </a:r>
            <a:r>
              <a:rPr lang="en-US" dirty="0"/>
              <a:t>“sys”</a:t>
            </a:r>
            <a:r>
              <a:rPr lang="ru-RU" dirty="0"/>
              <a:t> для  запуска нашего приложения, </a:t>
            </a:r>
            <a:r>
              <a:rPr lang="en-US" dirty="0"/>
              <a:t>“os”</a:t>
            </a:r>
            <a:r>
              <a:rPr lang="ru-RU" dirty="0"/>
              <a:t> для работы с путями файлов, </a:t>
            </a:r>
            <a:r>
              <a:rPr lang="en-US" dirty="0"/>
              <a:t>“PyQt5”</a:t>
            </a:r>
            <a:r>
              <a:rPr lang="ru-RU" dirty="0"/>
              <a:t> собственно для создания всего функционала приложения, </a:t>
            </a:r>
            <a:r>
              <a:rPr lang="en-US" dirty="0"/>
              <a:t>“screeninfo”</a:t>
            </a:r>
            <a:r>
              <a:rPr lang="ru-RU" dirty="0"/>
              <a:t> для получения размера экрана, </a:t>
            </a:r>
            <a:r>
              <a:rPr lang="en-US" dirty="0"/>
              <a:t>“Pillow” </a:t>
            </a:r>
            <a:r>
              <a:rPr lang="ru-RU" dirty="0"/>
              <a:t>для применения фильтров к изображениям, </a:t>
            </a:r>
            <a:r>
              <a:rPr lang="en-US" dirty="0"/>
              <a:t>“random” </a:t>
            </a:r>
            <a:r>
              <a:rPr lang="ru-RU" dirty="0"/>
              <a:t>для рисования спреем.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EED45E-3849-5BFF-64BA-06ACE0AEB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8" t="8173" r="55539" b="9164"/>
          <a:stretch/>
        </p:blipFill>
        <p:spPr>
          <a:xfrm>
            <a:off x="1686370" y="749893"/>
            <a:ext cx="4409630" cy="53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5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8C3702-9C2B-4D6F-5CF7-19000606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406" y="170916"/>
            <a:ext cx="3794333" cy="133314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Дополнительные классы, использованные в приложении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E65E60-22E3-BC00-48BD-BEC13B6A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6493" y="1741336"/>
            <a:ext cx="4178894" cy="2950305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QPaletteButton</a:t>
            </a:r>
            <a:r>
              <a:rPr lang="ru-RU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/>
              <a:t>реализует создание кнопки цвета, при нажатии на которую происходит смена цвета инструмента.</a:t>
            </a:r>
          </a:p>
          <a:p>
            <a:r>
              <a:rPr lang="ru-RU" dirty="0"/>
              <a:t>Класс 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UndoCommand</a:t>
            </a:r>
            <a:r>
              <a:rPr lang="ru-RU" dirty="0">
                <a:solidFill>
                  <a:srgbClr val="CCCAC2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реализует возможность выполнения функций </a:t>
            </a:r>
            <a:r>
              <a:rPr lang="en-US" dirty="0"/>
              <a:t>redo()</a:t>
            </a:r>
            <a:r>
              <a:rPr lang="ru-RU" dirty="0"/>
              <a:t> и </a:t>
            </a:r>
            <a:r>
              <a:rPr lang="en-US" dirty="0"/>
              <a:t>undo() </a:t>
            </a:r>
            <a:r>
              <a:rPr lang="ru-RU" dirty="0"/>
              <a:t>иначе говоря при нажатии на клавиши </a:t>
            </a:r>
            <a:r>
              <a:rPr lang="en-US" dirty="0"/>
              <a:t>“Ctrl+Y” </a:t>
            </a:r>
            <a:r>
              <a:rPr lang="ru-RU" dirty="0"/>
              <a:t>и </a:t>
            </a:r>
            <a:r>
              <a:rPr lang="en-US" dirty="0"/>
              <a:t>“Ctrl+Z” </a:t>
            </a:r>
            <a:r>
              <a:rPr lang="ru-RU" dirty="0"/>
              <a:t>возвращать и отменять действия (нарисованные элементы, фильтры, действия с изображениями)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0C01A5-6FF7-055C-119D-9AD0EA922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25391" r="58715" b="13889"/>
          <a:stretch/>
        </p:blipFill>
        <p:spPr>
          <a:xfrm>
            <a:off x="1824527" y="1346918"/>
            <a:ext cx="4271473" cy="41641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A36B22-8C60-9D88-012D-BFAC82C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84" y="4802024"/>
            <a:ext cx="1290415" cy="12904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B13D4D-321A-469C-5C2B-31B502338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777" y="4802024"/>
            <a:ext cx="1284006" cy="12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4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673B63-2679-64C0-4825-407FE6C0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264790"/>
            <a:ext cx="3092117" cy="1038573"/>
          </a:xfrm>
        </p:spPr>
        <p:txBody>
          <a:bodyPr/>
          <a:lstStyle/>
          <a:p>
            <a:pPr algn="ctr"/>
            <a:r>
              <a:rPr lang="ru-RU" dirty="0"/>
              <a:t>Основной класс приложения и его содержимое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864729-45A5-C24E-6667-4DA73A6A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3866" y="1450779"/>
            <a:ext cx="3760149" cy="2523015"/>
          </a:xfrm>
        </p:spPr>
        <p:txBody>
          <a:bodyPr/>
          <a:lstStyle/>
          <a:p>
            <a:r>
              <a:rPr lang="ru-RU" dirty="0"/>
              <a:t>Основной класс приложения </a:t>
            </a:r>
            <a:r>
              <a:rPr lang="en-US" b="0" dirty="0">
                <a:solidFill>
                  <a:srgbClr val="73D0FF"/>
                </a:solidFill>
                <a:effectLst/>
                <a:latin typeface="Consolas" panose="020B0609020204030204" pitchFamily="49" charset="0"/>
              </a:rPr>
              <a:t>Photoshop</a:t>
            </a:r>
            <a:r>
              <a:rPr lang="ru-RU" dirty="0">
                <a:solidFill>
                  <a:srgbClr val="CCCAC2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содержит инициализацию класса, функцию создания элементов приложения представленных соответствующими классами и их стилизацию подключения к ним функционала приложения и так далее… Об поговорим на следующих слайдах.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0CA4A0-147A-4364-7C95-4AB7BE25F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9" t="15951" r="50000" b="6916"/>
          <a:stretch/>
        </p:blipFill>
        <p:spPr>
          <a:xfrm>
            <a:off x="828942" y="784077"/>
            <a:ext cx="5267058" cy="52898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4D0A44-AC8C-6CCF-3147-82A2A3FC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393" y="4112117"/>
            <a:ext cx="2481093" cy="24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3321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293</TotalTime>
  <Words>988</Words>
  <Application>Microsoft Office PowerPoint</Application>
  <PresentationFormat>Широкоэкранный</PresentationFormat>
  <Paragraphs>57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Corbel</vt:lpstr>
      <vt:lpstr>Gill Sans MT</vt:lpstr>
      <vt:lpstr>Impact</vt:lpstr>
      <vt:lpstr>YS Text</vt:lpstr>
      <vt:lpstr>Эмблема</vt:lpstr>
      <vt:lpstr>Paint</vt:lpstr>
      <vt:lpstr>Введение</vt:lpstr>
      <vt:lpstr>Идея проекта</vt:lpstr>
      <vt:lpstr>Решение задач с помощью Paint</vt:lpstr>
      <vt:lpstr>Основные функции Проекта</vt:lpstr>
      <vt:lpstr>Описание реализации</vt:lpstr>
      <vt:lpstr>Начало работы над проектом и использованные библиотеки python</vt:lpstr>
      <vt:lpstr>Дополнительные классы, использованные в приложении</vt:lpstr>
      <vt:lpstr>Основной класс приложения и его содержимое</vt:lpstr>
      <vt:lpstr>Создание верхнего меню приложения (строковое меню)</vt:lpstr>
      <vt:lpstr>Меню инструментов</vt:lpstr>
      <vt:lpstr>Изменение размера и цвета рисования</vt:lpstr>
      <vt:lpstr>Функции действий с файлом</vt:lpstr>
      <vt:lpstr>работа инструментов</vt:lpstr>
      <vt:lpstr>Фильтры изображений</vt:lpstr>
      <vt:lpstr>Закрытие приложения</vt:lpstr>
      <vt:lpstr>Заключение</vt:lpstr>
      <vt:lpstr>Выводы</vt:lpstr>
      <vt:lpstr>Возможности для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Comper 123</dc:creator>
  <cp:lastModifiedBy>Comper 123</cp:lastModifiedBy>
  <cp:revision>28</cp:revision>
  <dcterms:created xsi:type="dcterms:W3CDTF">2023-11-03T09:55:15Z</dcterms:created>
  <dcterms:modified xsi:type="dcterms:W3CDTF">2023-11-03T16:57:41Z</dcterms:modified>
</cp:coreProperties>
</file>