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9"/>
  </p:notesMasterIdLst>
  <p:sldIdLst>
    <p:sldId id="256" r:id="rId2"/>
    <p:sldId id="341" r:id="rId3"/>
    <p:sldId id="565" r:id="rId4"/>
    <p:sldId id="400" r:id="rId5"/>
    <p:sldId id="401" r:id="rId6"/>
    <p:sldId id="402" r:id="rId7"/>
    <p:sldId id="403" r:id="rId8"/>
    <p:sldId id="406" r:id="rId9"/>
    <p:sldId id="404" r:id="rId10"/>
    <p:sldId id="407" r:id="rId11"/>
    <p:sldId id="405" r:id="rId12"/>
    <p:sldId id="411" r:id="rId13"/>
    <p:sldId id="408" r:id="rId14"/>
    <p:sldId id="409" r:id="rId15"/>
    <p:sldId id="537" r:id="rId16"/>
    <p:sldId id="538" r:id="rId17"/>
    <p:sldId id="580" r:id="rId18"/>
    <p:sldId id="493" r:id="rId19"/>
    <p:sldId id="573" r:id="rId20"/>
    <p:sldId id="574" r:id="rId21"/>
    <p:sldId id="575" r:id="rId22"/>
    <p:sldId id="576" r:id="rId23"/>
    <p:sldId id="577" r:id="rId24"/>
    <p:sldId id="578" r:id="rId25"/>
    <p:sldId id="540" r:id="rId26"/>
    <p:sldId id="542" r:id="rId27"/>
    <p:sldId id="543" r:id="rId28"/>
    <p:sldId id="545" r:id="rId29"/>
    <p:sldId id="546" r:id="rId30"/>
    <p:sldId id="548" r:id="rId31"/>
    <p:sldId id="547" r:id="rId32"/>
    <p:sldId id="549" r:id="rId33"/>
    <p:sldId id="550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61" r:id="rId42"/>
    <p:sldId id="562" r:id="rId43"/>
    <p:sldId id="563" r:id="rId44"/>
    <p:sldId id="564" r:id="rId45"/>
    <p:sldId id="541" r:id="rId46"/>
    <p:sldId id="514" r:id="rId47"/>
    <p:sldId id="539" r:id="rId48"/>
    <p:sldId id="495" r:id="rId49"/>
    <p:sldId id="515" r:id="rId50"/>
    <p:sldId id="516" r:id="rId51"/>
    <p:sldId id="579" r:id="rId52"/>
    <p:sldId id="496" r:id="rId53"/>
    <p:sldId id="494" r:id="rId54"/>
    <p:sldId id="497" r:id="rId55"/>
    <p:sldId id="501" r:id="rId56"/>
    <p:sldId id="503" r:id="rId57"/>
    <p:sldId id="504" r:id="rId58"/>
    <p:sldId id="505" r:id="rId59"/>
    <p:sldId id="519" r:id="rId60"/>
    <p:sldId id="521" r:id="rId61"/>
    <p:sldId id="522" r:id="rId62"/>
    <p:sldId id="523" r:id="rId63"/>
    <p:sldId id="524" r:id="rId64"/>
    <p:sldId id="525" r:id="rId65"/>
    <p:sldId id="526" r:id="rId66"/>
    <p:sldId id="517" r:id="rId67"/>
    <p:sldId id="509" r:id="rId68"/>
    <p:sldId id="528" r:id="rId69"/>
    <p:sldId id="527" r:id="rId70"/>
    <p:sldId id="529" r:id="rId71"/>
    <p:sldId id="530" r:id="rId72"/>
    <p:sldId id="531" r:id="rId73"/>
    <p:sldId id="534" r:id="rId74"/>
    <p:sldId id="532" r:id="rId75"/>
    <p:sldId id="536" r:id="rId76"/>
    <p:sldId id="512" r:id="rId77"/>
    <p:sldId id="294" r:id="rId78"/>
  </p:sldIdLst>
  <p:sldSz cx="9144000" cy="5143500" type="screen16x9"/>
  <p:notesSz cx="6858000" cy="9144000"/>
  <p:embeddedFontLst>
    <p:embeddedFont>
      <p:font typeface="Old Standard TT" panose="020B0604020202020204" charset="0"/>
      <p:regular r:id="rId80"/>
      <p:bold r:id="rId81"/>
      <p:italic r:id="rId82"/>
    </p:embeddedFont>
    <p:embeddedFont>
      <p:font typeface="Cambria Math" panose="02040503050406030204" pitchFamily="18" charset="0"/>
      <p:regular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B2DB08-389A-40EE-AAC4-312D612F2B7C}">
  <a:tblStyle styleId="{D8B2DB08-389A-40EE-AAC4-312D612F2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0" autoAdjust="0"/>
  </p:normalViewPr>
  <p:slideViewPr>
    <p:cSldViewPr snapToGrid="0">
      <p:cViewPr varScale="1">
        <p:scale>
          <a:sx n="135" d="100"/>
          <a:sy n="13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0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8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97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8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66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14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880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90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0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11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96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296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8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7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587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6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438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39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038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7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16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71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456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081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416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044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358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64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389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3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91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88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458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334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491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623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11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7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5720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861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250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66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809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1975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33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668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626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9868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9698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481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2094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471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48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5905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666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332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8715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9795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7880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292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096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133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56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9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9966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5753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108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5631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482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09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2683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051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5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18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ackerrank.com/challenges/merging-communities/problem" TargetMode="Externa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1.png"/><Relationship Id="rId3" Type="http://schemas.openxmlformats.org/officeDocument/2006/relationships/image" Target="../media/image36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1.png"/><Relationship Id="rId10" Type="http://schemas.openxmlformats.org/officeDocument/2006/relationships/image" Target="../media/image280.png"/><Relationship Id="rId4" Type="http://schemas.openxmlformats.org/officeDocument/2006/relationships/image" Target="../media/image221.PNG"/><Relationship Id="rId9" Type="http://schemas.openxmlformats.org/officeDocument/2006/relationships/image" Target="../media/image270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70.png"/><Relationship Id="rId3" Type="http://schemas.openxmlformats.org/officeDocument/2006/relationships/image" Target="../media/image38.png"/><Relationship Id="rId7" Type="http://schemas.openxmlformats.org/officeDocument/2006/relationships/image" Target="../media/image330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1.png"/><Relationship Id="rId10" Type="http://schemas.openxmlformats.org/officeDocument/2006/relationships/image" Target="../media/image350.PNG"/><Relationship Id="rId4" Type="http://schemas.openxmlformats.org/officeDocument/2006/relationships/image" Target="../media/image221.PNG"/><Relationship Id="rId9" Type="http://schemas.openxmlformats.org/officeDocument/2006/relationships/image" Target="../media/image270.png"/><Relationship Id="rId1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ackerrank.com/challenges/merging-communities/proble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forces.com/problemset/problem/225/C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forces.com/contest/225/submission/36890610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544214" cy="152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CompeteMcGill</a:t>
            </a:r>
            <a:br>
              <a:rPr lang="en-US" dirty="0"/>
            </a:br>
            <a:r>
              <a:rPr lang="en-US" dirty="0"/>
              <a:t>Dynamic programming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 Kaba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0E62-3A09-4AC4-A860-695362BAD489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87B5D-983C-4D72-A617-0F1A9DBE3CC3}"/>
              </a:ext>
            </a:extLst>
          </p:cNvPr>
          <p:cNvSpPr txBox="1"/>
          <p:nvPr/>
        </p:nvSpPr>
        <p:spPr>
          <a:xfrm>
            <a:off x="4114800" y="211498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Fibonacci: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60B4A-793D-457A-A44E-CC83825F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5" y="1833086"/>
            <a:ext cx="5273497" cy="2110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73504-B1C1-4152-9057-C6CACB68F51F}"/>
              </a:ext>
            </a:extLst>
          </p:cNvPr>
          <p:cNvSpPr txBox="1"/>
          <p:nvPr/>
        </p:nvSpPr>
        <p:spPr>
          <a:xfrm>
            <a:off x="725714" y="4187371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down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984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Fibonacci: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505D0-C9BB-442B-845A-9FDC5F357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02" y="1833086"/>
            <a:ext cx="2773920" cy="2065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260B4A-793D-457A-A44E-CC83825F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65" y="1833086"/>
            <a:ext cx="5273497" cy="2110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73504-B1C1-4152-9057-C6CACB68F51F}"/>
              </a:ext>
            </a:extLst>
          </p:cNvPr>
          <p:cNvSpPr txBox="1"/>
          <p:nvPr/>
        </p:nvSpPr>
        <p:spPr>
          <a:xfrm>
            <a:off x="725714" y="4187371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down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CFB3F-71AF-4E07-8FDD-CBCA628EAFD0}"/>
              </a:ext>
            </a:extLst>
          </p:cNvPr>
          <p:cNvSpPr txBox="1"/>
          <p:nvPr/>
        </p:nvSpPr>
        <p:spPr>
          <a:xfrm>
            <a:off x="7090964" y="418737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up</a:t>
            </a:r>
          </a:p>
        </p:txBody>
      </p:sp>
    </p:spTree>
    <p:extLst>
      <p:ext uri="{BB962C8B-B14F-4D97-AF65-F5344CB8AC3E}">
        <p14:creationId xmlns:p14="http://schemas.microsoft.com/office/powerpoint/2010/main" val="351118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Fibonacci: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3312262" y="520792"/>
            <a:ext cx="330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D98B0-175D-4E17-A92A-B6016445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44" y="1050968"/>
            <a:ext cx="6982106" cy="40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Dynamic Programming problems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/>
              <p:nvPr/>
            </p:nvSpPr>
            <p:spPr>
              <a:xfrm>
                <a:off x="577194" y="1392452"/>
                <a:ext cx="8164470" cy="30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The best way to learn DP, is to solve problems!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Always look for the following: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Optimal substructure.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i.e</a:t>
                </a:r>
                <a:r>
                  <a:rPr lang="en-US" sz="2400" dirty="0">
                    <a:solidFill>
                      <a:schemeClr val="tx1"/>
                    </a:solidFill>
                  </a:rPr>
                  <a:t> a general solution can be computed from smaller subproblems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Overlapping subproblems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Complexity is: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𝑛𝑒𝑒𝑑𝑒𝑑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𝑐𝑜𝑚𝑝𝑢𝑡𝑒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𝑠𝑜𝑙𝑢𝑡𝑖𝑜𝑛</m:t>
                              </m:r>
                            </m:e>
                          </m:d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𝑠𝑜𝑙𝑢𝑡𝑖𝑜𝑛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𝑠𝑝𝑎𝑐𝑒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2614A-010B-44E6-B248-E54E1FC4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4" y="1392452"/>
                <a:ext cx="8164470" cy="3094501"/>
              </a:xfrm>
              <a:prstGeom prst="rect">
                <a:avLst/>
              </a:prstGeom>
              <a:blipFill>
                <a:blip r:embed="rId3"/>
                <a:stretch>
                  <a:fillRect l="-1195"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8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Back to our DP implementation:</a:t>
            </a:r>
            <a:endParaRPr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60B4A-793D-457A-A44E-CC83825F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65" y="1833086"/>
            <a:ext cx="5273497" cy="2110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0BBC7-4356-4D1F-8033-A874CB205498}"/>
                  </a:ext>
                </a:extLst>
              </p:cNvPr>
              <p:cNvSpPr txBox="1"/>
              <p:nvPr/>
            </p:nvSpPr>
            <p:spPr>
              <a:xfrm>
                <a:off x="7201613" y="1710092"/>
                <a:ext cx="677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0BBC7-4356-4D1F-8033-A874CB20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613" y="1710092"/>
                <a:ext cx="677301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481DAF-2716-4306-9E12-4D810D1C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3059"/>
              </p:ext>
            </p:extLst>
          </p:nvPr>
        </p:nvGraphicFramePr>
        <p:xfrm>
          <a:off x="6390008" y="2339522"/>
          <a:ext cx="2300512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287564">
                  <a:extLst>
                    <a:ext uri="{9D8B030D-6E8A-4147-A177-3AD203B41FA5}">
                      <a16:colId xmlns:a16="http://schemas.microsoft.com/office/drawing/2014/main" val="1959347077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2089884737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1746623147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3206160161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3393734409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2708203802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2360009190"/>
                    </a:ext>
                  </a:extLst>
                </a:gridCol>
                <a:gridCol w="287564">
                  <a:extLst>
                    <a:ext uri="{9D8B030D-6E8A-4147-A177-3AD203B41FA5}">
                      <a16:colId xmlns:a16="http://schemas.microsoft.com/office/drawing/2014/main" val="272903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9553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99EFB-CBBF-467A-B9BD-F096AEF768A6}"/>
              </a:ext>
            </a:extLst>
          </p:cNvPr>
          <p:cNvCxnSpPr>
            <a:cxnSpLocks/>
          </p:cNvCxnSpPr>
          <p:nvPr/>
        </p:nvCxnSpPr>
        <p:spPr>
          <a:xfrm flipV="1">
            <a:off x="6390008" y="2710362"/>
            <a:ext cx="155934" cy="3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07FBC-C3AC-4E27-85CD-34FD304A6A68}"/>
                  </a:ext>
                </a:extLst>
              </p:cNvPr>
              <p:cNvSpPr txBox="1"/>
              <p:nvPr/>
            </p:nvSpPr>
            <p:spPr>
              <a:xfrm>
                <a:off x="6051357" y="3036567"/>
                <a:ext cx="677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07FBC-C3AC-4E27-85CD-34FD304A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357" y="3036567"/>
                <a:ext cx="67730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4B5F0-F2EC-47A6-B6C5-0B21640B15CB}"/>
              </a:ext>
            </a:extLst>
          </p:cNvPr>
          <p:cNvCxnSpPr>
            <a:cxnSpLocks/>
          </p:cNvCxnSpPr>
          <p:nvPr/>
        </p:nvCxnSpPr>
        <p:spPr>
          <a:xfrm flipV="1">
            <a:off x="8102694" y="2727957"/>
            <a:ext cx="155934" cy="3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D06D53-4698-40A9-9BAA-1B699C96ED49}"/>
                  </a:ext>
                </a:extLst>
              </p:cNvPr>
              <p:cNvSpPr txBox="1"/>
              <p:nvPr/>
            </p:nvSpPr>
            <p:spPr>
              <a:xfrm>
                <a:off x="7764043" y="3054162"/>
                <a:ext cx="6773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D06D53-4698-40A9-9BAA-1B699C96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43" y="3054162"/>
                <a:ext cx="677301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5F57D1-5059-4AEC-8143-E317EFDBE92F}"/>
                  </a:ext>
                </a:extLst>
              </p:cNvPr>
              <p:cNvSpPr txBox="1"/>
              <p:nvPr/>
            </p:nvSpPr>
            <p:spPr>
              <a:xfrm>
                <a:off x="6957426" y="3054162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5F57D1-5059-4AEC-8143-E317EFDBE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26" y="3054162"/>
                <a:ext cx="39626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B793FB-B27A-4D6D-A395-112341196CE6}"/>
                  </a:ext>
                </a:extLst>
              </p:cNvPr>
              <p:cNvSpPr txBox="1"/>
              <p:nvPr/>
            </p:nvSpPr>
            <p:spPr>
              <a:xfrm>
                <a:off x="8670454" y="2355665"/>
                <a:ext cx="396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B793FB-B27A-4D6D-A395-11234119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454" y="2355665"/>
                <a:ext cx="39626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0863A07E-6DD0-438A-8F2D-5D45CAEBB17C}"/>
              </a:ext>
            </a:extLst>
          </p:cNvPr>
          <p:cNvSpPr/>
          <p:nvPr/>
        </p:nvSpPr>
        <p:spPr>
          <a:xfrm rot="5400000">
            <a:off x="7355114" y="977654"/>
            <a:ext cx="348342" cy="24601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Recursion vs DP: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991797-6280-40F6-80C6-FA4F6763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58962"/>
            <a:ext cx="4161089" cy="3037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D04AC-5625-4364-A546-946FA5F72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266" y="2098624"/>
            <a:ext cx="3647242" cy="23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Doesn’t always work:</a:t>
            </a:r>
            <a:endParaRPr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82476-A64D-465C-B513-2CFC95A9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98" y="1058225"/>
            <a:ext cx="7033004" cy="38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34294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/>
            <a:r>
              <a:rPr lang="en-US" dirty="0"/>
              <a:t>Coin change -  a classical example.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374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Coin change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/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value n, if we want to make change for n cents, and we have infinite supply of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valued coins, what is the minimum number of coins to make the change?.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  <a:blipFill>
                <a:blip r:embed="rId3"/>
                <a:stretch>
                  <a:fillRect l="-267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958F743-F7CB-4836-AD9F-3FE8D8F3390C}"/>
              </a:ext>
            </a:extLst>
          </p:cNvPr>
          <p:cNvSpPr/>
          <p:nvPr/>
        </p:nvSpPr>
        <p:spPr>
          <a:xfrm>
            <a:off x="631264" y="2025210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3C7400-8DEF-42FE-95C2-AD420869B4AD}"/>
              </a:ext>
            </a:extLst>
          </p:cNvPr>
          <p:cNvSpPr/>
          <p:nvPr/>
        </p:nvSpPr>
        <p:spPr>
          <a:xfrm>
            <a:off x="6407568" y="2282956"/>
            <a:ext cx="430341" cy="447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407097-69B6-4483-8647-5775AC4CA857}"/>
              </a:ext>
            </a:extLst>
          </p:cNvPr>
          <p:cNvSpPr/>
          <p:nvPr/>
        </p:nvSpPr>
        <p:spPr>
          <a:xfrm>
            <a:off x="6309924" y="3022334"/>
            <a:ext cx="430340" cy="4475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15A1D-A556-45B2-9D7D-7EABF4877FBF}"/>
              </a:ext>
            </a:extLst>
          </p:cNvPr>
          <p:cNvSpPr/>
          <p:nvPr/>
        </p:nvSpPr>
        <p:spPr>
          <a:xfrm>
            <a:off x="5730475" y="2127884"/>
            <a:ext cx="579449" cy="602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F88A13-643A-40CF-A46D-E68DD70FED27}"/>
              </a:ext>
            </a:extLst>
          </p:cNvPr>
          <p:cNvSpPr/>
          <p:nvPr/>
        </p:nvSpPr>
        <p:spPr>
          <a:xfrm>
            <a:off x="5657645" y="2960418"/>
            <a:ext cx="524343" cy="545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72AE-4E13-4229-96DF-8C7C6638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86" y="2292007"/>
            <a:ext cx="3520745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Greedy?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/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value n, if we want to make change for n cents, and we have infinite supply of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valued coins, what is the minimum number of coins to make the change?.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  <a:blipFill>
                <a:blip r:embed="rId3"/>
                <a:stretch>
                  <a:fillRect l="-267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958F743-F7CB-4836-AD9F-3FE8D8F3390C}"/>
              </a:ext>
            </a:extLst>
          </p:cNvPr>
          <p:cNvSpPr/>
          <p:nvPr/>
        </p:nvSpPr>
        <p:spPr>
          <a:xfrm>
            <a:off x="631264" y="2025210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3C7400-8DEF-42FE-95C2-AD420869B4AD}"/>
              </a:ext>
            </a:extLst>
          </p:cNvPr>
          <p:cNvSpPr/>
          <p:nvPr/>
        </p:nvSpPr>
        <p:spPr>
          <a:xfrm>
            <a:off x="6407568" y="2282956"/>
            <a:ext cx="430341" cy="447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407097-69B6-4483-8647-5775AC4CA857}"/>
              </a:ext>
            </a:extLst>
          </p:cNvPr>
          <p:cNvSpPr/>
          <p:nvPr/>
        </p:nvSpPr>
        <p:spPr>
          <a:xfrm>
            <a:off x="6309924" y="3022334"/>
            <a:ext cx="430340" cy="4475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15A1D-A556-45B2-9D7D-7EABF4877FBF}"/>
              </a:ext>
            </a:extLst>
          </p:cNvPr>
          <p:cNvSpPr/>
          <p:nvPr/>
        </p:nvSpPr>
        <p:spPr>
          <a:xfrm>
            <a:off x="5730475" y="2127884"/>
            <a:ext cx="579449" cy="602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F88A13-643A-40CF-A46D-E68DD70FED27}"/>
              </a:ext>
            </a:extLst>
          </p:cNvPr>
          <p:cNvSpPr/>
          <p:nvPr/>
        </p:nvSpPr>
        <p:spPr>
          <a:xfrm>
            <a:off x="5657645" y="2960418"/>
            <a:ext cx="524343" cy="545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72AE-4E13-4229-96DF-8C7C6638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86" y="2292007"/>
            <a:ext cx="3520745" cy="12040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AA58A1-F6FD-402B-B40D-9A551B4E749D}"/>
              </a:ext>
            </a:extLst>
          </p:cNvPr>
          <p:cNvSpPr/>
          <p:nvPr/>
        </p:nvSpPr>
        <p:spPr>
          <a:xfrm>
            <a:off x="571302" y="3961408"/>
            <a:ext cx="6841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Just pick the minimum coin that fits in n! </a:t>
            </a:r>
          </a:p>
        </p:txBody>
      </p:sp>
    </p:spTree>
    <p:extLst>
      <p:ext uri="{BB962C8B-B14F-4D97-AF65-F5344CB8AC3E}">
        <p14:creationId xmlns:p14="http://schemas.microsoft.com/office/powerpoint/2010/main" val="35966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2157" y="491502"/>
            <a:ext cx="8118600" cy="72874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Topics today:</a:t>
            </a:r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1784250"/>
            <a:ext cx="8118600" cy="174770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is dynamic programming?</a:t>
            </a:r>
          </a:p>
          <a:p>
            <a:pPr marL="342900" lvl="0">
              <a:buFont typeface="Arial" panose="020B0604020202020204" pitchFamily="34" charset="0"/>
              <a:buChar char="•"/>
            </a:pPr>
            <a:r>
              <a:rPr lang="en-US" dirty="0"/>
              <a:t>Fibonacci - a very simple example. 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Coin change - a classical example.</a:t>
            </a:r>
          </a:p>
          <a:p>
            <a:pPr marL="342900" lv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Couple of interesting problems</a:t>
            </a:r>
          </a:p>
        </p:txBody>
      </p:sp>
    </p:spTree>
    <p:extLst>
      <p:ext uri="{BB962C8B-B14F-4D97-AF65-F5344CB8AC3E}">
        <p14:creationId xmlns:p14="http://schemas.microsoft.com/office/powerpoint/2010/main" val="383950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1F2EDD-A406-4A96-8778-C331F6D3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Greedy?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/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value n, if we want to make change for n cents, and we have infinite supply of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valued coins, what is the minimum number of coins to make the change?.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  <a:blipFill>
                <a:blip r:embed="rId3"/>
                <a:stretch>
                  <a:fillRect l="-267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958F743-F7CB-4836-AD9F-3FE8D8F3390C}"/>
              </a:ext>
            </a:extLst>
          </p:cNvPr>
          <p:cNvSpPr/>
          <p:nvPr/>
        </p:nvSpPr>
        <p:spPr>
          <a:xfrm>
            <a:off x="631264" y="2025210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3C7400-8DEF-42FE-95C2-AD420869B4AD}"/>
              </a:ext>
            </a:extLst>
          </p:cNvPr>
          <p:cNvSpPr/>
          <p:nvPr/>
        </p:nvSpPr>
        <p:spPr>
          <a:xfrm>
            <a:off x="6407568" y="2282956"/>
            <a:ext cx="430341" cy="447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407097-69B6-4483-8647-5775AC4CA857}"/>
              </a:ext>
            </a:extLst>
          </p:cNvPr>
          <p:cNvSpPr/>
          <p:nvPr/>
        </p:nvSpPr>
        <p:spPr>
          <a:xfrm>
            <a:off x="6309924" y="3022334"/>
            <a:ext cx="430340" cy="4475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15A1D-A556-45B2-9D7D-7EABF4877FBF}"/>
              </a:ext>
            </a:extLst>
          </p:cNvPr>
          <p:cNvSpPr/>
          <p:nvPr/>
        </p:nvSpPr>
        <p:spPr>
          <a:xfrm>
            <a:off x="5730475" y="2127884"/>
            <a:ext cx="579449" cy="602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F88A13-643A-40CF-A46D-E68DD70FED27}"/>
              </a:ext>
            </a:extLst>
          </p:cNvPr>
          <p:cNvSpPr/>
          <p:nvPr/>
        </p:nvSpPr>
        <p:spPr>
          <a:xfrm>
            <a:off x="5657645" y="2960418"/>
            <a:ext cx="524343" cy="545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72AE-4E13-4229-96DF-8C7C6638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86" y="2292007"/>
            <a:ext cx="3520745" cy="1204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AA58A1-F6FD-402B-B40D-9A551B4E749D}"/>
                  </a:ext>
                </a:extLst>
              </p:cNvPr>
              <p:cNvSpPr/>
              <p:nvPr/>
            </p:nvSpPr>
            <p:spPr>
              <a:xfrm>
                <a:off x="571302" y="3961408"/>
                <a:ext cx="68413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pick the largest coin that fits in n!</a:t>
                </a:r>
              </a:p>
              <a:p>
                <a:r>
                  <a:rPr lang="en-US" dirty="0"/>
                  <a:t>Only for canonical coin systems,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={1,3,4}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AA58A1-F6FD-402B-B40D-9A551B4E7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2" y="3961408"/>
                <a:ext cx="6841333" cy="523220"/>
              </a:xfrm>
              <a:prstGeom prst="rect">
                <a:avLst/>
              </a:prstGeom>
              <a:blipFill>
                <a:blip r:embed="rId5"/>
                <a:stretch>
                  <a:fillRect l="-26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7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Brute-force?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/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value n, if we want to make change for n cents, and we have infinite supply of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valued coins, what is the minimum number of coins to make the change?.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  <a:blipFill>
                <a:blip r:embed="rId3"/>
                <a:stretch>
                  <a:fillRect l="-267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958F743-F7CB-4836-AD9F-3FE8D8F3390C}"/>
              </a:ext>
            </a:extLst>
          </p:cNvPr>
          <p:cNvSpPr/>
          <p:nvPr/>
        </p:nvSpPr>
        <p:spPr>
          <a:xfrm>
            <a:off x="631264" y="2025210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3C7400-8DEF-42FE-95C2-AD420869B4AD}"/>
              </a:ext>
            </a:extLst>
          </p:cNvPr>
          <p:cNvSpPr/>
          <p:nvPr/>
        </p:nvSpPr>
        <p:spPr>
          <a:xfrm>
            <a:off x="6407568" y="2282956"/>
            <a:ext cx="430341" cy="447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407097-69B6-4483-8647-5775AC4CA857}"/>
              </a:ext>
            </a:extLst>
          </p:cNvPr>
          <p:cNvSpPr/>
          <p:nvPr/>
        </p:nvSpPr>
        <p:spPr>
          <a:xfrm>
            <a:off x="6309924" y="3022334"/>
            <a:ext cx="430340" cy="4475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15A1D-A556-45B2-9D7D-7EABF4877FBF}"/>
              </a:ext>
            </a:extLst>
          </p:cNvPr>
          <p:cNvSpPr/>
          <p:nvPr/>
        </p:nvSpPr>
        <p:spPr>
          <a:xfrm>
            <a:off x="5730475" y="2127884"/>
            <a:ext cx="579449" cy="602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F88A13-643A-40CF-A46D-E68DD70FED27}"/>
              </a:ext>
            </a:extLst>
          </p:cNvPr>
          <p:cNvSpPr/>
          <p:nvPr/>
        </p:nvSpPr>
        <p:spPr>
          <a:xfrm>
            <a:off x="5657645" y="2960418"/>
            <a:ext cx="524343" cy="545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72AE-4E13-4229-96DF-8C7C6638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86" y="2292007"/>
            <a:ext cx="3520745" cy="12040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AA58A1-F6FD-402B-B40D-9A551B4E749D}"/>
              </a:ext>
            </a:extLst>
          </p:cNvPr>
          <p:cNvSpPr/>
          <p:nvPr/>
        </p:nvSpPr>
        <p:spPr>
          <a:xfrm>
            <a:off x="571302" y="3961408"/>
            <a:ext cx="6841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about brute force? </a:t>
            </a:r>
          </a:p>
        </p:txBody>
      </p:sp>
    </p:spTree>
    <p:extLst>
      <p:ext uri="{BB962C8B-B14F-4D97-AF65-F5344CB8AC3E}">
        <p14:creationId xmlns:p14="http://schemas.microsoft.com/office/powerpoint/2010/main" val="26425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Brute-force?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/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value n, if we want to make change for n cents, and we have infinite supply of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valued coins, what is the minimum number of coins to make the change?.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F8A9AD6-8FA0-4277-9E01-E85DB87F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3" y="775108"/>
                <a:ext cx="6841333" cy="738664"/>
              </a:xfrm>
              <a:prstGeom prst="rect">
                <a:avLst/>
              </a:prstGeom>
              <a:blipFill>
                <a:blip r:embed="rId3"/>
                <a:stretch>
                  <a:fillRect l="-267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958F743-F7CB-4836-AD9F-3FE8D8F3390C}"/>
              </a:ext>
            </a:extLst>
          </p:cNvPr>
          <p:cNvSpPr/>
          <p:nvPr/>
        </p:nvSpPr>
        <p:spPr>
          <a:xfrm>
            <a:off x="631264" y="2025210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3C7400-8DEF-42FE-95C2-AD420869B4AD}"/>
              </a:ext>
            </a:extLst>
          </p:cNvPr>
          <p:cNvSpPr/>
          <p:nvPr/>
        </p:nvSpPr>
        <p:spPr>
          <a:xfrm>
            <a:off x="6407568" y="2282956"/>
            <a:ext cx="430341" cy="4475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407097-69B6-4483-8647-5775AC4CA857}"/>
              </a:ext>
            </a:extLst>
          </p:cNvPr>
          <p:cNvSpPr/>
          <p:nvPr/>
        </p:nvSpPr>
        <p:spPr>
          <a:xfrm>
            <a:off x="6309924" y="3022334"/>
            <a:ext cx="430340" cy="4475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A15A1D-A556-45B2-9D7D-7EABF4877FBF}"/>
              </a:ext>
            </a:extLst>
          </p:cNvPr>
          <p:cNvSpPr/>
          <p:nvPr/>
        </p:nvSpPr>
        <p:spPr>
          <a:xfrm>
            <a:off x="5730475" y="2127884"/>
            <a:ext cx="579449" cy="6026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F88A13-643A-40CF-A46D-E68DD70FED27}"/>
              </a:ext>
            </a:extLst>
          </p:cNvPr>
          <p:cNvSpPr/>
          <p:nvPr/>
        </p:nvSpPr>
        <p:spPr>
          <a:xfrm>
            <a:off x="5657645" y="2960418"/>
            <a:ext cx="524343" cy="54531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672AE-4E13-4229-96DF-8C7C6638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86" y="2292007"/>
            <a:ext cx="3520745" cy="12040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AA58A1-F6FD-402B-B40D-9A551B4E749D}"/>
              </a:ext>
            </a:extLst>
          </p:cNvPr>
          <p:cNvSpPr/>
          <p:nvPr/>
        </p:nvSpPr>
        <p:spPr>
          <a:xfrm>
            <a:off x="571302" y="3961408"/>
            <a:ext cx="6841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about brute force? Yes … but</a:t>
            </a:r>
          </a:p>
        </p:txBody>
      </p:sp>
    </p:spTree>
    <p:extLst>
      <p:ext uri="{BB962C8B-B14F-4D97-AF65-F5344CB8AC3E}">
        <p14:creationId xmlns:p14="http://schemas.microsoft.com/office/powerpoint/2010/main" val="401360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2DFD21-607D-4A37-BEE9-FCBBD8ED2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2700"/>
            <a:ext cx="37846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9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34294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/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Bottom-top approach</a:t>
            </a:r>
          </a:p>
        </p:txBody>
      </p:sp>
    </p:spTree>
    <p:extLst>
      <p:ext uri="{BB962C8B-B14F-4D97-AF65-F5344CB8AC3E}">
        <p14:creationId xmlns:p14="http://schemas.microsoft.com/office/powerpoint/2010/main" val="360598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</a:t>
            </a:r>
            <a:endParaRPr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60DF8-AEEF-4C31-9145-F4B4CDBA9658}"/>
              </a:ext>
            </a:extLst>
          </p:cNvPr>
          <p:cNvSpPr/>
          <p:nvPr/>
        </p:nvSpPr>
        <p:spPr>
          <a:xfrm>
            <a:off x="398916" y="1869390"/>
            <a:ext cx="31759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we use recursion to describe a solution?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175977" cy="1238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Can we use recursion to describe a solution?</a:t>
                </a:r>
              </a:p>
              <a:p>
                <a:r>
                  <a:rPr lang="en-US" dirty="0"/>
                  <a:t>Yes!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175977" cy="1238352"/>
              </a:xfrm>
              <a:prstGeom prst="rect">
                <a:avLst/>
              </a:prstGeom>
              <a:blipFill>
                <a:blip r:embed="rId3"/>
                <a:stretch>
                  <a:fillRect l="-576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97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175977" cy="1238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Can we use recursion to describe a solution?</a:t>
                </a:r>
              </a:p>
              <a:p>
                <a:r>
                  <a:rPr lang="en-US" dirty="0"/>
                  <a:t>Yes!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175977" cy="1238352"/>
              </a:xfrm>
              <a:prstGeom prst="rect">
                <a:avLst/>
              </a:prstGeom>
              <a:blipFill>
                <a:blip r:embed="rId3"/>
                <a:stretch>
                  <a:fillRect l="-576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EF863D4-C4AE-4C89-A420-25E28134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16" y="1470867"/>
            <a:ext cx="4727884" cy="3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6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175977" cy="16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Can we use recursion to describe a solution?</a:t>
                </a:r>
              </a:p>
              <a:p>
                <a:r>
                  <a:rPr lang="en-US" dirty="0"/>
                  <a:t>Yes!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175977" cy="1665456"/>
              </a:xfrm>
              <a:prstGeom prst="rect">
                <a:avLst/>
              </a:prstGeom>
              <a:blipFill>
                <a:blip r:embed="rId3"/>
                <a:stretch>
                  <a:fillRect l="-576" t="-733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EF863D4-C4AE-4C89-A420-25E281345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16" y="1470867"/>
            <a:ext cx="4727884" cy="3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5227A-4F83-4688-8506-3AB1C312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" y="801443"/>
            <a:ext cx="8835577" cy="34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379085" cy="2096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Can we use recursion to describe a solution?</a:t>
                </a:r>
              </a:p>
              <a:p>
                <a:r>
                  <a:rPr lang="en-US" dirty="0"/>
                  <a:t>Yes!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Blue nodes are wasted computation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379085" cy="2096343"/>
              </a:xfrm>
              <a:prstGeom prst="rect">
                <a:avLst/>
              </a:prstGeom>
              <a:blipFill>
                <a:blip r:embed="rId3"/>
                <a:stretch>
                  <a:fillRect l="-541" t="-581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638227B-9772-4AB3-82BC-FCB7CEA90195}"/>
              </a:ext>
            </a:extLst>
          </p:cNvPr>
          <p:cNvSpPr/>
          <p:nvPr/>
        </p:nvSpPr>
        <p:spPr>
          <a:xfrm rot="19860701">
            <a:off x="4383193" y="1963154"/>
            <a:ext cx="4626455" cy="18111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 up approach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60DF8-AEEF-4C31-9145-F4B4CDBA9658}"/>
              </a:ext>
            </a:extLst>
          </p:cNvPr>
          <p:cNvSpPr/>
          <p:nvPr/>
        </p:nvSpPr>
        <p:spPr>
          <a:xfrm>
            <a:off x="398916" y="1869390"/>
            <a:ext cx="3393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would like to store solutions and use them later.</a:t>
            </a:r>
          </a:p>
        </p:txBody>
      </p:sp>
    </p:spTree>
    <p:extLst>
      <p:ext uri="{BB962C8B-B14F-4D97-AF65-F5344CB8AC3E}">
        <p14:creationId xmlns:p14="http://schemas.microsoft.com/office/powerpoint/2010/main" val="296978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 up approach</a:t>
            </a:r>
            <a:endParaRPr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60DF8-AEEF-4C31-9145-F4B4CDBA9658}"/>
              </a:ext>
            </a:extLst>
          </p:cNvPr>
          <p:cNvSpPr/>
          <p:nvPr/>
        </p:nvSpPr>
        <p:spPr>
          <a:xfrm>
            <a:off x="398916" y="1869390"/>
            <a:ext cx="3363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would like to store solutions and use them later.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CE41-2668-4AB1-AFFB-F2BA4477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16" y="914399"/>
            <a:ext cx="4089068" cy="38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 up approach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491032" cy="16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would like to store solutions and use them later.</a:t>
                </a:r>
              </a:p>
              <a:p>
                <a:endParaRPr lang="en-US" dirty="0"/>
              </a:p>
              <a:p>
                <a:r>
                  <a:rPr lang="en-US" dirty="0"/>
                  <a:t>Create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then compute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491032" cy="1665456"/>
              </a:xfrm>
              <a:prstGeom prst="rect">
                <a:avLst/>
              </a:prstGeom>
              <a:blipFill>
                <a:blip r:embed="rId3"/>
                <a:stretch>
                  <a:fillRect l="-524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49CE41-2668-4AB1-AFFB-F2BA44770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016" y="914399"/>
            <a:ext cx="4089068" cy="38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4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 up approach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/>
              <p:nvPr/>
            </p:nvSpPr>
            <p:spPr>
              <a:xfrm>
                <a:off x="398916" y="1869390"/>
                <a:ext cx="3491032" cy="1665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would like to store solutions and use them later.</a:t>
                </a:r>
              </a:p>
              <a:p>
                <a:endParaRPr lang="en-US" dirty="0"/>
              </a:p>
              <a:p>
                <a:r>
                  <a:rPr lang="en-US" dirty="0"/>
                  <a:t>Create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then compute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0060DF8-AEEF-4C31-9145-F4B4CDBA9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" y="1869390"/>
                <a:ext cx="3491032" cy="1665456"/>
              </a:xfrm>
              <a:prstGeom prst="rect">
                <a:avLst/>
              </a:prstGeom>
              <a:blipFill>
                <a:blip r:embed="rId3"/>
                <a:stretch>
                  <a:fillRect l="-524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1327091-D973-4556-A6A5-1C6E1710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862" y="911263"/>
            <a:ext cx="384843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24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488815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680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640676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ircular 38">
            <a:extLst>
              <a:ext uri="{FF2B5EF4-FFF2-40B4-BE49-F238E27FC236}">
                <a16:creationId xmlns:a16="http://schemas.microsoft.com/office/drawing/2014/main" id="{B2692B17-8BCC-4BDD-A7F0-F10560D02687}"/>
              </a:ext>
            </a:extLst>
          </p:cNvPr>
          <p:cNvSpPr/>
          <p:nvPr/>
        </p:nvSpPr>
        <p:spPr>
          <a:xfrm flipH="1">
            <a:off x="1686392" y="2150758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3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053037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2278506" y="2173956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1671402" y="2137193"/>
            <a:ext cx="134161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32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613420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2915588" y="2173956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2308484" y="2137193"/>
            <a:ext cx="134161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6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0455799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3627621" y="2210719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2900596" y="2173956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1761344" y="2135300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Dynamic Programming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77194" y="1392452"/>
            <a:ext cx="8164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 is that we want to brute-force the search space </a:t>
            </a:r>
            <a:r>
              <a:rPr lang="en-US" sz="2400" dirty="0">
                <a:solidFill>
                  <a:srgbClr val="FF0000"/>
                </a:solidFill>
              </a:rPr>
              <a:t>only once!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Solution steps: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problem into overlapping subproblems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Solve each subproblem recursively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Combine solutions to subproblems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Store the computed solution for later use</a:t>
            </a:r>
          </a:p>
        </p:txBody>
      </p:sp>
    </p:spTree>
    <p:extLst>
      <p:ext uri="{BB962C8B-B14F-4D97-AF65-F5344CB8AC3E}">
        <p14:creationId xmlns:p14="http://schemas.microsoft.com/office/powerpoint/2010/main" val="2593740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780926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4189752" y="2157965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3462727" y="2121202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2323475" y="2082546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80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240557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4766874" y="2176908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4039849" y="2140145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2900597" y="2101489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20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368831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5396461" y="2157965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4669436" y="2121202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3530184" y="2082546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00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997432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5981077" y="2210719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5254052" y="2173956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4114800" y="2135300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8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Understand the solution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57FC3F-E250-4433-A7C0-998F3A3FA431}"/>
              </a:ext>
            </a:extLst>
          </p:cNvPr>
          <p:cNvGraphicFramePr>
            <a:graphicFrameLocks noGrp="1"/>
          </p:cNvGraphicFramePr>
          <p:nvPr/>
        </p:nvGraphicFramePr>
        <p:xfrm>
          <a:off x="1119266" y="794583"/>
          <a:ext cx="1526499" cy="37084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508833">
                  <a:extLst>
                    <a:ext uri="{9D8B030D-6E8A-4147-A177-3AD203B41FA5}">
                      <a16:colId xmlns:a16="http://schemas.microsoft.com/office/drawing/2014/main" val="194883138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103590549"/>
                    </a:ext>
                  </a:extLst>
                </a:gridCol>
                <a:gridCol w="508833">
                  <a:extLst>
                    <a:ext uri="{9D8B030D-6E8A-4147-A177-3AD203B41FA5}">
                      <a16:colId xmlns:a16="http://schemas.microsoft.com/office/drawing/2014/main" val="2789676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839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/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44B771-051B-46EB-89E9-1A79F58B0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2" y="794583"/>
                <a:ext cx="3896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/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D0BF03-43EC-401B-8875-D6EDFD1C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840749"/>
                <a:ext cx="489173" cy="215444"/>
              </a:xfrm>
              <a:prstGeom prst="rect">
                <a:avLst/>
              </a:prstGeom>
              <a:blipFill>
                <a:blip r:embed="rId4"/>
                <a:stretch>
                  <a:fillRect l="-5000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258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788B9E-4E14-4038-B7AE-8CB4F54BCC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7974110"/>
                  </p:ext>
                </p:extLst>
              </p:nvPr>
            </p:nvGraphicFramePr>
            <p:xfrm>
              <a:off x="1446508" y="2699923"/>
              <a:ext cx="6096000" cy="659695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866500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48738412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69443146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0669647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76519756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0485314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6809349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19033073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9183902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65379775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617920"/>
                      </a:ext>
                    </a:extLst>
                  </a:tr>
                  <a:tr h="354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8136" r="-8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8136" r="-7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88136" r="-602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6040" t="-88136" r="-49604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000" t="-88136" r="-4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000" t="-88136" r="-3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000" t="-88136" r="-2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1000" t="-88136" r="-10100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000" t="-88136" r="-1000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7357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E8415E8-0C74-4A99-B779-EF643F5A24A5}"/>
              </a:ext>
            </a:extLst>
          </p:cNvPr>
          <p:cNvCxnSpPr/>
          <p:nvPr/>
        </p:nvCxnSpPr>
        <p:spPr>
          <a:xfrm rot="16200000" flipH="1">
            <a:off x="2581171" y="3827123"/>
            <a:ext cx="646347" cy="3972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F86FB26C-FE85-40DE-ADA6-A100B4988F18}"/>
              </a:ext>
            </a:extLst>
          </p:cNvPr>
          <p:cNvSpPr/>
          <p:nvPr/>
        </p:nvSpPr>
        <p:spPr>
          <a:xfrm flipH="1">
            <a:off x="6528219" y="2150470"/>
            <a:ext cx="73451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118A5E91-92A6-47B9-BC3E-E82AEB5D1D2D}"/>
              </a:ext>
            </a:extLst>
          </p:cNvPr>
          <p:cNvSpPr/>
          <p:nvPr/>
        </p:nvSpPr>
        <p:spPr>
          <a:xfrm flipH="1">
            <a:off x="5801194" y="2113707"/>
            <a:ext cx="1461539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F9EE51B-837B-4BEC-8EDA-7F84DC0DD56D}"/>
              </a:ext>
            </a:extLst>
          </p:cNvPr>
          <p:cNvSpPr/>
          <p:nvPr/>
        </p:nvSpPr>
        <p:spPr>
          <a:xfrm flipH="1">
            <a:off x="4661942" y="2075051"/>
            <a:ext cx="2600790" cy="978408"/>
          </a:xfrm>
          <a:prstGeom prst="circularArrow">
            <a:avLst>
              <a:gd name="adj1" fmla="val 12834"/>
              <a:gd name="adj2" fmla="val 1195706"/>
              <a:gd name="adj3" fmla="val 20340395"/>
              <a:gd name="adj4" fmla="val 10800000"/>
              <a:gd name="adj5" fmla="val 1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31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434294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/>
            <a:r>
              <a:rPr lang="en-US" dirty="0"/>
              <a:t>Top-bottom approach (</a:t>
            </a:r>
            <a:r>
              <a:rPr lang="en-US" b="1" dirty="0" err="1"/>
              <a:t>Memoization</a:t>
            </a:r>
            <a:r>
              <a:rPr lang="en-US" b="1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2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Holy grail of </a:t>
            </a:r>
            <a:r>
              <a:rPr lang="en-US" sz="3200" b="1" dirty="0" err="1"/>
              <a:t>Memoization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2614A-010B-44E6-B248-E54E1FC4422C}"/>
              </a:ext>
            </a:extLst>
          </p:cNvPr>
          <p:cNvSpPr txBox="1"/>
          <p:nvPr/>
        </p:nvSpPr>
        <p:spPr>
          <a:xfrm>
            <a:off x="577194" y="1392452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Derive a “good” recursive formula then </a:t>
            </a:r>
            <a:r>
              <a:rPr lang="en-US" sz="2400" b="1" dirty="0" err="1"/>
              <a:t>Memoize</a:t>
            </a:r>
            <a:r>
              <a:rPr lang="en-US" sz="2400" b="1" dirty="0"/>
              <a:t>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0E9E61-20FE-41FA-AA64-D0529090AB60}"/>
                  </a:ext>
                </a:extLst>
              </p:cNvPr>
              <p:cNvSpPr txBox="1"/>
              <p:nvPr/>
            </p:nvSpPr>
            <p:spPr>
              <a:xfrm>
                <a:off x="489765" y="2340539"/>
                <a:ext cx="8164470" cy="23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good recursive formula is: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Memory efficient (Memoizable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𝑎𝑟𝑟𝑎𝑦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10^7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Time efficient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𝑐𝑜𝑚𝑝𝑢𝑡𝑒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𝑠𝑜𝑙𝑢𝑡𝑖𝑜𝑛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𝑠𝑝𝑎𝑐𝑒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lvl="1" indent="-457200">
                  <a:buFont typeface="+mj-lt"/>
                  <a:buAutoNum type="arabicPeriod"/>
                </a:pPr>
                <a:r>
                  <a:rPr lang="en-US" sz="2400" dirty="0"/>
                  <a:t>No parameter require large data copying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(this issue doesn’t exist with bottom-up approach)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0E9E61-20FE-41FA-AA64-D0529090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5" y="2340539"/>
                <a:ext cx="8164470" cy="2355838"/>
              </a:xfrm>
              <a:prstGeom prst="rect">
                <a:avLst/>
              </a:prstGeom>
              <a:blipFill>
                <a:blip r:embed="rId3"/>
                <a:stretch>
                  <a:fillRect l="-1119" t="-1813" b="-5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089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9782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k-Tree</a:t>
            </a:r>
            <a:endParaRPr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208E87-D1FF-4777-A3A6-F5CF76A8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38" y="865427"/>
            <a:ext cx="5604644" cy="3759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C044C3-CB70-46F7-AAC6-03C1D35F9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820" y="293172"/>
            <a:ext cx="784928" cy="4557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8A9AD6-8FA0-4277-9E01-E85DB87F6CD1}"/>
              </a:ext>
            </a:extLst>
          </p:cNvPr>
          <p:cNvSpPr/>
          <p:nvPr/>
        </p:nvSpPr>
        <p:spPr>
          <a:xfrm>
            <a:off x="923572" y="4777481"/>
            <a:ext cx="64620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https://www.hackerrank.com/challenges/merging-communities/problem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9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formula: (</a:t>
            </a:r>
            <a:r>
              <a:rPr lang="en-US" dirty="0" err="1"/>
              <a:t>n,k,d</a:t>
            </a:r>
            <a:r>
              <a:rPr lang="en-US" dirty="0"/>
              <a:t>)=(3,3,2)</a:t>
            </a:r>
            <a:endParaRPr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7B480-63F5-4DC5-93B6-D3F728E14D7F}"/>
                  </a:ext>
                </a:extLst>
              </p:cNvPr>
              <p:cNvSpPr txBox="1"/>
              <p:nvPr/>
            </p:nvSpPr>
            <p:spPr>
              <a:xfrm>
                <a:off x="403664" y="1362245"/>
                <a:ext cx="3588034" cy="12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7B480-63F5-4DC5-93B6-D3F728E1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4" y="1362245"/>
                <a:ext cx="3588034" cy="12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13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formula:</a:t>
            </a:r>
            <a:endParaRPr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D6A83F-F81B-4B63-A86C-238402A69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07"/>
          <a:stretch/>
        </p:blipFill>
        <p:spPr>
          <a:xfrm>
            <a:off x="1763554" y="2983905"/>
            <a:ext cx="784928" cy="1093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B08534-94B7-43AD-BB4F-458FAE196D8A}"/>
                  </a:ext>
                </a:extLst>
              </p:cNvPr>
              <p:cNvSpPr/>
              <p:nvPr/>
            </p:nvSpPr>
            <p:spPr>
              <a:xfrm>
                <a:off x="6076373" y="1250384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B08534-94B7-43AD-BB4F-458FAE196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73" y="1250384"/>
                <a:ext cx="72366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81DF8-FD4D-451B-B6A1-0DF8F8E44C46}"/>
                  </a:ext>
                </a:extLst>
              </p:cNvPr>
              <p:cNvSpPr/>
              <p:nvPr/>
            </p:nvSpPr>
            <p:spPr>
              <a:xfrm>
                <a:off x="4446764" y="1983240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81DF8-FD4D-451B-B6A1-0DF8F8E44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64" y="1983240"/>
                <a:ext cx="72366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274A7-362A-48C2-A653-6166EF2A4080}"/>
                  </a:ext>
                </a:extLst>
              </p:cNvPr>
              <p:cNvSpPr/>
              <p:nvPr/>
            </p:nvSpPr>
            <p:spPr>
              <a:xfrm>
                <a:off x="7946597" y="1955305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274A7-362A-48C2-A653-6166EF2A4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97" y="1955305"/>
                <a:ext cx="72366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964832-2E06-4ED4-8BDC-5CC7736900A8}"/>
                  </a:ext>
                </a:extLst>
              </p:cNvPr>
              <p:cNvSpPr/>
              <p:nvPr/>
            </p:nvSpPr>
            <p:spPr>
              <a:xfrm>
                <a:off x="6076373" y="196325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964832-2E06-4ED4-8BDC-5CC773690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73" y="1963256"/>
                <a:ext cx="723660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899234-90DB-43D4-B37E-8B0A350A3F9F}"/>
                  </a:ext>
                </a:extLst>
              </p:cNvPr>
              <p:cNvSpPr/>
              <p:nvPr/>
            </p:nvSpPr>
            <p:spPr>
              <a:xfrm>
                <a:off x="5540801" y="2676128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899234-90DB-43D4-B37E-8B0A350A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01" y="2676128"/>
                <a:ext cx="72366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B1B646-5989-4DBC-8E08-689069815FD7}"/>
                  </a:ext>
                </a:extLst>
              </p:cNvPr>
              <p:cNvSpPr/>
              <p:nvPr/>
            </p:nvSpPr>
            <p:spPr>
              <a:xfrm>
                <a:off x="6632680" y="2676127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B1B646-5989-4DBC-8E08-689069815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80" y="2676127"/>
                <a:ext cx="72366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261667-3C62-4B03-A896-D6F29277A7E7}"/>
                  </a:ext>
                </a:extLst>
              </p:cNvPr>
              <p:cNvSpPr/>
              <p:nvPr/>
            </p:nvSpPr>
            <p:spPr>
              <a:xfrm>
                <a:off x="6086741" y="267612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261667-3C62-4B03-A896-D6F29277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41" y="2676126"/>
                <a:ext cx="72366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DD94D-F8E9-44C0-AB32-8F858C853EB5}"/>
                  </a:ext>
                </a:extLst>
              </p:cNvPr>
              <p:cNvSpPr/>
              <p:nvPr/>
            </p:nvSpPr>
            <p:spPr>
              <a:xfrm>
                <a:off x="3636402" y="2676127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DD94D-F8E9-44C0-AB32-8F858C85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02" y="2676127"/>
                <a:ext cx="72366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FAAEAA-867F-47BF-930C-2789B115CD18}"/>
                  </a:ext>
                </a:extLst>
              </p:cNvPr>
              <p:cNvSpPr/>
              <p:nvPr/>
            </p:nvSpPr>
            <p:spPr>
              <a:xfrm>
                <a:off x="4728281" y="267612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FAAEAA-867F-47BF-930C-2789B115C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81" y="2676126"/>
                <a:ext cx="72366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B697E8-FA0B-43B0-BE7F-C4AEBB601CA2}"/>
                  </a:ext>
                </a:extLst>
              </p:cNvPr>
              <p:cNvSpPr/>
              <p:nvPr/>
            </p:nvSpPr>
            <p:spPr>
              <a:xfrm>
                <a:off x="4182342" y="2676125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B697E8-FA0B-43B0-BE7F-C4AEBB601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42" y="2676125"/>
                <a:ext cx="723660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6C757E-878D-4301-8F3C-EC432400D2F4}"/>
                  </a:ext>
                </a:extLst>
              </p:cNvPr>
              <p:cNvSpPr txBox="1"/>
              <p:nvPr/>
            </p:nvSpPr>
            <p:spPr>
              <a:xfrm>
                <a:off x="367259" y="1154255"/>
                <a:ext cx="3588034" cy="12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6C757E-878D-4301-8F3C-EC432400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9" y="1154255"/>
                <a:ext cx="3588034" cy="1200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6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679AF-78D7-4813-BB14-FF8FFDBBF43C}"/>
                  </a:ext>
                </a:extLst>
              </p:cNvPr>
              <p:cNvSpPr txBox="1"/>
              <p:nvPr/>
            </p:nvSpPr>
            <p:spPr>
              <a:xfrm>
                <a:off x="489765" y="1971585"/>
                <a:ext cx="81644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 1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− 2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− 1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C679AF-78D7-4813-BB14-FF8FFDBBF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5" y="1971585"/>
                <a:ext cx="8164470" cy="1200329"/>
              </a:xfrm>
              <a:prstGeom prst="rect">
                <a:avLst/>
              </a:prstGeom>
              <a:blipFill>
                <a:blip r:embed="rId3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+mj-lt"/>
              </a:rPr>
              <a:t>Compute the </a:t>
            </a:r>
            <a:r>
              <a:rPr lang="en-US" sz="2400" b="0" i="0" dirty="0" err="1">
                <a:latin typeface="+mj-lt"/>
              </a:rPr>
              <a:t>ith</a:t>
            </a:r>
            <a:r>
              <a:rPr lang="en-US" sz="2400" b="0" i="0" dirty="0">
                <a:latin typeface="+mj-lt"/>
              </a:rPr>
              <a:t> </a:t>
            </a:r>
            <a:r>
              <a:rPr lang="en-US" sz="2400" b="0" i="0" dirty="0" err="1">
                <a:latin typeface="+mj-lt"/>
              </a:rPr>
              <a:t>fibonacci</a:t>
            </a:r>
            <a:r>
              <a:rPr lang="en-US" sz="2400" b="0" i="0" dirty="0">
                <a:latin typeface="+mj-lt"/>
              </a:rPr>
              <a:t> number!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617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Recursive formula: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367259" y="1154255"/>
                <a:ext cx="3588034" cy="12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9" y="1154255"/>
                <a:ext cx="3588034" cy="1200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B08534-94B7-43AD-BB4F-458FAE196D8A}"/>
                  </a:ext>
                </a:extLst>
              </p:cNvPr>
              <p:cNvSpPr/>
              <p:nvPr/>
            </p:nvSpPr>
            <p:spPr>
              <a:xfrm>
                <a:off x="6076373" y="1250384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B08534-94B7-43AD-BB4F-458FAE196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73" y="1250384"/>
                <a:ext cx="72366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81DF8-FD4D-451B-B6A1-0DF8F8E44C46}"/>
                  </a:ext>
                </a:extLst>
              </p:cNvPr>
              <p:cNvSpPr/>
              <p:nvPr/>
            </p:nvSpPr>
            <p:spPr>
              <a:xfrm>
                <a:off x="4446764" y="1983240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481DF8-FD4D-451B-B6A1-0DF8F8E44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64" y="1983240"/>
                <a:ext cx="72366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274A7-362A-48C2-A653-6166EF2A4080}"/>
                  </a:ext>
                </a:extLst>
              </p:cNvPr>
              <p:cNvSpPr/>
              <p:nvPr/>
            </p:nvSpPr>
            <p:spPr>
              <a:xfrm>
                <a:off x="7946597" y="1955305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274A7-362A-48C2-A653-6166EF2A4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97" y="1955305"/>
                <a:ext cx="72366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964832-2E06-4ED4-8BDC-5CC7736900A8}"/>
                  </a:ext>
                </a:extLst>
              </p:cNvPr>
              <p:cNvSpPr/>
              <p:nvPr/>
            </p:nvSpPr>
            <p:spPr>
              <a:xfrm>
                <a:off x="6076373" y="196325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964832-2E06-4ED4-8BDC-5CC773690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73" y="1963256"/>
                <a:ext cx="723660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899234-90DB-43D4-B37E-8B0A350A3F9F}"/>
                  </a:ext>
                </a:extLst>
              </p:cNvPr>
              <p:cNvSpPr/>
              <p:nvPr/>
            </p:nvSpPr>
            <p:spPr>
              <a:xfrm>
                <a:off x="5540801" y="2676128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C899234-90DB-43D4-B37E-8B0A350A3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01" y="2676128"/>
                <a:ext cx="72366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B1B646-5989-4DBC-8E08-689069815FD7}"/>
                  </a:ext>
                </a:extLst>
              </p:cNvPr>
              <p:cNvSpPr/>
              <p:nvPr/>
            </p:nvSpPr>
            <p:spPr>
              <a:xfrm>
                <a:off x="6632680" y="2676127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B1B646-5989-4DBC-8E08-689069815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80" y="2676127"/>
                <a:ext cx="72366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261667-3C62-4B03-A896-D6F29277A7E7}"/>
                  </a:ext>
                </a:extLst>
              </p:cNvPr>
              <p:cNvSpPr/>
              <p:nvPr/>
            </p:nvSpPr>
            <p:spPr>
              <a:xfrm>
                <a:off x="6086741" y="267612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261667-3C62-4B03-A896-D6F29277A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741" y="2676126"/>
                <a:ext cx="72366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DD94D-F8E9-44C0-AB32-8F858C853EB5}"/>
                  </a:ext>
                </a:extLst>
              </p:cNvPr>
              <p:cNvSpPr/>
              <p:nvPr/>
            </p:nvSpPr>
            <p:spPr>
              <a:xfrm>
                <a:off x="3636402" y="2676127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DD94D-F8E9-44C0-AB32-8F858C853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02" y="2676127"/>
                <a:ext cx="72366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FAAEAA-867F-47BF-930C-2789B115CD18}"/>
                  </a:ext>
                </a:extLst>
              </p:cNvPr>
              <p:cNvSpPr/>
              <p:nvPr/>
            </p:nvSpPr>
            <p:spPr>
              <a:xfrm>
                <a:off x="4728281" y="2676126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BFAAEAA-867F-47BF-930C-2789B115C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81" y="2676126"/>
                <a:ext cx="72366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B697E8-FA0B-43B0-BE7F-C4AEBB601CA2}"/>
                  </a:ext>
                </a:extLst>
              </p:cNvPr>
              <p:cNvSpPr/>
              <p:nvPr/>
            </p:nvSpPr>
            <p:spPr>
              <a:xfrm>
                <a:off x="4182342" y="2676125"/>
                <a:ext cx="7236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CB697E8-FA0B-43B0-BE7F-C4AEBB601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42" y="2676125"/>
                <a:ext cx="723660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853A9CA-4126-47D1-A5D8-1EC52A0F8C7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4963" b="50000"/>
          <a:stretch/>
        </p:blipFill>
        <p:spPr>
          <a:xfrm>
            <a:off x="1710362" y="3050247"/>
            <a:ext cx="784928" cy="1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0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63147D-A162-4F71-9B05-D39E36E9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6" y="0"/>
            <a:ext cx="69195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5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Memoize</a:t>
            </a:r>
            <a:r>
              <a:rPr lang="en-US" dirty="0"/>
              <a:t>: (</a:t>
            </a:r>
            <a:r>
              <a:rPr lang="en-US" dirty="0" err="1"/>
              <a:t>n,k,d</a:t>
            </a:r>
            <a:r>
              <a:rPr lang="en-US" dirty="0"/>
              <a:t>)=(3,3,2)</a:t>
            </a:r>
            <a:endParaRPr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79685" y="1576059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5" y="1576059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7EDB3D-B49C-4764-9F99-2CDE8B922FA3}"/>
              </a:ext>
            </a:extLst>
          </p:cNvPr>
          <p:cNvSpPr/>
          <p:nvPr/>
        </p:nvSpPr>
        <p:spPr>
          <a:xfrm>
            <a:off x="1562035" y="2651814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0374C-B55C-4F1A-9792-DE4DAD835F89}"/>
              </a:ext>
            </a:extLst>
          </p:cNvPr>
          <p:cNvSpPr txBox="1"/>
          <p:nvPr/>
        </p:nvSpPr>
        <p:spPr>
          <a:xfrm>
            <a:off x="3720738" y="310138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Memoization</a:t>
            </a:r>
            <a:r>
              <a:rPr lang="en-US" dirty="0"/>
              <a:t>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488F3B-B520-49A1-BC23-E44CDAD53694}"/>
              </a:ext>
            </a:extLst>
          </p:cNvPr>
          <p:cNvCxnSpPr>
            <a:cxnSpLocks/>
            <a:stCxn id="20" idx="4"/>
            <a:endCxn id="21" idx="1"/>
          </p:cNvCxnSpPr>
          <p:nvPr/>
        </p:nvCxnSpPr>
        <p:spPr>
          <a:xfrm>
            <a:off x="2738483" y="3007541"/>
            <a:ext cx="982255" cy="247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38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69488D-4710-4C88-B92C-6C346637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63" y="863353"/>
            <a:ext cx="4412599" cy="3765313"/>
          </a:xfrm>
          <a:prstGeom prst="rect">
            <a:avLst/>
          </a:prstGeom>
        </p:spPr>
      </p:pic>
      <p:sp>
        <p:nvSpPr>
          <p:cNvPr id="5" name="Shape 90">
            <a:extLst>
              <a:ext uri="{FF2B5EF4-FFF2-40B4-BE49-F238E27FC236}">
                <a16:creationId xmlns:a16="http://schemas.microsoft.com/office/drawing/2014/main" id="{829A4CAB-B776-4BEC-A48E-BF1EC876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Solution: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11546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Bottom-up view: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3E1F7-F061-44A3-B7BA-1F4FC66126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82" y="3677505"/>
          <a:ext cx="6013750" cy="121152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91915">
                  <a:extLst>
                    <a:ext uri="{9D8B030D-6E8A-4147-A177-3AD203B41FA5}">
                      <a16:colId xmlns:a16="http://schemas.microsoft.com/office/drawing/2014/main" val="2241972835"/>
                    </a:ext>
                  </a:extLst>
                </a:gridCol>
                <a:gridCol w="504159">
                  <a:extLst>
                    <a:ext uri="{9D8B030D-6E8A-4147-A177-3AD203B41FA5}">
                      <a16:colId xmlns:a16="http://schemas.microsoft.com/office/drawing/2014/main" val="34316503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580562919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7083859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32576514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63848850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94428030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361309938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781133020"/>
                    </a:ext>
                  </a:extLst>
                </a:gridCol>
              </a:tblGrid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DP(k)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696156414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284567885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37125096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FCB66-E2F8-4DB4-A959-78117D982794}"/>
              </a:ext>
            </a:extLst>
          </p:cNvPr>
          <p:cNvSpPr/>
          <p:nvPr/>
        </p:nvSpPr>
        <p:spPr>
          <a:xfrm>
            <a:off x="1581642" y="2374891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FEA8C-4166-4060-8906-A90111180254}"/>
              </a:ext>
            </a:extLst>
          </p:cNvPr>
          <p:cNvSpPr txBox="1"/>
          <p:nvPr/>
        </p:nvSpPr>
        <p:spPr>
          <a:xfrm>
            <a:off x="6348335" y="41293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2922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Bottom-up view: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3E1F7-F061-44A3-B7BA-1F4FC66126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82" y="3677505"/>
          <a:ext cx="6013750" cy="121152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91915">
                  <a:extLst>
                    <a:ext uri="{9D8B030D-6E8A-4147-A177-3AD203B41FA5}">
                      <a16:colId xmlns:a16="http://schemas.microsoft.com/office/drawing/2014/main" val="2241972835"/>
                    </a:ext>
                  </a:extLst>
                </a:gridCol>
                <a:gridCol w="504159">
                  <a:extLst>
                    <a:ext uri="{9D8B030D-6E8A-4147-A177-3AD203B41FA5}">
                      <a16:colId xmlns:a16="http://schemas.microsoft.com/office/drawing/2014/main" val="34316503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580562919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7083859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32576514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63848850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94428030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361309938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781133020"/>
                    </a:ext>
                  </a:extLst>
                </a:gridCol>
              </a:tblGrid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DP(k)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696156414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284567885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37125096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FCB66-E2F8-4DB4-A959-78117D982794}"/>
              </a:ext>
            </a:extLst>
          </p:cNvPr>
          <p:cNvSpPr/>
          <p:nvPr/>
        </p:nvSpPr>
        <p:spPr>
          <a:xfrm>
            <a:off x="1581642" y="2374891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FEA8C-4166-4060-8906-A90111180254}"/>
              </a:ext>
            </a:extLst>
          </p:cNvPr>
          <p:cNvSpPr txBox="1"/>
          <p:nvPr/>
        </p:nvSpPr>
        <p:spPr>
          <a:xfrm>
            <a:off x="6348335" y="41293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575359-5054-4DBA-A069-86D10F4D41C5}"/>
              </a:ext>
            </a:extLst>
          </p:cNvPr>
          <p:cNvGraphicFramePr>
            <a:graphicFrameLocks noGrp="1"/>
          </p:cNvGraphicFramePr>
          <p:nvPr/>
        </p:nvGraphicFramePr>
        <p:xfrm>
          <a:off x="6980418" y="3809610"/>
          <a:ext cx="1983700" cy="74168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95925">
                  <a:extLst>
                    <a:ext uri="{9D8B030D-6E8A-4147-A177-3AD203B41FA5}">
                      <a16:colId xmlns:a16="http://schemas.microsoft.com/office/drawing/2014/main" val="2590767479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76657475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06610265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42743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67909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DB12595-6CAC-4D14-93E9-AB17F8D2BAAA}"/>
              </a:ext>
            </a:extLst>
          </p:cNvPr>
          <p:cNvCxnSpPr>
            <a:cxnSpLocks/>
          </p:cNvCxnSpPr>
          <p:nvPr/>
        </p:nvCxnSpPr>
        <p:spPr>
          <a:xfrm rot="10800000">
            <a:off x="8214611" y="3987384"/>
            <a:ext cx="4946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1A4824-E144-4376-96DB-3F71590B78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000083"/>
            <a:ext cx="927174" cy="4497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8A96D72-F90A-45BF-BCE7-A5DC1C7D50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012784"/>
            <a:ext cx="1535241" cy="4243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/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/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/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/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B9FE54F-D95B-479B-8305-96DBA45D81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4612" y="4437151"/>
            <a:ext cx="494677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6FCA4EA-E82E-4DA1-A334-8DACDE3D69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437151"/>
            <a:ext cx="927172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560AAA0-B2DC-4A9E-8858-F53B43907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437151"/>
            <a:ext cx="1482774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41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Bottom-up view: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3E1F7-F061-44A3-B7BA-1F4FC66126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82" y="3677505"/>
          <a:ext cx="6013750" cy="121152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91915">
                  <a:extLst>
                    <a:ext uri="{9D8B030D-6E8A-4147-A177-3AD203B41FA5}">
                      <a16:colId xmlns:a16="http://schemas.microsoft.com/office/drawing/2014/main" val="2241972835"/>
                    </a:ext>
                  </a:extLst>
                </a:gridCol>
                <a:gridCol w="504159">
                  <a:extLst>
                    <a:ext uri="{9D8B030D-6E8A-4147-A177-3AD203B41FA5}">
                      <a16:colId xmlns:a16="http://schemas.microsoft.com/office/drawing/2014/main" val="34316503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580562919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7083859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32576514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63848850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94428030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361309938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781133020"/>
                    </a:ext>
                  </a:extLst>
                </a:gridCol>
              </a:tblGrid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DP(k)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696156414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284567885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37125096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FCB66-E2F8-4DB4-A959-78117D982794}"/>
              </a:ext>
            </a:extLst>
          </p:cNvPr>
          <p:cNvSpPr/>
          <p:nvPr/>
        </p:nvSpPr>
        <p:spPr>
          <a:xfrm>
            <a:off x="1581642" y="2374891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FEA8C-4166-4060-8906-A90111180254}"/>
              </a:ext>
            </a:extLst>
          </p:cNvPr>
          <p:cNvSpPr txBox="1"/>
          <p:nvPr/>
        </p:nvSpPr>
        <p:spPr>
          <a:xfrm>
            <a:off x="6348335" y="41293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575359-5054-4DBA-A069-86D10F4D41C5}"/>
              </a:ext>
            </a:extLst>
          </p:cNvPr>
          <p:cNvGraphicFramePr>
            <a:graphicFrameLocks noGrp="1"/>
          </p:cNvGraphicFramePr>
          <p:nvPr/>
        </p:nvGraphicFramePr>
        <p:xfrm>
          <a:off x="6980418" y="3809610"/>
          <a:ext cx="1983700" cy="74168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95925">
                  <a:extLst>
                    <a:ext uri="{9D8B030D-6E8A-4147-A177-3AD203B41FA5}">
                      <a16:colId xmlns:a16="http://schemas.microsoft.com/office/drawing/2014/main" val="2590767479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76657475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06610265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42743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67909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DB12595-6CAC-4D14-93E9-AB17F8D2BAAA}"/>
              </a:ext>
            </a:extLst>
          </p:cNvPr>
          <p:cNvCxnSpPr>
            <a:cxnSpLocks/>
          </p:cNvCxnSpPr>
          <p:nvPr/>
        </p:nvCxnSpPr>
        <p:spPr>
          <a:xfrm rot="10800000">
            <a:off x="8214611" y="3987384"/>
            <a:ext cx="4946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1A4824-E144-4376-96DB-3F71590B78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000083"/>
            <a:ext cx="927174" cy="4497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8A96D72-F90A-45BF-BCE7-A5DC1C7D50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012784"/>
            <a:ext cx="1535241" cy="4243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/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/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/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/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B9FE54F-D95B-479B-8305-96DBA45D81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4612" y="4437151"/>
            <a:ext cx="494677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6FCA4EA-E82E-4DA1-A334-8DACDE3D69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437151"/>
            <a:ext cx="927172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560AAA0-B2DC-4A9E-8858-F53B43907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437151"/>
            <a:ext cx="1482774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09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Bottom-up view: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3E1F7-F061-44A3-B7BA-1F4FC66126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882" y="3677505"/>
          <a:ext cx="6013750" cy="121152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91915">
                  <a:extLst>
                    <a:ext uri="{9D8B030D-6E8A-4147-A177-3AD203B41FA5}">
                      <a16:colId xmlns:a16="http://schemas.microsoft.com/office/drawing/2014/main" val="2241972835"/>
                    </a:ext>
                  </a:extLst>
                </a:gridCol>
                <a:gridCol w="504159">
                  <a:extLst>
                    <a:ext uri="{9D8B030D-6E8A-4147-A177-3AD203B41FA5}">
                      <a16:colId xmlns:a16="http://schemas.microsoft.com/office/drawing/2014/main" val="34316503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580562919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7083859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32576514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63848850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94428030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361309938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781133020"/>
                    </a:ext>
                  </a:extLst>
                </a:gridCol>
              </a:tblGrid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DP(k)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696156414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284567885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37125096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FCB66-E2F8-4DB4-A959-78117D982794}"/>
              </a:ext>
            </a:extLst>
          </p:cNvPr>
          <p:cNvSpPr/>
          <p:nvPr/>
        </p:nvSpPr>
        <p:spPr>
          <a:xfrm>
            <a:off x="1581642" y="2374891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FEA8C-4166-4060-8906-A90111180254}"/>
              </a:ext>
            </a:extLst>
          </p:cNvPr>
          <p:cNvSpPr txBox="1"/>
          <p:nvPr/>
        </p:nvSpPr>
        <p:spPr>
          <a:xfrm>
            <a:off x="6348335" y="41293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575359-5054-4DBA-A069-86D10F4D41C5}"/>
              </a:ext>
            </a:extLst>
          </p:cNvPr>
          <p:cNvGraphicFramePr>
            <a:graphicFrameLocks noGrp="1"/>
          </p:cNvGraphicFramePr>
          <p:nvPr/>
        </p:nvGraphicFramePr>
        <p:xfrm>
          <a:off x="6980418" y="3809610"/>
          <a:ext cx="1983700" cy="74168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95925">
                  <a:extLst>
                    <a:ext uri="{9D8B030D-6E8A-4147-A177-3AD203B41FA5}">
                      <a16:colId xmlns:a16="http://schemas.microsoft.com/office/drawing/2014/main" val="2590767479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76657475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06610265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42743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67909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DB12595-6CAC-4D14-93E9-AB17F8D2BAAA}"/>
              </a:ext>
            </a:extLst>
          </p:cNvPr>
          <p:cNvCxnSpPr>
            <a:cxnSpLocks/>
          </p:cNvCxnSpPr>
          <p:nvPr/>
        </p:nvCxnSpPr>
        <p:spPr>
          <a:xfrm rot="10800000">
            <a:off x="8214611" y="3987384"/>
            <a:ext cx="4946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1A4824-E144-4376-96DB-3F71590B78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000083"/>
            <a:ext cx="927174" cy="4497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8A96D72-F90A-45BF-BCE7-A5DC1C7D50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012784"/>
            <a:ext cx="1535241" cy="4243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/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/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/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/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B9FE54F-D95B-479B-8305-96DBA45D81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4612" y="4437151"/>
            <a:ext cx="494677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6FCA4EA-E82E-4DA1-A334-8DACDE3D69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437151"/>
            <a:ext cx="927172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560AAA0-B2DC-4A9E-8858-F53B43907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437151"/>
            <a:ext cx="1482774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34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Bottom-up view:</a:t>
            </a:r>
            <a:endParaRPr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3E1F7-F061-44A3-B7BA-1F4FC66126C5}"/>
              </a:ext>
            </a:extLst>
          </p:cNvPr>
          <p:cNvGraphicFramePr>
            <a:graphicFrameLocks noGrp="1"/>
          </p:cNvGraphicFramePr>
          <p:nvPr/>
        </p:nvGraphicFramePr>
        <p:xfrm>
          <a:off x="179882" y="3677505"/>
          <a:ext cx="6013750" cy="121152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91915">
                  <a:extLst>
                    <a:ext uri="{9D8B030D-6E8A-4147-A177-3AD203B41FA5}">
                      <a16:colId xmlns:a16="http://schemas.microsoft.com/office/drawing/2014/main" val="2241972835"/>
                    </a:ext>
                  </a:extLst>
                </a:gridCol>
                <a:gridCol w="504159">
                  <a:extLst>
                    <a:ext uri="{9D8B030D-6E8A-4147-A177-3AD203B41FA5}">
                      <a16:colId xmlns:a16="http://schemas.microsoft.com/office/drawing/2014/main" val="34316503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580562919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7083859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132576514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763848850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294428030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3613099381"/>
                    </a:ext>
                  </a:extLst>
                </a:gridCol>
                <a:gridCol w="659668">
                  <a:extLst>
                    <a:ext uri="{9D8B030D-6E8A-4147-A177-3AD203B41FA5}">
                      <a16:colId xmlns:a16="http://schemas.microsoft.com/office/drawing/2014/main" val="781133020"/>
                    </a:ext>
                  </a:extLst>
                </a:gridCol>
              </a:tblGrid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DP(k)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696156414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43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284567885"/>
                  </a:ext>
                </a:extLst>
              </a:tr>
              <a:tr h="403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b=1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2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13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 marL="110296" marR="110296" marT="55148" marB="55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44</a:t>
                      </a:r>
                    </a:p>
                  </a:txBody>
                  <a:tcPr marL="110296" marR="110296" marT="55148" marB="55148"/>
                </a:tc>
                <a:extLst>
                  <a:ext uri="{0D108BD9-81ED-4DB2-BD59-A6C34878D82A}">
                    <a16:rowId xmlns:a16="http://schemas.microsoft.com/office/drawing/2014/main" val="371250961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E7F24A3-3295-48C0-B1B5-9C13B217865F}"/>
              </a:ext>
            </a:extLst>
          </p:cNvPr>
          <p:cNvSpPr/>
          <p:nvPr/>
        </p:nvSpPr>
        <p:spPr>
          <a:xfrm>
            <a:off x="6333345" y="11754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02A15-039B-47C1-8929-A3DD59E317FB}"/>
              </a:ext>
            </a:extLst>
          </p:cNvPr>
          <p:cNvSpPr/>
          <p:nvPr/>
        </p:nvSpPr>
        <p:spPr>
          <a:xfrm>
            <a:off x="7437620" y="1857329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D8C2E0-C978-4462-B5DF-9E72F24AD5A8}"/>
              </a:ext>
            </a:extLst>
          </p:cNvPr>
          <p:cNvSpPr/>
          <p:nvPr/>
        </p:nvSpPr>
        <p:spPr>
          <a:xfrm>
            <a:off x="5334000" y="1900847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A4997D-55D3-4543-ABA7-7F2D58BFE33C}"/>
              </a:ext>
            </a:extLst>
          </p:cNvPr>
          <p:cNvSpPr/>
          <p:nvPr/>
        </p:nvSpPr>
        <p:spPr>
          <a:xfrm>
            <a:off x="6385810" y="2275753"/>
            <a:ext cx="419724" cy="4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A273-37F1-4714-8126-747E026C6F91}"/>
              </a:ext>
            </a:extLst>
          </p:cNvPr>
          <p:cNvSpPr txBox="1"/>
          <p:nvPr/>
        </p:nvSpPr>
        <p:spPr>
          <a:xfrm>
            <a:off x="4969798" y="26002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8A9A-D50E-4EF9-8B3C-CF92FDA49D5C}"/>
              </a:ext>
            </a:extLst>
          </p:cNvPr>
          <p:cNvSpPr txBox="1"/>
          <p:nvPr/>
        </p:nvSpPr>
        <p:spPr>
          <a:xfrm>
            <a:off x="6388867" y="2876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BFDD3-3D9E-4BA3-BBE7-80A4A8B4A98E}"/>
              </a:ext>
            </a:extLst>
          </p:cNvPr>
          <p:cNvSpPr txBox="1"/>
          <p:nvPr/>
        </p:nvSpPr>
        <p:spPr>
          <a:xfrm>
            <a:off x="7600013" y="27541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/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?1: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4340CB-FF25-4962-A243-BA426485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2" y="1299136"/>
                <a:ext cx="3617592" cy="143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058D6-AB84-4B0B-8390-3DBA18BB5B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692257" y="1533686"/>
            <a:ext cx="702555" cy="42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1E3CA-97D3-4330-BFDB-FD2777891D3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6543207" y="1595153"/>
            <a:ext cx="52465" cy="68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900BA7-8549-4CB0-8308-872686DBDD11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691602" y="1533686"/>
            <a:ext cx="807485" cy="385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46A3E0-4829-48DA-AFB0-A9C27AE6C79D}"/>
              </a:ext>
            </a:extLst>
          </p:cNvPr>
          <p:cNvSpPr txBox="1"/>
          <p:nvPr/>
        </p:nvSpPr>
        <p:spPr>
          <a:xfrm>
            <a:off x="5758872" y="14672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7871C-D592-484E-B27F-F597412EBA8F}"/>
              </a:ext>
            </a:extLst>
          </p:cNvPr>
          <p:cNvSpPr txBox="1"/>
          <p:nvPr/>
        </p:nvSpPr>
        <p:spPr>
          <a:xfrm>
            <a:off x="7032017" y="14402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1326B4-0864-4ADF-A118-E238C10B741A}"/>
              </a:ext>
            </a:extLst>
          </p:cNvPr>
          <p:cNvSpPr txBox="1"/>
          <p:nvPr/>
        </p:nvSpPr>
        <p:spPr>
          <a:xfrm>
            <a:off x="6311620" y="1707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EFCB66-E2F8-4DB4-A959-78117D982794}"/>
              </a:ext>
            </a:extLst>
          </p:cNvPr>
          <p:cNvSpPr/>
          <p:nvPr/>
        </p:nvSpPr>
        <p:spPr>
          <a:xfrm>
            <a:off x="1581642" y="2374891"/>
            <a:ext cx="2352896" cy="355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FEA8C-4166-4060-8906-A90111180254}"/>
              </a:ext>
            </a:extLst>
          </p:cNvPr>
          <p:cNvSpPr txBox="1"/>
          <p:nvPr/>
        </p:nvSpPr>
        <p:spPr>
          <a:xfrm>
            <a:off x="6348335" y="41293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575359-5054-4DBA-A069-86D10F4D41C5}"/>
              </a:ext>
            </a:extLst>
          </p:cNvPr>
          <p:cNvGraphicFramePr>
            <a:graphicFrameLocks noGrp="1"/>
          </p:cNvGraphicFramePr>
          <p:nvPr/>
        </p:nvGraphicFramePr>
        <p:xfrm>
          <a:off x="6980418" y="3809610"/>
          <a:ext cx="1983700" cy="74168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95925">
                  <a:extLst>
                    <a:ext uri="{9D8B030D-6E8A-4147-A177-3AD203B41FA5}">
                      <a16:colId xmlns:a16="http://schemas.microsoft.com/office/drawing/2014/main" val="2590767479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76657475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106610265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427431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67909"/>
                  </a:ext>
                </a:extLst>
              </a:tr>
            </a:tbl>
          </a:graphicData>
        </a:graphic>
      </p:graphicFrame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DB12595-6CAC-4D14-93E9-AB17F8D2BAAA}"/>
              </a:ext>
            </a:extLst>
          </p:cNvPr>
          <p:cNvCxnSpPr>
            <a:cxnSpLocks/>
          </p:cNvCxnSpPr>
          <p:nvPr/>
        </p:nvCxnSpPr>
        <p:spPr>
          <a:xfrm rot="10800000">
            <a:off x="8214611" y="3987384"/>
            <a:ext cx="49467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A1A4824-E144-4376-96DB-3F71590B78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000083"/>
            <a:ext cx="927174" cy="4497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8A96D72-F90A-45BF-BCE7-A5DC1C7D50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012784"/>
            <a:ext cx="1535241" cy="4243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/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1F957-04FE-4D30-A6DD-4D0B267D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85" y="3495376"/>
                <a:ext cx="3400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/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AB37BB-E212-423C-B87B-68BBB0F8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784" y="3501726"/>
                <a:ext cx="65383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/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F63240-D8F5-4E59-8923-8A0BE1AC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4" y="3505306"/>
                <a:ext cx="65383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/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E9AEAB-8377-44AD-84DF-7E2FA59B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18" y="3513852"/>
                <a:ext cx="6538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B9FE54F-D95B-479B-8305-96DBA45D81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14612" y="4437151"/>
            <a:ext cx="494677" cy="127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6FCA4EA-E82E-4DA1-A334-8DACDE3D69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2114" y="4437151"/>
            <a:ext cx="927172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560AAA0-B2DC-4A9E-8858-F53B43907D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74046" y="4437151"/>
            <a:ext cx="1482774" cy="12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52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Anthony and Cora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7C4A1-34C7-4E0A-BA79-6F730513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50" y="959530"/>
            <a:ext cx="6233700" cy="3817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966A0C-363D-460E-B832-6465C33D57D1}"/>
              </a:ext>
            </a:extLst>
          </p:cNvPr>
          <p:cNvSpPr/>
          <p:nvPr/>
        </p:nvSpPr>
        <p:spPr>
          <a:xfrm>
            <a:off x="1455150" y="4780595"/>
            <a:ext cx="64620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https://www.hackerrank.com/challenges/merging-communities/problem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Plain recursion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90220-A210-40A5-A503-5152687B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8" y="2018337"/>
            <a:ext cx="307112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86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Anthony and Cora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BB99E-D640-4B90-910C-6670396E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81" y="1700871"/>
            <a:ext cx="621083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56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/>
              <p:nvPr/>
            </p:nvSpPr>
            <p:spPr>
              <a:xfrm>
                <a:off x="311700" y="2571750"/>
                <a:ext cx="8520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good recursive formula?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 parameter require large data copying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However, it’s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memory efficient (need array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Thus not time efficient!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71750"/>
                <a:ext cx="8520600" cy="1938992"/>
              </a:xfrm>
              <a:prstGeom prst="rect">
                <a:avLst/>
              </a:prstGeom>
              <a:blipFill>
                <a:blip r:embed="rId3"/>
                <a:stretch>
                  <a:fillRect l="-1073" t="-2201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B20AF-184E-4FDF-836B-762F55CB8F5F}"/>
                  </a:ext>
                </a:extLst>
              </p:cNvPr>
              <p:cNvSpPr txBox="1"/>
              <p:nvPr/>
            </p:nvSpPr>
            <p:spPr>
              <a:xfrm>
                <a:off x="1376001" y="1184235"/>
                <a:ext cx="5620257" cy="89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B20AF-184E-4FDF-836B-762F55CB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01" y="1184235"/>
                <a:ext cx="5620257" cy="89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1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/>
              <p:nvPr/>
            </p:nvSpPr>
            <p:spPr>
              <a:xfrm>
                <a:off x="311700" y="2571750"/>
                <a:ext cx="8520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try to drop one of the parameters…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Notice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71750"/>
                <a:ext cx="8520600" cy="1569660"/>
              </a:xfrm>
              <a:prstGeom prst="rect">
                <a:avLst/>
              </a:prstGeom>
              <a:blipFill>
                <a:blip r:embed="rId3"/>
                <a:stretch>
                  <a:fillRect l="-1073" t="-2724" b="-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3D42A-3F15-4A51-961B-8F58A28A4B81}"/>
                  </a:ext>
                </a:extLst>
              </p:cNvPr>
              <p:cNvSpPr txBox="1"/>
              <p:nvPr/>
            </p:nvSpPr>
            <p:spPr>
              <a:xfrm>
                <a:off x="1376001" y="1184235"/>
                <a:ext cx="5620257" cy="89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F3D42A-3F15-4A51-961B-8F58A28A4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01" y="1184235"/>
                <a:ext cx="5620257" cy="89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21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/>
              <p:nvPr/>
            </p:nvSpPr>
            <p:spPr>
              <a:xfrm>
                <a:off x="311700" y="2571750"/>
                <a:ext cx="8520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good recursive formula?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No parameter require large data copying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Memory </a:t>
                </a:r>
                <a:r>
                  <a:rPr lang="en-US" sz="2400" dirty="0"/>
                  <a:t>efficient (need array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Time efficient!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D9F2E5-E18C-4520-9259-A9722EF9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71750"/>
                <a:ext cx="8520600" cy="1938992"/>
              </a:xfrm>
              <a:prstGeom prst="rect">
                <a:avLst/>
              </a:prstGeom>
              <a:blipFill>
                <a:blip r:embed="rId3"/>
                <a:stretch>
                  <a:fillRect l="-1073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56F75-1753-4E81-B13A-5C3992313F0C}"/>
                  </a:ext>
                </a:extLst>
              </p:cNvPr>
              <p:cNvSpPr txBox="1"/>
              <p:nvPr/>
            </p:nvSpPr>
            <p:spPr>
              <a:xfrm>
                <a:off x="1376001" y="1184235"/>
                <a:ext cx="4704493" cy="89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56F75-1753-4E81-B13A-5C399231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01" y="1184235"/>
                <a:ext cx="4704493" cy="890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52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Memoization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56F75-1753-4E81-B13A-5C3992313F0C}"/>
                  </a:ext>
                </a:extLst>
              </p:cNvPr>
              <p:cNvSpPr txBox="1"/>
              <p:nvPr/>
            </p:nvSpPr>
            <p:spPr>
              <a:xfrm>
                <a:off x="1376001" y="1184235"/>
                <a:ext cx="4646720" cy="1063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56F75-1753-4E81-B13A-5C399231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01" y="1184235"/>
                <a:ext cx="4646720" cy="1063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2C53431F-F28B-4A95-8A85-5D4C2ADC3552}"/>
              </a:ext>
            </a:extLst>
          </p:cNvPr>
          <p:cNvSpPr/>
          <p:nvPr/>
        </p:nvSpPr>
        <p:spPr>
          <a:xfrm rot="18112758">
            <a:off x="3133787" y="2550144"/>
            <a:ext cx="974361" cy="2923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1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Solution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636F6-42C1-424C-9CBE-DD399CCA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26" y="951321"/>
            <a:ext cx="6806896" cy="38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3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0153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Barcode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4D051-00DD-43AE-B0F8-89654E2A9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"/>
          <a:stretch/>
        </p:blipFill>
        <p:spPr>
          <a:xfrm>
            <a:off x="14449" y="972836"/>
            <a:ext cx="9129551" cy="34417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31E4B0-2DDD-411A-A82C-A8DD843B763F}"/>
              </a:ext>
            </a:extLst>
          </p:cNvPr>
          <p:cNvSpPr/>
          <p:nvPr/>
        </p:nvSpPr>
        <p:spPr>
          <a:xfrm>
            <a:off x="1340987" y="4717520"/>
            <a:ext cx="47195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http://codeforces.com/problemset/problem/225/C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8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Barcode - examples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AC4F-2F30-40DD-8AF7-FBA1662F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289" y="863353"/>
            <a:ext cx="1463167" cy="3909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4E4A6-8E27-433A-8656-68E268E4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239" y="1454484"/>
            <a:ext cx="807790" cy="14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2C7AB-1C27-43D8-A485-4B005DCFD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899" y="3585473"/>
            <a:ext cx="830652" cy="80016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A51F757-C9C4-475D-A4C7-0F9BD652EB61}"/>
              </a:ext>
            </a:extLst>
          </p:cNvPr>
          <p:cNvSpPr/>
          <p:nvPr/>
        </p:nvSpPr>
        <p:spPr>
          <a:xfrm>
            <a:off x="4310512" y="1899799"/>
            <a:ext cx="921895" cy="34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0C7A03-B0C5-4FF3-A75D-5C2E9D6286FE}"/>
              </a:ext>
            </a:extLst>
          </p:cNvPr>
          <p:cNvSpPr/>
          <p:nvPr/>
        </p:nvSpPr>
        <p:spPr>
          <a:xfrm>
            <a:off x="4310512" y="3813171"/>
            <a:ext cx="921895" cy="344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3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04BEA-E34C-4A5D-8F6A-E8E99929C687}"/>
                  </a:ext>
                </a:extLst>
              </p:cNvPr>
              <p:cNvSpPr txBox="1"/>
              <p:nvPr/>
            </p:nvSpPr>
            <p:spPr>
              <a:xfrm>
                <a:off x="3979889" y="1191719"/>
                <a:ext cx="9076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(????)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04BEA-E34C-4A5D-8F6A-E8E9992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89" y="1191719"/>
                <a:ext cx="907621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605EA-9133-413F-B719-760A7BCA485F}"/>
              </a:ext>
            </a:extLst>
          </p:cNvPr>
          <p:cNvSpPr txBox="1"/>
          <p:nvPr/>
        </p:nvSpPr>
        <p:spPr>
          <a:xfrm>
            <a:off x="3647011" y="2340917"/>
            <a:ext cx="217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3378681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04BEA-E34C-4A5D-8F6A-E8E99929C687}"/>
                  </a:ext>
                </a:extLst>
              </p:cNvPr>
              <p:cNvSpPr txBox="1"/>
              <p:nvPr/>
            </p:nvSpPr>
            <p:spPr>
              <a:xfrm>
                <a:off x="3979889" y="1191719"/>
                <a:ext cx="1063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,????)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04BEA-E34C-4A5D-8F6A-E8E9992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89" y="1191719"/>
                <a:ext cx="1063496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C605EA-9133-413F-B719-760A7BCA485F}"/>
              </a:ext>
            </a:extLst>
          </p:cNvPr>
          <p:cNvSpPr txBox="1"/>
          <p:nvPr/>
        </p:nvSpPr>
        <p:spPr>
          <a:xfrm>
            <a:off x="1963711" y="2340917"/>
            <a:ext cx="532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Maybe we need to iterate over the columns?</a:t>
            </a:r>
          </a:p>
        </p:txBody>
      </p:sp>
    </p:spTree>
    <p:extLst>
      <p:ext uri="{BB962C8B-B14F-4D97-AF65-F5344CB8AC3E}">
        <p14:creationId xmlns:p14="http://schemas.microsoft.com/office/powerpoint/2010/main" val="11090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Plain recursion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E0A70-64FB-40B3-B140-F2C5FD5C567C}"/>
              </a:ext>
            </a:extLst>
          </p:cNvPr>
          <p:cNvSpPr txBox="1"/>
          <p:nvPr/>
        </p:nvSpPr>
        <p:spPr>
          <a:xfrm>
            <a:off x="489765" y="3554574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Any Drawbacks?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C4CFB-0863-46E8-B4AD-69706871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8" y="2018337"/>
            <a:ext cx="307112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8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39742-D0BE-42B7-8C9A-E4B89A6F5E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82716" y="1065950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310869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98977D7-5679-4513-9834-9765F6219A97}"/>
              </a:ext>
            </a:extLst>
          </p:cNvPr>
          <p:cNvSpPr/>
          <p:nvPr/>
        </p:nvSpPr>
        <p:spPr>
          <a:xfrm>
            <a:off x="3266940" y="748558"/>
            <a:ext cx="842865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90A75B-BCE8-4294-8240-EA9379CB21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6294" y="3282422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13668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BC095E-B2E7-4D9C-87C1-1D5AF2722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08" y="3220454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156102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7D126062-58F9-4760-A5CE-6B9833C11904}"/>
              </a:ext>
            </a:extLst>
          </p:cNvPr>
          <p:cNvSpPr/>
          <p:nvPr/>
        </p:nvSpPr>
        <p:spPr>
          <a:xfrm>
            <a:off x="6033542" y="2965030"/>
            <a:ext cx="594612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C0A0D-BF24-467C-8C34-5484B165E12C}"/>
              </a:ext>
            </a:extLst>
          </p:cNvPr>
          <p:cNvSpPr/>
          <p:nvPr/>
        </p:nvSpPr>
        <p:spPr>
          <a:xfrm>
            <a:off x="1439056" y="2903062"/>
            <a:ext cx="594612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FF05F86-F63A-4FF5-9140-5DFF032DDEBB}"/>
              </a:ext>
            </a:extLst>
          </p:cNvPr>
          <p:cNvSpPr/>
          <p:nvPr/>
        </p:nvSpPr>
        <p:spPr>
          <a:xfrm rot="19459370">
            <a:off x="6311321" y="2062449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240EB4E-8D3D-4712-8C6D-0F380DBDD98D}"/>
              </a:ext>
            </a:extLst>
          </p:cNvPr>
          <p:cNvSpPr/>
          <p:nvPr/>
        </p:nvSpPr>
        <p:spPr>
          <a:xfrm rot="3038629">
            <a:off x="2386100" y="2020729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75774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90A75B-BCE8-4294-8240-EA9379CB21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91264" y="2015490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2100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BC095E-B2E7-4D9C-87C1-1D5AF2722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1778" y="1953522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679242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7D126062-58F9-4760-A5CE-6B9833C11904}"/>
              </a:ext>
            </a:extLst>
          </p:cNvPr>
          <p:cNvSpPr/>
          <p:nvPr/>
        </p:nvSpPr>
        <p:spPr>
          <a:xfrm>
            <a:off x="6023508" y="1726485"/>
            <a:ext cx="663584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C0A0D-BF24-467C-8C34-5484B165E12C}"/>
              </a:ext>
            </a:extLst>
          </p:cNvPr>
          <p:cNvSpPr/>
          <p:nvPr/>
        </p:nvSpPr>
        <p:spPr>
          <a:xfrm>
            <a:off x="1395005" y="1623896"/>
            <a:ext cx="754505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C8E4EE-36F6-4884-B41F-91F3EEAC61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39456" y="3623747"/>
          <a:ext cx="1744008" cy="7998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6002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3723517287"/>
                    </a:ext>
                  </a:extLst>
                </a:gridCol>
              </a:tblGrid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78682A-6A4A-4A6C-9357-215B152540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45168" y="3623747"/>
          <a:ext cx="1744008" cy="7998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6002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3723517287"/>
                    </a:ext>
                  </a:extLst>
                </a:gridCol>
              </a:tblGrid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18" name="Arrow: Down 17">
            <a:extLst>
              <a:ext uri="{FF2B5EF4-FFF2-40B4-BE49-F238E27FC236}">
                <a16:creationId xmlns:a16="http://schemas.microsoft.com/office/drawing/2014/main" id="{75BE209F-AA70-4CC6-8644-53098F176971}"/>
              </a:ext>
            </a:extLst>
          </p:cNvPr>
          <p:cNvSpPr/>
          <p:nvPr/>
        </p:nvSpPr>
        <p:spPr>
          <a:xfrm rot="3038629">
            <a:off x="5085958" y="2891357"/>
            <a:ext cx="329733" cy="740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48A33D3-E2FB-478B-8356-6A514C450B45}"/>
              </a:ext>
            </a:extLst>
          </p:cNvPr>
          <p:cNvSpPr/>
          <p:nvPr/>
        </p:nvSpPr>
        <p:spPr>
          <a:xfrm rot="18953929">
            <a:off x="8395763" y="2873015"/>
            <a:ext cx="329733" cy="740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709ED-8CC8-41BE-B98D-94C56A47FE3D}"/>
              </a:ext>
            </a:extLst>
          </p:cNvPr>
          <p:cNvSpPr/>
          <p:nvPr/>
        </p:nvSpPr>
        <p:spPr>
          <a:xfrm>
            <a:off x="5402577" y="3351381"/>
            <a:ext cx="622088" cy="1222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65FC50-5159-4C87-A8CE-7D39866B8719}"/>
              </a:ext>
            </a:extLst>
          </p:cNvPr>
          <p:cNvSpPr/>
          <p:nvPr/>
        </p:nvSpPr>
        <p:spPr>
          <a:xfrm>
            <a:off x="7967530" y="3342673"/>
            <a:ext cx="663584" cy="1303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1CC9972-0814-4C61-979B-51D99E7DCA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682" y="3676357"/>
          <a:ext cx="1744008" cy="7998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6002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3723517287"/>
                    </a:ext>
                  </a:extLst>
                </a:gridCol>
              </a:tblGrid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201D4D-3110-4921-B13C-42CD8B9AC4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7394" y="3676357"/>
          <a:ext cx="1744008" cy="79980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36002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3723517287"/>
                    </a:ext>
                  </a:extLst>
                </a:gridCol>
              </a:tblGrid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5737" marR="65737" marT="32869" marB="32869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26660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5737" marR="65737" marT="32869" marB="3286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41" name="Arrow: Down 40">
            <a:extLst>
              <a:ext uri="{FF2B5EF4-FFF2-40B4-BE49-F238E27FC236}">
                <a16:creationId xmlns:a16="http://schemas.microsoft.com/office/drawing/2014/main" id="{430A3915-1D4C-4B27-8981-B2F373CBD9FE}"/>
              </a:ext>
            </a:extLst>
          </p:cNvPr>
          <p:cNvSpPr/>
          <p:nvPr/>
        </p:nvSpPr>
        <p:spPr>
          <a:xfrm rot="3038629">
            <a:off x="568184" y="2943967"/>
            <a:ext cx="329733" cy="740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1F9F16C-F91C-4047-AFFB-5DDEEED7B27F}"/>
              </a:ext>
            </a:extLst>
          </p:cNvPr>
          <p:cNvSpPr/>
          <p:nvPr/>
        </p:nvSpPr>
        <p:spPr>
          <a:xfrm rot="18953929">
            <a:off x="3301280" y="2909698"/>
            <a:ext cx="329733" cy="740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6C5BE1-4364-4E1E-BEE0-AD07413D1549}"/>
              </a:ext>
            </a:extLst>
          </p:cNvPr>
          <p:cNvSpPr/>
          <p:nvPr/>
        </p:nvSpPr>
        <p:spPr>
          <a:xfrm>
            <a:off x="884803" y="3403991"/>
            <a:ext cx="622088" cy="1222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4A88F9-FB57-462D-989B-6BA83A391CFF}"/>
              </a:ext>
            </a:extLst>
          </p:cNvPr>
          <p:cNvSpPr/>
          <p:nvPr/>
        </p:nvSpPr>
        <p:spPr>
          <a:xfrm>
            <a:off x="3449756" y="3395283"/>
            <a:ext cx="663584" cy="1303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B9D0BA-14AB-40A5-8704-96B124CBA855}"/>
              </a:ext>
            </a:extLst>
          </p:cNvPr>
          <p:cNvSpPr txBox="1"/>
          <p:nvPr/>
        </p:nvSpPr>
        <p:spPr>
          <a:xfrm>
            <a:off x="3284045" y="47786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5CC05D-6FA9-48F5-8403-3ABE599B1847}"/>
              </a:ext>
            </a:extLst>
          </p:cNvPr>
          <p:cNvSpPr txBox="1"/>
          <p:nvPr/>
        </p:nvSpPr>
        <p:spPr>
          <a:xfrm>
            <a:off x="786773" y="47651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15355-F068-489E-9A08-6999E0D8BD3F}"/>
              </a:ext>
            </a:extLst>
          </p:cNvPr>
          <p:cNvSpPr txBox="1"/>
          <p:nvPr/>
        </p:nvSpPr>
        <p:spPr>
          <a:xfrm>
            <a:off x="5417115" y="47614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FC26F4-3C9E-430D-A0B3-D91898B4D7CE}"/>
              </a:ext>
            </a:extLst>
          </p:cNvPr>
          <p:cNvSpPr txBox="1"/>
          <p:nvPr/>
        </p:nvSpPr>
        <p:spPr>
          <a:xfrm>
            <a:off x="8117172" y="46989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91AA724-39FC-4A69-A6C9-5E91C5B10B4B}"/>
              </a:ext>
            </a:extLst>
          </p:cNvPr>
          <p:cNvSpPr/>
          <p:nvPr/>
        </p:nvSpPr>
        <p:spPr>
          <a:xfrm rot="19459370">
            <a:off x="6004129" y="865401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87F3616F-E0DC-4049-B6F1-A7324337B950}"/>
              </a:ext>
            </a:extLst>
          </p:cNvPr>
          <p:cNvSpPr/>
          <p:nvPr/>
        </p:nvSpPr>
        <p:spPr>
          <a:xfrm rot="3038629">
            <a:off x="2538169" y="887635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2567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605EA-9133-413F-B719-760A7BCA485F}"/>
              </a:ext>
            </a:extLst>
          </p:cNvPr>
          <p:cNvSpPr txBox="1"/>
          <p:nvPr/>
        </p:nvSpPr>
        <p:spPr>
          <a:xfrm>
            <a:off x="659567" y="862985"/>
            <a:ext cx="800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one column we have two choices: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A28A1A-B7A0-4159-B2E1-079800F068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11049" y="2627204"/>
          <a:ext cx="4721901" cy="2113614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1573967">
                  <a:extLst>
                    <a:ext uri="{9D8B030D-6E8A-4147-A177-3AD203B41FA5}">
                      <a16:colId xmlns:a16="http://schemas.microsoft.com/office/drawing/2014/main" val="1663720429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3675226960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1457571121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97197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81835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159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D4658-1F78-4767-8AA1-544DE23F3B18}"/>
              </a:ext>
            </a:extLst>
          </p:cNvPr>
          <p:cNvCxnSpPr>
            <a:cxnSpLocks/>
          </p:cNvCxnSpPr>
          <p:nvPr/>
        </p:nvCxnSpPr>
        <p:spPr>
          <a:xfrm>
            <a:off x="1971207" y="3327816"/>
            <a:ext cx="0" cy="1680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C9909-6C3B-4F72-B078-5E8A98C7441D}"/>
              </a:ext>
            </a:extLst>
          </p:cNvPr>
          <p:cNvCxnSpPr>
            <a:cxnSpLocks/>
          </p:cNvCxnSpPr>
          <p:nvPr/>
        </p:nvCxnSpPr>
        <p:spPr>
          <a:xfrm flipH="1">
            <a:off x="3690078" y="2445894"/>
            <a:ext cx="331032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73FF56-AAC8-4742-BC19-7BEE0E0DF70B}"/>
              </a:ext>
            </a:extLst>
          </p:cNvPr>
          <p:cNvSpPr txBox="1"/>
          <p:nvPr/>
        </p:nvSpPr>
        <p:spPr>
          <a:xfrm>
            <a:off x="4854562" y="226397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New color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82CD4-86BD-48D1-A22B-3582FAE59848}"/>
              </a:ext>
            </a:extLst>
          </p:cNvPr>
          <p:cNvSpPr txBox="1"/>
          <p:nvPr/>
        </p:nvSpPr>
        <p:spPr>
          <a:xfrm>
            <a:off x="531923" y="401409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Previous color</a:t>
            </a:r>
          </a:p>
        </p:txBody>
      </p:sp>
    </p:spTree>
    <p:extLst>
      <p:ext uri="{BB962C8B-B14F-4D97-AF65-F5344CB8AC3E}">
        <p14:creationId xmlns:p14="http://schemas.microsoft.com/office/powerpoint/2010/main" val="3049881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605EA-9133-413F-B719-760A7BCA485F}"/>
                  </a:ext>
                </a:extLst>
              </p:cNvPr>
              <p:cNvSpPr txBox="1"/>
              <p:nvPr/>
            </p:nvSpPr>
            <p:spPr>
              <a:xfrm>
                <a:off x="652072" y="748558"/>
                <a:ext cx="80047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Considering the constraints, let: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C605EA-9133-413F-B719-760A7BCA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" y="748558"/>
                <a:ext cx="8004747" cy="1938992"/>
              </a:xfrm>
              <a:prstGeom prst="rect">
                <a:avLst/>
              </a:prstGeom>
              <a:blipFill>
                <a:blip r:embed="rId3"/>
                <a:stretch>
                  <a:fillRect l="-1219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A28A1A-B7A0-4159-B2E1-079800F068E6}"/>
              </a:ext>
            </a:extLst>
          </p:cNvPr>
          <p:cNvGraphicFramePr>
            <a:graphicFrameLocks noGrp="1"/>
          </p:cNvGraphicFramePr>
          <p:nvPr/>
        </p:nvGraphicFramePr>
        <p:xfrm>
          <a:off x="2211049" y="2627204"/>
          <a:ext cx="4721901" cy="2167578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1573967">
                  <a:extLst>
                    <a:ext uri="{9D8B030D-6E8A-4147-A177-3AD203B41FA5}">
                      <a16:colId xmlns:a16="http://schemas.microsoft.com/office/drawing/2014/main" val="1663720429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3675226960"/>
                    </a:ext>
                  </a:extLst>
                </a:gridCol>
                <a:gridCol w="1573967">
                  <a:extLst>
                    <a:ext uri="{9D8B030D-6E8A-4147-A177-3AD203B41FA5}">
                      <a16:colId xmlns:a16="http://schemas.microsoft.com/office/drawing/2014/main" val="1457571121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97197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 are maintaining the same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 are flipping the color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381835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 are flipping the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 are maintaining the same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1595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D4658-1F78-4767-8AA1-544DE23F3B18}"/>
              </a:ext>
            </a:extLst>
          </p:cNvPr>
          <p:cNvCxnSpPr>
            <a:cxnSpLocks/>
          </p:cNvCxnSpPr>
          <p:nvPr/>
        </p:nvCxnSpPr>
        <p:spPr>
          <a:xfrm>
            <a:off x="1971207" y="3327816"/>
            <a:ext cx="0" cy="1680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C9909-6C3B-4F72-B078-5E8A98C7441D}"/>
              </a:ext>
            </a:extLst>
          </p:cNvPr>
          <p:cNvCxnSpPr>
            <a:cxnSpLocks/>
          </p:cNvCxnSpPr>
          <p:nvPr/>
        </p:nvCxnSpPr>
        <p:spPr>
          <a:xfrm flipH="1">
            <a:off x="3690078" y="2445894"/>
            <a:ext cx="331032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73FF56-AAC8-4742-BC19-7BEE0E0DF70B}"/>
              </a:ext>
            </a:extLst>
          </p:cNvPr>
          <p:cNvSpPr txBox="1"/>
          <p:nvPr/>
        </p:nvSpPr>
        <p:spPr>
          <a:xfrm>
            <a:off x="4854562" y="226397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New color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82CD4-86BD-48D1-A22B-3582FAE59848}"/>
              </a:ext>
            </a:extLst>
          </p:cNvPr>
          <p:cNvSpPr txBox="1"/>
          <p:nvPr/>
        </p:nvSpPr>
        <p:spPr>
          <a:xfrm>
            <a:off x="531923" y="401409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Previous color</a:t>
            </a:r>
          </a:p>
        </p:txBody>
      </p:sp>
    </p:spTree>
    <p:extLst>
      <p:ext uri="{BB962C8B-B14F-4D97-AF65-F5344CB8AC3E}">
        <p14:creationId xmlns:p14="http://schemas.microsoft.com/office/powerpoint/2010/main" val="41110837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Representation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A28A1A-B7A0-4159-B2E1-079800F068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11049" y="2627204"/>
              <a:ext cx="4721901" cy="2380938"/>
            </p:xfrm>
            <a:graphic>
              <a:graphicData uri="http://schemas.openxmlformats.org/drawingml/2006/table">
                <a:tbl>
                  <a:tblPr firstRow="1" bandRow="1">
                    <a:tableStyleId>{D8B2DB08-389A-40EE-AAC4-312D612F2B7C}</a:tableStyleId>
                  </a:tblPr>
                  <a:tblGrid>
                    <a:gridCol w="1573967">
                      <a:extLst>
                        <a:ext uri="{9D8B030D-6E8A-4147-A177-3AD203B41FA5}">
                          <a16:colId xmlns:a16="http://schemas.microsoft.com/office/drawing/2014/main" val="1663720429"/>
                        </a:ext>
                      </a:extLst>
                    </a:gridCol>
                    <a:gridCol w="1573967">
                      <a:extLst>
                        <a:ext uri="{9D8B030D-6E8A-4147-A177-3AD203B41FA5}">
                          <a16:colId xmlns:a16="http://schemas.microsoft.com/office/drawing/2014/main" val="3675226960"/>
                        </a:ext>
                      </a:extLst>
                    </a:gridCol>
                    <a:gridCol w="1573967">
                      <a:extLst>
                        <a:ext uri="{9D8B030D-6E8A-4147-A177-3AD203B41FA5}">
                          <a16:colId xmlns:a16="http://schemas.microsoft.com/office/drawing/2014/main" val="1457571121"/>
                        </a:ext>
                      </a:extLst>
                    </a:gridCol>
                  </a:tblGrid>
                  <a:tr h="70453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497197"/>
                      </a:ext>
                    </a:extLst>
                  </a:tr>
                  <a:tr h="70453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Is the previous streak of white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Is the previous streak of white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381835"/>
                      </a:ext>
                    </a:extLst>
                  </a:tr>
                  <a:tr h="70453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Is the previous streak of black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Is the previous streak of black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8615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A28A1A-B7A0-4159-B2E1-079800F068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11049" y="2627204"/>
              <a:ext cx="4721901" cy="2380938"/>
            </p:xfrm>
            <a:graphic>
              <a:graphicData uri="http://schemas.openxmlformats.org/drawingml/2006/table">
                <a:tbl>
                  <a:tblPr firstRow="1" bandRow="1">
                    <a:tableStyleId>{D8B2DB08-389A-40EE-AAC4-312D612F2B7C}</a:tableStyleId>
                  </a:tblPr>
                  <a:tblGrid>
                    <a:gridCol w="1573967">
                      <a:extLst>
                        <a:ext uri="{9D8B030D-6E8A-4147-A177-3AD203B41FA5}">
                          <a16:colId xmlns:a16="http://schemas.microsoft.com/office/drawing/2014/main" val="1663720429"/>
                        </a:ext>
                      </a:extLst>
                    </a:gridCol>
                    <a:gridCol w="1573967">
                      <a:extLst>
                        <a:ext uri="{9D8B030D-6E8A-4147-A177-3AD203B41FA5}">
                          <a16:colId xmlns:a16="http://schemas.microsoft.com/office/drawing/2014/main" val="3675226960"/>
                        </a:ext>
                      </a:extLst>
                    </a:gridCol>
                    <a:gridCol w="1573967">
                      <a:extLst>
                        <a:ext uri="{9D8B030D-6E8A-4147-A177-3AD203B41FA5}">
                          <a16:colId xmlns:a16="http://schemas.microsoft.com/office/drawing/2014/main" val="1457571121"/>
                        </a:ext>
                      </a:extLst>
                    </a:gridCol>
                  </a:tblGrid>
                  <a:tr h="70453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49719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75" t="-74359" r="-100775" b="-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4359" r="-386" b="-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38183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75" t="-226667" r="-100775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6667" r="-38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6159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7D4658-1F78-4767-8AA1-544DE23F3B18}"/>
              </a:ext>
            </a:extLst>
          </p:cNvPr>
          <p:cNvCxnSpPr>
            <a:cxnSpLocks/>
          </p:cNvCxnSpPr>
          <p:nvPr/>
        </p:nvCxnSpPr>
        <p:spPr>
          <a:xfrm>
            <a:off x="1971207" y="3327816"/>
            <a:ext cx="0" cy="16803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C9909-6C3B-4F72-B078-5E8A98C7441D}"/>
              </a:ext>
            </a:extLst>
          </p:cNvPr>
          <p:cNvCxnSpPr>
            <a:cxnSpLocks/>
          </p:cNvCxnSpPr>
          <p:nvPr/>
        </p:nvCxnSpPr>
        <p:spPr>
          <a:xfrm flipH="1">
            <a:off x="3690078" y="2445894"/>
            <a:ext cx="331032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73FF56-AAC8-4742-BC19-7BEE0E0DF70B}"/>
              </a:ext>
            </a:extLst>
          </p:cNvPr>
          <p:cNvSpPr txBox="1"/>
          <p:nvPr/>
        </p:nvSpPr>
        <p:spPr>
          <a:xfrm>
            <a:off x="4854562" y="226397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New color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82CD4-86BD-48D1-A22B-3582FAE59848}"/>
              </a:ext>
            </a:extLst>
          </p:cNvPr>
          <p:cNvSpPr txBox="1"/>
          <p:nvPr/>
        </p:nvSpPr>
        <p:spPr>
          <a:xfrm>
            <a:off x="531923" y="401409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Previous color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3B7CF-7684-4E3D-AF76-F75E81EF393E}"/>
                  </a:ext>
                </a:extLst>
              </p:cNvPr>
              <p:cNvSpPr txBox="1"/>
              <p:nvPr/>
            </p:nvSpPr>
            <p:spPr>
              <a:xfrm>
                <a:off x="652072" y="748558"/>
                <a:ext cx="80047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Considering the constraints, let: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3B7CF-7684-4E3D-AF76-F75E81EF3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2" y="748558"/>
                <a:ext cx="8004747" cy="1938992"/>
              </a:xfrm>
              <a:prstGeom prst="rect">
                <a:avLst/>
              </a:prstGeom>
              <a:blipFill>
                <a:blip r:embed="rId4"/>
                <a:stretch>
                  <a:fillRect l="-1219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416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0">
            <a:extLst>
              <a:ext uri="{FF2B5EF4-FFF2-40B4-BE49-F238E27FC236}">
                <a16:creationId xmlns:a16="http://schemas.microsoft.com/office/drawing/2014/main" id="{5793881D-83A6-4081-9330-631856A13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5358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Corner case</a:t>
            </a:r>
            <a:endParaRPr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39742-D0BE-42B7-8C9A-E4B89A6F5E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05963" y="1139686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310869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98977D7-5679-4513-9834-9765F6219A97}"/>
              </a:ext>
            </a:extLst>
          </p:cNvPr>
          <p:cNvSpPr/>
          <p:nvPr/>
        </p:nvSpPr>
        <p:spPr>
          <a:xfrm>
            <a:off x="3290187" y="822294"/>
            <a:ext cx="842865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690A75B-BCE8-4294-8240-EA9379CB21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9541" y="3356158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13668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BC095E-B2E7-4D9C-87C1-1D5AF2722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0055" y="3294190"/>
          <a:ext cx="1819432" cy="1112520"/>
        </p:xfrm>
        <a:graphic>
          <a:graphicData uri="http://schemas.openxmlformats.org/drawingml/2006/table">
            <a:tbl>
              <a:tblPr firstRow="1" bandRow="1">
                <a:tableStyleId>{D8B2DB08-389A-40EE-AAC4-312D612F2B7C}</a:tableStyleId>
              </a:tblPr>
              <a:tblGrid>
                <a:gridCol w="454858">
                  <a:extLst>
                    <a:ext uri="{9D8B030D-6E8A-4147-A177-3AD203B41FA5}">
                      <a16:colId xmlns:a16="http://schemas.microsoft.com/office/drawing/2014/main" val="293571916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4017700548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2337493279"/>
                    </a:ext>
                  </a:extLst>
                </a:gridCol>
                <a:gridCol w="454858">
                  <a:extLst>
                    <a:ext uri="{9D8B030D-6E8A-4147-A177-3AD203B41FA5}">
                      <a16:colId xmlns:a16="http://schemas.microsoft.com/office/drawing/2014/main" val="156102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3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757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7D126062-58F9-4760-A5CE-6B9833C11904}"/>
              </a:ext>
            </a:extLst>
          </p:cNvPr>
          <p:cNvSpPr/>
          <p:nvPr/>
        </p:nvSpPr>
        <p:spPr>
          <a:xfrm>
            <a:off x="6056789" y="3038766"/>
            <a:ext cx="594612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C0A0D-BF24-467C-8C34-5484B165E12C}"/>
              </a:ext>
            </a:extLst>
          </p:cNvPr>
          <p:cNvSpPr/>
          <p:nvPr/>
        </p:nvSpPr>
        <p:spPr>
          <a:xfrm>
            <a:off x="1462303" y="2976798"/>
            <a:ext cx="594612" cy="1747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FF05F86-F63A-4FF5-9140-5DFF032DDEBB}"/>
              </a:ext>
            </a:extLst>
          </p:cNvPr>
          <p:cNvSpPr/>
          <p:nvPr/>
        </p:nvSpPr>
        <p:spPr>
          <a:xfrm rot="19459370">
            <a:off x="6334568" y="2136185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240EB4E-8D3D-4712-8C6D-0F380DBDD98D}"/>
              </a:ext>
            </a:extLst>
          </p:cNvPr>
          <p:cNvSpPr/>
          <p:nvPr/>
        </p:nvSpPr>
        <p:spPr>
          <a:xfrm rot="3038629">
            <a:off x="2409347" y="2094465"/>
            <a:ext cx="397239" cy="891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AB2C6-A1D5-4E75-825A-368C682FBD38}"/>
              </a:ext>
            </a:extLst>
          </p:cNvPr>
          <p:cNvSpPr txBox="1"/>
          <p:nvPr/>
        </p:nvSpPr>
        <p:spPr>
          <a:xfrm>
            <a:off x="3419888" y="2847078"/>
            <a:ext cx="2056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the first column we always need to consider both cases!</a:t>
            </a:r>
          </a:p>
        </p:txBody>
      </p:sp>
    </p:spTree>
    <p:extLst>
      <p:ext uri="{BB962C8B-B14F-4D97-AF65-F5344CB8AC3E}">
        <p14:creationId xmlns:p14="http://schemas.microsoft.com/office/powerpoint/2010/main" val="280787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-2354009" y="0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Barcode (solution)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FA25C-6975-4071-BCB8-1FB6A15F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890" y="613200"/>
            <a:ext cx="5776110" cy="4527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9DA26-A0C1-43FD-8124-2FEB6922595C}"/>
              </a:ext>
            </a:extLst>
          </p:cNvPr>
          <p:cNvSpPr txBox="1"/>
          <p:nvPr/>
        </p:nvSpPr>
        <p:spPr>
          <a:xfrm>
            <a:off x="361288" y="4025625"/>
            <a:ext cx="2781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solution can be found here:</a:t>
            </a:r>
          </a:p>
          <a:p>
            <a:r>
              <a:rPr lang="en-US" dirty="0">
                <a:hlinkClick r:id="rId4"/>
              </a:rPr>
              <a:t>http://codeforces.com/contest/225/submission/36890610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626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512700" y="1532775"/>
            <a:ext cx="8118600" cy="188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had fun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CEEC-6108-4C43-AF74-D0DCBA1950D4}"/>
              </a:ext>
            </a:extLst>
          </p:cNvPr>
          <p:cNvSpPr txBox="1"/>
          <p:nvPr/>
        </p:nvSpPr>
        <p:spPr>
          <a:xfrm>
            <a:off x="489765" y="1214823"/>
            <a:ext cx="81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Plain recursion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9E0A70-64FB-40B3-B140-F2C5FD5C567C}"/>
                  </a:ext>
                </a:extLst>
              </p:cNvPr>
              <p:cNvSpPr txBox="1"/>
              <p:nvPr/>
            </p:nvSpPr>
            <p:spPr>
              <a:xfrm>
                <a:off x="489765" y="3554574"/>
                <a:ext cx="81644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Any Drawbacks?</a:t>
                </a:r>
              </a:p>
              <a:p>
                <a:r>
                  <a:rPr lang="en-US" sz="2400" dirty="0">
                    <a:latin typeface="+mj-lt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9E0A70-64FB-40B3-B140-F2C5FD5C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65" y="3554574"/>
                <a:ext cx="8164470" cy="830997"/>
              </a:xfrm>
              <a:prstGeom prst="rect">
                <a:avLst/>
              </a:prstGeom>
              <a:blipFill>
                <a:blip r:embed="rId3"/>
                <a:stretch>
                  <a:fillRect l="-111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503972-6BE5-48CE-8BA0-00BC5AB2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8" y="2018337"/>
            <a:ext cx="307112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Fibonacci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D5B3-2364-48B4-AA22-37B81770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46" y="1058225"/>
            <a:ext cx="5671307" cy="3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0300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1858</Words>
  <Application>Microsoft Office PowerPoint</Application>
  <PresentationFormat>On-screen Show (16:9)</PresentationFormat>
  <Paragraphs>737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1" baseType="lpstr">
      <vt:lpstr>Arial</vt:lpstr>
      <vt:lpstr>Old Standard TT</vt:lpstr>
      <vt:lpstr>Cambria Math</vt:lpstr>
      <vt:lpstr>Paperback</vt:lpstr>
      <vt:lpstr>CompeteMcGill Dynamic programming</vt:lpstr>
      <vt:lpstr>Topics today:</vt:lpstr>
      <vt:lpstr>PowerPoint Presentation</vt:lpstr>
      <vt:lpstr>Dynamic Programming</vt:lpstr>
      <vt:lpstr>Fibonacci</vt:lpstr>
      <vt:lpstr>Fibonacci</vt:lpstr>
      <vt:lpstr>Fibonacci</vt:lpstr>
      <vt:lpstr>Fibonacci</vt:lpstr>
      <vt:lpstr>Fibonacci</vt:lpstr>
      <vt:lpstr>Fibonacci:</vt:lpstr>
      <vt:lpstr>Fibonacci:</vt:lpstr>
      <vt:lpstr>Fibonacci:</vt:lpstr>
      <vt:lpstr>Dynamic Programming problems</vt:lpstr>
      <vt:lpstr>Back to our DP implementation:</vt:lpstr>
      <vt:lpstr>Recursion vs DP:</vt:lpstr>
      <vt:lpstr>Doesn’t always work:</vt:lpstr>
      <vt:lpstr>Coin change -  a classical example.</vt:lpstr>
      <vt:lpstr>Coin change</vt:lpstr>
      <vt:lpstr>Greedy?</vt:lpstr>
      <vt:lpstr>PowerPoint Presentation</vt:lpstr>
      <vt:lpstr>Greedy?</vt:lpstr>
      <vt:lpstr>Brute-force?</vt:lpstr>
      <vt:lpstr>Brute-force?</vt:lpstr>
      <vt:lpstr>PowerPoint Presentation</vt:lpstr>
      <vt:lpstr>Dynamic programming Bottom-top approach</vt:lpstr>
      <vt:lpstr>Recursive formula</vt:lpstr>
      <vt:lpstr>Recursive formula</vt:lpstr>
      <vt:lpstr>Recursive formula</vt:lpstr>
      <vt:lpstr>Recursive formula</vt:lpstr>
      <vt:lpstr>Recursive formula</vt:lpstr>
      <vt:lpstr>Bottom up approach</vt:lpstr>
      <vt:lpstr>Bottom up approach</vt:lpstr>
      <vt:lpstr>Bottom up approach</vt:lpstr>
      <vt:lpstr>Bottom up approach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Understand the solution</vt:lpstr>
      <vt:lpstr>Top-bottom approach (Memoization) </vt:lpstr>
      <vt:lpstr>Holy grail of Memoization:</vt:lpstr>
      <vt:lpstr>k-Tree</vt:lpstr>
      <vt:lpstr>Recursive formula: (n,k,d)=(3,3,2)</vt:lpstr>
      <vt:lpstr>Recursive formula:</vt:lpstr>
      <vt:lpstr>Recursive formula:</vt:lpstr>
      <vt:lpstr>PowerPoint Presentation</vt:lpstr>
      <vt:lpstr>Memoize: (n,k,d)=(3,3,2)</vt:lpstr>
      <vt:lpstr>Solution:</vt:lpstr>
      <vt:lpstr>Bottom-up view:</vt:lpstr>
      <vt:lpstr>Bottom-up view:</vt:lpstr>
      <vt:lpstr>Bottom-up view:</vt:lpstr>
      <vt:lpstr>Bottom-up view:</vt:lpstr>
      <vt:lpstr>Bottom-up view:</vt:lpstr>
      <vt:lpstr>Anthony and Cora</vt:lpstr>
      <vt:lpstr>Anthony and Cora</vt:lpstr>
      <vt:lpstr>Representation</vt:lpstr>
      <vt:lpstr>Representation</vt:lpstr>
      <vt:lpstr>Representation</vt:lpstr>
      <vt:lpstr>Memoization</vt:lpstr>
      <vt:lpstr>Solution</vt:lpstr>
      <vt:lpstr>Barcode</vt:lpstr>
      <vt:lpstr>Barcode - examples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Representation</vt:lpstr>
      <vt:lpstr>Corner case</vt:lpstr>
      <vt:lpstr>Barcode (solution)</vt:lpstr>
      <vt:lpstr>Hope you had fun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McGill Competitive programming -Intro</dc:title>
  <cp:lastModifiedBy>Andre Kaba</cp:lastModifiedBy>
  <cp:revision>54</cp:revision>
  <dcterms:modified xsi:type="dcterms:W3CDTF">2018-11-23T10:04:54Z</dcterms:modified>
</cp:coreProperties>
</file>