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4"/>
  </p:notesMasterIdLst>
  <p:sldIdLst>
    <p:sldId id="256" r:id="rId2"/>
    <p:sldId id="341" r:id="rId3"/>
    <p:sldId id="257" r:id="rId4"/>
    <p:sldId id="337" r:id="rId5"/>
    <p:sldId id="400" r:id="rId6"/>
    <p:sldId id="401" r:id="rId7"/>
    <p:sldId id="402" r:id="rId8"/>
    <p:sldId id="405" r:id="rId9"/>
    <p:sldId id="403" r:id="rId10"/>
    <p:sldId id="406" r:id="rId11"/>
    <p:sldId id="410" r:id="rId12"/>
    <p:sldId id="408" r:id="rId13"/>
    <p:sldId id="409" r:id="rId14"/>
    <p:sldId id="411" r:id="rId15"/>
    <p:sldId id="258" r:id="rId16"/>
    <p:sldId id="412" r:id="rId17"/>
    <p:sldId id="347" r:id="rId18"/>
    <p:sldId id="414" r:id="rId19"/>
    <p:sldId id="413" r:id="rId20"/>
    <p:sldId id="416" r:id="rId21"/>
    <p:sldId id="417" r:id="rId22"/>
    <p:sldId id="451" r:id="rId23"/>
    <p:sldId id="452" r:id="rId24"/>
    <p:sldId id="454" r:id="rId25"/>
    <p:sldId id="455" r:id="rId26"/>
    <p:sldId id="419" r:id="rId27"/>
    <p:sldId id="456" r:id="rId28"/>
    <p:sldId id="457" r:id="rId29"/>
    <p:sldId id="458" r:id="rId30"/>
    <p:sldId id="459" r:id="rId31"/>
    <p:sldId id="460" r:id="rId32"/>
    <p:sldId id="461" r:id="rId33"/>
    <p:sldId id="462" r:id="rId34"/>
    <p:sldId id="465" r:id="rId35"/>
    <p:sldId id="463" r:id="rId36"/>
    <p:sldId id="464" r:id="rId37"/>
    <p:sldId id="420" r:id="rId38"/>
    <p:sldId id="466" r:id="rId39"/>
    <p:sldId id="467" r:id="rId40"/>
    <p:sldId id="468" r:id="rId41"/>
    <p:sldId id="469" r:id="rId42"/>
    <p:sldId id="470" r:id="rId43"/>
    <p:sldId id="424" r:id="rId44"/>
    <p:sldId id="426" r:id="rId45"/>
    <p:sldId id="427" r:id="rId46"/>
    <p:sldId id="428" r:id="rId47"/>
    <p:sldId id="429" r:id="rId48"/>
    <p:sldId id="422" r:id="rId49"/>
    <p:sldId id="446" r:id="rId50"/>
    <p:sldId id="449" r:id="rId51"/>
    <p:sldId id="448" r:id="rId52"/>
    <p:sldId id="431" r:id="rId53"/>
    <p:sldId id="432" r:id="rId54"/>
    <p:sldId id="437" r:id="rId55"/>
    <p:sldId id="443" r:id="rId56"/>
    <p:sldId id="444" r:id="rId57"/>
    <p:sldId id="442" r:id="rId58"/>
    <p:sldId id="441" r:id="rId59"/>
    <p:sldId id="445" r:id="rId60"/>
    <p:sldId id="430" r:id="rId61"/>
    <p:sldId id="433" r:id="rId62"/>
    <p:sldId id="434" r:id="rId63"/>
    <p:sldId id="382" r:id="rId64"/>
    <p:sldId id="435" r:id="rId65"/>
    <p:sldId id="436" r:id="rId66"/>
    <p:sldId id="473" r:id="rId67"/>
    <p:sldId id="474" r:id="rId68"/>
    <p:sldId id="475" r:id="rId69"/>
    <p:sldId id="476" r:id="rId70"/>
    <p:sldId id="471" r:id="rId71"/>
    <p:sldId id="472" r:id="rId72"/>
    <p:sldId id="294" r:id="rId73"/>
  </p:sldIdLst>
  <p:sldSz cx="9144000" cy="5143500" type="screen16x9"/>
  <p:notesSz cx="6858000" cy="9144000"/>
  <p:embeddedFontLst>
    <p:embeddedFont>
      <p:font typeface="Old Standard TT" panose="020B0604020202020204" charset="0"/>
      <p:regular r:id="rId75"/>
      <p:bold r:id="rId76"/>
      <p:italic r:id="rId77"/>
    </p:embeddedFont>
    <p:embeddedFont>
      <p:font typeface="Cambria Math" panose="02040503050406030204" pitchFamily="18" charset="0"/>
      <p:regular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8B2DB08-389A-40EE-AAC4-312D612F2B7C}">
  <a:tblStyle styleId="{D8B2DB08-389A-40EE-AAC4-312D612F2B7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70" autoAdjust="0"/>
  </p:normalViewPr>
  <p:slideViewPr>
    <p:cSldViewPr snapToGrid="0">
      <p:cViewPr varScale="1">
        <p:scale>
          <a:sx n="136" d="100"/>
          <a:sy n="136" d="100"/>
        </p:scale>
        <p:origin x="27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89776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9396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83656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37373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57756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46224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12660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15084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42558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0011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50730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49996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51684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49838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04222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4373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37012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0523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81591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63187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83308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593508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41961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94631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587990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693935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76963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802932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04501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70195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24274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52356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65617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38023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741195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48809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61286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626971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932385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52377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90723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959959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7334472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865739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7456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4374200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819951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0572462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130129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784731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658795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69610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418549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006476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285978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776948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009933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147463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630374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340286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523822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697584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90120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2196402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365766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633883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71724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41046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spcAft>
                <a:spcPts val="0"/>
              </a:spcAft>
              <a:buNone/>
            </a:pPr>
            <a:endParaRPr/>
          </a:p>
        </p:txBody>
      </p:sp>
      <p:cxnSp>
        <p:nvCxnSpPr>
          <p:cNvPr id="11" name="Shape 11"/>
          <p:cNvCxnSpPr/>
          <p:nvPr/>
        </p:nvCxnSpPr>
        <p:spPr>
          <a:xfrm>
            <a:off x="641934" y="3597500"/>
            <a:ext cx="390300"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512700" y="1893300"/>
            <a:ext cx="8118600" cy="1522800"/>
          </a:xfrm>
          <a:prstGeom prst="rect">
            <a:avLst/>
          </a:prstGeom>
        </p:spPr>
        <p:txBody>
          <a:bodyPr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dk1"/>
                </a:solidFill>
                <a:latin typeface="Old Standard TT"/>
                <a:ea typeface="Old Standard TT"/>
                <a:cs typeface="Old Standard TT"/>
                <a:sym typeface="Old Standard TT"/>
              </a:rPr>
              <a:t>‹#›</a:t>
            </a:fld>
            <a:endParaRPr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s://visualgo.net/en/segmenttre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a2oj.com/p?ID=79"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3" Type="http://schemas.openxmlformats.org/officeDocument/2006/relationships/hyperlink" Target="https://a2oj.com/p?ID=79"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s://www.hackerrank.com/challenges/merging-communities/problem"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www.hackerrank.com/challenges/merging-communities/problem"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51.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www.hackerrank.com/challenges/sherlock-and-array/problem"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3" Type="http://schemas.openxmlformats.org/officeDocument/2006/relationships/hyperlink" Target="https://www.hackerrank.com/challenges/sherlock-and-array/problem"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54.xml.rels><?xml version="1.0" encoding="UTF-8" standalone="yes"?>
<Relationships xmlns="http://schemas.openxmlformats.org/package/2006/relationships"><Relationship Id="rId3" Type="http://schemas.openxmlformats.org/officeDocument/2006/relationships/hyperlink" Target="https://www.hackerrank.com/challenges/sherlock-and-array/problem"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 Id="rId5" Type="http://schemas.openxmlformats.org/officeDocument/2006/relationships/image" Target="../media/image53.PNG"/><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3" Type="http://schemas.openxmlformats.org/officeDocument/2006/relationships/hyperlink" Target="https://www.hackerrank.com/challenges/cut-the-tree/problem"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56.xml.rels><?xml version="1.0" encoding="UTF-8" standalone="yes"?>
<Relationships xmlns="http://schemas.openxmlformats.org/package/2006/relationships"><Relationship Id="rId3" Type="http://schemas.openxmlformats.org/officeDocument/2006/relationships/hyperlink" Target="https://www.hackerrank.com/challenges/cut-the-tree/problem"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57.xml.rels><?xml version="1.0" encoding="UTF-8" standalone="yes"?>
<Relationships xmlns="http://schemas.openxmlformats.org/package/2006/relationships"><Relationship Id="rId3" Type="http://schemas.openxmlformats.org/officeDocument/2006/relationships/hyperlink" Target="https://www.hackerrank.com/challenges/cut-the-tree/problem"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6.png"/></Relationships>
</file>

<file path=ppt/slides/_rels/slide58.xml.rels><?xml version="1.0" encoding="UTF-8" standalone="yes"?>
<Relationships xmlns="http://schemas.openxmlformats.org/package/2006/relationships"><Relationship Id="rId3" Type="http://schemas.openxmlformats.org/officeDocument/2006/relationships/hyperlink" Target="https://www.hackerrank.com/challenges/cut-the-tree/problem" TargetMode="External"/><Relationship Id="rId2" Type="http://schemas.openxmlformats.org/officeDocument/2006/relationships/notesSlide" Target="../notesSlides/notesSlide58.xml"/><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7.png"/></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www.spoj.com/problems/RPLN/" TargetMode="External"/><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61.xml.rels><?xml version="1.0" encoding="UTF-8" standalone="yes"?>
<Relationships xmlns="http://schemas.openxmlformats.org/package/2006/relationships"><Relationship Id="rId3" Type="http://schemas.openxmlformats.org/officeDocument/2006/relationships/hyperlink" Target="http://www.spoj.com/problems/RPLN/"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hyperlink" Target="http://www.spoj.com/problems/RPLN/" TargetMode="External"/><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63.xml.rels><?xml version="1.0" encoding="UTF-8" standalone="yes"?>
<Relationships xmlns="http://schemas.openxmlformats.org/package/2006/relationships"><Relationship Id="rId3" Type="http://schemas.openxmlformats.org/officeDocument/2006/relationships/hyperlink" Target="http://www.spoj.com/problems/HORRIBLE/" TargetMode="External"/><Relationship Id="rId2" Type="http://schemas.openxmlformats.org/officeDocument/2006/relationships/notesSlide" Target="../notesSlides/notesSlide63.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0.png"/></Relationships>
</file>

<file path=ppt/slides/_rels/slide64.xml.rels><?xml version="1.0" encoding="UTF-8" standalone="yes"?>
<Relationships xmlns="http://schemas.openxmlformats.org/package/2006/relationships"><Relationship Id="rId3" Type="http://schemas.openxmlformats.org/officeDocument/2006/relationships/hyperlink" Target="http://www.spoj.com/problems/HORRIBLE/" TargetMode="External"/><Relationship Id="rId2" Type="http://schemas.openxmlformats.org/officeDocument/2006/relationships/notesSlide" Target="../notesSlides/notesSlide64.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2.png"/></Relationships>
</file>

<file path=ppt/slides/_rels/slide65.xml.rels><?xml version="1.0" encoding="UTF-8" standalone="yes"?>
<Relationships xmlns="http://schemas.openxmlformats.org/package/2006/relationships"><Relationship Id="rId3" Type="http://schemas.openxmlformats.org/officeDocument/2006/relationships/hyperlink" Target="http://www.spoj.com/problems/HORRIBLE/" TargetMode="External"/><Relationship Id="rId2" Type="http://schemas.openxmlformats.org/officeDocument/2006/relationships/notesSlide" Target="../notesSlides/notesSlide65.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3.png"/></Relationships>
</file>

<file path=ppt/slides/_rels/slide66.xml.rels><?xml version="1.0" encoding="UTF-8" standalone="yes"?>
<Relationships xmlns="http://schemas.openxmlformats.org/package/2006/relationships"><Relationship Id="rId3" Type="http://schemas.openxmlformats.org/officeDocument/2006/relationships/hyperlink" Target="http://www.spoj.com/problems/HORRIBLE/" TargetMode="External"/><Relationship Id="rId2" Type="http://schemas.openxmlformats.org/officeDocument/2006/relationships/notesSlide" Target="../notesSlides/notesSlide66.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3.png"/></Relationships>
</file>

<file path=ppt/slides/_rels/slide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hyperlink" Target="http://codeforces.com/contest/650/submission/16663550"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codeforces.com/contest/650/submission/16663550" TargetMode="External"/><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hyperlink" Target="http://codeforces.com/problemset/problem/633/G" TargetMode="External"/><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71.xml.rels><?xml version="1.0" encoding="UTF-8" standalone="yes"?>
<Relationships xmlns="http://schemas.openxmlformats.org/package/2006/relationships"><Relationship Id="rId3" Type="http://schemas.openxmlformats.org/officeDocument/2006/relationships/hyperlink" Target="http://codeforces.com/contest/633/submission/16702874" TargetMode="External"/><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1893300"/>
            <a:ext cx="8118600" cy="1522800"/>
          </a:xfrm>
          <a:prstGeom prst="rect">
            <a:avLst/>
          </a:prstGeom>
        </p:spPr>
        <p:txBody>
          <a:bodyPr wrap="square" lIns="91425" tIns="91425" rIns="91425" bIns="91425" anchor="b" anchorCtr="0">
            <a:noAutofit/>
          </a:bodyPr>
          <a:lstStyle/>
          <a:p>
            <a:pPr marL="0" lvl="0" indent="0">
              <a:spcBef>
                <a:spcPts val="0"/>
              </a:spcBef>
              <a:spcAft>
                <a:spcPts val="0"/>
              </a:spcAft>
              <a:buNone/>
            </a:pPr>
            <a:r>
              <a:rPr lang="en" dirty="0"/>
              <a:t>McGill Competitive programming</a:t>
            </a:r>
            <a:endParaRPr dirty="0"/>
          </a:p>
          <a:p>
            <a:pPr marL="0" lvl="0" indent="0">
              <a:spcBef>
                <a:spcPts val="0"/>
              </a:spcBef>
              <a:spcAft>
                <a:spcPts val="0"/>
              </a:spcAft>
              <a:buNone/>
            </a:pPr>
            <a:r>
              <a:rPr lang="en" dirty="0"/>
              <a:t>-</a:t>
            </a:r>
            <a:r>
              <a:rPr lang="en-US" dirty="0"/>
              <a:t>Adv. Data structures</a:t>
            </a:r>
            <a:endParaRPr dirty="0"/>
          </a:p>
        </p:txBody>
      </p:sp>
      <p:sp>
        <p:nvSpPr>
          <p:cNvPr id="60" name="Shape 60"/>
          <p:cNvSpPr txBox="1">
            <a:spLocks noGrp="1"/>
          </p:cNvSpPr>
          <p:nvPr>
            <p:ph type="subTitle" idx="1"/>
          </p:nvPr>
        </p:nvSpPr>
        <p:spPr>
          <a:xfrm>
            <a:off x="512700" y="3840639"/>
            <a:ext cx="8118600" cy="787500"/>
          </a:xfrm>
          <a:prstGeom prst="rect">
            <a:avLst/>
          </a:prstGeom>
        </p:spPr>
        <p:txBody>
          <a:bodyPr wrap="square" lIns="91425" tIns="91425" rIns="91425" bIns="91425" anchor="t" anchorCtr="0">
            <a:noAutofit/>
          </a:bodyPr>
          <a:lstStyle/>
          <a:p>
            <a:pPr marL="0" lvl="0" indent="0">
              <a:spcBef>
                <a:spcPts val="0"/>
              </a:spcBef>
              <a:spcAft>
                <a:spcPts val="0"/>
              </a:spcAft>
              <a:buNone/>
            </a:pPr>
            <a:r>
              <a:rPr lang="en"/>
              <a:t>Andre Kaba</a:t>
            </a:r>
            <a:endParaRPr/>
          </a:p>
        </p:txBody>
      </p:sp>
      <p:sp>
        <p:nvSpPr>
          <p:cNvPr id="2" name="TextBox 1">
            <a:extLst>
              <a:ext uri="{FF2B5EF4-FFF2-40B4-BE49-F238E27FC236}">
                <a16:creationId xmlns:a16="http://schemas.microsoft.com/office/drawing/2014/main" id="{4A930E62-3A09-4AC4-A860-695362BAD489}"/>
              </a:ext>
            </a:extLst>
          </p:cNvPr>
          <p:cNvSpPr txBox="1"/>
          <p:nvPr/>
        </p:nvSpPr>
        <p:spPr>
          <a:xfrm>
            <a:off x="4114800" y="2114986"/>
            <a:ext cx="65" cy="215444"/>
          </a:xfrm>
          <a:prstGeom prst="rect">
            <a:avLst/>
          </a:prstGeom>
          <a:noFill/>
        </p:spPr>
        <p:txBody>
          <a:bodyPr wrap="none" lIns="0" tIns="0" rIns="0" bIns="0" rtlCol="0">
            <a:spAutoFit/>
          </a:bodyPr>
          <a:lstStyle/>
          <a:p>
            <a:endParaRPr lang="en-US" dirty="0"/>
          </a:p>
        </p:txBody>
      </p:sp>
      <p:sp>
        <p:nvSpPr>
          <p:cNvPr id="3" name="TextBox 2">
            <a:extLst>
              <a:ext uri="{FF2B5EF4-FFF2-40B4-BE49-F238E27FC236}">
                <a16:creationId xmlns:a16="http://schemas.microsoft.com/office/drawing/2014/main" id="{E3687B5D-983C-4D72-A617-0F1A9DBE3CC3}"/>
              </a:ext>
            </a:extLst>
          </p:cNvPr>
          <p:cNvSpPr txBox="1"/>
          <p:nvPr/>
        </p:nvSpPr>
        <p:spPr>
          <a:xfrm>
            <a:off x="4114800" y="2114986"/>
            <a:ext cx="65" cy="215444"/>
          </a:xfrm>
          <a:prstGeom prst="rect">
            <a:avLst/>
          </a:prstGeom>
          <a:noFill/>
        </p:spPr>
        <p:txBody>
          <a:bodyPr wrap="none" lIns="0" tIns="0" rIns="0" bIns="0"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dirty="0"/>
              <a:t>Disjoint sets</a:t>
            </a:r>
            <a:endParaRPr b="1" dirty="0"/>
          </a:p>
        </p:txBody>
      </p:sp>
      <p:sp>
        <p:nvSpPr>
          <p:cNvPr id="16" name="TextBox 15">
            <a:extLst>
              <a:ext uri="{FF2B5EF4-FFF2-40B4-BE49-F238E27FC236}">
                <a16:creationId xmlns:a16="http://schemas.microsoft.com/office/drawing/2014/main" id="{C8E2614A-010B-44E6-B248-E54E1FC4422C}"/>
              </a:ext>
            </a:extLst>
          </p:cNvPr>
          <p:cNvSpPr txBox="1"/>
          <p:nvPr/>
        </p:nvSpPr>
        <p:spPr>
          <a:xfrm>
            <a:off x="494436" y="1161543"/>
            <a:ext cx="7430715" cy="1200329"/>
          </a:xfrm>
          <a:prstGeom prst="rect">
            <a:avLst/>
          </a:prstGeom>
          <a:noFill/>
        </p:spPr>
        <p:txBody>
          <a:bodyPr wrap="square" rtlCol="0">
            <a:spAutoFit/>
          </a:bodyPr>
          <a:lstStyle/>
          <a:p>
            <a:r>
              <a:rPr lang="en-US" sz="2400" b="1" dirty="0"/>
              <a:t>Idea:</a:t>
            </a:r>
          </a:p>
          <a:p>
            <a:pPr marL="342900" indent="-342900">
              <a:buFont typeface="Arial" panose="020B0604020202020204" pitchFamily="34" charset="0"/>
              <a:buChar char="•"/>
            </a:pPr>
            <a:r>
              <a:rPr lang="en-US" sz="2400" dirty="0"/>
              <a:t>We use a tree like structure to simulate this behavior!</a:t>
            </a:r>
          </a:p>
        </p:txBody>
      </p:sp>
      <p:pic>
        <p:nvPicPr>
          <p:cNvPr id="3" name="Picture 2">
            <a:extLst>
              <a:ext uri="{FF2B5EF4-FFF2-40B4-BE49-F238E27FC236}">
                <a16:creationId xmlns:a16="http://schemas.microsoft.com/office/drawing/2014/main" id="{0D2A6FC7-4651-493B-8AAE-E23BB4CD8852}"/>
              </a:ext>
            </a:extLst>
          </p:cNvPr>
          <p:cNvPicPr>
            <a:picLocks noChangeAspect="1"/>
          </p:cNvPicPr>
          <p:nvPr/>
        </p:nvPicPr>
        <p:blipFill>
          <a:blip r:embed="rId3"/>
          <a:stretch>
            <a:fillRect/>
          </a:stretch>
        </p:blipFill>
        <p:spPr>
          <a:xfrm>
            <a:off x="1117600" y="2571750"/>
            <a:ext cx="6604000" cy="1813636"/>
          </a:xfrm>
          <a:prstGeom prst="rect">
            <a:avLst/>
          </a:prstGeom>
        </p:spPr>
      </p:pic>
    </p:spTree>
    <p:extLst>
      <p:ext uri="{BB962C8B-B14F-4D97-AF65-F5344CB8AC3E}">
        <p14:creationId xmlns:p14="http://schemas.microsoft.com/office/powerpoint/2010/main" val="184907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dirty="0"/>
              <a:t>Disjoint sets</a:t>
            </a:r>
            <a:endParaRPr b="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322932E-A769-499B-900B-9EF909348727}"/>
                  </a:ext>
                </a:extLst>
              </p:cNvPr>
              <p:cNvSpPr txBox="1"/>
              <p:nvPr/>
            </p:nvSpPr>
            <p:spPr>
              <a:xfrm>
                <a:off x="789999" y="2925689"/>
                <a:ext cx="7430715" cy="1938992"/>
              </a:xfrm>
              <a:prstGeom prst="rect">
                <a:avLst/>
              </a:prstGeom>
              <a:noFill/>
            </p:spPr>
            <p:txBody>
              <a:bodyPr wrap="square" rtlCol="0">
                <a:spAutoFit/>
              </a:bodyPr>
              <a:lstStyle/>
              <a:p>
                <a:r>
                  <a:rPr lang="en-US" sz="2400" b="1" dirty="0"/>
                  <a:t>Operations</a:t>
                </a:r>
              </a:p>
              <a:p>
                <a:pPr marL="457200" indent="-457200">
                  <a:buFont typeface="+mj-lt"/>
                  <a:buAutoNum type="arabicPeriod"/>
                </a:pPr>
                <a14:m>
                  <m:oMath xmlns:m="http://schemas.openxmlformats.org/officeDocument/2006/math">
                    <m:r>
                      <a:rPr lang="en-US" sz="2400" i="1" dirty="0" smtClean="0">
                        <a:latin typeface="Cambria Math" panose="02040503050406030204" pitchFamily="18" charset="0"/>
                      </a:rPr>
                      <m:t>𝐹𝑖𝑛𝑑</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m:t>
                    </m:r>
                  </m:oMath>
                </a14:m>
                <a:r>
                  <a:rPr lang="en-US" sz="2400" dirty="0"/>
                  <a:t>: go up to the root</a:t>
                </a:r>
              </a:p>
              <a:p>
                <a:pPr marL="457200" indent="-457200">
                  <a:buFont typeface="+mj-lt"/>
                  <a:buAutoNum type="arabicPeriod"/>
                </a:pPr>
                <a14:m>
                  <m:oMath xmlns:m="http://schemas.openxmlformats.org/officeDocument/2006/math">
                    <m:r>
                      <a:rPr lang="en-US" sz="2400" i="1" dirty="0" smtClean="0">
                        <a:latin typeface="Cambria Math" panose="02040503050406030204" pitchFamily="18" charset="0"/>
                      </a:rPr>
                      <m:t>𝑀𝑒𝑟𝑔𝑒</m:t>
                    </m:r>
                    <m:d>
                      <m:dPr>
                        <m:ctrlPr>
                          <a:rPr lang="en-US" sz="2400" i="1" dirty="0" smtClean="0">
                            <a:latin typeface="Cambria Math" panose="02040503050406030204" pitchFamily="18" charset="0"/>
                          </a:rPr>
                        </m:ctrlPr>
                      </m:dPr>
                      <m:e>
                        <m:r>
                          <a:rPr lang="en-US" sz="2400" i="1" dirty="0" err="1" smtClean="0">
                            <a:latin typeface="Cambria Math" panose="02040503050406030204" pitchFamily="18" charset="0"/>
                          </a:rPr>
                          <m:t>𝑥</m:t>
                        </m:r>
                        <m:r>
                          <a:rPr lang="en-US" sz="2400" i="1" dirty="0" err="1" smtClean="0">
                            <a:latin typeface="Cambria Math" panose="02040503050406030204" pitchFamily="18" charset="0"/>
                          </a:rPr>
                          <m:t>, </m:t>
                        </m:r>
                        <m:r>
                          <a:rPr lang="en-US" sz="2400" i="1" dirty="0" err="1" smtClean="0">
                            <a:latin typeface="Cambria Math" panose="02040503050406030204" pitchFamily="18" charset="0"/>
                          </a:rPr>
                          <m:t>𝑦</m:t>
                        </m:r>
                      </m:e>
                    </m:d>
                  </m:oMath>
                </a14:m>
                <a:r>
                  <a:rPr lang="en-US" sz="2400" dirty="0"/>
                  <a:t>: pick one of the two roots to be the new root</a:t>
                </a:r>
              </a:p>
              <a:p>
                <a:pPr marL="457200" indent="-457200">
                  <a:buFont typeface="+mj-lt"/>
                  <a:buAutoNum type="arabicPeriod"/>
                </a:pPr>
                <a14:m>
                  <m:oMath xmlns:m="http://schemas.openxmlformats.org/officeDocument/2006/math">
                    <m:r>
                      <a:rPr lang="en-US" sz="2400" i="1" dirty="0" smtClean="0">
                        <a:latin typeface="Cambria Math" panose="02040503050406030204" pitchFamily="18" charset="0"/>
                      </a:rPr>
                      <m:t>𝐼𝑠𝑆𝑎𝑚𝑒</m:t>
                    </m:r>
                    <m:d>
                      <m:dPr>
                        <m:ctrlPr>
                          <a:rPr lang="en-US" sz="2400" i="1" dirty="0" smtClean="0">
                            <a:latin typeface="Cambria Math" panose="02040503050406030204" pitchFamily="18" charset="0"/>
                          </a:rPr>
                        </m:ctrlPr>
                      </m:dPr>
                      <m:e>
                        <m:r>
                          <a:rPr lang="en-US" sz="2400" i="1" dirty="0" err="1" smtClean="0">
                            <a:latin typeface="Cambria Math" panose="02040503050406030204" pitchFamily="18" charset="0"/>
                          </a:rPr>
                          <m:t>𝑥</m:t>
                        </m:r>
                        <m:r>
                          <a:rPr lang="en-US" sz="2400" i="1" dirty="0" err="1" smtClean="0">
                            <a:latin typeface="Cambria Math" panose="02040503050406030204" pitchFamily="18" charset="0"/>
                          </a:rPr>
                          <m:t>,</m:t>
                        </m:r>
                        <m:r>
                          <a:rPr lang="en-US" sz="2400" i="1" dirty="0" err="1" smtClean="0">
                            <a:latin typeface="Cambria Math" panose="02040503050406030204" pitchFamily="18" charset="0"/>
                          </a:rPr>
                          <m:t>𝑦</m:t>
                        </m:r>
                      </m:e>
                    </m:d>
                  </m:oMath>
                </a14:m>
                <a:r>
                  <a:rPr lang="en-US" sz="2400" dirty="0"/>
                  <a:t>: </a:t>
                </a:r>
                <a14:m>
                  <m:oMath xmlns:m="http://schemas.openxmlformats.org/officeDocument/2006/math">
                    <m:r>
                      <a:rPr lang="en-US" sz="2400" i="1" dirty="0" smtClean="0">
                        <a:latin typeface="Cambria Math" panose="02040503050406030204" pitchFamily="18" charset="0"/>
                        <a:cs typeface="Courier New" panose="02070309020205020404" pitchFamily="49" charset="0"/>
                      </a:rPr>
                      <m:t>𝑓𝑖𝑛𝑑</m:t>
                    </m:r>
                    <m:r>
                      <a:rPr lang="en-US" sz="2400" i="1" dirty="0" smtClean="0">
                        <a:latin typeface="Cambria Math" panose="02040503050406030204" pitchFamily="18" charset="0"/>
                        <a:cs typeface="Courier New" panose="02070309020205020404" pitchFamily="49" charset="0"/>
                      </a:rPr>
                      <m:t>(</m:t>
                    </m:r>
                    <m:r>
                      <a:rPr lang="en-US" sz="2400" i="1" dirty="0" smtClean="0">
                        <a:latin typeface="Cambria Math" panose="02040503050406030204" pitchFamily="18" charset="0"/>
                        <a:cs typeface="Courier New" panose="02070309020205020404" pitchFamily="49" charset="0"/>
                      </a:rPr>
                      <m:t>𝑥</m:t>
                    </m:r>
                    <m:r>
                      <a:rPr lang="en-US" sz="2400" i="1" dirty="0" smtClean="0">
                        <a:latin typeface="Cambria Math" panose="02040503050406030204" pitchFamily="18" charset="0"/>
                        <a:cs typeface="Courier New" panose="02070309020205020404" pitchFamily="49" charset="0"/>
                      </a:rPr>
                      <m:t>) == </m:t>
                    </m:r>
                    <m:r>
                      <a:rPr lang="en-US" sz="2400" i="1" dirty="0" smtClean="0">
                        <a:latin typeface="Cambria Math" panose="02040503050406030204" pitchFamily="18" charset="0"/>
                        <a:cs typeface="Courier New" panose="02070309020205020404" pitchFamily="49" charset="0"/>
                      </a:rPr>
                      <m:t>𝑓𝑖𝑛𝑑</m:t>
                    </m:r>
                    <m:r>
                      <a:rPr lang="en-US" sz="2400" i="1" dirty="0" smtClean="0">
                        <a:latin typeface="Cambria Math" panose="02040503050406030204" pitchFamily="18" charset="0"/>
                        <a:cs typeface="Courier New" panose="02070309020205020404" pitchFamily="49" charset="0"/>
                      </a:rPr>
                      <m:t>(</m:t>
                    </m:r>
                    <m:r>
                      <a:rPr lang="en-US" sz="2400" i="1" dirty="0" smtClean="0">
                        <a:latin typeface="Cambria Math" panose="02040503050406030204" pitchFamily="18" charset="0"/>
                        <a:cs typeface="Courier New" panose="02070309020205020404" pitchFamily="49" charset="0"/>
                      </a:rPr>
                      <m:t>𝑦</m:t>
                    </m:r>
                    <m:r>
                      <a:rPr lang="en-US" sz="2400" i="1" dirty="0" smtClean="0">
                        <a:latin typeface="Cambria Math" panose="02040503050406030204" pitchFamily="18" charset="0"/>
                        <a:cs typeface="Courier New" panose="02070309020205020404" pitchFamily="49" charset="0"/>
                      </a:rPr>
                      <m:t>)</m:t>
                    </m:r>
                  </m:oMath>
                </a14:m>
                <a:endParaRPr lang="en-US" sz="2400" dirty="0">
                  <a:latin typeface="Courier New" panose="02070309020205020404" pitchFamily="49" charset="0"/>
                  <a:cs typeface="Courier New" panose="02070309020205020404" pitchFamily="49" charset="0"/>
                </a:endParaRPr>
              </a:p>
            </p:txBody>
          </p:sp>
        </mc:Choice>
        <mc:Fallback xmlns="">
          <p:sp>
            <p:nvSpPr>
              <p:cNvPr id="4" name="TextBox 3">
                <a:extLst>
                  <a:ext uri="{FF2B5EF4-FFF2-40B4-BE49-F238E27FC236}">
                    <a16:creationId xmlns:a16="http://schemas.microsoft.com/office/drawing/2014/main" id="{6322932E-A769-499B-900B-9EF909348727}"/>
                  </a:ext>
                </a:extLst>
              </p:cNvPr>
              <p:cNvSpPr txBox="1">
                <a:spLocks noRot="1" noChangeAspect="1" noMove="1" noResize="1" noEditPoints="1" noAdjustHandles="1" noChangeArrowheads="1" noChangeShapeType="1" noTextEdit="1"/>
              </p:cNvSpPr>
              <p:nvPr/>
            </p:nvSpPr>
            <p:spPr>
              <a:xfrm>
                <a:off x="789999" y="2925689"/>
                <a:ext cx="7430715" cy="1938992"/>
              </a:xfrm>
              <a:prstGeom prst="rect">
                <a:avLst/>
              </a:prstGeom>
              <a:blipFill>
                <a:blip r:embed="rId3"/>
                <a:stretch>
                  <a:fillRect l="-1313" t="-2201" b="-534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94AFF08-D618-44E4-AEE6-31FAF64FAC28}"/>
              </a:ext>
            </a:extLst>
          </p:cNvPr>
          <p:cNvPicPr>
            <a:picLocks noChangeAspect="1"/>
          </p:cNvPicPr>
          <p:nvPr/>
        </p:nvPicPr>
        <p:blipFill>
          <a:blip r:embed="rId4"/>
          <a:stretch>
            <a:fillRect/>
          </a:stretch>
        </p:blipFill>
        <p:spPr>
          <a:xfrm>
            <a:off x="1052946" y="1118544"/>
            <a:ext cx="6604000" cy="1813636"/>
          </a:xfrm>
          <a:prstGeom prst="rect">
            <a:avLst/>
          </a:prstGeom>
        </p:spPr>
      </p:pic>
    </p:spTree>
    <p:extLst>
      <p:ext uri="{BB962C8B-B14F-4D97-AF65-F5344CB8AC3E}">
        <p14:creationId xmlns:p14="http://schemas.microsoft.com/office/powerpoint/2010/main" val="968505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63918" y="363614"/>
            <a:ext cx="8520600" cy="613200"/>
          </a:xfrm>
          <a:prstGeom prst="rect">
            <a:avLst/>
          </a:prstGeom>
        </p:spPr>
        <p:txBody>
          <a:bodyPr wrap="square" lIns="91425" tIns="91425" rIns="91425" bIns="91425" anchor="t" anchorCtr="0">
            <a:noAutofit/>
          </a:bodyPr>
          <a:lstStyle/>
          <a:p>
            <a:pPr lvl="0"/>
            <a:r>
              <a:rPr lang="en-US" dirty="0"/>
              <a:t>Implementation:</a:t>
            </a:r>
            <a:endParaRPr b="1" dirty="0"/>
          </a:p>
        </p:txBody>
      </p:sp>
      <p:sp>
        <p:nvSpPr>
          <p:cNvPr id="9" name="TextBox 8">
            <a:extLst>
              <a:ext uri="{FF2B5EF4-FFF2-40B4-BE49-F238E27FC236}">
                <a16:creationId xmlns:a16="http://schemas.microsoft.com/office/drawing/2014/main" id="{94ECEC46-158E-4CBA-9467-A0F7EA5791B5}"/>
              </a:ext>
            </a:extLst>
          </p:cNvPr>
          <p:cNvSpPr txBox="1"/>
          <p:nvPr/>
        </p:nvSpPr>
        <p:spPr>
          <a:xfrm>
            <a:off x="403068" y="2156251"/>
            <a:ext cx="3354749"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Good enough for most cases!</a:t>
            </a:r>
          </a:p>
        </p:txBody>
      </p:sp>
      <p:pic>
        <p:nvPicPr>
          <p:cNvPr id="7" name="Picture 6">
            <a:extLst>
              <a:ext uri="{FF2B5EF4-FFF2-40B4-BE49-F238E27FC236}">
                <a16:creationId xmlns:a16="http://schemas.microsoft.com/office/drawing/2014/main" id="{602A738B-3FAA-441D-A16C-98D2EBFF93B7}"/>
              </a:ext>
            </a:extLst>
          </p:cNvPr>
          <p:cNvPicPr>
            <a:picLocks noChangeAspect="1"/>
          </p:cNvPicPr>
          <p:nvPr/>
        </p:nvPicPr>
        <p:blipFill>
          <a:blip r:embed="rId3"/>
          <a:stretch>
            <a:fillRect/>
          </a:stretch>
        </p:blipFill>
        <p:spPr>
          <a:xfrm>
            <a:off x="3588180" y="292985"/>
            <a:ext cx="5391902" cy="4486901"/>
          </a:xfrm>
          <a:prstGeom prst="rect">
            <a:avLst/>
          </a:prstGeom>
        </p:spPr>
      </p:pic>
    </p:spTree>
    <p:extLst>
      <p:ext uri="{BB962C8B-B14F-4D97-AF65-F5344CB8AC3E}">
        <p14:creationId xmlns:p14="http://schemas.microsoft.com/office/powerpoint/2010/main" val="155644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dirty="0"/>
              <a:t>Two optimizations: </a:t>
            </a:r>
            <a:endParaRPr b="1" dirty="0"/>
          </a:p>
        </p:txBody>
      </p:sp>
      <p:pic>
        <p:nvPicPr>
          <p:cNvPr id="4" name="Picture 3">
            <a:extLst>
              <a:ext uri="{FF2B5EF4-FFF2-40B4-BE49-F238E27FC236}">
                <a16:creationId xmlns:a16="http://schemas.microsoft.com/office/drawing/2014/main" id="{0FF435D4-AA93-4260-A500-10CD8DCF92E7}"/>
              </a:ext>
            </a:extLst>
          </p:cNvPr>
          <p:cNvPicPr>
            <a:picLocks noChangeAspect="1"/>
          </p:cNvPicPr>
          <p:nvPr/>
        </p:nvPicPr>
        <p:blipFill>
          <a:blip r:embed="rId3"/>
          <a:stretch>
            <a:fillRect/>
          </a:stretch>
        </p:blipFill>
        <p:spPr>
          <a:xfrm>
            <a:off x="3849185" y="0"/>
            <a:ext cx="5214066" cy="5143500"/>
          </a:xfrm>
          <a:prstGeom prst="rect">
            <a:avLst/>
          </a:prstGeom>
        </p:spPr>
      </p:pic>
      <p:sp>
        <p:nvSpPr>
          <p:cNvPr id="5" name="Rectangle 4">
            <a:extLst>
              <a:ext uri="{FF2B5EF4-FFF2-40B4-BE49-F238E27FC236}">
                <a16:creationId xmlns:a16="http://schemas.microsoft.com/office/drawing/2014/main" id="{7C11AC3E-E358-462F-A9E1-D462BD5ABB5E}"/>
              </a:ext>
            </a:extLst>
          </p:cNvPr>
          <p:cNvSpPr/>
          <p:nvPr/>
        </p:nvSpPr>
        <p:spPr>
          <a:xfrm>
            <a:off x="6677891" y="1828800"/>
            <a:ext cx="2253673" cy="249382"/>
          </a:xfrm>
          <a:prstGeom prst="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7FB3CE2-3211-4C6A-824B-F9ACF6062BF6}"/>
              </a:ext>
            </a:extLst>
          </p:cNvPr>
          <p:cNvSpPr/>
          <p:nvPr/>
        </p:nvSpPr>
        <p:spPr>
          <a:xfrm>
            <a:off x="4137890" y="314036"/>
            <a:ext cx="1376219" cy="203200"/>
          </a:xfrm>
          <a:prstGeom prst="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4ECEC46-158E-4CBA-9467-A0F7EA5791B5}"/>
              </a:ext>
            </a:extLst>
          </p:cNvPr>
          <p:cNvSpPr txBox="1"/>
          <p:nvPr/>
        </p:nvSpPr>
        <p:spPr>
          <a:xfrm>
            <a:off x="403068" y="2156251"/>
            <a:ext cx="3354749"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Path compression</a:t>
            </a:r>
          </a:p>
          <a:p>
            <a:pPr marL="342900" indent="-342900">
              <a:buFont typeface="Arial" panose="020B0604020202020204" pitchFamily="34" charset="0"/>
              <a:buChar char="•"/>
            </a:pPr>
            <a:r>
              <a:rPr lang="en-US" sz="2400" dirty="0"/>
              <a:t>Ranking</a:t>
            </a:r>
          </a:p>
        </p:txBody>
      </p:sp>
      <p:sp>
        <p:nvSpPr>
          <p:cNvPr id="7" name="Rectangle 6">
            <a:extLst>
              <a:ext uri="{FF2B5EF4-FFF2-40B4-BE49-F238E27FC236}">
                <a16:creationId xmlns:a16="http://schemas.microsoft.com/office/drawing/2014/main" id="{85846B5B-ADCC-4147-93DD-5FC931FB51F0}"/>
              </a:ext>
            </a:extLst>
          </p:cNvPr>
          <p:cNvSpPr/>
          <p:nvPr/>
        </p:nvSpPr>
        <p:spPr>
          <a:xfrm>
            <a:off x="4447308" y="3574472"/>
            <a:ext cx="2230583" cy="1254992"/>
          </a:xfrm>
          <a:prstGeom prst="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811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50" y="526350"/>
            <a:ext cx="5604000" cy="4090800"/>
          </a:xfrm>
          <a:prstGeom prst="rect">
            <a:avLst/>
          </a:prstGeom>
        </p:spPr>
        <p:txBody>
          <a:bodyPr wrap="square" lIns="91425" tIns="91425" rIns="91425" bIns="91425" anchor="ctr" anchorCtr="0">
            <a:noAutofit/>
          </a:bodyPr>
          <a:lstStyle/>
          <a:p>
            <a:pPr marL="342900" lvl="0"/>
            <a:r>
              <a:rPr lang="en-US" dirty="0"/>
              <a:t>Range queries &amp; segment trees</a:t>
            </a:r>
          </a:p>
        </p:txBody>
      </p:sp>
    </p:spTree>
    <p:extLst>
      <p:ext uri="{BB962C8B-B14F-4D97-AF65-F5344CB8AC3E}">
        <p14:creationId xmlns:p14="http://schemas.microsoft.com/office/powerpoint/2010/main" val="1332970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 name="Shape 70"/>
              <p:cNvSpPr txBox="1">
                <a:spLocks noGrp="1"/>
              </p:cNvSpPr>
              <p:nvPr>
                <p:ph type="title"/>
              </p:nvPr>
            </p:nvSpPr>
            <p:spPr>
              <a:xfrm>
                <a:off x="512700" y="1080655"/>
                <a:ext cx="8520464" cy="877454"/>
              </a:xfrm>
              <a:prstGeom prst="rect">
                <a:avLst/>
              </a:prstGeom>
            </p:spPr>
            <p:txBody>
              <a:bodyPr wrap="square" lIns="91425" tIns="91425" rIns="91425" bIns="91425" anchor="b" anchorCtr="0">
                <a:noAutofit/>
              </a:bodyPr>
              <a:lstStyle/>
              <a:p>
                <a:pPr lvl="0">
                  <a:spcBef>
                    <a:spcPts val="0"/>
                  </a:spcBef>
                  <a:spcAft>
                    <a:spcPts val="0"/>
                  </a:spcAft>
                </a:pPr>
                <a:r>
                  <a:rPr lang="en-US" sz="2400" b="1" dirty="0"/>
                  <a:t>Problem: </a:t>
                </a:r>
                <a:r>
                  <a:rPr lang="en-US" sz="2400" dirty="0"/>
                  <a:t>Given an array </a:t>
                </a:r>
                <a14:m>
                  <m:oMath xmlns:m="http://schemas.openxmlformats.org/officeDocument/2006/math">
                    <m:r>
                      <a:rPr lang="en-US" sz="2400" b="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𝑎</m:t>
                        </m:r>
                      </m:e>
                      <m:sub>
                        <m:r>
                          <a:rPr lang="en-US" sz="2400" b="0" i="1" dirty="0" smtClean="0">
                            <a:latin typeface="Cambria Math" panose="02040503050406030204" pitchFamily="18" charset="0"/>
                          </a:rPr>
                          <m:t>0</m:t>
                        </m:r>
                      </m:sub>
                    </m:sSub>
                    <m:r>
                      <a:rPr lang="en-US" sz="2400" b="0" i="1" dirty="0" smtClean="0">
                        <a:latin typeface="Cambria Math" panose="02040503050406030204" pitchFamily="18" charset="0"/>
                      </a:rPr>
                      <m:t>,…,</m:t>
                    </m:r>
                    <m:sSub>
                      <m:sSubPr>
                        <m:ctrlPr>
                          <a:rPr lang="en-US" sz="2400" i="1" dirty="0" err="1" smtClean="0">
                            <a:latin typeface="Cambria Math" panose="02040503050406030204" pitchFamily="18" charset="0"/>
                          </a:rPr>
                        </m:ctrlPr>
                      </m:sSubPr>
                      <m:e>
                        <m:r>
                          <a:rPr lang="en-US" sz="2400" b="0" i="1" dirty="0" err="1" smtClean="0">
                            <a:latin typeface="Cambria Math" panose="02040503050406030204" pitchFamily="18" charset="0"/>
                          </a:rPr>
                          <m:t>𝑎</m:t>
                        </m:r>
                      </m:e>
                      <m:sub>
                        <m:r>
                          <a:rPr lang="en-US" sz="2400" b="0" i="1" dirty="0" err="1" smtClean="0">
                            <a:latin typeface="Cambria Math" panose="02040503050406030204" pitchFamily="18" charset="0"/>
                          </a:rPr>
                          <m:t>𝑛</m:t>
                        </m:r>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oMath>
                </a14:m>
                <a:r>
                  <a:rPr lang="en-US" sz="2400" dirty="0"/>
                  <a:t> compute a </a:t>
                </a:r>
                <a:r>
                  <a:rPr lang="en-US" sz="2400" b="1" dirty="0"/>
                  <a:t>range</a:t>
                </a:r>
                <a:r>
                  <a:rPr lang="en-US" sz="2400" dirty="0"/>
                  <a:t> query: </a:t>
                </a:r>
                <a:endParaRPr sz="2400" dirty="0"/>
              </a:p>
            </p:txBody>
          </p:sp>
        </mc:Choice>
        <mc:Fallback xmlns="">
          <p:sp>
            <p:nvSpPr>
              <p:cNvPr id="70" name="Shape 70"/>
              <p:cNvSpPr txBox="1">
                <a:spLocks noGrp="1" noRot="1" noChangeAspect="1" noMove="1" noResize="1" noEditPoints="1" noAdjustHandles="1" noChangeArrowheads="1" noChangeShapeType="1" noTextEdit="1"/>
              </p:cNvSpPr>
              <p:nvPr>
                <p:ph type="title"/>
              </p:nvPr>
            </p:nvSpPr>
            <p:spPr>
              <a:xfrm>
                <a:off x="512700" y="1080655"/>
                <a:ext cx="8520464" cy="877454"/>
              </a:xfrm>
              <a:prstGeom prst="rect">
                <a:avLst/>
              </a:prstGeom>
              <a:blipFill>
                <a:blip r:embed="rId3"/>
                <a:stretch>
                  <a:fillRect l="-1073" r="-787"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C4E796B-DF6F-4B76-B9A6-CB37A85DB023}"/>
                  </a:ext>
                </a:extLst>
              </p:cNvPr>
              <p:cNvSpPr/>
              <p:nvPr/>
            </p:nvSpPr>
            <p:spPr>
              <a:xfrm>
                <a:off x="882073" y="1958109"/>
                <a:ext cx="6534727" cy="1569660"/>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func>
                      <m:funcPr>
                        <m:ctrlPr>
                          <a:rPr lang="pt-BR" sz="2400" i="1" dirty="0" smtClean="0">
                            <a:solidFill>
                              <a:schemeClr val="accent1"/>
                            </a:solidFill>
                            <a:latin typeface="Cambria Math" panose="02040503050406030204" pitchFamily="18" charset="0"/>
                            <a:sym typeface="Old Standard TT"/>
                          </a:rPr>
                        </m:ctrlPr>
                      </m:funcPr>
                      <m:fName>
                        <m:r>
                          <m:rPr>
                            <m:sty m:val="p"/>
                          </m:rPr>
                          <a:rPr lang="pt-BR" sz="2400" b="0" i="0" dirty="0" smtClean="0">
                            <a:solidFill>
                              <a:schemeClr val="accent1"/>
                            </a:solidFill>
                            <a:latin typeface="Cambria Math" panose="02040503050406030204" pitchFamily="18" charset="0"/>
                            <a:sym typeface="Old Standard TT"/>
                          </a:rPr>
                          <m:t>max</m:t>
                        </m:r>
                      </m:fName>
                      <m:e>
                        <m:d>
                          <m:dPr>
                            <m:begChr m:val="{"/>
                            <m:endChr m:val="}"/>
                            <m:ctrlPr>
                              <a:rPr lang="en-US" sz="2400" i="1" dirty="0" smtClean="0">
                                <a:solidFill>
                                  <a:schemeClr val="accent1"/>
                                </a:solidFill>
                                <a:latin typeface="Cambria Math" panose="02040503050406030204" pitchFamily="18" charset="0"/>
                                <a:sym typeface="Old Standard TT"/>
                              </a:rPr>
                            </m:ctrlPr>
                          </m:dPr>
                          <m:e>
                            <m:sSub>
                              <m:sSubPr>
                                <m:ctrlPr>
                                  <a:rPr lang="en-US" sz="2400" i="1" dirty="0" smtClean="0">
                                    <a:solidFill>
                                      <a:schemeClr val="accent1"/>
                                    </a:solidFill>
                                    <a:latin typeface="Cambria Math" panose="02040503050406030204" pitchFamily="18" charset="0"/>
                                    <a:sym typeface="Old Standard TT"/>
                                  </a:rPr>
                                </m:ctrlPr>
                              </m:sSubPr>
                              <m:e>
                                <m:r>
                                  <a:rPr lang="en-US" sz="2400" b="0" i="1" dirty="0" smtClean="0">
                                    <a:solidFill>
                                      <a:schemeClr val="accent1"/>
                                    </a:solidFill>
                                    <a:latin typeface="Cambria Math" panose="02040503050406030204" pitchFamily="18" charset="0"/>
                                    <a:sym typeface="Old Standard TT"/>
                                  </a:rPr>
                                  <m:t>𝑎</m:t>
                                </m:r>
                              </m:e>
                              <m:sub>
                                <m:r>
                                  <a:rPr lang="en-US" sz="2400" b="0" i="1" dirty="0" smtClean="0">
                                    <a:solidFill>
                                      <a:schemeClr val="accent1"/>
                                    </a:solidFill>
                                    <a:latin typeface="Cambria Math" panose="02040503050406030204" pitchFamily="18" charset="0"/>
                                    <a:sym typeface="Old Standard TT"/>
                                  </a:rPr>
                                  <m:t>𝑖</m:t>
                                </m:r>
                              </m:sub>
                            </m:sSub>
                          </m:e>
                        </m:d>
                      </m:e>
                    </m:func>
                    <m:r>
                      <a:rPr lang="pt-BR" sz="2400" b="0" i="1" dirty="0" smtClean="0">
                        <a:solidFill>
                          <a:schemeClr val="accent1"/>
                        </a:solidFill>
                        <a:latin typeface="Cambria Math" panose="02040503050406030204" pitchFamily="18" charset="0"/>
                        <a:sym typeface="Old Standard TT"/>
                      </a:rPr>
                      <m:t>, </m:t>
                    </m:r>
                    <m:r>
                      <a:rPr lang="en-US" sz="2400" b="0" i="1" dirty="0" smtClean="0">
                        <a:solidFill>
                          <a:schemeClr val="accent1"/>
                        </a:solidFill>
                        <a:latin typeface="Cambria Math" panose="02040503050406030204" pitchFamily="18" charset="0"/>
                        <a:sym typeface="Old Standard TT"/>
                      </a:rPr>
                      <m:t> </m:t>
                    </m:r>
                    <m:r>
                      <a:rPr lang="en-US" sz="2400" b="0" i="1" dirty="0" smtClean="0">
                        <a:solidFill>
                          <a:schemeClr val="accent1"/>
                        </a:solidFill>
                        <a:latin typeface="Cambria Math" panose="02040503050406030204" pitchFamily="18" charset="0"/>
                        <a:sym typeface="Old Standard TT"/>
                      </a:rPr>
                      <m:t>𝑠</m:t>
                    </m:r>
                    <m:r>
                      <a:rPr lang="en-US" sz="2400" b="0" i="1" dirty="0" smtClean="0">
                        <a:solidFill>
                          <a:schemeClr val="accent1"/>
                        </a:solidFill>
                        <a:latin typeface="Cambria Math" panose="02040503050406030204" pitchFamily="18" charset="0"/>
                        <a:sym typeface="Old Standard TT"/>
                      </a:rPr>
                      <m:t>≤</m:t>
                    </m:r>
                    <m:r>
                      <a:rPr lang="en-US" sz="2400" b="0" i="1" dirty="0" smtClean="0">
                        <a:solidFill>
                          <a:schemeClr val="accent1"/>
                        </a:solidFill>
                        <a:latin typeface="Cambria Math" panose="02040503050406030204" pitchFamily="18" charset="0"/>
                        <a:sym typeface="Old Standard TT"/>
                      </a:rPr>
                      <m:t>𝑖</m:t>
                    </m:r>
                    <m:r>
                      <a:rPr lang="en-US" sz="2400" b="0" i="1" dirty="0" smtClean="0">
                        <a:solidFill>
                          <a:schemeClr val="accent1"/>
                        </a:solidFill>
                        <a:latin typeface="Cambria Math" panose="02040503050406030204" pitchFamily="18" charset="0"/>
                        <a:sym typeface="Old Standard TT"/>
                      </a:rPr>
                      <m:t>≤</m:t>
                    </m:r>
                    <m:r>
                      <a:rPr lang="en-US" sz="2400" b="0" i="1" dirty="0" smtClean="0">
                        <a:solidFill>
                          <a:schemeClr val="accent1"/>
                        </a:solidFill>
                        <a:latin typeface="Cambria Math" panose="02040503050406030204" pitchFamily="18" charset="0"/>
                        <a:sym typeface="Old Standard TT"/>
                      </a:rPr>
                      <m:t>𝑒</m:t>
                    </m:r>
                  </m:oMath>
                </a14:m>
                <a:endParaRPr lang="pt-BR" sz="2400" dirty="0">
                  <a:solidFill>
                    <a:schemeClr val="accent1"/>
                  </a:solidFill>
                  <a:latin typeface="Old Standard TT"/>
                  <a:sym typeface="Old Standard TT"/>
                </a:endParaRPr>
              </a:p>
              <a:p>
                <a:pPr marL="285750" indent="-285750">
                  <a:buFont typeface="Arial" panose="020B0604020202020204" pitchFamily="34" charset="0"/>
                  <a:buChar char="•"/>
                </a:pPr>
                <a14:m>
                  <m:oMath xmlns:m="http://schemas.openxmlformats.org/officeDocument/2006/math">
                    <m:func>
                      <m:funcPr>
                        <m:ctrlPr>
                          <a:rPr lang="pt-BR" sz="2400" i="1" dirty="0">
                            <a:solidFill>
                              <a:schemeClr val="accent1"/>
                            </a:solidFill>
                            <a:latin typeface="Cambria Math" panose="02040503050406030204" pitchFamily="18" charset="0"/>
                            <a:sym typeface="Old Standard TT"/>
                          </a:rPr>
                        </m:ctrlPr>
                      </m:funcPr>
                      <m:fName>
                        <m:r>
                          <m:rPr>
                            <m:sty m:val="p"/>
                          </m:rPr>
                          <a:rPr lang="en-US" sz="2400" b="0" i="0" dirty="0" smtClean="0">
                            <a:solidFill>
                              <a:schemeClr val="accent1"/>
                            </a:solidFill>
                            <a:latin typeface="Cambria Math" panose="02040503050406030204" pitchFamily="18" charset="0"/>
                            <a:sym typeface="Old Standard TT"/>
                          </a:rPr>
                          <m:t>min</m:t>
                        </m:r>
                      </m:fName>
                      <m:e>
                        <m:d>
                          <m:dPr>
                            <m:begChr m:val="{"/>
                            <m:endChr m:val="}"/>
                            <m:ctrlPr>
                              <a:rPr lang="en-US" sz="2400" i="1" dirty="0">
                                <a:solidFill>
                                  <a:schemeClr val="accent1"/>
                                </a:solidFill>
                                <a:latin typeface="Cambria Math" panose="02040503050406030204" pitchFamily="18" charset="0"/>
                                <a:sym typeface="Old Standard TT"/>
                              </a:rPr>
                            </m:ctrlPr>
                          </m:dPr>
                          <m:e>
                            <m:sSub>
                              <m:sSubPr>
                                <m:ctrlPr>
                                  <a:rPr lang="en-US" sz="2400" i="1" dirty="0">
                                    <a:solidFill>
                                      <a:schemeClr val="accent1"/>
                                    </a:solidFill>
                                    <a:latin typeface="Cambria Math" panose="02040503050406030204" pitchFamily="18" charset="0"/>
                                    <a:sym typeface="Old Standard TT"/>
                                  </a:rPr>
                                </m:ctrlPr>
                              </m:sSubPr>
                              <m:e>
                                <m:r>
                                  <a:rPr lang="en-US" sz="2400" b="0" i="1" dirty="0">
                                    <a:solidFill>
                                      <a:schemeClr val="accent1"/>
                                    </a:solidFill>
                                    <a:latin typeface="Cambria Math" panose="02040503050406030204" pitchFamily="18" charset="0"/>
                                    <a:sym typeface="Old Standard TT"/>
                                  </a:rPr>
                                  <m:t>𝑎</m:t>
                                </m:r>
                              </m:e>
                              <m:sub>
                                <m:r>
                                  <a:rPr lang="en-US" sz="2400" b="0" i="1" dirty="0">
                                    <a:solidFill>
                                      <a:schemeClr val="accent1"/>
                                    </a:solidFill>
                                    <a:latin typeface="Cambria Math" panose="02040503050406030204" pitchFamily="18" charset="0"/>
                                    <a:sym typeface="Old Standard TT"/>
                                  </a:rPr>
                                  <m:t>𝑖</m:t>
                                </m:r>
                              </m:sub>
                            </m:sSub>
                          </m:e>
                        </m:d>
                      </m:e>
                    </m:func>
                    <m:r>
                      <a:rPr lang="pt-BR" sz="2400" b="0" i="1" dirty="0">
                        <a:solidFill>
                          <a:schemeClr val="accent1"/>
                        </a:solidFill>
                        <a:latin typeface="Cambria Math" panose="02040503050406030204" pitchFamily="18" charset="0"/>
                        <a:sym typeface="Old Standard TT"/>
                      </a:rPr>
                      <m:t>, </m:t>
                    </m:r>
                    <m:r>
                      <a:rPr lang="en-US" sz="2400" b="0" i="1" dirty="0">
                        <a:solidFill>
                          <a:schemeClr val="accent1"/>
                        </a:solidFill>
                        <a:latin typeface="Cambria Math" panose="02040503050406030204" pitchFamily="18" charset="0"/>
                        <a:sym typeface="Old Standard TT"/>
                      </a:rPr>
                      <m:t> </m:t>
                    </m:r>
                    <m:r>
                      <a:rPr lang="en-US" sz="2400" b="0" i="1" dirty="0" smtClean="0">
                        <a:solidFill>
                          <a:schemeClr val="accent1"/>
                        </a:solidFill>
                        <a:latin typeface="Cambria Math" panose="02040503050406030204" pitchFamily="18" charset="0"/>
                        <a:sym typeface="Old Standard TT"/>
                      </a:rPr>
                      <m:t>𝑠</m:t>
                    </m:r>
                    <m:r>
                      <a:rPr lang="en-US" sz="2400" b="0" i="1" dirty="0">
                        <a:solidFill>
                          <a:schemeClr val="accent1"/>
                        </a:solidFill>
                        <a:latin typeface="Cambria Math" panose="02040503050406030204" pitchFamily="18" charset="0"/>
                        <a:sym typeface="Old Standard TT"/>
                      </a:rPr>
                      <m:t>≤</m:t>
                    </m:r>
                    <m:r>
                      <a:rPr lang="en-US" sz="2400" b="0" i="1" dirty="0">
                        <a:solidFill>
                          <a:schemeClr val="accent1"/>
                        </a:solidFill>
                        <a:latin typeface="Cambria Math" panose="02040503050406030204" pitchFamily="18" charset="0"/>
                        <a:sym typeface="Old Standard TT"/>
                      </a:rPr>
                      <m:t>𝑖</m:t>
                    </m:r>
                    <m:r>
                      <a:rPr lang="en-US" sz="2400" b="0" i="1" dirty="0">
                        <a:solidFill>
                          <a:schemeClr val="accent1"/>
                        </a:solidFill>
                        <a:latin typeface="Cambria Math" panose="02040503050406030204" pitchFamily="18" charset="0"/>
                        <a:sym typeface="Old Standard TT"/>
                      </a:rPr>
                      <m:t>≤</m:t>
                    </m:r>
                    <m:r>
                      <a:rPr lang="en-US" sz="2400" b="0" i="1" dirty="0" smtClean="0">
                        <a:solidFill>
                          <a:schemeClr val="accent1"/>
                        </a:solidFill>
                        <a:latin typeface="Cambria Math" panose="02040503050406030204" pitchFamily="18" charset="0"/>
                        <a:sym typeface="Old Standard TT"/>
                      </a:rPr>
                      <m:t>𝑒</m:t>
                    </m:r>
                  </m:oMath>
                </a14:m>
                <a:endParaRPr lang="pt-BR" sz="2400" dirty="0">
                  <a:solidFill>
                    <a:schemeClr val="accent1"/>
                  </a:solidFill>
                  <a:latin typeface="Old Standard TT"/>
                  <a:sym typeface="Old Standard TT"/>
                </a:endParaRPr>
              </a:p>
              <a:p>
                <a:pPr marL="285750" indent="-285750">
                  <a:buFont typeface="Arial" panose="020B0604020202020204" pitchFamily="34" charset="0"/>
                  <a:buChar char="•"/>
                </a:pPr>
                <a14:m>
                  <m:oMath xmlns:m="http://schemas.openxmlformats.org/officeDocument/2006/math">
                    <m:func>
                      <m:funcPr>
                        <m:ctrlPr>
                          <a:rPr lang="pt-BR" sz="2400" b="1" i="1" dirty="0" smtClean="0">
                            <a:solidFill>
                              <a:schemeClr val="accent1"/>
                            </a:solidFill>
                            <a:latin typeface="Cambria Math" panose="02040503050406030204" pitchFamily="18" charset="0"/>
                            <a:sym typeface="Old Standard TT"/>
                          </a:rPr>
                        </m:ctrlPr>
                      </m:funcPr>
                      <m:fName>
                        <m:r>
                          <a:rPr lang="en-US" sz="2400" b="1" i="0" dirty="0" smtClean="0">
                            <a:solidFill>
                              <a:schemeClr val="accent1"/>
                            </a:solidFill>
                            <a:latin typeface="Cambria Math" panose="02040503050406030204" pitchFamily="18" charset="0"/>
                            <a:sym typeface="Old Standard TT"/>
                          </a:rPr>
                          <m:t>𝐬𝐮𝐦</m:t>
                        </m:r>
                      </m:fName>
                      <m:e>
                        <m:d>
                          <m:dPr>
                            <m:begChr m:val="{"/>
                            <m:endChr m:val="}"/>
                            <m:ctrlPr>
                              <a:rPr lang="en-US" sz="2400" b="1" i="1" dirty="0">
                                <a:solidFill>
                                  <a:schemeClr val="accent1"/>
                                </a:solidFill>
                                <a:latin typeface="Cambria Math" panose="02040503050406030204" pitchFamily="18" charset="0"/>
                                <a:sym typeface="Old Standard TT"/>
                              </a:rPr>
                            </m:ctrlPr>
                          </m:dPr>
                          <m:e>
                            <m:sSub>
                              <m:sSubPr>
                                <m:ctrlPr>
                                  <a:rPr lang="en-US" sz="2400" b="1" i="1" dirty="0">
                                    <a:solidFill>
                                      <a:schemeClr val="accent1"/>
                                    </a:solidFill>
                                    <a:latin typeface="Cambria Math" panose="02040503050406030204" pitchFamily="18" charset="0"/>
                                    <a:sym typeface="Old Standard TT"/>
                                  </a:rPr>
                                </m:ctrlPr>
                              </m:sSubPr>
                              <m:e>
                                <m:r>
                                  <a:rPr lang="en-US" sz="2400" b="1" i="1" dirty="0">
                                    <a:solidFill>
                                      <a:schemeClr val="accent1"/>
                                    </a:solidFill>
                                    <a:latin typeface="Cambria Math" panose="02040503050406030204" pitchFamily="18" charset="0"/>
                                    <a:sym typeface="Old Standard TT"/>
                                  </a:rPr>
                                  <m:t>𝒂</m:t>
                                </m:r>
                              </m:e>
                              <m:sub>
                                <m:r>
                                  <a:rPr lang="en-US" sz="2400" b="1" i="1" dirty="0">
                                    <a:solidFill>
                                      <a:schemeClr val="accent1"/>
                                    </a:solidFill>
                                    <a:latin typeface="Cambria Math" panose="02040503050406030204" pitchFamily="18" charset="0"/>
                                    <a:sym typeface="Old Standard TT"/>
                                  </a:rPr>
                                  <m:t>𝒊</m:t>
                                </m:r>
                              </m:sub>
                            </m:sSub>
                          </m:e>
                        </m:d>
                      </m:e>
                    </m:func>
                    <m:r>
                      <a:rPr lang="pt-BR" sz="2400" b="1" i="1" dirty="0">
                        <a:solidFill>
                          <a:schemeClr val="accent1"/>
                        </a:solidFill>
                        <a:latin typeface="Cambria Math" panose="02040503050406030204" pitchFamily="18" charset="0"/>
                        <a:sym typeface="Old Standard TT"/>
                      </a:rPr>
                      <m:t>, </m:t>
                    </m:r>
                    <m:r>
                      <a:rPr lang="en-US" sz="2400" b="1" i="1" dirty="0">
                        <a:solidFill>
                          <a:schemeClr val="accent1"/>
                        </a:solidFill>
                        <a:latin typeface="Cambria Math" panose="02040503050406030204" pitchFamily="18" charset="0"/>
                        <a:sym typeface="Old Standard TT"/>
                      </a:rPr>
                      <m:t> </m:t>
                    </m:r>
                    <m:r>
                      <a:rPr lang="en-US" sz="2400" b="1" i="1" dirty="0" smtClean="0">
                        <a:solidFill>
                          <a:schemeClr val="accent1"/>
                        </a:solidFill>
                        <a:latin typeface="Cambria Math" panose="02040503050406030204" pitchFamily="18" charset="0"/>
                        <a:sym typeface="Old Standard TT"/>
                      </a:rPr>
                      <m:t>𝒔</m:t>
                    </m:r>
                    <m:r>
                      <a:rPr lang="en-US" sz="2400" b="1" i="1" dirty="0">
                        <a:solidFill>
                          <a:schemeClr val="accent1"/>
                        </a:solidFill>
                        <a:latin typeface="Cambria Math" panose="02040503050406030204" pitchFamily="18" charset="0"/>
                        <a:sym typeface="Old Standard TT"/>
                      </a:rPr>
                      <m:t>≤</m:t>
                    </m:r>
                    <m:r>
                      <a:rPr lang="en-US" sz="2400" b="1" i="1" dirty="0">
                        <a:solidFill>
                          <a:schemeClr val="accent1"/>
                        </a:solidFill>
                        <a:latin typeface="Cambria Math" panose="02040503050406030204" pitchFamily="18" charset="0"/>
                        <a:sym typeface="Old Standard TT"/>
                      </a:rPr>
                      <m:t>𝒊</m:t>
                    </m:r>
                    <m:r>
                      <a:rPr lang="en-US" sz="2400" b="1" i="1" dirty="0">
                        <a:solidFill>
                          <a:schemeClr val="accent1"/>
                        </a:solidFill>
                        <a:latin typeface="Cambria Math" panose="02040503050406030204" pitchFamily="18" charset="0"/>
                        <a:sym typeface="Old Standard TT"/>
                      </a:rPr>
                      <m:t>≤</m:t>
                    </m:r>
                    <m:r>
                      <a:rPr lang="en-US" sz="2400" b="1" i="1" dirty="0" smtClean="0">
                        <a:solidFill>
                          <a:schemeClr val="accent1"/>
                        </a:solidFill>
                        <a:latin typeface="Cambria Math" panose="02040503050406030204" pitchFamily="18" charset="0"/>
                        <a:sym typeface="Old Standard TT"/>
                      </a:rPr>
                      <m:t>𝒆</m:t>
                    </m:r>
                  </m:oMath>
                </a14:m>
                <a:endParaRPr lang="pt-BR" sz="2400" b="1" dirty="0">
                  <a:solidFill>
                    <a:schemeClr val="accent1"/>
                  </a:solidFill>
                  <a:latin typeface="Old Standard TT"/>
                  <a:sym typeface="Old Standard TT"/>
                </a:endParaRPr>
              </a:p>
              <a:p>
                <a:pPr marL="285750" indent="-285750">
                  <a:buFont typeface="Arial" panose="020B0604020202020204" pitchFamily="34" charset="0"/>
                  <a:buChar char="•"/>
                </a:pPr>
                <a:r>
                  <a:rPr lang="en-US" sz="2400" dirty="0">
                    <a:solidFill>
                      <a:schemeClr val="accent1"/>
                    </a:solidFill>
                    <a:latin typeface="Old Standard TT"/>
                    <a:sym typeface="Old Standard TT"/>
                  </a:rPr>
                  <a:t>…</a:t>
                </a:r>
              </a:p>
            </p:txBody>
          </p:sp>
        </mc:Choice>
        <mc:Fallback xmlns="">
          <p:sp>
            <p:nvSpPr>
              <p:cNvPr id="2" name="Rectangle 1">
                <a:extLst>
                  <a:ext uri="{FF2B5EF4-FFF2-40B4-BE49-F238E27FC236}">
                    <a16:creationId xmlns:a16="http://schemas.microsoft.com/office/drawing/2014/main" id="{3C4E796B-DF6F-4B76-B9A6-CB37A85DB023}"/>
                  </a:ext>
                </a:extLst>
              </p:cNvPr>
              <p:cNvSpPr>
                <a:spLocks noRot="1" noChangeAspect="1" noMove="1" noResize="1" noEditPoints="1" noAdjustHandles="1" noChangeArrowheads="1" noChangeShapeType="1" noTextEdit="1"/>
              </p:cNvSpPr>
              <p:nvPr/>
            </p:nvSpPr>
            <p:spPr>
              <a:xfrm>
                <a:off x="882073" y="1958109"/>
                <a:ext cx="6534727" cy="1569660"/>
              </a:xfrm>
              <a:prstGeom prst="rect">
                <a:avLst/>
              </a:prstGeom>
              <a:blipFill>
                <a:blip r:embed="rId4"/>
                <a:stretch>
                  <a:fillRect l="-1306" t="-1550" b="-7752"/>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614300" y="2678546"/>
            <a:ext cx="8118600" cy="877454"/>
          </a:xfrm>
          <a:prstGeom prst="rect">
            <a:avLst/>
          </a:prstGeom>
        </p:spPr>
        <p:txBody>
          <a:bodyPr wrap="square" lIns="91425" tIns="91425" rIns="91425" bIns="91425" anchor="b" anchorCtr="0">
            <a:noAutofit/>
          </a:bodyPr>
          <a:lstStyle/>
          <a:p>
            <a:pPr lvl="0">
              <a:spcBef>
                <a:spcPts val="0"/>
              </a:spcBef>
              <a:spcAft>
                <a:spcPts val="0"/>
              </a:spcAft>
            </a:pPr>
            <a:r>
              <a:rPr lang="en-US" sz="4000" b="1" dirty="0"/>
              <a:t>Prefix sum !</a:t>
            </a:r>
            <a:endParaRPr sz="4000" dirty="0"/>
          </a:p>
        </p:txBody>
      </p:sp>
    </p:spTree>
    <p:extLst>
      <p:ext uri="{BB962C8B-B14F-4D97-AF65-F5344CB8AC3E}">
        <p14:creationId xmlns:p14="http://schemas.microsoft.com/office/powerpoint/2010/main" val="3646578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Prefix sum:</a:t>
            </a:r>
            <a:endParaRPr b="1"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8E2614A-010B-44E6-B248-E54E1FC4422C}"/>
                  </a:ext>
                </a:extLst>
              </p:cNvPr>
              <p:cNvSpPr txBox="1"/>
              <p:nvPr/>
            </p:nvSpPr>
            <p:spPr>
              <a:xfrm>
                <a:off x="540618" y="1392452"/>
                <a:ext cx="7430715" cy="1938992"/>
              </a:xfrm>
              <a:prstGeom prst="rect">
                <a:avLst/>
              </a:prstGeom>
              <a:noFill/>
            </p:spPr>
            <p:txBody>
              <a:bodyPr wrap="square" rtlCol="0">
                <a:spAutoFit/>
              </a:bodyPr>
              <a:lstStyle/>
              <a:p>
                <a:r>
                  <a:rPr lang="en-US" sz="2400" b="1" dirty="0"/>
                  <a:t>Specs:</a:t>
                </a:r>
              </a:p>
              <a:p>
                <a:pPr marL="457200" indent="-457200">
                  <a:buFont typeface="+mj-lt"/>
                  <a:buAutoNum type="arabicPeriod"/>
                </a:pPr>
                <a:r>
                  <a:rPr lang="en-US" sz="2400" dirty="0"/>
                  <a:t>Compute sum of all subarrays starting at </a:t>
                </a:r>
                <a14:m>
                  <m:oMath xmlns:m="http://schemas.openxmlformats.org/officeDocument/2006/math">
                    <m:r>
                      <a:rPr lang="en-US" sz="2400" i="1" dirty="0" smtClean="0">
                        <a:latin typeface="Cambria Math" panose="02040503050406030204" pitchFamily="18" charset="0"/>
                      </a:rPr>
                      <m:t>0</m:t>
                    </m:r>
                  </m:oMath>
                </a14:m>
                <a:r>
                  <a:rPr lang="en-US" sz="2400" dirty="0"/>
                  <a:t>, 	</a:t>
                </a:r>
                <a14:m>
                  <m:oMath xmlns:m="http://schemas.openxmlformats.org/officeDocument/2006/math">
                    <m:r>
                      <a:rPr lang="en-US" sz="2400" i="1" dirty="0" smtClean="0">
                        <a:latin typeface="Cambria Math" panose="02040503050406030204" pitchFamily="18" charset="0"/>
                      </a:rPr>
                      <m:t>𝑝𝑟𝑒𝑓𝑖𝑥</m:t>
                    </m:r>
                    <m:d>
                      <m:dPr>
                        <m:begChr m:val="["/>
                        <m:endChr m:val="]"/>
                        <m:ctrlPr>
                          <a:rPr lang="en-US" sz="2400" i="1" dirty="0" smtClean="0">
                            <a:latin typeface="Cambria Math" panose="02040503050406030204" pitchFamily="18" charset="0"/>
                          </a:rPr>
                        </m:ctrlPr>
                      </m:dPr>
                      <m:e>
                        <m:r>
                          <a:rPr lang="en-US" sz="2400" i="1" dirty="0" err="1" smtClean="0">
                            <a:latin typeface="Cambria Math" panose="02040503050406030204" pitchFamily="18" charset="0"/>
                          </a:rPr>
                          <m:t>𝑖</m:t>
                        </m:r>
                      </m:e>
                    </m:d>
                    <m:r>
                      <a:rPr lang="en-US" sz="240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𝑎</m:t>
                        </m:r>
                      </m:e>
                      <m:sub>
                        <m:r>
                          <a:rPr lang="en-US" sz="2400" b="0" i="1" dirty="0" smtClean="0">
                            <a:latin typeface="Cambria Math" panose="02040503050406030204" pitchFamily="18" charset="0"/>
                          </a:rPr>
                          <m:t>0</m:t>
                        </m:r>
                      </m:sub>
                    </m:sSub>
                    <m:r>
                      <a:rPr lang="en-US" sz="2400" i="1" dirty="0" smtClean="0">
                        <a:latin typeface="Cambria Math" panose="02040503050406030204" pitchFamily="18" charset="0"/>
                      </a:rPr>
                      <m:t>+…</m:t>
                    </m:r>
                    <m:r>
                      <a:rPr lang="en-US" sz="2400" b="0" i="1" dirty="0" smtClean="0">
                        <a:latin typeface="Cambria Math" panose="02040503050406030204" pitchFamily="18" charset="0"/>
                      </a:rPr>
                      <m:t>+</m:t>
                    </m:r>
                    <m:sSub>
                      <m:sSubPr>
                        <m:ctrlPr>
                          <a:rPr lang="en-US" sz="2400" i="1" dirty="0" err="1" smtClean="0">
                            <a:latin typeface="Cambria Math" panose="02040503050406030204" pitchFamily="18" charset="0"/>
                          </a:rPr>
                        </m:ctrlPr>
                      </m:sSubPr>
                      <m:e>
                        <m:r>
                          <a:rPr lang="en-US" sz="2400" i="1" dirty="0" err="1" smtClean="0">
                            <a:latin typeface="Cambria Math" panose="02040503050406030204" pitchFamily="18" charset="0"/>
                          </a:rPr>
                          <m:t>𝑎</m:t>
                        </m:r>
                      </m:e>
                      <m:sub>
                        <m:r>
                          <a:rPr lang="en-US" sz="2400" i="1" dirty="0" err="1" smtClean="0">
                            <a:latin typeface="Cambria Math" panose="02040503050406030204" pitchFamily="18" charset="0"/>
                          </a:rPr>
                          <m:t>𝑖</m:t>
                        </m:r>
                      </m:sub>
                    </m:sSub>
                  </m:oMath>
                </a14:m>
                <a:endParaRPr lang="en-US" sz="2400" dirty="0"/>
              </a:p>
              <a:p>
                <a:pPr marL="457200" indent="-457200">
                  <a:buFont typeface="+mj-lt"/>
                  <a:buAutoNum type="arabicPeriod"/>
                </a:pPr>
                <a:r>
                  <a:rPr lang="en-US" sz="2400" dirty="0"/>
                  <a:t>Compute any subarray sum in O(1) using:</a:t>
                </a:r>
              </a:p>
              <a:p>
                <a:pPr lvl="2"/>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𝑆𝑢𝑚</m:t>
                      </m:r>
                      <m:d>
                        <m:dPr>
                          <m:ctrlPr>
                            <a:rPr lang="en-US" sz="2400" i="1" dirty="0" smtClean="0">
                              <a:latin typeface="Cambria Math" panose="02040503050406030204" pitchFamily="18" charset="0"/>
                            </a:rPr>
                          </m:ctrlPr>
                        </m:dPr>
                        <m:e>
                          <m:r>
                            <a:rPr lang="en-US" sz="2400" i="1" dirty="0" err="1" smtClean="0">
                              <a:latin typeface="Cambria Math" panose="02040503050406030204" pitchFamily="18" charset="0"/>
                            </a:rPr>
                            <m:t>𝑠</m:t>
                          </m:r>
                          <m:r>
                            <a:rPr lang="en-US" sz="2400" i="1" dirty="0" err="1" smtClean="0">
                              <a:latin typeface="Cambria Math" panose="02040503050406030204" pitchFamily="18" charset="0"/>
                            </a:rPr>
                            <m:t>,</m:t>
                          </m:r>
                          <m:r>
                            <a:rPr lang="en-US" sz="2400" i="1" dirty="0" err="1" smtClean="0">
                              <a:latin typeface="Cambria Math" panose="02040503050406030204" pitchFamily="18" charset="0"/>
                            </a:rPr>
                            <m:t>𝑒</m:t>
                          </m:r>
                        </m:e>
                      </m:d>
                      <m:r>
                        <a:rPr lang="en-US" sz="2400" i="1" dirty="0" smtClean="0">
                          <a:latin typeface="Cambria Math" panose="02040503050406030204" pitchFamily="18" charset="0"/>
                        </a:rPr>
                        <m:t>=</m:t>
                      </m:r>
                      <m:r>
                        <a:rPr lang="en-US" sz="2400" i="1" dirty="0">
                          <a:latin typeface="Cambria Math" panose="02040503050406030204" pitchFamily="18" charset="0"/>
                        </a:rPr>
                        <m:t> </m:t>
                      </m:r>
                      <m:r>
                        <a:rPr lang="en-US" sz="2400" i="1" dirty="0">
                          <a:latin typeface="Cambria Math" panose="02040503050406030204" pitchFamily="18" charset="0"/>
                        </a:rPr>
                        <m:t>𝑝𝑟𝑒𝑓𝑖𝑥</m:t>
                      </m:r>
                      <m:d>
                        <m:dPr>
                          <m:begChr m:val="["/>
                          <m:endChr m:val="]"/>
                          <m:ctrlPr>
                            <a:rPr lang="en-US" sz="2400" i="1" dirty="0">
                              <a:latin typeface="Cambria Math" panose="02040503050406030204" pitchFamily="18" charset="0"/>
                            </a:rPr>
                          </m:ctrlPr>
                        </m:dPr>
                        <m:e>
                          <m:r>
                            <a:rPr lang="en-US" sz="2400" b="0" i="1" dirty="0" smtClean="0">
                              <a:latin typeface="Cambria Math" panose="02040503050406030204" pitchFamily="18" charset="0"/>
                            </a:rPr>
                            <m:t>𝑒</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𝑝𝑟𝑒𝑓𝑖𝑥</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𝑠</m:t>
                          </m:r>
                          <m:r>
                            <a:rPr lang="en-US" sz="2400" b="0" i="1" dirty="0" smtClean="0">
                              <a:latin typeface="Cambria Math" panose="02040503050406030204" pitchFamily="18" charset="0"/>
                            </a:rPr>
                            <m:t>−1</m:t>
                          </m:r>
                        </m:e>
                      </m:d>
                    </m:oMath>
                  </m:oMathPara>
                </a14:m>
                <a:endParaRPr lang="en-US" sz="2400" dirty="0"/>
              </a:p>
            </p:txBody>
          </p:sp>
        </mc:Choice>
        <mc:Fallback xmlns="">
          <p:sp>
            <p:nvSpPr>
              <p:cNvPr id="16" name="TextBox 15">
                <a:extLst>
                  <a:ext uri="{FF2B5EF4-FFF2-40B4-BE49-F238E27FC236}">
                    <a16:creationId xmlns:a16="http://schemas.microsoft.com/office/drawing/2014/main" id="{C8E2614A-010B-44E6-B248-E54E1FC4422C}"/>
                  </a:ext>
                </a:extLst>
              </p:cNvPr>
              <p:cNvSpPr txBox="1">
                <a:spLocks noRot="1" noChangeAspect="1" noMove="1" noResize="1" noEditPoints="1" noAdjustHandles="1" noChangeArrowheads="1" noChangeShapeType="1" noTextEdit="1"/>
              </p:cNvSpPr>
              <p:nvPr/>
            </p:nvSpPr>
            <p:spPr>
              <a:xfrm>
                <a:off x="540618" y="1392452"/>
                <a:ext cx="7430715" cy="1938992"/>
              </a:xfrm>
              <a:prstGeom prst="rect">
                <a:avLst/>
              </a:prstGeom>
              <a:blipFill>
                <a:blip r:embed="rId3"/>
                <a:stretch>
                  <a:fillRect l="-1313" t="-2201" b="-40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7F39D3-9D4D-4C65-83FD-40FCD57BD3E5}"/>
                  </a:ext>
                </a:extLst>
              </p:cNvPr>
              <p:cNvSpPr/>
              <p:nvPr/>
            </p:nvSpPr>
            <p:spPr>
              <a:xfrm>
                <a:off x="1514763" y="3695181"/>
                <a:ext cx="4913746" cy="2401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r>
                        <a:rPr lang="en-US" i="1" dirty="0">
                          <a:latin typeface="Cambria Math" panose="02040503050406030204" pitchFamily="18" charset="0"/>
                        </a:rPr>
                        <m:t>+…+</m:t>
                      </m:r>
                      <m:sSub>
                        <m:sSubPr>
                          <m:ctrlPr>
                            <a:rPr lang="en-US" i="1" dirty="0" err="1">
                              <a:latin typeface="Cambria Math" panose="02040503050406030204" pitchFamily="18" charset="0"/>
                            </a:rPr>
                          </m:ctrlPr>
                        </m:sSubPr>
                        <m:e>
                          <m:r>
                            <a:rPr lang="en-US" i="1" dirty="0" err="1">
                              <a:latin typeface="Cambria Math" panose="02040503050406030204" pitchFamily="18" charset="0"/>
                            </a:rPr>
                            <m:t>𝑎</m:t>
                          </m:r>
                        </m:e>
                        <m:sub>
                          <m:r>
                            <a:rPr lang="en-US" b="0" i="1" dirty="0" smtClean="0">
                              <a:latin typeface="Cambria Math" panose="02040503050406030204" pitchFamily="18" charset="0"/>
                            </a:rPr>
                            <m:t>𝑛</m:t>
                          </m:r>
                          <m:r>
                            <a:rPr lang="en-US" b="0" i="1" dirty="0" smtClean="0">
                              <a:latin typeface="Cambria Math" panose="02040503050406030204" pitchFamily="18" charset="0"/>
                            </a:rPr>
                            <m:t>−1</m:t>
                          </m:r>
                        </m:sub>
                      </m:sSub>
                    </m:oMath>
                  </m:oMathPara>
                </a14:m>
                <a:endParaRPr lang="en-US" dirty="0"/>
              </a:p>
            </p:txBody>
          </p:sp>
        </mc:Choice>
        <mc:Fallback xmlns="">
          <p:sp>
            <p:nvSpPr>
              <p:cNvPr id="2" name="Rectangle 1">
                <a:extLst>
                  <a:ext uri="{FF2B5EF4-FFF2-40B4-BE49-F238E27FC236}">
                    <a16:creationId xmlns:a16="http://schemas.microsoft.com/office/drawing/2014/main" id="{357F39D3-9D4D-4C65-83FD-40FCD57BD3E5}"/>
                  </a:ext>
                </a:extLst>
              </p:cNvPr>
              <p:cNvSpPr>
                <a:spLocks noRot="1" noChangeAspect="1" noMove="1" noResize="1" noEditPoints="1" noAdjustHandles="1" noChangeArrowheads="1" noChangeShapeType="1" noTextEdit="1"/>
              </p:cNvSpPr>
              <p:nvPr/>
            </p:nvSpPr>
            <p:spPr>
              <a:xfrm>
                <a:off x="1514763" y="3695181"/>
                <a:ext cx="4913746" cy="240146"/>
              </a:xfrm>
              <a:prstGeom prst="rect">
                <a:avLst/>
              </a:prstGeom>
              <a:blipFill>
                <a:blip r:embed="rId4"/>
                <a:stretch>
                  <a:fillRect b="-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F11BBB4-031C-4DDD-A893-FAAC93402765}"/>
                  </a:ext>
                </a:extLst>
              </p:cNvPr>
              <p:cNvSpPr/>
              <p:nvPr/>
            </p:nvSpPr>
            <p:spPr>
              <a:xfrm>
                <a:off x="1514763" y="4076755"/>
                <a:ext cx="1523997" cy="240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𝑝𝑟𝑒𝑓𝑖𝑥</m:t>
                      </m:r>
                      <m:d>
                        <m:dPr>
                          <m:begChr m:val="["/>
                          <m:endChr m:val="]"/>
                          <m:ctrlPr>
                            <a:rPr lang="en-US" i="1" dirty="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𝑠</m:t>
                          </m:r>
                          <m:r>
                            <a:rPr lang="en-US" b="0" i="1" dirty="0" smtClean="0">
                              <a:solidFill>
                                <a:schemeClr val="tx1"/>
                              </a:solidFill>
                              <a:latin typeface="Cambria Math" panose="02040503050406030204" pitchFamily="18" charset="0"/>
                            </a:rPr>
                            <m:t>−1</m:t>
                          </m:r>
                        </m:e>
                      </m:d>
                    </m:oMath>
                  </m:oMathPara>
                </a14:m>
                <a:endParaRPr lang="en-US" dirty="0">
                  <a:solidFill>
                    <a:schemeClr val="tx1"/>
                  </a:solidFill>
                </a:endParaRPr>
              </a:p>
            </p:txBody>
          </p:sp>
        </mc:Choice>
        <mc:Fallback xmlns="">
          <p:sp>
            <p:nvSpPr>
              <p:cNvPr id="5" name="Rectangle 4">
                <a:extLst>
                  <a:ext uri="{FF2B5EF4-FFF2-40B4-BE49-F238E27FC236}">
                    <a16:creationId xmlns:a16="http://schemas.microsoft.com/office/drawing/2014/main" id="{AF11BBB4-031C-4DDD-A893-FAAC93402765}"/>
                  </a:ext>
                </a:extLst>
              </p:cNvPr>
              <p:cNvSpPr>
                <a:spLocks noRot="1" noChangeAspect="1" noMove="1" noResize="1" noEditPoints="1" noAdjustHandles="1" noChangeArrowheads="1" noChangeShapeType="1" noTextEdit="1"/>
              </p:cNvSpPr>
              <p:nvPr/>
            </p:nvSpPr>
            <p:spPr>
              <a:xfrm>
                <a:off x="1514763" y="4076755"/>
                <a:ext cx="1523997" cy="240146"/>
              </a:xfrm>
              <a:prstGeom prst="rect">
                <a:avLst/>
              </a:prstGeom>
              <a:blipFill>
                <a:blip r:embed="rId5"/>
                <a:stretch>
                  <a:fillRect b="-18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46E77AA-F6D8-4F83-A2A6-4D1EF51B5726}"/>
                  </a:ext>
                </a:extLst>
              </p:cNvPr>
              <p:cNvSpPr/>
              <p:nvPr/>
            </p:nvSpPr>
            <p:spPr>
              <a:xfrm>
                <a:off x="1514763" y="4458329"/>
                <a:ext cx="4230255" cy="240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𝑝𝑟𝑒𝑓𝑖𝑥</m:t>
                      </m:r>
                      <m:d>
                        <m:dPr>
                          <m:begChr m:val="["/>
                          <m:endChr m:val="]"/>
                          <m:ctrlPr>
                            <a:rPr lang="en-US" i="1" dirty="0">
                              <a:solidFill>
                                <a:schemeClr val="tx1"/>
                              </a:solidFill>
                              <a:latin typeface="Cambria Math" panose="02040503050406030204" pitchFamily="18" charset="0"/>
                            </a:rPr>
                          </m:ctrlPr>
                        </m:dPr>
                        <m:e>
                          <m:r>
                            <a:rPr lang="en-US" i="1" dirty="0">
                              <a:solidFill>
                                <a:schemeClr val="tx1"/>
                              </a:solidFill>
                              <a:latin typeface="Cambria Math" panose="02040503050406030204" pitchFamily="18" charset="0"/>
                            </a:rPr>
                            <m:t>𝑒</m:t>
                          </m:r>
                        </m:e>
                      </m:d>
                    </m:oMath>
                  </m:oMathPara>
                </a14:m>
                <a:endParaRPr lang="en-US" dirty="0">
                  <a:solidFill>
                    <a:schemeClr val="tx1"/>
                  </a:solidFill>
                </a:endParaRPr>
              </a:p>
            </p:txBody>
          </p:sp>
        </mc:Choice>
        <mc:Fallback xmlns="">
          <p:sp>
            <p:nvSpPr>
              <p:cNvPr id="6" name="Rectangle 5">
                <a:extLst>
                  <a:ext uri="{FF2B5EF4-FFF2-40B4-BE49-F238E27FC236}">
                    <a16:creationId xmlns:a16="http://schemas.microsoft.com/office/drawing/2014/main" id="{C46E77AA-F6D8-4F83-A2A6-4D1EF51B5726}"/>
                  </a:ext>
                </a:extLst>
              </p:cNvPr>
              <p:cNvSpPr>
                <a:spLocks noRot="1" noChangeAspect="1" noMove="1" noResize="1" noEditPoints="1" noAdjustHandles="1" noChangeArrowheads="1" noChangeShapeType="1" noTextEdit="1"/>
              </p:cNvSpPr>
              <p:nvPr/>
            </p:nvSpPr>
            <p:spPr>
              <a:xfrm>
                <a:off x="1514763" y="4458329"/>
                <a:ext cx="4230255" cy="240146"/>
              </a:xfrm>
              <a:prstGeom prst="rect">
                <a:avLst/>
              </a:prstGeom>
              <a:blipFill>
                <a:blip r:embed="rId6"/>
                <a:stretch>
                  <a:fillRect b="-18182"/>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9243D2E8-0592-45D6-81A0-89CA7BDC2125}"/>
              </a:ext>
            </a:extLst>
          </p:cNvPr>
          <p:cNvCxnSpPr/>
          <p:nvPr/>
        </p:nvCxnSpPr>
        <p:spPr>
          <a:xfrm>
            <a:off x="3038764" y="3556000"/>
            <a:ext cx="0" cy="1311564"/>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675143B-134F-4D52-B434-EE5B83B8AD74}"/>
              </a:ext>
            </a:extLst>
          </p:cNvPr>
          <p:cNvCxnSpPr/>
          <p:nvPr/>
        </p:nvCxnSpPr>
        <p:spPr>
          <a:xfrm>
            <a:off x="5745018" y="3556000"/>
            <a:ext cx="0" cy="1311564"/>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A715798-7B6E-4C9F-959C-B6916D7B1E77}"/>
                  </a:ext>
                </a:extLst>
              </p:cNvPr>
              <p:cNvSpPr/>
              <p:nvPr/>
            </p:nvSpPr>
            <p:spPr>
              <a:xfrm>
                <a:off x="2878079" y="4784343"/>
                <a:ext cx="6351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b="0" i="1" dirty="0" smtClean="0">
                          <a:latin typeface="Cambria Math" panose="02040503050406030204" pitchFamily="18" charset="0"/>
                        </a:rPr>
                        <m:t>−1</m:t>
                      </m:r>
                    </m:oMath>
                  </m:oMathPara>
                </a14:m>
                <a:endParaRPr lang="en-US" dirty="0"/>
              </a:p>
            </p:txBody>
          </p:sp>
        </mc:Choice>
        <mc:Fallback xmlns="">
          <p:sp>
            <p:nvSpPr>
              <p:cNvPr id="7" name="Rectangle 6">
                <a:extLst>
                  <a:ext uri="{FF2B5EF4-FFF2-40B4-BE49-F238E27FC236}">
                    <a16:creationId xmlns:a16="http://schemas.microsoft.com/office/drawing/2014/main" id="{8A715798-7B6E-4C9F-959C-B6916D7B1E77}"/>
                  </a:ext>
                </a:extLst>
              </p:cNvPr>
              <p:cNvSpPr>
                <a:spLocks noRot="1" noChangeAspect="1" noMove="1" noResize="1" noEditPoints="1" noAdjustHandles="1" noChangeArrowheads="1" noChangeShapeType="1" noTextEdit="1"/>
              </p:cNvSpPr>
              <p:nvPr/>
            </p:nvSpPr>
            <p:spPr>
              <a:xfrm>
                <a:off x="2878079" y="4784343"/>
                <a:ext cx="635174"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E915412-3871-4B3F-B006-2DEC895B637A}"/>
                  </a:ext>
                </a:extLst>
              </p:cNvPr>
              <p:cNvSpPr/>
              <p:nvPr/>
            </p:nvSpPr>
            <p:spPr>
              <a:xfrm>
                <a:off x="5584333" y="4775109"/>
                <a:ext cx="32810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𝑒</m:t>
                      </m:r>
                    </m:oMath>
                  </m:oMathPara>
                </a14:m>
                <a:endParaRPr lang="en-US" dirty="0"/>
              </a:p>
            </p:txBody>
          </p:sp>
        </mc:Choice>
        <mc:Fallback xmlns="">
          <p:sp>
            <p:nvSpPr>
              <p:cNvPr id="11" name="Rectangle 10">
                <a:extLst>
                  <a:ext uri="{FF2B5EF4-FFF2-40B4-BE49-F238E27FC236}">
                    <a16:creationId xmlns:a16="http://schemas.microsoft.com/office/drawing/2014/main" id="{2E915412-3871-4B3F-B006-2DEC895B637A}"/>
                  </a:ext>
                </a:extLst>
              </p:cNvPr>
              <p:cNvSpPr>
                <a:spLocks noRot="1" noChangeAspect="1" noMove="1" noResize="1" noEditPoints="1" noAdjustHandles="1" noChangeArrowheads="1" noChangeShapeType="1" noTextEdit="1"/>
              </p:cNvSpPr>
              <p:nvPr/>
            </p:nvSpPr>
            <p:spPr>
              <a:xfrm>
                <a:off x="5584333" y="4775109"/>
                <a:ext cx="328103" cy="30777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37350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Prefix sum:</a:t>
            </a:r>
            <a:endParaRPr b="1"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8E2614A-010B-44E6-B248-E54E1FC4422C}"/>
                  </a:ext>
                </a:extLst>
              </p:cNvPr>
              <p:cNvSpPr txBox="1"/>
              <p:nvPr/>
            </p:nvSpPr>
            <p:spPr>
              <a:xfrm>
                <a:off x="568327" y="1786920"/>
                <a:ext cx="7688982"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Very efficient,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 </m:t>
                    </m:r>
                  </m:oMath>
                </a14:m>
                <a:r>
                  <a:rPr lang="en-US" sz="2400" dirty="0"/>
                  <a:t>pre-processing,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(1) </m:t>
                    </m:r>
                  </m:oMath>
                </a14:m>
                <a:r>
                  <a:rPr lang="en-US" sz="2400" dirty="0"/>
                  <a:t>query time</a:t>
                </a:r>
              </a:p>
              <a:p>
                <a:pPr marL="342900" indent="-342900">
                  <a:buFont typeface="Arial" panose="020B0604020202020204" pitchFamily="34" charset="0"/>
                  <a:buChar char="•"/>
                </a:pPr>
                <a:r>
                  <a:rPr lang="en-US" sz="2400" dirty="0"/>
                  <a:t>Only </a:t>
                </a:r>
                <a14:m>
                  <m:oMath xmlns:m="http://schemas.openxmlformats.org/officeDocument/2006/math">
                    <m:r>
                      <a:rPr lang="en-US" sz="2400" i="1" dirty="0">
                        <a:latin typeface="Cambria Math" panose="02040503050406030204" pitchFamily="18" charset="0"/>
                      </a:rPr>
                      <m:t>𝑂</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 </m:t>
                    </m:r>
                  </m:oMath>
                </a14:m>
                <a:r>
                  <a:rPr lang="en-US" sz="2400" dirty="0"/>
                  <a:t>storage needed</a:t>
                </a:r>
              </a:p>
            </p:txBody>
          </p:sp>
        </mc:Choice>
        <mc:Fallback xmlns="">
          <p:sp>
            <p:nvSpPr>
              <p:cNvPr id="16" name="TextBox 15">
                <a:extLst>
                  <a:ext uri="{FF2B5EF4-FFF2-40B4-BE49-F238E27FC236}">
                    <a16:creationId xmlns:a16="http://schemas.microsoft.com/office/drawing/2014/main" id="{C8E2614A-010B-44E6-B248-E54E1FC4422C}"/>
                  </a:ext>
                </a:extLst>
              </p:cNvPr>
              <p:cNvSpPr txBox="1">
                <a:spLocks noRot="1" noChangeAspect="1" noMove="1" noResize="1" noEditPoints="1" noAdjustHandles="1" noChangeArrowheads="1" noChangeShapeType="1" noTextEdit="1"/>
              </p:cNvSpPr>
              <p:nvPr/>
            </p:nvSpPr>
            <p:spPr>
              <a:xfrm>
                <a:off x="568327" y="1786920"/>
                <a:ext cx="7688982" cy="830997"/>
              </a:xfrm>
              <a:prstGeom prst="rect">
                <a:avLst/>
              </a:prstGeom>
              <a:blipFill>
                <a:blip r:embed="rId3"/>
                <a:stretch>
                  <a:fillRect l="-1030" t="-5147" b="-16912"/>
                </a:stretch>
              </a:blipFill>
            </p:spPr>
            <p:txBody>
              <a:bodyPr/>
              <a:lstStyle/>
              <a:p>
                <a:r>
                  <a:rPr lang="en-US">
                    <a:noFill/>
                  </a:rPr>
                  <a:t> </a:t>
                </a:r>
              </a:p>
            </p:txBody>
          </p:sp>
        </mc:Fallback>
      </mc:AlternateContent>
    </p:spTree>
    <p:extLst>
      <p:ext uri="{BB962C8B-B14F-4D97-AF65-F5344CB8AC3E}">
        <p14:creationId xmlns:p14="http://schemas.microsoft.com/office/powerpoint/2010/main" val="62422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Prefix sum:</a:t>
            </a:r>
            <a:endParaRPr b="1"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8E2614A-010B-44E6-B248-E54E1FC4422C}"/>
                  </a:ext>
                </a:extLst>
              </p:cNvPr>
              <p:cNvSpPr txBox="1"/>
              <p:nvPr/>
            </p:nvSpPr>
            <p:spPr>
              <a:xfrm>
                <a:off x="568327" y="1786920"/>
                <a:ext cx="7688982"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Very efficient,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 </m:t>
                    </m:r>
                  </m:oMath>
                </a14:m>
                <a:r>
                  <a:rPr lang="en-US" sz="2400" dirty="0"/>
                  <a:t>pre-processing,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(1) </m:t>
                    </m:r>
                  </m:oMath>
                </a14:m>
                <a:r>
                  <a:rPr lang="en-US" sz="2400" dirty="0"/>
                  <a:t>query time</a:t>
                </a:r>
              </a:p>
              <a:p>
                <a:pPr marL="342900" indent="-342900">
                  <a:buFont typeface="Arial" panose="020B0604020202020204" pitchFamily="34" charset="0"/>
                  <a:buChar char="•"/>
                </a:pPr>
                <a:r>
                  <a:rPr lang="en-US" sz="2400" dirty="0"/>
                  <a:t>Only </a:t>
                </a:r>
                <a14:m>
                  <m:oMath xmlns:m="http://schemas.openxmlformats.org/officeDocument/2006/math">
                    <m:r>
                      <a:rPr lang="en-US" sz="2400" i="1" dirty="0">
                        <a:latin typeface="Cambria Math" panose="02040503050406030204" pitchFamily="18" charset="0"/>
                      </a:rPr>
                      <m:t>𝑂</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 </m:t>
                    </m:r>
                  </m:oMath>
                </a14:m>
                <a:r>
                  <a:rPr lang="en-US" sz="2400" dirty="0"/>
                  <a:t>storage needed</a:t>
                </a:r>
              </a:p>
              <a:p>
                <a:pPr marL="342900" indent="-342900">
                  <a:buFont typeface="Arial" panose="020B0604020202020204" pitchFamily="34" charset="0"/>
                  <a:buChar char="•"/>
                </a:pPr>
                <a:r>
                  <a:rPr lang="en-US" sz="2400" dirty="0"/>
                  <a:t>One drawback…</a:t>
                </a:r>
              </a:p>
            </p:txBody>
          </p:sp>
        </mc:Choice>
        <mc:Fallback xmlns="">
          <p:sp>
            <p:nvSpPr>
              <p:cNvPr id="16" name="TextBox 15">
                <a:extLst>
                  <a:ext uri="{FF2B5EF4-FFF2-40B4-BE49-F238E27FC236}">
                    <a16:creationId xmlns:a16="http://schemas.microsoft.com/office/drawing/2014/main" id="{C8E2614A-010B-44E6-B248-E54E1FC4422C}"/>
                  </a:ext>
                </a:extLst>
              </p:cNvPr>
              <p:cNvSpPr txBox="1">
                <a:spLocks noRot="1" noChangeAspect="1" noMove="1" noResize="1" noEditPoints="1" noAdjustHandles="1" noChangeArrowheads="1" noChangeShapeType="1" noTextEdit="1"/>
              </p:cNvSpPr>
              <p:nvPr/>
            </p:nvSpPr>
            <p:spPr>
              <a:xfrm>
                <a:off x="568327" y="1786920"/>
                <a:ext cx="7688982" cy="1200329"/>
              </a:xfrm>
              <a:prstGeom prst="rect">
                <a:avLst/>
              </a:prstGeom>
              <a:blipFill>
                <a:blip r:embed="rId3"/>
                <a:stretch>
                  <a:fillRect l="-1030" t="-3553" b="-11168"/>
                </a:stretch>
              </a:blipFill>
            </p:spPr>
            <p:txBody>
              <a:bodyPr/>
              <a:lstStyle/>
              <a:p>
                <a:r>
                  <a:rPr lang="en-US">
                    <a:noFill/>
                  </a:rPr>
                  <a:t> </a:t>
                </a:r>
              </a:p>
            </p:txBody>
          </p:sp>
        </mc:Fallback>
      </mc:AlternateContent>
    </p:spTree>
    <p:extLst>
      <p:ext uri="{BB962C8B-B14F-4D97-AF65-F5344CB8AC3E}">
        <p14:creationId xmlns:p14="http://schemas.microsoft.com/office/powerpoint/2010/main" val="282785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52157" y="491502"/>
            <a:ext cx="8118600" cy="728741"/>
          </a:xfrm>
          <a:prstGeom prst="rect">
            <a:avLst/>
          </a:prstGeom>
        </p:spPr>
        <p:txBody>
          <a:bodyPr wrap="square" lIns="91425" tIns="91425" rIns="91425" bIns="91425" anchor="b" anchorCtr="0">
            <a:noAutofit/>
          </a:bodyPr>
          <a:lstStyle/>
          <a:p>
            <a:pPr marL="0" lvl="0" indent="0">
              <a:spcBef>
                <a:spcPts val="0"/>
              </a:spcBef>
              <a:spcAft>
                <a:spcPts val="0"/>
              </a:spcAft>
              <a:buNone/>
            </a:pPr>
            <a:r>
              <a:rPr lang="en-US" dirty="0"/>
              <a:t>Topics today:</a:t>
            </a:r>
            <a:endParaRPr dirty="0"/>
          </a:p>
        </p:txBody>
      </p:sp>
      <p:sp>
        <p:nvSpPr>
          <p:cNvPr id="60" name="Shape 60"/>
          <p:cNvSpPr txBox="1">
            <a:spLocks noGrp="1"/>
          </p:cNvSpPr>
          <p:nvPr>
            <p:ph type="subTitle" idx="1"/>
          </p:nvPr>
        </p:nvSpPr>
        <p:spPr>
          <a:xfrm>
            <a:off x="512700" y="1784250"/>
            <a:ext cx="8118600" cy="1747708"/>
          </a:xfrm>
          <a:prstGeom prst="rect">
            <a:avLst/>
          </a:prstGeom>
        </p:spPr>
        <p:txBody>
          <a:bodyPr wrap="square" lIns="91425" tIns="91425" rIns="91425" bIns="91425" anchor="t" anchorCtr="0">
            <a:noAutofit/>
          </a:bodyPr>
          <a:lstStyle/>
          <a:p>
            <a:pPr marL="342900" lvl="0">
              <a:spcBef>
                <a:spcPts val="0"/>
              </a:spcBef>
              <a:spcAft>
                <a:spcPts val="0"/>
              </a:spcAft>
              <a:buFont typeface="Arial" panose="020B0604020202020204" pitchFamily="34" charset="0"/>
              <a:buChar char="•"/>
            </a:pPr>
            <a:r>
              <a:rPr lang="en-US" dirty="0"/>
              <a:t>Disjoint sets</a:t>
            </a:r>
          </a:p>
          <a:p>
            <a:pPr marL="342900" lvl="0">
              <a:spcBef>
                <a:spcPts val="0"/>
              </a:spcBef>
              <a:spcAft>
                <a:spcPts val="0"/>
              </a:spcAft>
              <a:buFont typeface="Arial" panose="020B0604020202020204" pitchFamily="34" charset="0"/>
              <a:buChar char="•"/>
            </a:pPr>
            <a:r>
              <a:rPr lang="en-US" dirty="0"/>
              <a:t>Segment tree (Range queries)</a:t>
            </a:r>
          </a:p>
          <a:p>
            <a:pPr marL="342900" lvl="0">
              <a:spcBef>
                <a:spcPts val="0"/>
              </a:spcBef>
              <a:spcAft>
                <a:spcPts val="0"/>
              </a:spcAft>
              <a:buFont typeface="Arial" panose="020B0604020202020204" pitchFamily="34" charset="0"/>
              <a:buChar char="•"/>
            </a:pPr>
            <a:r>
              <a:rPr lang="en-US" dirty="0"/>
              <a:t>Lazy propagation</a:t>
            </a:r>
          </a:p>
          <a:p>
            <a:pPr marL="342900" lvl="0">
              <a:spcBef>
                <a:spcPts val="0"/>
              </a:spcBef>
              <a:spcAft>
                <a:spcPts val="0"/>
              </a:spcAft>
              <a:buFont typeface="Arial" panose="020B0604020202020204" pitchFamily="34" charset="0"/>
              <a:buChar char="•"/>
            </a:pPr>
            <a:r>
              <a:rPr lang="en-US" dirty="0"/>
              <a:t>Sample problems</a:t>
            </a:r>
          </a:p>
        </p:txBody>
      </p:sp>
    </p:spTree>
    <p:extLst>
      <p:ext uri="{BB962C8B-B14F-4D97-AF65-F5344CB8AC3E}">
        <p14:creationId xmlns:p14="http://schemas.microsoft.com/office/powerpoint/2010/main" val="3839500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Prefix sum:</a:t>
            </a:r>
            <a:endParaRPr b="1"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8E2614A-010B-44E6-B248-E54E1FC4422C}"/>
                  </a:ext>
                </a:extLst>
              </p:cNvPr>
              <p:cNvSpPr txBox="1"/>
              <p:nvPr/>
            </p:nvSpPr>
            <p:spPr>
              <a:xfrm>
                <a:off x="568327" y="1786920"/>
                <a:ext cx="7688982"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Very efficient,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 </m:t>
                    </m:r>
                  </m:oMath>
                </a14:m>
                <a:r>
                  <a:rPr lang="en-US" sz="2400" dirty="0"/>
                  <a:t>pre-processing,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(1) </m:t>
                    </m:r>
                  </m:oMath>
                </a14:m>
                <a:r>
                  <a:rPr lang="en-US" sz="2400" dirty="0"/>
                  <a:t>query time</a:t>
                </a:r>
              </a:p>
              <a:p>
                <a:pPr marL="342900" indent="-342900">
                  <a:buFont typeface="Arial" panose="020B0604020202020204" pitchFamily="34" charset="0"/>
                  <a:buChar char="•"/>
                </a:pPr>
                <a:r>
                  <a:rPr lang="en-US" sz="2400" dirty="0"/>
                  <a:t>Only </a:t>
                </a:r>
                <a14:m>
                  <m:oMath xmlns:m="http://schemas.openxmlformats.org/officeDocument/2006/math">
                    <m:r>
                      <a:rPr lang="en-US" sz="2400" i="1" dirty="0">
                        <a:latin typeface="Cambria Math" panose="02040503050406030204" pitchFamily="18" charset="0"/>
                      </a:rPr>
                      <m:t>𝑂</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 </m:t>
                    </m:r>
                  </m:oMath>
                </a14:m>
                <a:r>
                  <a:rPr lang="en-US" sz="2400" dirty="0"/>
                  <a:t>storage needed</a:t>
                </a:r>
              </a:p>
              <a:p>
                <a:pPr marL="342900" indent="-342900">
                  <a:buFont typeface="Arial" panose="020B0604020202020204" pitchFamily="34" charset="0"/>
                  <a:buChar char="•"/>
                </a:pPr>
                <a:r>
                  <a:rPr lang="en-US" sz="2400" dirty="0"/>
                  <a:t>One drawback…</a:t>
                </a:r>
              </a:p>
              <a:p>
                <a:pPr marL="342900" indent="-342900">
                  <a:buFont typeface="Arial" panose="020B0604020202020204" pitchFamily="34" charset="0"/>
                  <a:buChar char="•"/>
                </a:pPr>
                <a:r>
                  <a:rPr lang="en-US" sz="2400" dirty="0">
                    <a:solidFill>
                      <a:srgbClr val="FF0000"/>
                    </a:solidFill>
                  </a:rPr>
                  <a:t>Static queries </a:t>
                </a:r>
                <a:r>
                  <a:rPr lang="en-US" sz="2400" dirty="0"/>
                  <a:t>only, if data changes, we need to </a:t>
                </a:r>
                <a:r>
                  <a:rPr lang="en-US" sz="2400" dirty="0" err="1"/>
                  <a:t>recompute</a:t>
                </a:r>
                <a:r>
                  <a:rPr lang="en-US" sz="2400" dirty="0"/>
                  <a:t> the prefix sums</a:t>
                </a:r>
              </a:p>
              <a:p>
                <a:pPr marL="342900" indent="-342900">
                  <a:buFont typeface="Arial" panose="020B0604020202020204" pitchFamily="34" charset="0"/>
                  <a:buChar char="•"/>
                </a:pPr>
                <a:endParaRPr lang="en-US" sz="2400" dirty="0"/>
              </a:p>
            </p:txBody>
          </p:sp>
        </mc:Choice>
        <mc:Fallback xmlns="">
          <p:sp>
            <p:nvSpPr>
              <p:cNvPr id="16" name="TextBox 15">
                <a:extLst>
                  <a:ext uri="{FF2B5EF4-FFF2-40B4-BE49-F238E27FC236}">
                    <a16:creationId xmlns:a16="http://schemas.microsoft.com/office/drawing/2014/main" id="{C8E2614A-010B-44E6-B248-E54E1FC4422C}"/>
                  </a:ext>
                </a:extLst>
              </p:cNvPr>
              <p:cNvSpPr txBox="1">
                <a:spLocks noRot="1" noChangeAspect="1" noMove="1" noResize="1" noEditPoints="1" noAdjustHandles="1" noChangeArrowheads="1" noChangeShapeType="1" noTextEdit="1"/>
              </p:cNvSpPr>
              <p:nvPr/>
            </p:nvSpPr>
            <p:spPr>
              <a:xfrm>
                <a:off x="568327" y="1786920"/>
                <a:ext cx="7688982" cy="2308324"/>
              </a:xfrm>
              <a:prstGeom prst="rect">
                <a:avLst/>
              </a:prstGeom>
              <a:blipFill>
                <a:blip r:embed="rId3"/>
                <a:stretch>
                  <a:fillRect l="-1030" t="-1847"/>
                </a:stretch>
              </a:blipFill>
            </p:spPr>
            <p:txBody>
              <a:bodyPr/>
              <a:lstStyle/>
              <a:p>
                <a:r>
                  <a:rPr lang="en-US">
                    <a:noFill/>
                  </a:rPr>
                  <a:t> </a:t>
                </a:r>
              </a:p>
            </p:txBody>
          </p:sp>
        </mc:Fallback>
      </mc:AlternateContent>
    </p:spTree>
    <p:extLst>
      <p:ext uri="{BB962C8B-B14F-4D97-AF65-F5344CB8AC3E}">
        <p14:creationId xmlns:p14="http://schemas.microsoft.com/office/powerpoint/2010/main" val="3980825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614300" y="2678546"/>
            <a:ext cx="8118600" cy="877454"/>
          </a:xfrm>
          <a:prstGeom prst="rect">
            <a:avLst/>
          </a:prstGeom>
        </p:spPr>
        <p:txBody>
          <a:bodyPr wrap="square" lIns="91425" tIns="91425" rIns="91425" bIns="91425" anchor="b" anchorCtr="0">
            <a:noAutofit/>
          </a:bodyPr>
          <a:lstStyle/>
          <a:p>
            <a:pPr lvl="0">
              <a:spcBef>
                <a:spcPts val="0"/>
              </a:spcBef>
              <a:spcAft>
                <a:spcPts val="0"/>
              </a:spcAft>
            </a:pPr>
            <a:r>
              <a:rPr lang="en-US" sz="4000" b="1" dirty="0"/>
              <a:t>One the way to dynamic queries!</a:t>
            </a:r>
            <a:endParaRPr sz="4000" dirty="0"/>
          </a:p>
        </p:txBody>
      </p:sp>
    </p:spTree>
    <p:extLst>
      <p:ext uri="{BB962C8B-B14F-4D97-AF65-F5344CB8AC3E}">
        <p14:creationId xmlns:p14="http://schemas.microsoft.com/office/powerpoint/2010/main" val="1577981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Precomputed info:</a:t>
            </a:r>
            <a:endParaRPr b="1"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8E2614A-010B-44E6-B248-E54E1FC4422C}"/>
                  </a:ext>
                </a:extLst>
              </p:cNvPr>
              <p:cNvSpPr txBox="1"/>
              <p:nvPr/>
            </p:nvSpPr>
            <p:spPr>
              <a:xfrm>
                <a:off x="727509" y="1172558"/>
                <a:ext cx="7688982"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If we know </a:t>
                </a:r>
                <a14:m>
                  <m:oMath xmlns:m="http://schemas.openxmlformats.org/officeDocument/2006/math">
                    <m:r>
                      <a:rPr lang="en-US" sz="2400" i="1" dirty="0" smtClean="0">
                        <a:latin typeface="Cambria Math" panose="02040503050406030204" pitchFamily="18" charset="0"/>
                      </a:rPr>
                      <m:t>𝑠𝑢𝑚</m:t>
                    </m:r>
                    <m:r>
                      <a:rPr lang="en-US" sz="2400" i="1" dirty="0" smtClean="0">
                        <a:latin typeface="Cambria Math" panose="02040503050406030204" pitchFamily="18" charset="0"/>
                      </a:rPr>
                      <m:t>[</m:t>
                    </m:r>
                    <m:r>
                      <a:rPr lang="en-US" sz="2400" i="1" dirty="0" err="1" smtClean="0">
                        <a:latin typeface="Cambria Math" panose="02040503050406030204" pitchFamily="18" charset="0"/>
                      </a:rPr>
                      <m:t>𝑖</m:t>
                    </m:r>
                    <m:r>
                      <a:rPr lang="en-US" sz="2400" i="1" dirty="0" smtClean="0">
                        <a:latin typeface="Cambria Math" panose="02040503050406030204" pitchFamily="18" charset="0"/>
                      </a:rPr>
                      <m:t>…</m:t>
                    </m:r>
                    <m:r>
                      <a:rPr lang="en-US" sz="2400" i="1" dirty="0" smtClean="0">
                        <a:latin typeface="Cambria Math" panose="02040503050406030204" pitchFamily="18" charset="0"/>
                      </a:rPr>
                      <m:t>𝑡</m:t>
                    </m:r>
                    <m:r>
                      <a:rPr lang="en-US" sz="2400" i="1" dirty="0" smtClean="0">
                        <a:latin typeface="Cambria Math" panose="02040503050406030204" pitchFamily="18" charset="0"/>
                      </a:rPr>
                      <m:t>]</m:t>
                    </m:r>
                  </m:oMath>
                </a14:m>
                <a:r>
                  <a:rPr lang="en-US" sz="2400" dirty="0"/>
                  <a:t> and </a:t>
                </a:r>
                <a14:m>
                  <m:oMath xmlns:m="http://schemas.openxmlformats.org/officeDocument/2006/math">
                    <m:r>
                      <a:rPr lang="en-US" sz="2400" i="1" dirty="0" smtClean="0">
                        <a:latin typeface="Cambria Math" panose="02040503050406030204" pitchFamily="18" charset="0"/>
                      </a:rPr>
                      <m:t>𝑠𝑢𝑚</m:t>
                    </m:r>
                    <m:r>
                      <a:rPr lang="en-US" sz="2400" i="1" dirty="0" smtClean="0">
                        <a:latin typeface="Cambria Math" panose="02040503050406030204" pitchFamily="18" charset="0"/>
                      </a:rPr>
                      <m:t>[</m:t>
                    </m:r>
                    <m:r>
                      <a:rPr lang="en-US" sz="2400" i="1" dirty="0" smtClean="0">
                        <a:latin typeface="Cambria Math" panose="02040503050406030204" pitchFamily="18" charset="0"/>
                      </a:rPr>
                      <m:t>𝑡</m:t>
                    </m:r>
                    <m:r>
                      <a:rPr lang="en-US" sz="2400" i="1" dirty="0" smtClean="0">
                        <a:latin typeface="Cambria Math" panose="02040503050406030204" pitchFamily="18" charset="0"/>
                      </a:rPr>
                      <m:t>…</m:t>
                    </m:r>
                    <m:r>
                      <a:rPr lang="en-US" sz="2400" i="1" dirty="0" smtClean="0">
                        <a:latin typeface="Cambria Math" panose="02040503050406030204" pitchFamily="18" charset="0"/>
                      </a:rPr>
                      <m:t>𝑗</m:t>
                    </m:r>
                    <m:r>
                      <a:rPr lang="en-US" sz="2400" i="1" dirty="0" smtClean="0">
                        <a:latin typeface="Cambria Math" panose="02040503050406030204" pitchFamily="18" charset="0"/>
                      </a:rPr>
                      <m:t>]</m:t>
                    </m:r>
                  </m:oMath>
                </a14:m>
                <a:endParaRPr lang="en-US" sz="2400" dirty="0"/>
              </a:p>
              <a:p>
                <a:pPr marL="342900" indent="-342900">
                  <a:buFont typeface="Arial" panose="020B0604020202020204" pitchFamily="34" charset="0"/>
                  <a:buChar char="•"/>
                </a:pPr>
                <a:r>
                  <a:rPr lang="en-US" sz="2400" dirty="0"/>
                  <a:t>What is </a:t>
                </a:r>
                <a14:m>
                  <m:oMath xmlns:m="http://schemas.openxmlformats.org/officeDocument/2006/math">
                    <m:r>
                      <a:rPr lang="en-US" sz="2400" i="1" dirty="0" smtClean="0">
                        <a:latin typeface="Cambria Math" panose="02040503050406030204" pitchFamily="18" charset="0"/>
                      </a:rPr>
                      <m:t>𝑠𝑢𝑚</m:t>
                    </m:r>
                    <m:r>
                      <a:rPr lang="en-US" sz="2400" i="1" dirty="0" smtClean="0">
                        <a:latin typeface="Cambria Math" panose="02040503050406030204" pitchFamily="18" charset="0"/>
                      </a:rPr>
                      <m:t>[</m:t>
                    </m:r>
                    <m:r>
                      <a:rPr lang="en-US" sz="2400" i="1" dirty="0" err="1" smtClean="0">
                        <a:latin typeface="Cambria Math" panose="02040503050406030204" pitchFamily="18" charset="0"/>
                      </a:rPr>
                      <m:t>𝑖</m:t>
                    </m:r>
                    <m:r>
                      <a:rPr lang="en-US" sz="2400" i="1" dirty="0" smtClean="0">
                        <a:latin typeface="Cambria Math" panose="02040503050406030204" pitchFamily="18" charset="0"/>
                      </a:rPr>
                      <m:t>…</m:t>
                    </m:r>
                    <m:r>
                      <a:rPr lang="en-US" sz="2400" i="1" dirty="0" smtClean="0">
                        <a:latin typeface="Cambria Math" panose="02040503050406030204" pitchFamily="18" charset="0"/>
                      </a:rPr>
                      <m:t>𝑗</m:t>
                    </m:r>
                    <m:r>
                      <a:rPr lang="en-US" sz="2400" i="1" dirty="0" smtClean="0">
                        <a:latin typeface="Cambria Math" panose="02040503050406030204" pitchFamily="18" charset="0"/>
                      </a:rPr>
                      <m:t>]</m:t>
                    </m:r>
                  </m:oMath>
                </a14:m>
                <a:r>
                  <a:rPr lang="en-US" sz="2400" dirty="0"/>
                  <a:t>?</a:t>
                </a:r>
              </a:p>
            </p:txBody>
          </p:sp>
        </mc:Choice>
        <mc:Fallback xmlns="">
          <p:sp>
            <p:nvSpPr>
              <p:cNvPr id="16" name="TextBox 15">
                <a:extLst>
                  <a:ext uri="{FF2B5EF4-FFF2-40B4-BE49-F238E27FC236}">
                    <a16:creationId xmlns:a16="http://schemas.microsoft.com/office/drawing/2014/main" id="{C8E2614A-010B-44E6-B248-E54E1FC4422C}"/>
                  </a:ext>
                </a:extLst>
              </p:cNvPr>
              <p:cNvSpPr txBox="1">
                <a:spLocks noRot="1" noChangeAspect="1" noMove="1" noResize="1" noEditPoints="1" noAdjustHandles="1" noChangeArrowheads="1" noChangeShapeType="1" noTextEdit="1"/>
              </p:cNvSpPr>
              <p:nvPr/>
            </p:nvSpPr>
            <p:spPr>
              <a:xfrm>
                <a:off x="727509" y="1172558"/>
                <a:ext cx="7688982" cy="830997"/>
              </a:xfrm>
              <a:prstGeom prst="rect">
                <a:avLst/>
              </a:prstGeom>
              <a:blipFill>
                <a:blip r:embed="rId3"/>
                <a:stretch>
                  <a:fillRect l="-1030" t="-5109" b="-16058"/>
                </a:stretch>
              </a:blipFill>
            </p:spPr>
            <p:txBody>
              <a:bodyPr/>
              <a:lstStyle/>
              <a:p>
                <a:r>
                  <a:rPr lang="en-US">
                    <a:noFill/>
                  </a:rPr>
                  <a:t> </a:t>
                </a:r>
              </a:p>
            </p:txBody>
          </p:sp>
        </mc:Fallback>
      </mc:AlternateContent>
    </p:spTree>
    <p:extLst>
      <p:ext uri="{BB962C8B-B14F-4D97-AF65-F5344CB8AC3E}">
        <p14:creationId xmlns:p14="http://schemas.microsoft.com/office/powerpoint/2010/main" val="3653241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Precomputed info:</a:t>
            </a:r>
            <a:endParaRPr b="1"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8E2614A-010B-44E6-B248-E54E1FC4422C}"/>
                  </a:ext>
                </a:extLst>
              </p:cNvPr>
              <p:cNvSpPr txBox="1"/>
              <p:nvPr/>
            </p:nvSpPr>
            <p:spPr>
              <a:xfrm>
                <a:off x="727509" y="1172558"/>
                <a:ext cx="7688982"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If we know </a:t>
                </a:r>
                <a14:m>
                  <m:oMath xmlns:m="http://schemas.openxmlformats.org/officeDocument/2006/math">
                    <m:r>
                      <a:rPr lang="en-US" sz="2400" i="1" dirty="0" smtClean="0">
                        <a:latin typeface="Cambria Math" panose="02040503050406030204" pitchFamily="18" charset="0"/>
                      </a:rPr>
                      <m:t>𝑠𝑢𝑚</m:t>
                    </m:r>
                    <m:r>
                      <a:rPr lang="en-US" sz="2400" i="1" dirty="0" smtClean="0">
                        <a:latin typeface="Cambria Math" panose="02040503050406030204" pitchFamily="18" charset="0"/>
                      </a:rPr>
                      <m:t>[</m:t>
                    </m:r>
                    <m:r>
                      <a:rPr lang="en-US" sz="2400" i="1" dirty="0" err="1" smtClean="0">
                        <a:latin typeface="Cambria Math" panose="02040503050406030204" pitchFamily="18" charset="0"/>
                      </a:rPr>
                      <m:t>𝑖</m:t>
                    </m:r>
                    <m:r>
                      <a:rPr lang="en-US" sz="2400" i="1" dirty="0" smtClean="0">
                        <a:latin typeface="Cambria Math" panose="02040503050406030204" pitchFamily="18" charset="0"/>
                      </a:rPr>
                      <m:t>…</m:t>
                    </m:r>
                    <m:r>
                      <a:rPr lang="en-US" sz="2400" i="1" dirty="0" smtClean="0">
                        <a:latin typeface="Cambria Math" panose="02040503050406030204" pitchFamily="18" charset="0"/>
                      </a:rPr>
                      <m:t>𝑡</m:t>
                    </m:r>
                    <m:r>
                      <a:rPr lang="en-US" sz="2400" i="1" dirty="0" smtClean="0">
                        <a:latin typeface="Cambria Math" panose="02040503050406030204" pitchFamily="18" charset="0"/>
                      </a:rPr>
                      <m:t>]</m:t>
                    </m:r>
                  </m:oMath>
                </a14:m>
                <a:r>
                  <a:rPr lang="en-US" sz="2400" dirty="0"/>
                  <a:t> and </a:t>
                </a:r>
                <a14:m>
                  <m:oMath xmlns:m="http://schemas.openxmlformats.org/officeDocument/2006/math">
                    <m:r>
                      <a:rPr lang="en-US" sz="2400" i="1" dirty="0" smtClean="0">
                        <a:latin typeface="Cambria Math" panose="02040503050406030204" pitchFamily="18" charset="0"/>
                      </a:rPr>
                      <m:t>𝑠𝑢𝑚</m:t>
                    </m:r>
                    <m:r>
                      <a:rPr lang="en-US" sz="2400" i="1" dirty="0" smtClean="0">
                        <a:latin typeface="Cambria Math" panose="02040503050406030204" pitchFamily="18" charset="0"/>
                      </a:rPr>
                      <m:t>[</m:t>
                    </m:r>
                    <m:r>
                      <a:rPr lang="en-US" sz="2400" i="1" dirty="0" smtClean="0">
                        <a:latin typeface="Cambria Math" panose="02040503050406030204" pitchFamily="18" charset="0"/>
                      </a:rPr>
                      <m:t>𝑡</m:t>
                    </m:r>
                    <m:r>
                      <a:rPr lang="en-US" sz="2400" i="1" dirty="0" smtClean="0">
                        <a:latin typeface="Cambria Math" panose="02040503050406030204" pitchFamily="18" charset="0"/>
                      </a:rPr>
                      <m:t>…</m:t>
                    </m:r>
                    <m:r>
                      <a:rPr lang="en-US" sz="2400" i="1" dirty="0" smtClean="0">
                        <a:latin typeface="Cambria Math" panose="02040503050406030204" pitchFamily="18" charset="0"/>
                      </a:rPr>
                      <m:t>𝑗</m:t>
                    </m:r>
                    <m:r>
                      <a:rPr lang="en-US" sz="2400" i="1" dirty="0" smtClean="0">
                        <a:latin typeface="Cambria Math" panose="02040503050406030204" pitchFamily="18" charset="0"/>
                      </a:rPr>
                      <m:t>]</m:t>
                    </m:r>
                  </m:oMath>
                </a14:m>
                <a:endParaRPr lang="en-US" sz="2400" dirty="0"/>
              </a:p>
              <a:p>
                <a:pPr marL="342900" indent="-342900">
                  <a:buFont typeface="Arial" panose="020B0604020202020204" pitchFamily="34" charset="0"/>
                  <a:buChar char="•"/>
                </a:pPr>
                <a:r>
                  <a:rPr lang="en-US" sz="2400" dirty="0"/>
                  <a:t>What is </a:t>
                </a:r>
                <a14:m>
                  <m:oMath xmlns:m="http://schemas.openxmlformats.org/officeDocument/2006/math">
                    <m:r>
                      <a:rPr lang="en-US" sz="2400" i="1" dirty="0" smtClean="0">
                        <a:latin typeface="Cambria Math" panose="02040503050406030204" pitchFamily="18" charset="0"/>
                      </a:rPr>
                      <m:t>𝑠𝑢𝑚</m:t>
                    </m:r>
                    <m:r>
                      <a:rPr lang="en-US" sz="2400" i="1" dirty="0" smtClean="0">
                        <a:latin typeface="Cambria Math" panose="02040503050406030204" pitchFamily="18" charset="0"/>
                      </a:rPr>
                      <m:t>[</m:t>
                    </m:r>
                    <m:r>
                      <a:rPr lang="en-US" sz="2400" i="1" dirty="0" err="1" smtClean="0">
                        <a:latin typeface="Cambria Math" panose="02040503050406030204" pitchFamily="18" charset="0"/>
                      </a:rPr>
                      <m:t>𝑖</m:t>
                    </m:r>
                    <m:r>
                      <a:rPr lang="en-US" sz="2400" i="1" dirty="0" smtClean="0">
                        <a:latin typeface="Cambria Math" panose="02040503050406030204" pitchFamily="18" charset="0"/>
                      </a:rPr>
                      <m:t>…</m:t>
                    </m:r>
                    <m:r>
                      <a:rPr lang="en-US" sz="2400" i="1" dirty="0">
                        <a:latin typeface="Cambria Math" panose="02040503050406030204" pitchFamily="18" charset="0"/>
                      </a:rPr>
                      <m:t>𝑗</m:t>
                    </m:r>
                    <m:r>
                      <a:rPr lang="en-US" sz="2400" i="1" dirty="0">
                        <a:latin typeface="Cambria Math" panose="02040503050406030204" pitchFamily="18" charset="0"/>
                      </a:rPr>
                      <m:t>]= </m:t>
                    </m:r>
                    <m:r>
                      <a:rPr lang="en-US" sz="2400" i="1" dirty="0">
                        <a:latin typeface="Cambria Math" panose="02040503050406030204" pitchFamily="18" charset="0"/>
                      </a:rPr>
                      <m:t>𝑠𝑢𝑚</m:t>
                    </m:r>
                    <m:r>
                      <a:rPr lang="en-US" sz="2400" i="1" dirty="0">
                        <a:latin typeface="Cambria Math" panose="02040503050406030204" pitchFamily="18" charset="0"/>
                      </a:rPr>
                      <m:t>[</m:t>
                    </m:r>
                    <m:r>
                      <a:rPr lang="en-US" sz="2400" i="1" dirty="0" err="1">
                        <a:latin typeface="Cambria Math" panose="02040503050406030204" pitchFamily="18" charset="0"/>
                      </a:rPr>
                      <m:t>𝑖</m:t>
                    </m:r>
                    <m:r>
                      <a:rPr lang="en-US" sz="2400" i="1" dirty="0">
                        <a:latin typeface="Cambria Math" panose="02040503050406030204" pitchFamily="18" charset="0"/>
                      </a:rPr>
                      <m:t>…</m:t>
                    </m:r>
                    <m:r>
                      <a:rPr lang="en-US" sz="2400" i="1" dirty="0">
                        <a:latin typeface="Cambria Math" panose="02040503050406030204" pitchFamily="18" charset="0"/>
                      </a:rPr>
                      <m:t>𝑡</m:t>
                    </m:r>
                    <m:r>
                      <a:rPr lang="en-US" sz="2400" i="1" dirty="0" smtClean="0">
                        <a:latin typeface="Cambria Math" panose="02040503050406030204" pitchFamily="18" charset="0"/>
                      </a:rPr>
                      <m:t>]+</m:t>
                    </m:r>
                    <m:r>
                      <a:rPr lang="en-US" sz="2400" i="1" dirty="0">
                        <a:latin typeface="Cambria Math" panose="02040503050406030204" pitchFamily="18" charset="0"/>
                      </a:rPr>
                      <m:t>𝑠𝑢𝑚</m:t>
                    </m:r>
                    <m:r>
                      <a:rPr lang="en-US" sz="2400" i="1" dirty="0">
                        <a:latin typeface="Cambria Math" panose="02040503050406030204" pitchFamily="18" charset="0"/>
                      </a:rPr>
                      <m:t>[</m:t>
                    </m:r>
                    <m:r>
                      <a:rPr lang="en-US" sz="2400" i="1" dirty="0">
                        <a:latin typeface="Cambria Math" panose="02040503050406030204" pitchFamily="18" charset="0"/>
                      </a:rPr>
                      <m:t>𝑡</m:t>
                    </m:r>
                    <m:r>
                      <a:rPr lang="en-US" sz="2400" i="1" dirty="0">
                        <a:latin typeface="Cambria Math" panose="02040503050406030204" pitchFamily="18" charset="0"/>
                      </a:rPr>
                      <m:t>…</m:t>
                    </m:r>
                    <m:r>
                      <a:rPr lang="en-US" sz="2400" i="1" dirty="0">
                        <a:latin typeface="Cambria Math" panose="02040503050406030204" pitchFamily="18" charset="0"/>
                      </a:rPr>
                      <m:t>𝑗</m:t>
                    </m:r>
                    <m:r>
                      <a:rPr lang="en-US" sz="2400" i="1" dirty="0">
                        <a:latin typeface="Cambria Math" panose="02040503050406030204" pitchFamily="18" charset="0"/>
                      </a:rPr>
                      <m:t>]</m:t>
                    </m:r>
                  </m:oMath>
                </a14:m>
                <a:endParaRPr lang="en-US" sz="2400" dirty="0"/>
              </a:p>
              <a:p>
                <a:endParaRPr lang="en-US" sz="2400" dirty="0"/>
              </a:p>
            </p:txBody>
          </p:sp>
        </mc:Choice>
        <mc:Fallback xmlns="">
          <p:sp>
            <p:nvSpPr>
              <p:cNvPr id="16" name="TextBox 15">
                <a:extLst>
                  <a:ext uri="{FF2B5EF4-FFF2-40B4-BE49-F238E27FC236}">
                    <a16:creationId xmlns:a16="http://schemas.microsoft.com/office/drawing/2014/main" id="{C8E2614A-010B-44E6-B248-E54E1FC4422C}"/>
                  </a:ext>
                </a:extLst>
              </p:cNvPr>
              <p:cNvSpPr txBox="1">
                <a:spLocks noRot="1" noChangeAspect="1" noMove="1" noResize="1" noEditPoints="1" noAdjustHandles="1" noChangeArrowheads="1" noChangeShapeType="1" noTextEdit="1"/>
              </p:cNvSpPr>
              <p:nvPr/>
            </p:nvSpPr>
            <p:spPr>
              <a:xfrm>
                <a:off x="727509" y="1172558"/>
                <a:ext cx="7688982" cy="1200329"/>
              </a:xfrm>
              <a:prstGeom prst="rect">
                <a:avLst/>
              </a:prstGeom>
              <a:blipFill>
                <a:blip r:embed="rId3"/>
                <a:stretch>
                  <a:fillRect l="-1030" t="-3553"/>
                </a:stretch>
              </a:blipFill>
            </p:spPr>
            <p:txBody>
              <a:bodyPr/>
              <a:lstStyle/>
              <a:p>
                <a:r>
                  <a:rPr lang="en-US">
                    <a:noFill/>
                  </a:rPr>
                  <a:t> </a:t>
                </a:r>
              </a:p>
            </p:txBody>
          </p:sp>
        </mc:Fallback>
      </mc:AlternateContent>
    </p:spTree>
    <p:extLst>
      <p:ext uri="{BB962C8B-B14F-4D97-AF65-F5344CB8AC3E}">
        <p14:creationId xmlns:p14="http://schemas.microsoft.com/office/powerpoint/2010/main" val="2479666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Precomputed info:</a:t>
            </a:r>
            <a:endParaRPr b="1"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8E2614A-010B-44E6-B248-E54E1FC4422C}"/>
                  </a:ext>
                </a:extLst>
              </p:cNvPr>
              <p:cNvSpPr txBox="1"/>
              <p:nvPr/>
            </p:nvSpPr>
            <p:spPr>
              <a:xfrm>
                <a:off x="727509" y="1172558"/>
                <a:ext cx="7688982"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If we know </a:t>
                </a:r>
                <a14:m>
                  <m:oMath xmlns:m="http://schemas.openxmlformats.org/officeDocument/2006/math">
                    <m:r>
                      <a:rPr lang="en-US" sz="2400" i="1" dirty="0" smtClean="0">
                        <a:latin typeface="Cambria Math" panose="02040503050406030204" pitchFamily="18" charset="0"/>
                      </a:rPr>
                      <m:t>𝑠𝑢𝑚</m:t>
                    </m:r>
                    <m:r>
                      <a:rPr lang="en-US" sz="2400" i="1" dirty="0" smtClean="0">
                        <a:latin typeface="Cambria Math" panose="02040503050406030204" pitchFamily="18" charset="0"/>
                      </a:rPr>
                      <m:t>[</m:t>
                    </m:r>
                    <m:r>
                      <a:rPr lang="en-US" sz="2400" i="1" dirty="0" err="1" smtClean="0">
                        <a:latin typeface="Cambria Math" panose="02040503050406030204" pitchFamily="18" charset="0"/>
                      </a:rPr>
                      <m:t>𝑖</m:t>
                    </m:r>
                    <m:r>
                      <a:rPr lang="en-US" sz="2400" i="1" dirty="0" smtClean="0">
                        <a:latin typeface="Cambria Math" panose="02040503050406030204" pitchFamily="18" charset="0"/>
                      </a:rPr>
                      <m:t>…</m:t>
                    </m:r>
                    <m:r>
                      <a:rPr lang="en-US" sz="2400" i="1" dirty="0" smtClean="0">
                        <a:latin typeface="Cambria Math" panose="02040503050406030204" pitchFamily="18" charset="0"/>
                      </a:rPr>
                      <m:t>𝑡</m:t>
                    </m:r>
                    <m:r>
                      <a:rPr lang="en-US" sz="2400" i="1" dirty="0" smtClean="0">
                        <a:latin typeface="Cambria Math" panose="02040503050406030204" pitchFamily="18" charset="0"/>
                      </a:rPr>
                      <m:t>]</m:t>
                    </m:r>
                  </m:oMath>
                </a14:m>
                <a:r>
                  <a:rPr lang="en-US" sz="2400" dirty="0"/>
                  <a:t> and </a:t>
                </a:r>
                <a14:m>
                  <m:oMath xmlns:m="http://schemas.openxmlformats.org/officeDocument/2006/math">
                    <m:r>
                      <a:rPr lang="en-US" sz="2400" i="1" dirty="0" smtClean="0">
                        <a:latin typeface="Cambria Math" panose="02040503050406030204" pitchFamily="18" charset="0"/>
                      </a:rPr>
                      <m:t>𝑠𝑢𝑚</m:t>
                    </m:r>
                    <m:r>
                      <a:rPr lang="en-US" sz="2400" i="1" dirty="0" smtClean="0">
                        <a:latin typeface="Cambria Math" panose="02040503050406030204" pitchFamily="18" charset="0"/>
                      </a:rPr>
                      <m:t>[</m:t>
                    </m:r>
                    <m:r>
                      <a:rPr lang="en-US" sz="2400" i="1" dirty="0" smtClean="0">
                        <a:latin typeface="Cambria Math" panose="02040503050406030204" pitchFamily="18" charset="0"/>
                      </a:rPr>
                      <m:t>𝑡</m:t>
                    </m:r>
                    <m:r>
                      <a:rPr lang="en-US" sz="2400" i="1" dirty="0" smtClean="0">
                        <a:latin typeface="Cambria Math" panose="02040503050406030204" pitchFamily="18" charset="0"/>
                      </a:rPr>
                      <m:t>…</m:t>
                    </m:r>
                    <m:r>
                      <a:rPr lang="en-US" sz="2400" i="1" dirty="0" smtClean="0">
                        <a:latin typeface="Cambria Math" panose="02040503050406030204" pitchFamily="18" charset="0"/>
                      </a:rPr>
                      <m:t>𝑗</m:t>
                    </m:r>
                    <m:r>
                      <a:rPr lang="en-US" sz="2400" i="1" dirty="0" smtClean="0">
                        <a:latin typeface="Cambria Math" panose="02040503050406030204" pitchFamily="18" charset="0"/>
                      </a:rPr>
                      <m:t>]</m:t>
                    </m:r>
                  </m:oMath>
                </a14:m>
                <a:endParaRPr lang="en-US" sz="2400" dirty="0"/>
              </a:p>
              <a:p>
                <a:pPr marL="342900" indent="-342900">
                  <a:buFont typeface="Arial" panose="020B0604020202020204" pitchFamily="34" charset="0"/>
                  <a:buChar char="•"/>
                </a:pPr>
                <a:r>
                  <a:rPr lang="en-US" sz="2400" dirty="0"/>
                  <a:t>What is </a:t>
                </a:r>
                <a14:m>
                  <m:oMath xmlns:m="http://schemas.openxmlformats.org/officeDocument/2006/math">
                    <m:r>
                      <a:rPr lang="en-US" sz="2400" i="1" dirty="0" smtClean="0">
                        <a:latin typeface="Cambria Math" panose="02040503050406030204" pitchFamily="18" charset="0"/>
                      </a:rPr>
                      <m:t>𝑠𝑢𝑚</m:t>
                    </m:r>
                    <m:d>
                      <m:dPr>
                        <m:begChr m:val="["/>
                        <m:endChr m:val="]"/>
                        <m:ctrlPr>
                          <a:rPr lang="en-US" sz="2400" i="1" dirty="0" smtClean="0">
                            <a:latin typeface="Cambria Math" panose="02040503050406030204" pitchFamily="18" charset="0"/>
                          </a:rPr>
                        </m:ctrlPr>
                      </m:dPr>
                      <m:e>
                        <m:r>
                          <a:rPr lang="en-US" sz="2400" i="1" dirty="0" err="1" smtClean="0">
                            <a:latin typeface="Cambria Math" panose="02040503050406030204" pitchFamily="18" charset="0"/>
                          </a:rPr>
                          <m:t>𝑖</m:t>
                        </m:r>
                        <m:r>
                          <a:rPr lang="en-US" sz="2400" i="1" dirty="0" smtClean="0">
                            <a:latin typeface="Cambria Math" panose="02040503050406030204" pitchFamily="18" charset="0"/>
                          </a:rPr>
                          <m:t>…</m:t>
                        </m:r>
                        <m:r>
                          <a:rPr lang="en-US" sz="2400" i="1" dirty="0">
                            <a:latin typeface="Cambria Math" panose="02040503050406030204" pitchFamily="18" charset="0"/>
                          </a:rPr>
                          <m:t>𝑗</m:t>
                        </m:r>
                      </m:e>
                    </m:d>
                    <m:r>
                      <a:rPr lang="en-US" sz="2400" i="1" dirty="0">
                        <a:latin typeface="Cambria Math" panose="02040503050406030204" pitchFamily="18" charset="0"/>
                      </a:rPr>
                      <m:t>= </m:t>
                    </m:r>
                    <m:r>
                      <a:rPr lang="en-US" sz="2400" i="1" dirty="0">
                        <a:latin typeface="Cambria Math" panose="02040503050406030204" pitchFamily="18" charset="0"/>
                      </a:rPr>
                      <m:t>𝑠𝑢𝑚</m:t>
                    </m:r>
                    <m:d>
                      <m:dPr>
                        <m:begChr m:val="["/>
                        <m:endChr m:val="]"/>
                        <m:ctrlPr>
                          <a:rPr lang="en-US" sz="2400" i="1" dirty="0">
                            <a:latin typeface="Cambria Math" panose="02040503050406030204" pitchFamily="18" charset="0"/>
                          </a:rPr>
                        </m:ctrlPr>
                      </m:dPr>
                      <m:e>
                        <m:r>
                          <a:rPr lang="en-US" sz="2400" i="1" dirty="0" err="1">
                            <a:latin typeface="Cambria Math" panose="02040503050406030204" pitchFamily="18" charset="0"/>
                          </a:rPr>
                          <m:t>𝑖</m:t>
                        </m:r>
                        <m:r>
                          <a:rPr lang="en-US" sz="2400" i="1" dirty="0">
                            <a:latin typeface="Cambria Math" panose="02040503050406030204" pitchFamily="18" charset="0"/>
                          </a:rPr>
                          <m:t>…</m:t>
                        </m:r>
                        <m:r>
                          <a:rPr lang="en-US" sz="2400" i="1" dirty="0">
                            <a:latin typeface="Cambria Math" panose="02040503050406030204" pitchFamily="18" charset="0"/>
                          </a:rPr>
                          <m:t>𝑡</m:t>
                        </m:r>
                      </m:e>
                    </m:d>
                    <m:r>
                      <a:rPr lang="en-US" sz="2400" i="1" dirty="0" smtClean="0">
                        <a:latin typeface="Cambria Math" panose="02040503050406030204" pitchFamily="18" charset="0"/>
                      </a:rPr>
                      <m:t>+</m:t>
                    </m:r>
                    <m:r>
                      <a:rPr lang="en-US" sz="2400" i="1" dirty="0">
                        <a:latin typeface="Cambria Math" panose="02040503050406030204" pitchFamily="18" charset="0"/>
                      </a:rPr>
                      <m:t>𝑠𝑢𝑚</m:t>
                    </m:r>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𝑡</m:t>
                        </m:r>
                        <m:r>
                          <a:rPr lang="en-US" sz="2400" i="1" dirty="0">
                            <a:latin typeface="Cambria Math" panose="02040503050406030204" pitchFamily="18" charset="0"/>
                          </a:rPr>
                          <m:t>…</m:t>
                        </m:r>
                        <m:r>
                          <a:rPr lang="en-US" sz="2400" i="1" dirty="0">
                            <a:latin typeface="Cambria Math" panose="02040503050406030204" pitchFamily="18" charset="0"/>
                          </a:rPr>
                          <m:t>𝑗</m:t>
                        </m:r>
                      </m:e>
                    </m:d>
                  </m:oMath>
                </a14:m>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Base case: </a:t>
                </a:r>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𝑠𝑢𝑚</m:t>
                      </m:r>
                      <m:d>
                        <m:dPr>
                          <m:begChr m:val="["/>
                          <m:endChr m:val="]"/>
                          <m:ctrlPr>
                            <a:rPr lang="en-US" sz="2400" i="1" dirty="0" smtClean="0">
                              <a:latin typeface="Cambria Math" panose="02040503050406030204" pitchFamily="18" charset="0"/>
                            </a:rPr>
                          </m:ctrlPr>
                        </m:dPr>
                        <m:e>
                          <m:r>
                            <a:rPr lang="en-US" sz="2400" i="1" dirty="0" err="1" smtClean="0">
                              <a:latin typeface="Cambria Math" panose="02040503050406030204" pitchFamily="18" charset="0"/>
                            </a:rPr>
                            <m:t>𝑖</m:t>
                          </m:r>
                          <m:r>
                            <a:rPr lang="en-US" sz="2400" i="1" dirty="0" smtClean="0">
                              <a:latin typeface="Cambria Math" panose="02040503050406030204" pitchFamily="18" charset="0"/>
                            </a:rPr>
                            <m:t>…</m:t>
                          </m:r>
                          <m:r>
                            <a:rPr lang="en-US" sz="2400" i="1" dirty="0" err="1" smtClean="0">
                              <a:latin typeface="Cambria Math" panose="02040503050406030204" pitchFamily="18" charset="0"/>
                            </a:rPr>
                            <m:t>𝑖</m:t>
                          </m:r>
                        </m:e>
                      </m:d>
                      <m:r>
                        <a:rPr lang="en-US" sz="2400" i="1" dirty="0" smtClean="0">
                          <a:latin typeface="Cambria Math" panose="02040503050406030204" pitchFamily="18" charset="0"/>
                        </a:rPr>
                        <m:t>=</m:t>
                      </m:r>
                      <m:r>
                        <a:rPr lang="en-US" sz="2400" i="1" dirty="0" smtClean="0">
                          <a:latin typeface="Cambria Math" panose="02040503050406030204" pitchFamily="18" charset="0"/>
                        </a:rPr>
                        <m:t>𝑎𝑟𝑟𝑎𝑦</m:t>
                      </m:r>
                      <m:d>
                        <m:dPr>
                          <m:begChr m:val="["/>
                          <m:endChr m:val="]"/>
                          <m:ctrlPr>
                            <a:rPr lang="en-US" sz="2400" i="1" dirty="0" smtClean="0">
                              <a:latin typeface="Cambria Math" panose="02040503050406030204" pitchFamily="18" charset="0"/>
                            </a:rPr>
                          </m:ctrlPr>
                        </m:dPr>
                        <m:e>
                          <m:r>
                            <a:rPr lang="en-US" sz="2400" i="1" dirty="0" err="1" smtClean="0">
                              <a:latin typeface="Cambria Math" panose="02040503050406030204" pitchFamily="18" charset="0"/>
                            </a:rPr>
                            <m:t>𝑖</m:t>
                          </m:r>
                        </m:e>
                      </m:d>
                      <m:r>
                        <a:rPr lang="en-US" sz="2400" b="0" i="1" dirty="0" smtClean="0">
                          <a:latin typeface="Cambria Math" panose="02040503050406030204" pitchFamily="18" charset="0"/>
                        </a:rPr>
                        <m:t> ∀ 0≤</m:t>
                      </m:r>
                      <m:r>
                        <a:rPr lang="en-US" sz="2400" b="0" i="1" dirty="0" smtClean="0">
                          <a:latin typeface="Cambria Math" panose="02040503050406030204" pitchFamily="18" charset="0"/>
                        </a:rPr>
                        <m:t>𝑖</m:t>
                      </m:r>
                      <m:r>
                        <a:rPr lang="en-US" sz="2400" b="0" i="1" dirty="0" smtClean="0">
                          <a:latin typeface="Cambria Math" panose="02040503050406030204" pitchFamily="18" charset="0"/>
                        </a:rPr>
                        <m:t>&lt;</m:t>
                      </m:r>
                      <m:r>
                        <a:rPr lang="en-US" sz="2400" b="0" i="1" dirty="0" smtClean="0">
                          <a:latin typeface="Cambria Math" panose="02040503050406030204" pitchFamily="18" charset="0"/>
                        </a:rPr>
                        <m:t>𝑛</m:t>
                      </m:r>
                    </m:oMath>
                  </m:oMathPara>
                </a14:m>
                <a:endParaRPr lang="en-US" sz="2400" b="0" dirty="0"/>
              </a:p>
              <a:p>
                <a:pPr marL="342900" indent="-342900">
                  <a:buFont typeface="Arial" panose="020B0604020202020204" pitchFamily="34" charset="0"/>
                  <a:buChar char="•"/>
                </a:pPr>
                <a:endParaRPr lang="en-US" sz="2400" dirty="0"/>
              </a:p>
              <a:p>
                <a:endParaRPr lang="en-US" sz="2400" dirty="0"/>
              </a:p>
            </p:txBody>
          </p:sp>
        </mc:Choice>
        <mc:Fallback xmlns="">
          <p:sp>
            <p:nvSpPr>
              <p:cNvPr id="16" name="TextBox 15">
                <a:extLst>
                  <a:ext uri="{FF2B5EF4-FFF2-40B4-BE49-F238E27FC236}">
                    <a16:creationId xmlns:a16="http://schemas.microsoft.com/office/drawing/2014/main" id="{C8E2614A-010B-44E6-B248-E54E1FC4422C}"/>
                  </a:ext>
                </a:extLst>
              </p:cNvPr>
              <p:cNvSpPr txBox="1">
                <a:spLocks noRot="1" noChangeAspect="1" noMove="1" noResize="1" noEditPoints="1" noAdjustHandles="1" noChangeArrowheads="1" noChangeShapeType="1" noTextEdit="1"/>
              </p:cNvSpPr>
              <p:nvPr/>
            </p:nvSpPr>
            <p:spPr>
              <a:xfrm>
                <a:off x="727509" y="1172558"/>
                <a:ext cx="7688982" cy="2677656"/>
              </a:xfrm>
              <a:prstGeom prst="rect">
                <a:avLst/>
              </a:prstGeom>
              <a:blipFill>
                <a:blip r:embed="rId3"/>
                <a:stretch>
                  <a:fillRect l="-1030" t="-1591"/>
                </a:stretch>
              </a:blipFill>
            </p:spPr>
            <p:txBody>
              <a:bodyPr/>
              <a:lstStyle/>
              <a:p>
                <a:r>
                  <a:rPr lang="en-US">
                    <a:noFill/>
                  </a:rPr>
                  <a:t> </a:t>
                </a:r>
              </a:p>
            </p:txBody>
          </p:sp>
        </mc:Fallback>
      </mc:AlternateContent>
    </p:spTree>
    <p:extLst>
      <p:ext uri="{BB962C8B-B14F-4D97-AF65-F5344CB8AC3E}">
        <p14:creationId xmlns:p14="http://schemas.microsoft.com/office/powerpoint/2010/main" val="754403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Precompute answers:</a:t>
            </a:r>
            <a:endParaRPr b="1"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8E2614A-010B-44E6-B248-E54E1FC4422C}"/>
                  </a:ext>
                </a:extLst>
              </p:cNvPr>
              <p:cNvSpPr txBox="1"/>
              <p:nvPr/>
            </p:nvSpPr>
            <p:spPr>
              <a:xfrm>
                <a:off x="727509" y="1172558"/>
                <a:ext cx="7688982" cy="3745769"/>
              </a:xfrm>
              <a:prstGeom prst="rect">
                <a:avLst/>
              </a:prstGeom>
              <a:noFill/>
            </p:spPr>
            <p:txBody>
              <a:bodyPr wrap="square" rtlCol="0">
                <a:spAutoFit/>
              </a:bodyPr>
              <a:lstStyle/>
              <a:p>
                <a:pPr marL="342900" indent="-342900">
                  <a:buFont typeface="Arial" panose="020B0604020202020204" pitchFamily="34" charset="0"/>
                  <a:buChar char="•"/>
                </a:pPr>
                <a:r>
                  <a:rPr lang="en-US" sz="2400" dirty="0"/>
                  <a:t>If we know </a:t>
                </a:r>
                <a14:m>
                  <m:oMath xmlns:m="http://schemas.openxmlformats.org/officeDocument/2006/math">
                    <m:r>
                      <a:rPr lang="en-US" sz="2400" i="1" dirty="0" smtClean="0">
                        <a:latin typeface="Cambria Math" panose="02040503050406030204" pitchFamily="18" charset="0"/>
                      </a:rPr>
                      <m:t>𝑠𝑢𝑚</m:t>
                    </m:r>
                    <m:r>
                      <a:rPr lang="en-US" sz="2400" i="1" dirty="0" smtClean="0">
                        <a:latin typeface="Cambria Math" panose="02040503050406030204" pitchFamily="18" charset="0"/>
                      </a:rPr>
                      <m:t>[</m:t>
                    </m:r>
                    <m:r>
                      <a:rPr lang="en-US" sz="2400" i="1" dirty="0" err="1" smtClean="0">
                        <a:latin typeface="Cambria Math" panose="02040503050406030204" pitchFamily="18" charset="0"/>
                      </a:rPr>
                      <m:t>𝑖</m:t>
                    </m:r>
                    <m:r>
                      <a:rPr lang="en-US" sz="2400" i="1" dirty="0" smtClean="0">
                        <a:latin typeface="Cambria Math" panose="02040503050406030204" pitchFamily="18" charset="0"/>
                      </a:rPr>
                      <m:t>…</m:t>
                    </m:r>
                    <m:r>
                      <a:rPr lang="en-US" sz="2400" i="1" dirty="0" smtClean="0">
                        <a:latin typeface="Cambria Math" panose="02040503050406030204" pitchFamily="18" charset="0"/>
                      </a:rPr>
                      <m:t>𝑡</m:t>
                    </m:r>
                    <m:r>
                      <a:rPr lang="en-US" sz="2400" i="1" dirty="0" smtClean="0">
                        <a:latin typeface="Cambria Math" panose="02040503050406030204" pitchFamily="18" charset="0"/>
                      </a:rPr>
                      <m:t>]</m:t>
                    </m:r>
                  </m:oMath>
                </a14:m>
                <a:r>
                  <a:rPr lang="en-US" sz="2400" dirty="0"/>
                  <a:t> and </a:t>
                </a:r>
                <a14:m>
                  <m:oMath xmlns:m="http://schemas.openxmlformats.org/officeDocument/2006/math">
                    <m:r>
                      <a:rPr lang="en-US" sz="2400" i="1" dirty="0" smtClean="0">
                        <a:latin typeface="Cambria Math" panose="02040503050406030204" pitchFamily="18" charset="0"/>
                      </a:rPr>
                      <m:t>𝑠𝑢𝑚</m:t>
                    </m:r>
                    <m:r>
                      <a:rPr lang="en-US" sz="2400" i="1" dirty="0" smtClean="0">
                        <a:latin typeface="Cambria Math" panose="02040503050406030204" pitchFamily="18" charset="0"/>
                      </a:rPr>
                      <m:t>[</m:t>
                    </m:r>
                    <m:r>
                      <a:rPr lang="en-US" sz="2400" i="1" dirty="0" smtClean="0">
                        <a:latin typeface="Cambria Math" panose="02040503050406030204" pitchFamily="18" charset="0"/>
                      </a:rPr>
                      <m:t>𝑡</m:t>
                    </m:r>
                    <m:r>
                      <a:rPr lang="en-US" sz="2400" i="1" dirty="0" smtClean="0">
                        <a:latin typeface="Cambria Math" panose="02040503050406030204" pitchFamily="18" charset="0"/>
                      </a:rPr>
                      <m:t>…</m:t>
                    </m:r>
                    <m:r>
                      <a:rPr lang="en-US" sz="2400" i="1" dirty="0" smtClean="0">
                        <a:latin typeface="Cambria Math" panose="02040503050406030204" pitchFamily="18" charset="0"/>
                      </a:rPr>
                      <m:t>𝑗</m:t>
                    </m:r>
                    <m:r>
                      <a:rPr lang="en-US" sz="2400" i="1" dirty="0" smtClean="0">
                        <a:latin typeface="Cambria Math" panose="02040503050406030204" pitchFamily="18" charset="0"/>
                      </a:rPr>
                      <m:t>]</m:t>
                    </m:r>
                  </m:oMath>
                </a14:m>
                <a:endParaRPr lang="en-US" sz="2400" dirty="0"/>
              </a:p>
              <a:p>
                <a:pPr marL="342900" indent="-342900">
                  <a:buFont typeface="Arial" panose="020B0604020202020204" pitchFamily="34" charset="0"/>
                  <a:buChar char="•"/>
                </a:pPr>
                <a:r>
                  <a:rPr lang="en-US" sz="2400" dirty="0"/>
                  <a:t>What is </a:t>
                </a:r>
                <a14:m>
                  <m:oMath xmlns:m="http://schemas.openxmlformats.org/officeDocument/2006/math">
                    <m:r>
                      <a:rPr lang="en-US" sz="2400" i="1" dirty="0" smtClean="0">
                        <a:latin typeface="Cambria Math" panose="02040503050406030204" pitchFamily="18" charset="0"/>
                      </a:rPr>
                      <m:t>𝑠𝑢𝑚</m:t>
                    </m:r>
                    <m:d>
                      <m:dPr>
                        <m:begChr m:val="["/>
                        <m:endChr m:val="]"/>
                        <m:ctrlPr>
                          <a:rPr lang="en-US" sz="2400" i="1" dirty="0" smtClean="0">
                            <a:latin typeface="Cambria Math" panose="02040503050406030204" pitchFamily="18" charset="0"/>
                          </a:rPr>
                        </m:ctrlPr>
                      </m:dPr>
                      <m:e>
                        <m:r>
                          <a:rPr lang="en-US" sz="2400" i="1" dirty="0" err="1" smtClean="0">
                            <a:latin typeface="Cambria Math" panose="02040503050406030204" pitchFamily="18" charset="0"/>
                          </a:rPr>
                          <m:t>𝑖</m:t>
                        </m:r>
                        <m:r>
                          <a:rPr lang="en-US" sz="2400" i="1" dirty="0" smtClean="0">
                            <a:latin typeface="Cambria Math" panose="02040503050406030204" pitchFamily="18" charset="0"/>
                          </a:rPr>
                          <m:t>…</m:t>
                        </m:r>
                        <m:r>
                          <a:rPr lang="en-US" sz="2400" i="1" dirty="0">
                            <a:latin typeface="Cambria Math" panose="02040503050406030204" pitchFamily="18" charset="0"/>
                          </a:rPr>
                          <m:t>𝑗</m:t>
                        </m:r>
                      </m:e>
                    </m:d>
                    <m:r>
                      <a:rPr lang="en-US" sz="2400" i="1" dirty="0">
                        <a:latin typeface="Cambria Math" panose="02040503050406030204" pitchFamily="18" charset="0"/>
                      </a:rPr>
                      <m:t>= </m:t>
                    </m:r>
                    <m:r>
                      <a:rPr lang="en-US" sz="2400" i="1" dirty="0">
                        <a:latin typeface="Cambria Math" panose="02040503050406030204" pitchFamily="18" charset="0"/>
                      </a:rPr>
                      <m:t>𝑠𝑢𝑚</m:t>
                    </m:r>
                    <m:d>
                      <m:dPr>
                        <m:begChr m:val="["/>
                        <m:endChr m:val="]"/>
                        <m:ctrlPr>
                          <a:rPr lang="en-US" sz="2400" i="1" dirty="0">
                            <a:latin typeface="Cambria Math" panose="02040503050406030204" pitchFamily="18" charset="0"/>
                          </a:rPr>
                        </m:ctrlPr>
                      </m:dPr>
                      <m:e>
                        <m:r>
                          <a:rPr lang="en-US" sz="2400" i="1" dirty="0" err="1">
                            <a:latin typeface="Cambria Math" panose="02040503050406030204" pitchFamily="18" charset="0"/>
                          </a:rPr>
                          <m:t>𝑖</m:t>
                        </m:r>
                        <m:r>
                          <a:rPr lang="en-US" sz="2400" i="1" dirty="0">
                            <a:latin typeface="Cambria Math" panose="02040503050406030204" pitchFamily="18" charset="0"/>
                          </a:rPr>
                          <m:t>…</m:t>
                        </m:r>
                        <m:r>
                          <a:rPr lang="en-US" sz="2400" i="1" dirty="0">
                            <a:latin typeface="Cambria Math" panose="02040503050406030204" pitchFamily="18" charset="0"/>
                          </a:rPr>
                          <m:t>𝑡</m:t>
                        </m:r>
                      </m:e>
                    </m:d>
                    <m:r>
                      <a:rPr lang="en-US" sz="2400" i="1" dirty="0" smtClean="0">
                        <a:latin typeface="Cambria Math" panose="02040503050406030204" pitchFamily="18" charset="0"/>
                      </a:rPr>
                      <m:t>+</m:t>
                    </m:r>
                    <m:r>
                      <a:rPr lang="en-US" sz="2400" i="1" dirty="0">
                        <a:latin typeface="Cambria Math" panose="02040503050406030204" pitchFamily="18" charset="0"/>
                      </a:rPr>
                      <m:t>𝑠𝑢𝑚</m:t>
                    </m:r>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𝑡</m:t>
                        </m:r>
                        <m:r>
                          <a:rPr lang="en-US" sz="2400" i="1" dirty="0">
                            <a:latin typeface="Cambria Math" panose="02040503050406030204" pitchFamily="18" charset="0"/>
                          </a:rPr>
                          <m:t>…</m:t>
                        </m:r>
                        <m:r>
                          <a:rPr lang="en-US" sz="2400" i="1" dirty="0">
                            <a:latin typeface="Cambria Math" panose="02040503050406030204" pitchFamily="18" charset="0"/>
                          </a:rPr>
                          <m:t>𝑗</m:t>
                        </m:r>
                      </m:e>
                    </m:d>
                  </m:oMath>
                </a14:m>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Base case: </a:t>
                </a:r>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𝑠𝑢𝑚</m:t>
                      </m:r>
                      <m:d>
                        <m:dPr>
                          <m:begChr m:val="["/>
                          <m:endChr m:val="]"/>
                          <m:ctrlPr>
                            <a:rPr lang="en-US" sz="2400" i="1" dirty="0" smtClean="0">
                              <a:latin typeface="Cambria Math" panose="02040503050406030204" pitchFamily="18" charset="0"/>
                            </a:rPr>
                          </m:ctrlPr>
                        </m:dPr>
                        <m:e>
                          <m:r>
                            <a:rPr lang="en-US" sz="2400" i="1" dirty="0" err="1" smtClean="0">
                              <a:latin typeface="Cambria Math" panose="02040503050406030204" pitchFamily="18" charset="0"/>
                            </a:rPr>
                            <m:t>𝑖</m:t>
                          </m:r>
                          <m:r>
                            <a:rPr lang="en-US" sz="2400" i="1" dirty="0" smtClean="0">
                              <a:latin typeface="Cambria Math" panose="02040503050406030204" pitchFamily="18" charset="0"/>
                            </a:rPr>
                            <m:t>…</m:t>
                          </m:r>
                          <m:r>
                            <a:rPr lang="en-US" sz="2400" i="1" dirty="0" err="1" smtClean="0">
                              <a:latin typeface="Cambria Math" panose="02040503050406030204" pitchFamily="18" charset="0"/>
                            </a:rPr>
                            <m:t>𝑖</m:t>
                          </m:r>
                        </m:e>
                      </m:d>
                      <m:r>
                        <a:rPr lang="en-US" sz="2400" i="1" dirty="0" smtClean="0">
                          <a:latin typeface="Cambria Math" panose="02040503050406030204" pitchFamily="18" charset="0"/>
                        </a:rPr>
                        <m:t>=</m:t>
                      </m:r>
                      <m:r>
                        <a:rPr lang="en-US" sz="2400" i="1" dirty="0" smtClean="0">
                          <a:latin typeface="Cambria Math" panose="02040503050406030204" pitchFamily="18" charset="0"/>
                        </a:rPr>
                        <m:t>𝑎𝑟𝑟𝑎𝑦</m:t>
                      </m:r>
                      <m:d>
                        <m:dPr>
                          <m:begChr m:val="["/>
                          <m:endChr m:val="]"/>
                          <m:ctrlPr>
                            <a:rPr lang="en-US" sz="2400" i="1" dirty="0" smtClean="0">
                              <a:latin typeface="Cambria Math" panose="02040503050406030204" pitchFamily="18" charset="0"/>
                            </a:rPr>
                          </m:ctrlPr>
                        </m:dPr>
                        <m:e>
                          <m:r>
                            <a:rPr lang="en-US" sz="2400" i="1" dirty="0" err="1" smtClean="0">
                              <a:latin typeface="Cambria Math" panose="02040503050406030204" pitchFamily="18" charset="0"/>
                            </a:rPr>
                            <m:t>𝑖</m:t>
                          </m:r>
                        </m:e>
                      </m:d>
                      <m:r>
                        <a:rPr lang="en-US" sz="2400" b="0" i="1" dirty="0" smtClean="0">
                          <a:latin typeface="Cambria Math" panose="02040503050406030204" pitchFamily="18" charset="0"/>
                        </a:rPr>
                        <m:t> ∀ 0≤</m:t>
                      </m:r>
                      <m:r>
                        <a:rPr lang="en-US" sz="2400" b="0" i="1" dirty="0" smtClean="0">
                          <a:latin typeface="Cambria Math" panose="02040503050406030204" pitchFamily="18" charset="0"/>
                        </a:rPr>
                        <m:t>𝑖</m:t>
                      </m:r>
                      <m:r>
                        <a:rPr lang="en-US" sz="2400" b="0" i="1" dirty="0" smtClean="0">
                          <a:latin typeface="Cambria Math" panose="02040503050406030204" pitchFamily="18" charset="0"/>
                        </a:rPr>
                        <m:t>&lt;</m:t>
                      </m:r>
                      <m:r>
                        <a:rPr lang="en-US" sz="2400" b="0" i="1" dirty="0" smtClean="0">
                          <a:latin typeface="Cambria Math" panose="02040503050406030204" pitchFamily="18" charset="0"/>
                        </a:rPr>
                        <m:t>𝑛</m:t>
                      </m:r>
                    </m:oMath>
                  </m:oMathPara>
                </a14:m>
                <a:endParaRPr lang="en-US" sz="2400" b="0" dirty="0"/>
              </a:p>
              <a:p>
                <a:pPr marL="342900" indent="-342900">
                  <a:buFont typeface="Arial" panose="020B0604020202020204" pitchFamily="34" charset="0"/>
                  <a:buChar char="•"/>
                </a:pPr>
                <a:r>
                  <a:rPr lang="en-US" sz="2400" b="0" dirty="0"/>
                  <a:t>General case:</a:t>
                </a:r>
              </a:p>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𝑠𝑢𝑚</m:t>
                      </m:r>
                      <m:d>
                        <m:dPr>
                          <m:begChr m:val="["/>
                          <m:endChr m:val="]"/>
                          <m:ctrlPr>
                            <a:rPr lang="en-US" sz="2400" i="1" dirty="0">
                              <a:latin typeface="Cambria Math" panose="02040503050406030204" pitchFamily="18" charset="0"/>
                            </a:rPr>
                          </m:ctrlPr>
                        </m:dPr>
                        <m:e>
                          <m:r>
                            <a:rPr lang="en-US" sz="2400" i="1" dirty="0" err="1">
                              <a:latin typeface="Cambria Math" panose="02040503050406030204" pitchFamily="18" charset="0"/>
                            </a:rPr>
                            <m:t>𝑖</m:t>
                          </m:r>
                          <m:r>
                            <a:rPr lang="en-US" sz="2400" i="1" dirty="0">
                              <a:latin typeface="Cambria Math" panose="02040503050406030204" pitchFamily="18" charset="0"/>
                            </a:rPr>
                            <m:t>…</m:t>
                          </m:r>
                          <m:r>
                            <a:rPr lang="en-US" sz="2400" b="0" i="1" dirty="0" smtClean="0">
                              <a:latin typeface="Cambria Math" panose="02040503050406030204" pitchFamily="18" charset="0"/>
                            </a:rPr>
                            <m:t>𝑗</m:t>
                          </m:r>
                        </m:e>
                      </m:d>
                      <m:r>
                        <a:rPr lang="en-US" sz="2400" i="1" dirty="0">
                          <a:latin typeface="Cambria Math" panose="02040503050406030204" pitchFamily="18" charset="0"/>
                        </a:rPr>
                        <m:t>=</m:t>
                      </m:r>
                      <m:r>
                        <a:rPr lang="en-US" sz="2400" i="1" dirty="0">
                          <a:latin typeface="Cambria Math" panose="02040503050406030204" pitchFamily="18" charset="0"/>
                        </a:rPr>
                        <m:t>𝑠𝑢𝑚</m:t>
                      </m:r>
                      <m:d>
                        <m:dPr>
                          <m:begChr m:val="["/>
                          <m:endChr m:val="]"/>
                          <m:ctrlPr>
                            <a:rPr lang="en-US" sz="2400" i="1" dirty="0">
                              <a:latin typeface="Cambria Math" panose="02040503050406030204" pitchFamily="18" charset="0"/>
                            </a:rPr>
                          </m:ctrlPr>
                        </m:dPr>
                        <m:e>
                          <m:r>
                            <a:rPr lang="en-US" sz="2400" i="1" dirty="0" err="1">
                              <a:latin typeface="Cambria Math" panose="02040503050406030204" pitchFamily="18" charset="0"/>
                            </a:rPr>
                            <m:t>𝑖</m:t>
                          </m:r>
                          <m:r>
                            <a:rPr lang="en-US" sz="2400" i="1" dirty="0">
                              <a:latin typeface="Cambria Math" panose="02040503050406030204" pitchFamily="18" charset="0"/>
                            </a:rPr>
                            <m:t>…</m:t>
                          </m:r>
                          <m:d>
                            <m:dPr>
                              <m:ctrlPr>
                                <a:rPr lang="en-US" sz="2400" b="0" i="1" dirty="0" smtClean="0">
                                  <a:latin typeface="Cambria Math" panose="02040503050406030204" pitchFamily="18" charset="0"/>
                                </a:rPr>
                              </m:ctrlPr>
                            </m:dPr>
                            <m:e>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𝑖</m:t>
                                  </m:r>
                                  <m:r>
                                    <a:rPr lang="en-US" sz="2400" b="0" i="1" dirty="0" smtClean="0">
                                      <a:latin typeface="Cambria Math" panose="02040503050406030204" pitchFamily="18" charset="0"/>
                                    </a:rPr>
                                    <m:t>+</m:t>
                                  </m:r>
                                  <m:r>
                                    <a:rPr lang="en-US" sz="2400" b="0" i="1" dirty="0" smtClean="0">
                                      <a:latin typeface="Cambria Math" panose="02040503050406030204" pitchFamily="18" charset="0"/>
                                    </a:rPr>
                                    <m:t>𝑗</m:t>
                                  </m:r>
                                </m:num>
                                <m:den>
                                  <m:r>
                                    <a:rPr lang="en-US" sz="2400" b="0" i="1" dirty="0" smtClean="0">
                                      <a:latin typeface="Cambria Math" panose="02040503050406030204" pitchFamily="18" charset="0"/>
                                    </a:rPr>
                                    <m:t>2</m:t>
                                  </m:r>
                                </m:den>
                              </m:f>
                            </m:e>
                          </m:d>
                        </m:e>
                      </m:d>
                      <m:r>
                        <a:rPr lang="en-US" sz="2400" i="1" dirty="0">
                          <a:latin typeface="Cambria Math" panose="02040503050406030204" pitchFamily="18" charset="0"/>
                        </a:rPr>
                        <m:t>+</m:t>
                      </m:r>
                      <m:r>
                        <a:rPr lang="en-US" sz="2400" i="1" dirty="0">
                          <a:latin typeface="Cambria Math" panose="02040503050406030204" pitchFamily="18" charset="0"/>
                        </a:rPr>
                        <m:t>𝑠𝑢𝑚</m:t>
                      </m:r>
                      <m:d>
                        <m:dPr>
                          <m:begChr m:val="["/>
                          <m:endChr m:val="]"/>
                          <m:ctrlPr>
                            <a:rPr lang="en-US" sz="2400" i="1" dirty="0">
                              <a:latin typeface="Cambria Math" panose="02040503050406030204" pitchFamily="18" charset="0"/>
                            </a:rPr>
                          </m:ctrlPr>
                        </m:dPr>
                        <m:e>
                          <m:d>
                            <m:dPr>
                              <m:ctrlPr>
                                <a:rPr lang="en-US" sz="2400" b="0" i="1" dirty="0" smtClean="0">
                                  <a:latin typeface="Cambria Math" panose="02040503050406030204" pitchFamily="18" charset="0"/>
                                </a:rPr>
                              </m:ctrlPr>
                            </m:dPr>
                            <m:e>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𝑖</m:t>
                                  </m:r>
                                  <m:r>
                                    <a:rPr lang="en-US" sz="2400" b="0" i="1" dirty="0" smtClean="0">
                                      <a:latin typeface="Cambria Math" panose="02040503050406030204" pitchFamily="18" charset="0"/>
                                    </a:rPr>
                                    <m:t>+</m:t>
                                  </m:r>
                                  <m:r>
                                    <a:rPr lang="en-US" sz="2400" b="0" i="1" dirty="0" smtClean="0">
                                      <a:latin typeface="Cambria Math" panose="02040503050406030204" pitchFamily="18" charset="0"/>
                                    </a:rPr>
                                    <m:t>𝑗</m:t>
                                  </m:r>
                                </m:num>
                                <m:den>
                                  <m:r>
                                    <a:rPr lang="en-US" sz="2400" b="0" i="1" dirty="0" smtClean="0">
                                      <a:latin typeface="Cambria Math" panose="02040503050406030204" pitchFamily="18" charset="0"/>
                                    </a:rPr>
                                    <m:t>2</m:t>
                                  </m:r>
                                </m:den>
                              </m:f>
                              <m:r>
                                <a:rPr lang="en-US" sz="2400" b="0" i="1" dirty="0" smtClean="0">
                                  <a:latin typeface="Cambria Math" panose="02040503050406030204" pitchFamily="18" charset="0"/>
                                </a:rPr>
                                <m:t>+1</m:t>
                              </m:r>
                            </m:e>
                          </m:d>
                          <m:r>
                            <a:rPr lang="en-US" sz="2400" i="1" dirty="0">
                              <a:latin typeface="Cambria Math" panose="02040503050406030204" pitchFamily="18" charset="0"/>
                            </a:rPr>
                            <m:t>…</m:t>
                          </m:r>
                          <m:r>
                            <a:rPr lang="en-US" sz="2400" i="1" dirty="0">
                              <a:latin typeface="Cambria Math" panose="02040503050406030204" pitchFamily="18" charset="0"/>
                            </a:rPr>
                            <m:t>𝑗</m:t>
                          </m:r>
                        </m:e>
                      </m:d>
                    </m:oMath>
                  </m:oMathPara>
                </a14:m>
                <a:endParaRPr lang="en-US" sz="2400" b="0" dirty="0"/>
              </a:p>
              <a:p>
                <a:pPr marL="342900" indent="-342900">
                  <a:buFont typeface="Arial" panose="020B0604020202020204" pitchFamily="34" charset="0"/>
                  <a:buChar char="•"/>
                </a:pPr>
                <a:endParaRPr lang="en-US" sz="2400" dirty="0"/>
              </a:p>
              <a:p>
                <a:endParaRPr lang="en-US" sz="2400" dirty="0"/>
              </a:p>
            </p:txBody>
          </p:sp>
        </mc:Choice>
        <mc:Fallback xmlns="">
          <p:sp>
            <p:nvSpPr>
              <p:cNvPr id="16" name="TextBox 15">
                <a:extLst>
                  <a:ext uri="{FF2B5EF4-FFF2-40B4-BE49-F238E27FC236}">
                    <a16:creationId xmlns:a16="http://schemas.microsoft.com/office/drawing/2014/main" id="{C8E2614A-010B-44E6-B248-E54E1FC4422C}"/>
                  </a:ext>
                </a:extLst>
              </p:cNvPr>
              <p:cNvSpPr txBox="1">
                <a:spLocks noRot="1" noChangeAspect="1" noMove="1" noResize="1" noEditPoints="1" noAdjustHandles="1" noChangeArrowheads="1" noChangeShapeType="1" noTextEdit="1"/>
              </p:cNvSpPr>
              <p:nvPr/>
            </p:nvSpPr>
            <p:spPr>
              <a:xfrm>
                <a:off x="727509" y="1172558"/>
                <a:ext cx="7688982" cy="3745769"/>
              </a:xfrm>
              <a:prstGeom prst="rect">
                <a:avLst/>
              </a:prstGeom>
              <a:blipFill>
                <a:blip r:embed="rId3"/>
                <a:stretch>
                  <a:fillRect l="-1030" t="-1138"/>
                </a:stretch>
              </a:blipFill>
            </p:spPr>
            <p:txBody>
              <a:bodyPr/>
              <a:lstStyle/>
              <a:p>
                <a:r>
                  <a:rPr lang="en-US">
                    <a:noFill/>
                  </a:rPr>
                  <a:t> </a:t>
                </a:r>
              </a:p>
            </p:txBody>
          </p:sp>
        </mc:Fallback>
      </mc:AlternateContent>
    </p:spTree>
    <p:extLst>
      <p:ext uri="{BB962C8B-B14F-4D97-AF65-F5344CB8AC3E}">
        <p14:creationId xmlns:p14="http://schemas.microsoft.com/office/powerpoint/2010/main" val="1800274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50" y="526350"/>
            <a:ext cx="5604000" cy="4090800"/>
          </a:xfrm>
          <a:prstGeom prst="rect">
            <a:avLst/>
          </a:prstGeom>
        </p:spPr>
        <p:txBody>
          <a:bodyPr wrap="square" lIns="91425" tIns="91425" rIns="91425" bIns="91425" anchor="ctr" anchorCtr="0">
            <a:noAutofit/>
          </a:bodyPr>
          <a:lstStyle/>
          <a:p>
            <a:pPr marL="342900" lvl="0"/>
            <a:r>
              <a:rPr lang="en-US" dirty="0"/>
              <a:t>Segment trees</a:t>
            </a:r>
          </a:p>
        </p:txBody>
      </p:sp>
    </p:spTree>
    <p:extLst>
      <p:ext uri="{BB962C8B-B14F-4D97-AF65-F5344CB8AC3E}">
        <p14:creationId xmlns:p14="http://schemas.microsoft.com/office/powerpoint/2010/main" val="3130091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Segment Tree:</a:t>
            </a:r>
            <a:endParaRPr b="1" dirty="0"/>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8E2614A-010B-44E6-B248-E54E1FC4422C}"/>
                  </a:ext>
                </a:extLst>
              </p:cNvPr>
              <p:cNvSpPr txBox="1"/>
              <p:nvPr/>
            </p:nvSpPr>
            <p:spPr>
              <a:xfrm>
                <a:off x="727509" y="1172558"/>
                <a:ext cx="7688982" cy="4154984"/>
              </a:xfrm>
              <a:prstGeom prst="rect">
                <a:avLst/>
              </a:prstGeom>
              <a:noFill/>
            </p:spPr>
            <p:txBody>
              <a:bodyPr wrap="square" rtlCol="0">
                <a:spAutoFit/>
              </a:bodyPr>
              <a:lstStyle/>
              <a:p>
                <a:r>
                  <a:rPr lang="en-US" sz="2400" dirty="0"/>
                  <a:t>Idea:</a:t>
                </a:r>
              </a:p>
              <a:p>
                <a:pPr marL="342900" indent="-342900">
                  <a:buFont typeface="Arial" panose="020B0604020202020204" pitchFamily="34" charset="0"/>
                  <a:buChar char="•"/>
                </a:pPr>
                <a:r>
                  <a:rPr lang="en-US" sz="2400" dirty="0"/>
                  <a:t>We precompute a complete binary tree on top of the array with answers to ranges of sizes </a:t>
                </a:r>
                <a14:m>
                  <m:oMath xmlns:m="http://schemas.openxmlformats.org/officeDocument/2006/math">
                    <m:d>
                      <m:dPr>
                        <m:ctrlPr>
                          <a:rPr lang="en-US" sz="2400" b="0" i="1" dirty="0" smtClean="0">
                            <a:latin typeface="Cambria Math" panose="02040503050406030204" pitchFamily="18" charset="0"/>
                          </a:rPr>
                        </m:ctrlPr>
                      </m:dPr>
                      <m:e>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0</m:t>
                            </m:r>
                          </m:sup>
                        </m:sSup>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2</m:t>
                            </m:r>
                          </m:e>
                          <m:sup>
                            <m:r>
                              <a:rPr lang="en-US" sz="2400" b="0" i="1" dirty="0" smtClean="0">
                                <a:latin typeface="Cambria Math" panose="02040503050406030204" pitchFamily="18" charset="0"/>
                              </a:rPr>
                              <m:t>1</m:t>
                            </m:r>
                          </m:sup>
                        </m:sSup>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2</m:t>
                            </m:r>
                          </m:sup>
                        </m:sSup>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3</m:t>
                            </m:r>
                          </m:sup>
                        </m:sSup>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2</m:t>
                            </m:r>
                          </m:e>
                          <m:sup>
                            <m:r>
                              <a:rPr lang="en-US" sz="2400" b="0" i="1" dirty="0" smtClean="0">
                                <a:latin typeface="Cambria Math" panose="02040503050406030204" pitchFamily="18" charset="0"/>
                              </a:rPr>
                              <m:t>4</m:t>
                            </m:r>
                          </m:sup>
                        </m:sSup>
                        <m:r>
                          <a:rPr lang="en-US" sz="2400" i="1" dirty="0" smtClean="0">
                            <a:latin typeface="Cambria Math" panose="02040503050406030204" pitchFamily="18" charset="0"/>
                          </a:rPr>
                          <m:t> …</m:t>
                        </m:r>
                      </m:e>
                    </m:d>
                  </m:oMath>
                </a14:m>
                <a:endParaRPr lang="en-US" sz="2400" dirty="0"/>
              </a:p>
              <a:p>
                <a:pPr marL="342900" indent="-342900">
                  <a:buFont typeface="Arial" panose="020B0604020202020204" pitchFamily="34" charset="0"/>
                  <a:buChar char="•"/>
                </a:pPr>
                <a:r>
                  <a:rPr lang="en-US" sz="2400" dirty="0"/>
                  <a:t>Using the ideas we developed we can build the trees bottom up from leaves which represent array elements … up to the root which represent the sum of the whole array!</a:t>
                </a:r>
              </a:p>
              <a:p>
                <a:pPr marL="342900" indent="-342900">
                  <a:buFont typeface="Arial" panose="020B0604020202020204" pitchFamily="34" charset="0"/>
                  <a:buChar char="•"/>
                </a:pPr>
                <a:r>
                  <a:rPr lang="en-US" sz="2400" dirty="0"/>
                  <a:t>It will be clearer with an example!</a:t>
                </a:r>
              </a:p>
              <a:p>
                <a:pPr marL="342900" indent="-342900">
                  <a:buFont typeface="Arial" panose="020B0604020202020204" pitchFamily="34" charset="0"/>
                  <a:buChar char="•"/>
                </a:pPr>
                <a:endParaRPr lang="en-US" sz="2400" dirty="0"/>
              </a:p>
              <a:p>
                <a:endParaRPr lang="en-US" sz="2400" dirty="0"/>
              </a:p>
            </p:txBody>
          </p:sp>
        </mc:Choice>
        <mc:Fallback>
          <p:sp>
            <p:nvSpPr>
              <p:cNvPr id="16" name="TextBox 15">
                <a:extLst>
                  <a:ext uri="{FF2B5EF4-FFF2-40B4-BE49-F238E27FC236}">
                    <a16:creationId xmlns:a16="http://schemas.microsoft.com/office/drawing/2014/main" id="{C8E2614A-010B-44E6-B248-E54E1FC4422C}"/>
                  </a:ext>
                </a:extLst>
              </p:cNvPr>
              <p:cNvSpPr txBox="1">
                <a:spLocks noRot="1" noChangeAspect="1" noMove="1" noResize="1" noEditPoints="1" noAdjustHandles="1" noChangeArrowheads="1" noChangeShapeType="1" noTextEdit="1"/>
              </p:cNvSpPr>
              <p:nvPr/>
            </p:nvSpPr>
            <p:spPr>
              <a:xfrm>
                <a:off x="727509" y="1172558"/>
                <a:ext cx="7688982" cy="4154984"/>
              </a:xfrm>
              <a:prstGeom prst="rect">
                <a:avLst/>
              </a:prstGeom>
              <a:blipFill>
                <a:blip r:embed="rId3"/>
                <a:stretch>
                  <a:fillRect l="-1189" t="-1026" r="-174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76AA6023-D99F-44E6-872D-8A0C835D1611}"/>
              </a:ext>
            </a:extLst>
          </p:cNvPr>
          <p:cNvSpPr/>
          <p:nvPr/>
        </p:nvSpPr>
        <p:spPr>
          <a:xfrm>
            <a:off x="1094353" y="4518155"/>
            <a:ext cx="5615640" cy="523220"/>
          </a:xfrm>
          <a:prstGeom prst="rect">
            <a:avLst/>
          </a:prstGeom>
        </p:spPr>
        <p:txBody>
          <a:bodyPr wrap="none">
            <a:spAutoFit/>
          </a:bodyPr>
          <a:lstStyle/>
          <a:p>
            <a:r>
              <a:rPr lang="en-US" dirty="0"/>
              <a:t>Let’s check some animations on: </a:t>
            </a:r>
            <a:r>
              <a:rPr lang="en-US" dirty="0">
                <a:hlinkClick r:id="rId4"/>
              </a:rPr>
              <a:t>https://visualgo.net/en/segmenttree</a:t>
            </a:r>
            <a:endParaRPr lang="en-US" dirty="0"/>
          </a:p>
          <a:p>
            <a:endParaRPr lang="en-US" dirty="0"/>
          </a:p>
        </p:txBody>
      </p:sp>
    </p:spTree>
    <p:extLst>
      <p:ext uri="{BB962C8B-B14F-4D97-AF65-F5344CB8AC3E}">
        <p14:creationId xmlns:p14="http://schemas.microsoft.com/office/powerpoint/2010/main" val="3370481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Segment Tree:</a:t>
            </a:r>
            <a:endParaRPr b="1" dirty="0"/>
          </a:p>
        </p:txBody>
      </p:sp>
      <p:pic>
        <p:nvPicPr>
          <p:cNvPr id="3" name="Picture 2">
            <a:extLst>
              <a:ext uri="{FF2B5EF4-FFF2-40B4-BE49-F238E27FC236}">
                <a16:creationId xmlns:a16="http://schemas.microsoft.com/office/drawing/2014/main" id="{20EC2134-5492-4E1C-B8B2-0E13AE391CFC}"/>
              </a:ext>
            </a:extLst>
          </p:cNvPr>
          <p:cNvPicPr>
            <a:picLocks noChangeAspect="1"/>
          </p:cNvPicPr>
          <p:nvPr/>
        </p:nvPicPr>
        <p:blipFill>
          <a:blip r:embed="rId3"/>
          <a:stretch>
            <a:fillRect/>
          </a:stretch>
        </p:blipFill>
        <p:spPr>
          <a:xfrm>
            <a:off x="36829" y="1180835"/>
            <a:ext cx="9107171" cy="3781953"/>
          </a:xfrm>
          <a:prstGeom prst="rect">
            <a:avLst/>
          </a:prstGeom>
        </p:spPr>
      </p:pic>
    </p:spTree>
    <p:extLst>
      <p:ext uri="{BB962C8B-B14F-4D97-AF65-F5344CB8AC3E}">
        <p14:creationId xmlns:p14="http://schemas.microsoft.com/office/powerpoint/2010/main" val="868662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4069135" cy="613200"/>
          </a:xfrm>
          <a:prstGeom prst="rect">
            <a:avLst/>
          </a:prstGeom>
        </p:spPr>
        <p:txBody>
          <a:bodyPr wrap="square" lIns="91425" tIns="91425" rIns="91425" bIns="91425" anchor="t" anchorCtr="0">
            <a:noAutofit/>
          </a:bodyPr>
          <a:lstStyle/>
          <a:p>
            <a:pPr lvl="0"/>
            <a:r>
              <a:rPr lang="en-US" b="1" dirty="0"/>
              <a:t>Segment Tree: </a:t>
            </a:r>
            <a:r>
              <a:rPr lang="en-US" b="1" dirty="0">
                <a:latin typeface="Courier New" panose="02070309020205020404" pitchFamily="49" charset="0"/>
                <a:cs typeface="Courier New" panose="02070309020205020404" pitchFamily="49" charset="0"/>
              </a:rPr>
              <a:t>build</a:t>
            </a:r>
            <a:r>
              <a:rPr lang="en-US" b="1" dirty="0"/>
              <a:t> routine</a:t>
            </a:r>
            <a:endParaRPr b="1" dirty="0"/>
          </a:p>
        </p:txBody>
      </p:sp>
      <p:pic>
        <p:nvPicPr>
          <p:cNvPr id="6" name="Picture 5">
            <a:extLst>
              <a:ext uri="{FF2B5EF4-FFF2-40B4-BE49-F238E27FC236}">
                <a16:creationId xmlns:a16="http://schemas.microsoft.com/office/drawing/2014/main" id="{44001C91-7612-4F27-B68A-760947E2D191}"/>
              </a:ext>
            </a:extLst>
          </p:cNvPr>
          <p:cNvPicPr>
            <a:picLocks noChangeAspect="1"/>
          </p:cNvPicPr>
          <p:nvPr/>
        </p:nvPicPr>
        <p:blipFill>
          <a:blip r:embed="rId3"/>
          <a:stretch>
            <a:fillRect/>
          </a:stretch>
        </p:blipFill>
        <p:spPr>
          <a:xfrm>
            <a:off x="4403413" y="106382"/>
            <a:ext cx="4763165" cy="477269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CAE6A3E-ECF4-4DA1-B679-F5396EE93437}"/>
                  </a:ext>
                </a:extLst>
              </p:cNvPr>
              <p:cNvSpPr txBox="1"/>
              <p:nvPr/>
            </p:nvSpPr>
            <p:spPr>
              <a:xfrm>
                <a:off x="184584" y="1836927"/>
                <a:ext cx="3523022"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Since it’s a complete tree we can use array representation (same as heap)</a:t>
                </a:r>
              </a:p>
              <a:p>
                <a:pPr marL="342900" indent="-342900">
                  <a:buFont typeface="Arial" panose="020B0604020202020204" pitchFamily="34" charset="0"/>
                  <a:buChar char="•"/>
                </a:pPr>
                <a:r>
                  <a:rPr lang="en-US" sz="2400" dirty="0"/>
                  <a:t>Runs in </a:t>
                </a:r>
                <a14:m>
                  <m:oMath xmlns:m="http://schemas.openxmlformats.org/officeDocument/2006/math">
                    <m:r>
                      <a:rPr lang="en-US" sz="2400" b="0" i="1" smtClean="0">
                        <a:latin typeface="Cambria Math" panose="02040503050406030204" pitchFamily="18" charset="0"/>
                      </a:rPr>
                      <m:t>𝑂</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oMath>
                </a14:m>
                <a:r>
                  <a:rPr lang="en-US" sz="2400" dirty="0"/>
                  <a:t>, total of </a:t>
                </a:r>
                <a14:m>
                  <m:oMath xmlns:m="http://schemas.openxmlformats.org/officeDocument/2006/math">
                    <m:r>
                      <a:rPr lang="en-US" sz="2400" b="1" i="1" dirty="0" smtClean="0">
                        <a:latin typeface="Cambria Math" panose="02040503050406030204" pitchFamily="18" charset="0"/>
                      </a:rPr>
                      <m:t>𝟐</m:t>
                    </m:r>
                    <m:r>
                      <a:rPr lang="en-US" sz="2400" b="1" i="1" dirty="0" smtClean="0">
                        <a:latin typeface="Cambria Math" panose="02040503050406030204" pitchFamily="18" charset="0"/>
                      </a:rPr>
                      <m:t>𝒏</m:t>
                    </m:r>
                    <m:r>
                      <a:rPr lang="en-US" sz="2400" b="1" i="1" dirty="0" smtClean="0">
                        <a:latin typeface="Cambria Math" panose="02040503050406030204" pitchFamily="18" charset="0"/>
                      </a:rPr>
                      <m:t>−</m:t>
                    </m:r>
                    <m:r>
                      <a:rPr lang="en-US" sz="2400" b="1" i="1" dirty="0" smtClean="0">
                        <a:latin typeface="Cambria Math" panose="02040503050406030204" pitchFamily="18" charset="0"/>
                      </a:rPr>
                      <m:t>𝟏</m:t>
                    </m:r>
                  </m:oMath>
                </a14:m>
                <a:r>
                  <a:rPr lang="en-US" sz="2400" dirty="0"/>
                  <a:t> node each computed once </a:t>
                </a:r>
              </a:p>
            </p:txBody>
          </p:sp>
        </mc:Choice>
        <mc:Fallback xmlns="">
          <p:sp>
            <p:nvSpPr>
              <p:cNvPr id="8" name="TextBox 7">
                <a:extLst>
                  <a:ext uri="{FF2B5EF4-FFF2-40B4-BE49-F238E27FC236}">
                    <a16:creationId xmlns:a16="http://schemas.microsoft.com/office/drawing/2014/main" id="{8CAE6A3E-ECF4-4DA1-B679-F5396EE93437}"/>
                  </a:ext>
                </a:extLst>
              </p:cNvPr>
              <p:cNvSpPr txBox="1">
                <a:spLocks noRot="1" noChangeAspect="1" noMove="1" noResize="1" noEditPoints="1" noAdjustHandles="1" noChangeArrowheads="1" noChangeShapeType="1" noTextEdit="1"/>
              </p:cNvSpPr>
              <p:nvPr/>
            </p:nvSpPr>
            <p:spPr>
              <a:xfrm>
                <a:off x="184584" y="1836927"/>
                <a:ext cx="3523022" cy="2677656"/>
              </a:xfrm>
              <a:prstGeom prst="rect">
                <a:avLst/>
              </a:prstGeom>
              <a:blipFill>
                <a:blip r:embed="rId4"/>
                <a:stretch>
                  <a:fillRect l="-2249" t="-1591" r="-3287" b="-4318"/>
                </a:stretch>
              </a:blipFill>
            </p:spPr>
            <p:txBody>
              <a:bodyPr/>
              <a:lstStyle/>
              <a:p>
                <a:r>
                  <a:rPr lang="en-US">
                    <a:noFill/>
                  </a:rPr>
                  <a:t> </a:t>
                </a:r>
              </a:p>
            </p:txBody>
          </p:sp>
        </mc:Fallback>
      </mc:AlternateContent>
    </p:spTree>
    <p:extLst>
      <p:ext uri="{BB962C8B-B14F-4D97-AF65-F5344CB8AC3E}">
        <p14:creationId xmlns:p14="http://schemas.microsoft.com/office/powerpoint/2010/main" val="217575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50" y="526350"/>
            <a:ext cx="5604000" cy="4090800"/>
          </a:xfrm>
          <a:prstGeom prst="rect">
            <a:avLst/>
          </a:prstGeom>
        </p:spPr>
        <p:txBody>
          <a:bodyPr wrap="square" lIns="91425" tIns="91425" rIns="91425" bIns="91425" anchor="ctr" anchorCtr="0">
            <a:noAutofit/>
          </a:bodyPr>
          <a:lstStyle/>
          <a:p>
            <a:pPr marL="342900" lvl="0"/>
            <a:r>
              <a:rPr lang="en-US" dirty="0"/>
              <a:t>Disjoint sets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Segment Tree: </a:t>
            </a:r>
            <a:r>
              <a:rPr lang="en-US" b="1" dirty="0">
                <a:latin typeface="Courier New" panose="02070309020205020404" pitchFamily="49" charset="0"/>
                <a:cs typeface="Courier New" panose="02070309020205020404" pitchFamily="49" charset="0"/>
              </a:rPr>
              <a:t>query</a:t>
            </a:r>
            <a:r>
              <a:rPr lang="en-US" b="1" dirty="0"/>
              <a:t> routine</a:t>
            </a:r>
            <a:endParaRPr b="1" dirty="0"/>
          </a:p>
        </p:txBody>
      </p:sp>
      <p:pic>
        <p:nvPicPr>
          <p:cNvPr id="3" name="Picture 2">
            <a:extLst>
              <a:ext uri="{FF2B5EF4-FFF2-40B4-BE49-F238E27FC236}">
                <a16:creationId xmlns:a16="http://schemas.microsoft.com/office/drawing/2014/main" id="{D7C7173B-9DB0-4E99-B411-B1ACB21A7B6A}"/>
              </a:ext>
            </a:extLst>
          </p:cNvPr>
          <p:cNvPicPr>
            <a:picLocks noChangeAspect="1"/>
          </p:cNvPicPr>
          <p:nvPr/>
        </p:nvPicPr>
        <p:blipFill>
          <a:blip r:embed="rId3"/>
          <a:stretch>
            <a:fillRect/>
          </a:stretch>
        </p:blipFill>
        <p:spPr>
          <a:xfrm>
            <a:off x="3895679" y="1611736"/>
            <a:ext cx="4439270" cy="278168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461847E-A78A-4099-9EAF-1F3C389F444D}"/>
                  </a:ext>
                </a:extLst>
              </p:cNvPr>
              <p:cNvSpPr txBox="1"/>
              <p:nvPr/>
            </p:nvSpPr>
            <p:spPr>
              <a:xfrm>
                <a:off x="184584" y="1836927"/>
                <a:ext cx="352302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Runs in </a:t>
                </a:r>
                <a14:m>
                  <m:oMath xmlns:m="http://schemas.openxmlformats.org/officeDocument/2006/math">
                    <m:r>
                      <a:rPr lang="en-US" sz="2400" b="0" i="1" smtClean="0">
                        <a:latin typeface="Cambria Math" panose="02040503050406030204" pitchFamily="18" charset="0"/>
                      </a:rPr>
                      <m:t>𝑂</m:t>
                    </m:r>
                    <m:r>
                      <a:rPr lang="en-US" sz="2400" b="0" i="1" smtClean="0">
                        <a:latin typeface="Cambria Math" panose="02040503050406030204" pitchFamily="18" charset="0"/>
                      </a:rPr>
                      <m:t>(</m:t>
                    </m:r>
                    <m:r>
                      <a:rPr lang="en-US" sz="2400" b="0" i="1" smtClean="0">
                        <a:latin typeface="Cambria Math" panose="02040503050406030204" pitchFamily="18" charset="0"/>
                      </a:rPr>
                      <m:t>𝑙𝑜𝑔𝑛</m:t>
                    </m:r>
                    <m:r>
                      <a:rPr lang="en-US" sz="2400" b="0" i="1" smtClean="0">
                        <a:latin typeface="Cambria Math" panose="02040503050406030204" pitchFamily="18" charset="0"/>
                      </a:rPr>
                      <m:t>)</m:t>
                    </m:r>
                  </m:oMath>
                </a14:m>
                <a:r>
                  <a:rPr lang="en-US" sz="2400" dirty="0"/>
                  <a:t> </a:t>
                </a:r>
              </a:p>
            </p:txBody>
          </p:sp>
        </mc:Choice>
        <mc:Fallback xmlns="">
          <p:sp>
            <p:nvSpPr>
              <p:cNvPr id="5" name="TextBox 4">
                <a:extLst>
                  <a:ext uri="{FF2B5EF4-FFF2-40B4-BE49-F238E27FC236}">
                    <a16:creationId xmlns:a16="http://schemas.microsoft.com/office/drawing/2014/main" id="{C461847E-A78A-4099-9EAF-1F3C389F444D}"/>
                  </a:ext>
                </a:extLst>
              </p:cNvPr>
              <p:cNvSpPr txBox="1">
                <a:spLocks noRot="1" noChangeAspect="1" noMove="1" noResize="1" noEditPoints="1" noAdjustHandles="1" noChangeArrowheads="1" noChangeShapeType="1" noTextEdit="1"/>
              </p:cNvSpPr>
              <p:nvPr/>
            </p:nvSpPr>
            <p:spPr>
              <a:xfrm>
                <a:off x="184584" y="1836927"/>
                <a:ext cx="3523022" cy="461665"/>
              </a:xfrm>
              <a:prstGeom prst="rect">
                <a:avLst/>
              </a:prstGeom>
              <a:blipFill>
                <a:blip r:embed="rId4"/>
                <a:stretch>
                  <a:fillRect l="-2249"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3095758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Segment Tree: </a:t>
            </a:r>
            <a:r>
              <a:rPr lang="en-US" b="1" dirty="0" err="1">
                <a:latin typeface="Courier New" panose="02070309020205020404" pitchFamily="49" charset="0"/>
                <a:cs typeface="Courier New" panose="02070309020205020404" pitchFamily="49" charset="0"/>
              </a:rPr>
              <a:t>updatePoint</a:t>
            </a:r>
            <a:r>
              <a:rPr lang="en-US" b="1" dirty="0"/>
              <a:t> routine</a:t>
            </a:r>
            <a:endParaRPr b="1" dirty="0"/>
          </a:p>
        </p:txBody>
      </p:sp>
      <p:pic>
        <p:nvPicPr>
          <p:cNvPr id="3" name="Picture 2">
            <a:extLst>
              <a:ext uri="{FF2B5EF4-FFF2-40B4-BE49-F238E27FC236}">
                <a16:creationId xmlns:a16="http://schemas.microsoft.com/office/drawing/2014/main" id="{E00C2877-C354-41B2-9962-C3F08BABAFE0}"/>
              </a:ext>
            </a:extLst>
          </p:cNvPr>
          <p:cNvPicPr>
            <a:picLocks noChangeAspect="1"/>
          </p:cNvPicPr>
          <p:nvPr/>
        </p:nvPicPr>
        <p:blipFill>
          <a:blip r:embed="rId3"/>
          <a:stretch>
            <a:fillRect/>
          </a:stretch>
        </p:blipFill>
        <p:spPr>
          <a:xfrm>
            <a:off x="1018714" y="1505752"/>
            <a:ext cx="6620799" cy="236253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43C1728-13AE-4E95-B77F-0F142809FA68}"/>
                  </a:ext>
                </a:extLst>
              </p:cNvPr>
              <p:cNvSpPr txBox="1"/>
              <p:nvPr/>
            </p:nvSpPr>
            <p:spPr>
              <a:xfrm>
                <a:off x="2699184" y="4236810"/>
                <a:ext cx="352302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Runs in </a:t>
                </a:r>
                <a14:m>
                  <m:oMath xmlns:m="http://schemas.openxmlformats.org/officeDocument/2006/math">
                    <m:r>
                      <a:rPr lang="en-US" sz="2400" b="0" i="1" smtClean="0">
                        <a:latin typeface="Cambria Math" panose="02040503050406030204" pitchFamily="18" charset="0"/>
                      </a:rPr>
                      <m:t>𝑂</m:t>
                    </m:r>
                    <m:r>
                      <a:rPr lang="en-US" sz="2400" b="0" i="1" smtClean="0">
                        <a:latin typeface="Cambria Math" panose="02040503050406030204" pitchFamily="18" charset="0"/>
                      </a:rPr>
                      <m:t>(</m:t>
                    </m:r>
                    <m:r>
                      <a:rPr lang="en-US" sz="2400" b="0" i="1" smtClean="0">
                        <a:latin typeface="Cambria Math" panose="02040503050406030204" pitchFamily="18" charset="0"/>
                      </a:rPr>
                      <m:t>𝑙𝑜𝑔𝑛</m:t>
                    </m:r>
                    <m:r>
                      <a:rPr lang="en-US" sz="2400" b="0" i="1" smtClean="0">
                        <a:latin typeface="Cambria Math" panose="02040503050406030204" pitchFamily="18" charset="0"/>
                      </a:rPr>
                      <m:t>)</m:t>
                    </m:r>
                  </m:oMath>
                </a14:m>
                <a:r>
                  <a:rPr lang="en-US" sz="2400" dirty="0"/>
                  <a:t> </a:t>
                </a:r>
              </a:p>
            </p:txBody>
          </p:sp>
        </mc:Choice>
        <mc:Fallback xmlns="">
          <p:sp>
            <p:nvSpPr>
              <p:cNvPr id="5" name="TextBox 4">
                <a:extLst>
                  <a:ext uri="{FF2B5EF4-FFF2-40B4-BE49-F238E27FC236}">
                    <a16:creationId xmlns:a16="http://schemas.microsoft.com/office/drawing/2014/main" id="{F43C1728-13AE-4E95-B77F-0F142809FA68}"/>
                  </a:ext>
                </a:extLst>
              </p:cNvPr>
              <p:cNvSpPr txBox="1">
                <a:spLocks noRot="1" noChangeAspect="1" noMove="1" noResize="1" noEditPoints="1" noAdjustHandles="1" noChangeArrowheads="1" noChangeShapeType="1" noTextEdit="1"/>
              </p:cNvSpPr>
              <p:nvPr/>
            </p:nvSpPr>
            <p:spPr>
              <a:xfrm>
                <a:off x="2699184" y="4236810"/>
                <a:ext cx="3523022" cy="461665"/>
              </a:xfrm>
              <a:prstGeom prst="rect">
                <a:avLst/>
              </a:prstGeom>
              <a:blipFill>
                <a:blip r:embed="rId4"/>
                <a:stretch>
                  <a:fillRect l="-2422"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3980131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Segment Tree: </a:t>
            </a:r>
            <a:r>
              <a:rPr lang="en-US" b="1" dirty="0" err="1">
                <a:latin typeface="Courier New" panose="02070309020205020404" pitchFamily="49" charset="0"/>
                <a:cs typeface="Courier New" panose="02070309020205020404" pitchFamily="49" charset="0"/>
              </a:rPr>
              <a:t>updateRange</a:t>
            </a:r>
            <a:r>
              <a:rPr lang="en-US" b="1" dirty="0"/>
              <a:t> routine</a:t>
            </a:r>
            <a:endParaRPr b="1" dirty="0"/>
          </a:p>
        </p:txBody>
      </p:sp>
      <p:sp>
        <p:nvSpPr>
          <p:cNvPr id="3" name="TextBox 2">
            <a:extLst>
              <a:ext uri="{FF2B5EF4-FFF2-40B4-BE49-F238E27FC236}">
                <a16:creationId xmlns:a16="http://schemas.microsoft.com/office/drawing/2014/main" id="{5359A8A6-5A45-430F-85ED-E94AB0F1BFE9}"/>
              </a:ext>
            </a:extLst>
          </p:cNvPr>
          <p:cNvSpPr txBox="1"/>
          <p:nvPr/>
        </p:nvSpPr>
        <p:spPr>
          <a:xfrm>
            <a:off x="727509" y="1172558"/>
            <a:ext cx="768898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Can we do still do this efficiently?</a:t>
            </a:r>
          </a:p>
        </p:txBody>
      </p:sp>
    </p:spTree>
    <p:extLst>
      <p:ext uri="{BB962C8B-B14F-4D97-AF65-F5344CB8AC3E}">
        <p14:creationId xmlns:p14="http://schemas.microsoft.com/office/powerpoint/2010/main" val="3478260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Segment Tree: </a:t>
            </a:r>
            <a:r>
              <a:rPr lang="en-US" b="1" dirty="0" err="1">
                <a:latin typeface="Courier New" panose="02070309020205020404" pitchFamily="49" charset="0"/>
                <a:cs typeface="Courier New" panose="02070309020205020404" pitchFamily="49" charset="0"/>
              </a:rPr>
              <a:t>updateRange</a:t>
            </a:r>
            <a:r>
              <a:rPr lang="en-US" b="1" dirty="0"/>
              <a:t> routine</a:t>
            </a:r>
            <a:endParaRPr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359A8A6-5A45-430F-85ED-E94AB0F1BFE9}"/>
                  </a:ext>
                </a:extLst>
              </p:cNvPr>
              <p:cNvSpPr txBox="1"/>
              <p:nvPr/>
            </p:nvSpPr>
            <p:spPr>
              <a:xfrm>
                <a:off x="727509" y="1172558"/>
                <a:ext cx="7688982"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Can we do still do this efficiently?</a:t>
                </a:r>
              </a:p>
              <a:p>
                <a:pPr marL="342900" indent="-342900">
                  <a:buFont typeface="Arial" panose="020B0604020202020204" pitchFamily="34" charset="0"/>
                  <a:buChar char="•"/>
                </a:pPr>
                <a:r>
                  <a:rPr lang="en-US" sz="2400" dirty="0"/>
                  <a:t>Run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b="0" i="1" dirty="0" smtClean="0">
                        <a:latin typeface="Cambria Math" panose="02040503050406030204" pitchFamily="18" charset="0"/>
                      </a:rPr>
                      <m:t>𝑛</m:t>
                    </m:r>
                    <m:func>
                      <m:funcPr>
                        <m:ctrlPr>
                          <a:rPr lang="en-US" sz="2400" b="0" i="1" dirty="0" smtClean="0">
                            <a:latin typeface="Cambria Math" panose="02040503050406030204" pitchFamily="18" charset="0"/>
                          </a:rPr>
                        </m:ctrlPr>
                      </m:funcPr>
                      <m:fName>
                        <m:r>
                          <m:rPr>
                            <m:sty m:val="p"/>
                          </m:rPr>
                          <a:rPr lang="en-US" sz="2400" b="0" i="0" dirty="0" smtClean="0">
                            <a:latin typeface="Cambria Math" panose="02040503050406030204" pitchFamily="18" charset="0"/>
                          </a:rPr>
                          <m:t>log</m:t>
                        </m:r>
                      </m:fName>
                      <m:e>
                        <m:r>
                          <a:rPr lang="en-US" sz="2400" b="0" i="1" dirty="0" smtClean="0">
                            <a:latin typeface="Cambria Math" panose="02040503050406030204" pitchFamily="18" charset="0"/>
                          </a:rPr>
                          <m:t>𝑛</m:t>
                        </m:r>
                      </m:e>
                    </m:func>
                    <m:r>
                      <a:rPr lang="en-US" sz="2400" i="1" dirty="0" smtClean="0">
                        <a:latin typeface="Cambria Math" panose="02040503050406030204" pitchFamily="18" charset="0"/>
                      </a:rPr>
                      <m:t>)</m:t>
                    </m:r>
                  </m:oMath>
                </a14:m>
                <a:r>
                  <a:rPr lang="en-US" sz="2400" dirty="0"/>
                  <a:t> single point updates</a:t>
                </a:r>
              </a:p>
            </p:txBody>
          </p:sp>
        </mc:Choice>
        <mc:Fallback xmlns="">
          <p:sp>
            <p:nvSpPr>
              <p:cNvPr id="3" name="TextBox 2">
                <a:extLst>
                  <a:ext uri="{FF2B5EF4-FFF2-40B4-BE49-F238E27FC236}">
                    <a16:creationId xmlns:a16="http://schemas.microsoft.com/office/drawing/2014/main" id="{5359A8A6-5A45-430F-85ED-E94AB0F1BFE9}"/>
                  </a:ext>
                </a:extLst>
              </p:cNvPr>
              <p:cNvSpPr txBox="1">
                <a:spLocks noRot="1" noChangeAspect="1" noMove="1" noResize="1" noEditPoints="1" noAdjustHandles="1" noChangeArrowheads="1" noChangeShapeType="1" noTextEdit="1"/>
              </p:cNvSpPr>
              <p:nvPr/>
            </p:nvSpPr>
            <p:spPr>
              <a:xfrm>
                <a:off x="727509" y="1172558"/>
                <a:ext cx="7688982" cy="830997"/>
              </a:xfrm>
              <a:prstGeom prst="rect">
                <a:avLst/>
              </a:prstGeom>
              <a:blipFill>
                <a:blip r:embed="rId3"/>
                <a:stretch>
                  <a:fillRect l="-1030" t="-5109" b="-16058"/>
                </a:stretch>
              </a:blipFill>
            </p:spPr>
            <p:txBody>
              <a:bodyPr/>
              <a:lstStyle/>
              <a:p>
                <a:r>
                  <a:rPr lang="en-US">
                    <a:noFill/>
                  </a:rPr>
                  <a:t> </a:t>
                </a:r>
              </a:p>
            </p:txBody>
          </p:sp>
        </mc:Fallback>
      </mc:AlternateContent>
    </p:spTree>
    <p:extLst>
      <p:ext uri="{BB962C8B-B14F-4D97-AF65-F5344CB8AC3E}">
        <p14:creationId xmlns:p14="http://schemas.microsoft.com/office/powerpoint/2010/main" val="200345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Segment Tree: </a:t>
            </a:r>
            <a:r>
              <a:rPr lang="en-US" b="1" dirty="0" err="1">
                <a:latin typeface="Courier New" panose="02070309020205020404" pitchFamily="49" charset="0"/>
                <a:cs typeface="Courier New" panose="02070309020205020404" pitchFamily="49" charset="0"/>
              </a:rPr>
              <a:t>updateRange</a:t>
            </a:r>
            <a:r>
              <a:rPr lang="en-US" b="1" dirty="0"/>
              <a:t> routine</a:t>
            </a:r>
            <a:endParaRPr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359A8A6-5A45-430F-85ED-E94AB0F1BFE9}"/>
                  </a:ext>
                </a:extLst>
              </p:cNvPr>
              <p:cNvSpPr txBox="1"/>
              <p:nvPr/>
            </p:nvSpPr>
            <p:spPr>
              <a:xfrm>
                <a:off x="727509" y="1172558"/>
                <a:ext cx="7688982"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Can we do still do this efficiently?</a:t>
                </a:r>
              </a:p>
              <a:p>
                <a:pPr marL="342900" indent="-342900">
                  <a:buFont typeface="Arial" panose="020B0604020202020204" pitchFamily="34" charset="0"/>
                  <a:buChar char="•"/>
                </a:pPr>
                <a:r>
                  <a:rPr lang="en-US" sz="2400" dirty="0"/>
                  <a:t>Run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b="0" i="1" dirty="0" smtClean="0">
                        <a:latin typeface="Cambria Math" panose="02040503050406030204" pitchFamily="18" charset="0"/>
                      </a:rPr>
                      <m:t>𝑛</m:t>
                    </m:r>
                    <m:func>
                      <m:funcPr>
                        <m:ctrlPr>
                          <a:rPr lang="en-US" sz="2400" b="0" i="1" dirty="0" smtClean="0">
                            <a:latin typeface="Cambria Math" panose="02040503050406030204" pitchFamily="18" charset="0"/>
                          </a:rPr>
                        </m:ctrlPr>
                      </m:funcPr>
                      <m:fName>
                        <m:r>
                          <m:rPr>
                            <m:sty m:val="p"/>
                          </m:rPr>
                          <a:rPr lang="en-US" sz="2400" b="0" i="0" dirty="0" smtClean="0">
                            <a:latin typeface="Cambria Math" panose="02040503050406030204" pitchFamily="18" charset="0"/>
                          </a:rPr>
                          <m:t>log</m:t>
                        </m:r>
                      </m:fName>
                      <m:e>
                        <m:r>
                          <a:rPr lang="en-US" sz="2400" b="0" i="1" dirty="0" smtClean="0">
                            <a:latin typeface="Cambria Math" panose="02040503050406030204" pitchFamily="18" charset="0"/>
                          </a:rPr>
                          <m:t>𝑛</m:t>
                        </m:r>
                      </m:e>
                    </m:func>
                    <m:r>
                      <a:rPr lang="en-US" sz="2400" i="1" dirty="0" smtClean="0">
                        <a:latin typeface="Cambria Math" panose="02040503050406030204" pitchFamily="18" charset="0"/>
                      </a:rPr>
                      <m:t>)</m:t>
                    </m:r>
                  </m:oMath>
                </a14:m>
                <a:r>
                  <a:rPr lang="en-US" sz="2400" dirty="0"/>
                  <a:t> single point updates</a:t>
                </a:r>
              </a:p>
              <a:p>
                <a:pPr marL="342900" indent="-342900">
                  <a:buFont typeface="Arial" panose="020B0604020202020204" pitchFamily="34" charset="0"/>
                  <a:buChar char="•"/>
                </a:pPr>
                <a:r>
                  <a:rPr lang="en-US" sz="2400" dirty="0"/>
                  <a:t>Might just rebuild the tree instead…</a:t>
                </a:r>
              </a:p>
            </p:txBody>
          </p:sp>
        </mc:Choice>
        <mc:Fallback xmlns="">
          <p:sp>
            <p:nvSpPr>
              <p:cNvPr id="3" name="TextBox 2">
                <a:extLst>
                  <a:ext uri="{FF2B5EF4-FFF2-40B4-BE49-F238E27FC236}">
                    <a16:creationId xmlns:a16="http://schemas.microsoft.com/office/drawing/2014/main" id="{5359A8A6-5A45-430F-85ED-E94AB0F1BFE9}"/>
                  </a:ext>
                </a:extLst>
              </p:cNvPr>
              <p:cNvSpPr txBox="1">
                <a:spLocks noRot="1" noChangeAspect="1" noMove="1" noResize="1" noEditPoints="1" noAdjustHandles="1" noChangeArrowheads="1" noChangeShapeType="1" noTextEdit="1"/>
              </p:cNvSpPr>
              <p:nvPr/>
            </p:nvSpPr>
            <p:spPr>
              <a:xfrm>
                <a:off x="727509" y="1172558"/>
                <a:ext cx="7688982" cy="1200329"/>
              </a:xfrm>
              <a:prstGeom prst="rect">
                <a:avLst/>
              </a:prstGeom>
              <a:blipFill>
                <a:blip r:embed="rId3"/>
                <a:stretch>
                  <a:fillRect l="-1030" t="-3553" b="-11168"/>
                </a:stretch>
              </a:blipFill>
            </p:spPr>
            <p:txBody>
              <a:bodyPr/>
              <a:lstStyle/>
              <a:p>
                <a:r>
                  <a:rPr lang="en-US">
                    <a:noFill/>
                  </a:rPr>
                  <a:t> </a:t>
                </a:r>
              </a:p>
            </p:txBody>
          </p:sp>
        </mc:Fallback>
      </mc:AlternateContent>
    </p:spTree>
    <p:extLst>
      <p:ext uri="{BB962C8B-B14F-4D97-AF65-F5344CB8AC3E}">
        <p14:creationId xmlns:p14="http://schemas.microsoft.com/office/powerpoint/2010/main" val="4098242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Segment Tree: </a:t>
            </a:r>
            <a:r>
              <a:rPr lang="en-US" b="1" dirty="0" err="1">
                <a:latin typeface="Courier New" panose="02070309020205020404" pitchFamily="49" charset="0"/>
                <a:cs typeface="Courier New" panose="02070309020205020404" pitchFamily="49" charset="0"/>
              </a:rPr>
              <a:t>updateRange</a:t>
            </a:r>
            <a:r>
              <a:rPr lang="en-US" b="1" dirty="0"/>
              <a:t> routine</a:t>
            </a:r>
            <a:endParaRPr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359A8A6-5A45-430F-85ED-E94AB0F1BFE9}"/>
                  </a:ext>
                </a:extLst>
              </p:cNvPr>
              <p:cNvSpPr txBox="1"/>
              <p:nvPr/>
            </p:nvSpPr>
            <p:spPr>
              <a:xfrm>
                <a:off x="727509" y="1172558"/>
                <a:ext cx="7688982"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Can we do still do this efficiently?</a:t>
                </a:r>
              </a:p>
              <a:p>
                <a:pPr marL="342900" indent="-342900">
                  <a:buFont typeface="Arial" panose="020B0604020202020204" pitchFamily="34" charset="0"/>
                  <a:buChar char="•"/>
                </a:pPr>
                <a:r>
                  <a:rPr lang="en-US" sz="2400" dirty="0"/>
                  <a:t>Run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b="0" i="1" dirty="0" smtClean="0">
                        <a:latin typeface="Cambria Math" panose="02040503050406030204" pitchFamily="18" charset="0"/>
                      </a:rPr>
                      <m:t>𝑛</m:t>
                    </m:r>
                    <m:func>
                      <m:funcPr>
                        <m:ctrlPr>
                          <a:rPr lang="en-US" sz="2400" b="0" i="1" dirty="0" smtClean="0">
                            <a:latin typeface="Cambria Math" panose="02040503050406030204" pitchFamily="18" charset="0"/>
                          </a:rPr>
                        </m:ctrlPr>
                      </m:funcPr>
                      <m:fName>
                        <m:r>
                          <m:rPr>
                            <m:sty m:val="p"/>
                          </m:rPr>
                          <a:rPr lang="en-US" sz="2400" b="0" i="0" dirty="0" smtClean="0">
                            <a:latin typeface="Cambria Math" panose="02040503050406030204" pitchFamily="18" charset="0"/>
                          </a:rPr>
                          <m:t>log</m:t>
                        </m:r>
                      </m:fName>
                      <m:e>
                        <m:r>
                          <a:rPr lang="en-US" sz="2400" b="0" i="1" dirty="0" smtClean="0">
                            <a:latin typeface="Cambria Math" panose="02040503050406030204" pitchFamily="18" charset="0"/>
                          </a:rPr>
                          <m:t>𝑛</m:t>
                        </m:r>
                      </m:e>
                    </m:func>
                    <m:r>
                      <a:rPr lang="en-US" sz="2400" i="1" dirty="0" smtClean="0">
                        <a:latin typeface="Cambria Math" panose="02040503050406030204" pitchFamily="18" charset="0"/>
                      </a:rPr>
                      <m:t>)</m:t>
                    </m:r>
                  </m:oMath>
                </a14:m>
                <a:r>
                  <a:rPr lang="en-US" sz="2400" dirty="0"/>
                  <a:t> single point updates</a:t>
                </a:r>
              </a:p>
              <a:p>
                <a:pPr marL="342900" indent="-342900">
                  <a:buFont typeface="Arial" panose="020B0604020202020204" pitchFamily="34" charset="0"/>
                  <a:buChar char="•"/>
                </a:pPr>
                <a:r>
                  <a:rPr lang="en-US" sz="2400" dirty="0"/>
                  <a:t>Might just rebuild the tree instead…</a:t>
                </a:r>
              </a:p>
              <a:p>
                <a:pPr marL="342900" indent="-342900">
                  <a:buFont typeface="Arial" panose="020B0604020202020204" pitchFamily="34" charset="0"/>
                  <a:buChar char="•"/>
                </a:pPr>
                <a:r>
                  <a:rPr lang="en-US" sz="2400" dirty="0"/>
                  <a:t>Can we do better?</a:t>
                </a:r>
              </a:p>
            </p:txBody>
          </p:sp>
        </mc:Choice>
        <mc:Fallback xmlns="">
          <p:sp>
            <p:nvSpPr>
              <p:cNvPr id="3" name="TextBox 2">
                <a:extLst>
                  <a:ext uri="{FF2B5EF4-FFF2-40B4-BE49-F238E27FC236}">
                    <a16:creationId xmlns:a16="http://schemas.microsoft.com/office/drawing/2014/main" id="{5359A8A6-5A45-430F-85ED-E94AB0F1BFE9}"/>
                  </a:ext>
                </a:extLst>
              </p:cNvPr>
              <p:cNvSpPr txBox="1">
                <a:spLocks noRot="1" noChangeAspect="1" noMove="1" noResize="1" noEditPoints="1" noAdjustHandles="1" noChangeArrowheads="1" noChangeShapeType="1" noTextEdit="1"/>
              </p:cNvSpPr>
              <p:nvPr/>
            </p:nvSpPr>
            <p:spPr>
              <a:xfrm>
                <a:off x="727509" y="1172558"/>
                <a:ext cx="7688982" cy="1569660"/>
              </a:xfrm>
              <a:prstGeom prst="rect">
                <a:avLst/>
              </a:prstGeom>
              <a:blipFill>
                <a:blip r:embed="rId3"/>
                <a:stretch>
                  <a:fillRect l="-1030" t="-2713" b="-8140"/>
                </a:stretch>
              </a:blipFill>
            </p:spPr>
            <p:txBody>
              <a:bodyPr/>
              <a:lstStyle/>
              <a:p>
                <a:r>
                  <a:rPr lang="en-US">
                    <a:noFill/>
                  </a:rPr>
                  <a:t> </a:t>
                </a:r>
              </a:p>
            </p:txBody>
          </p:sp>
        </mc:Fallback>
      </mc:AlternateContent>
    </p:spTree>
    <p:extLst>
      <p:ext uri="{BB962C8B-B14F-4D97-AF65-F5344CB8AC3E}">
        <p14:creationId xmlns:p14="http://schemas.microsoft.com/office/powerpoint/2010/main" val="466954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Segment Tree: </a:t>
            </a:r>
            <a:r>
              <a:rPr lang="en-US" b="1" dirty="0" err="1">
                <a:latin typeface="Courier New" panose="02070309020205020404" pitchFamily="49" charset="0"/>
                <a:cs typeface="Courier New" panose="02070309020205020404" pitchFamily="49" charset="0"/>
              </a:rPr>
              <a:t>updateRange</a:t>
            </a:r>
            <a:r>
              <a:rPr lang="en-US" b="1" dirty="0"/>
              <a:t> routine</a:t>
            </a:r>
            <a:endParaRPr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359A8A6-5A45-430F-85ED-E94AB0F1BFE9}"/>
                  </a:ext>
                </a:extLst>
              </p:cNvPr>
              <p:cNvSpPr txBox="1"/>
              <p:nvPr/>
            </p:nvSpPr>
            <p:spPr>
              <a:xfrm>
                <a:off x="727509" y="1172558"/>
                <a:ext cx="7688982"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Can we do still do this efficiently?</a:t>
                </a:r>
              </a:p>
              <a:p>
                <a:pPr marL="342900" indent="-342900">
                  <a:buFont typeface="Arial" panose="020B0604020202020204" pitchFamily="34" charset="0"/>
                  <a:buChar char="•"/>
                </a:pPr>
                <a:r>
                  <a:rPr lang="en-US" sz="2400" dirty="0"/>
                  <a:t>Run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b="0" i="1" dirty="0" smtClean="0">
                        <a:latin typeface="Cambria Math" panose="02040503050406030204" pitchFamily="18" charset="0"/>
                      </a:rPr>
                      <m:t>𝑛</m:t>
                    </m:r>
                    <m:func>
                      <m:funcPr>
                        <m:ctrlPr>
                          <a:rPr lang="en-US" sz="2400" b="0" i="1" dirty="0" smtClean="0">
                            <a:latin typeface="Cambria Math" panose="02040503050406030204" pitchFamily="18" charset="0"/>
                          </a:rPr>
                        </m:ctrlPr>
                      </m:funcPr>
                      <m:fName>
                        <m:r>
                          <m:rPr>
                            <m:sty m:val="p"/>
                          </m:rPr>
                          <a:rPr lang="en-US" sz="2400" b="0" i="0" dirty="0" smtClean="0">
                            <a:latin typeface="Cambria Math" panose="02040503050406030204" pitchFamily="18" charset="0"/>
                          </a:rPr>
                          <m:t>log</m:t>
                        </m:r>
                      </m:fName>
                      <m:e>
                        <m:r>
                          <a:rPr lang="en-US" sz="2400" b="0" i="1" dirty="0" smtClean="0">
                            <a:latin typeface="Cambria Math" panose="02040503050406030204" pitchFamily="18" charset="0"/>
                          </a:rPr>
                          <m:t>𝑛</m:t>
                        </m:r>
                      </m:e>
                    </m:func>
                    <m:r>
                      <a:rPr lang="en-US" sz="2400" i="1" dirty="0" smtClean="0">
                        <a:latin typeface="Cambria Math" panose="02040503050406030204" pitchFamily="18" charset="0"/>
                      </a:rPr>
                      <m:t>)</m:t>
                    </m:r>
                  </m:oMath>
                </a14:m>
                <a:r>
                  <a:rPr lang="en-US" sz="2400" dirty="0"/>
                  <a:t> single point updates</a:t>
                </a:r>
              </a:p>
              <a:p>
                <a:pPr marL="342900" indent="-342900">
                  <a:buFont typeface="Arial" panose="020B0604020202020204" pitchFamily="34" charset="0"/>
                  <a:buChar char="•"/>
                </a:pPr>
                <a:r>
                  <a:rPr lang="en-US" sz="2400" dirty="0"/>
                  <a:t>Might just rebuild the tree instead…</a:t>
                </a:r>
              </a:p>
              <a:p>
                <a:pPr marL="342900" indent="-342900">
                  <a:buFont typeface="Arial" panose="020B0604020202020204" pitchFamily="34" charset="0"/>
                  <a:buChar char="•"/>
                </a:pPr>
                <a:r>
                  <a:rPr lang="en-US" sz="2400" dirty="0"/>
                  <a:t>Can we do better?</a:t>
                </a:r>
              </a:p>
              <a:p>
                <a:pPr marL="342900" indent="-342900">
                  <a:buFont typeface="Arial" panose="020B0604020202020204" pitchFamily="34" charset="0"/>
                  <a:buChar char="•"/>
                </a:pPr>
                <a:r>
                  <a:rPr lang="en-US" sz="2400"/>
                  <a:t>The answer is YES!</a:t>
                </a:r>
                <a:endParaRPr lang="en-US" sz="2400" dirty="0"/>
              </a:p>
            </p:txBody>
          </p:sp>
        </mc:Choice>
        <mc:Fallback xmlns="">
          <p:sp>
            <p:nvSpPr>
              <p:cNvPr id="3" name="TextBox 2">
                <a:extLst>
                  <a:ext uri="{FF2B5EF4-FFF2-40B4-BE49-F238E27FC236}">
                    <a16:creationId xmlns:a16="http://schemas.microsoft.com/office/drawing/2014/main" id="{5359A8A6-5A45-430F-85ED-E94AB0F1BFE9}"/>
                  </a:ext>
                </a:extLst>
              </p:cNvPr>
              <p:cNvSpPr txBox="1">
                <a:spLocks noRot="1" noChangeAspect="1" noMove="1" noResize="1" noEditPoints="1" noAdjustHandles="1" noChangeArrowheads="1" noChangeShapeType="1" noTextEdit="1"/>
              </p:cNvSpPr>
              <p:nvPr/>
            </p:nvSpPr>
            <p:spPr>
              <a:xfrm>
                <a:off x="727509" y="1172558"/>
                <a:ext cx="7688982" cy="1938992"/>
              </a:xfrm>
              <a:prstGeom prst="rect">
                <a:avLst/>
              </a:prstGeom>
              <a:blipFill>
                <a:blip r:embed="rId3"/>
                <a:stretch>
                  <a:fillRect l="-1030" t="-2201" b="-6604"/>
                </a:stretch>
              </a:blipFill>
            </p:spPr>
            <p:txBody>
              <a:bodyPr/>
              <a:lstStyle/>
              <a:p>
                <a:r>
                  <a:rPr lang="en-US">
                    <a:noFill/>
                  </a:rPr>
                  <a:t> </a:t>
                </a:r>
              </a:p>
            </p:txBody>
          </p:sp>
        </mc:Fallback>
      </mc:AlternateContent>
    </p:spTree>
    <p:extLst>
      <p:ext uri="{BB962C8B-B14F-4D97-AF65-F5344CB8AC3E}">
        <p14:creationId xmlns:p14="http://schemas.microsoft.com/office/powerpoint/2010/main" val="1375085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49" y="526350"/>
            <a:ext cx="7776295" cy="4090800"/>
          </a:xfrm>
          <a:prstGeom prst="rect">
            <a:avLst/>
          </a:prstGeom>
        </p:spPr>
        <p:txBody>
          <a:bodyPr wrap="square" lIns="91425" tIns="91425" rIns="91425" bIns="91425" anchor="ctr" anchorCtr="0">
            <a:noAutofit/>
          </a:bodyPr>
          <a:lstStyle/>
          <a:p>
            <a:pPr marL="342900" lvl="0"/>
            <a:r>
              <a:rPr lang="en-US" dirty="0"/>
              <a:t>Lazy propagation</a:t>
            </a:r>
          </a:p>
        </p:txBody>
      </p:sp>
    </p:spTree>
    <p:extLst>
      <p:ext uri="{BB962C8B-B14F-4D97-AF65-F5344CB8AC3E}">
        <p14:creationId xmlns:p14="http://schemas.microsoft.com/office/powerpoint/2010/main" val="930573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Lazy propagation:</a:t>
            </a:r>
            <a:endParaRPr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359A8A6-5A45-430F-85ED-E94AB0F1BFE9}"/>
                  </a:ext>
                </a:extLst>
              </p:cNvPr>
              <p:cNvSpPr txBox="1"/>
              <p:nvPr/>
            </p:nvSpPr>
            <p:spPr>
              <a:xfrm>
                <a:off x="727509" y="1172558"/>
                <a:ext cx="7688982" cy="1938992"/>
              </a:xfrm>
              <a:prstGeom prst="rect">
                <a:avLst/>
              </a:prstGeom>
              <a:noFill/>
            </p:spPr>
            <p:txBody>
              <a:bodyPr wrap="square" rtlCol="0">
                <a:spAutoFit/>
              </a:bodyPr>
              <a:lstStyle/>
              <a:p>
                <a:r>
                  <a:rPr lang="en-US" sz="2400" dirty="0"/>
                  <a:t>Idea:</a:t>
                </a:r>
              </a:p>
              <a:p>
                <a:pPr marL="342900" indent="-342900">
                  <a:buFont typeface="Arial" panose="020B0604020202020204" pitchFamily="34" charset="0"/>
                  <a:buChar char="•"/>
                </a:pPr>
                <a:r>
                  <a:rPr lang="en-US" sz="2400" dirty="0"/>
                  <a:t>Introduce a second tree that stores “Lazy” data</a:t>
                </a:r>
              </a:p>
              <a:p>
                <a:pPr marL="342900" indent="-342900">
                  <a:buFont typeface="Arial" panose="020B0604020202020204" pitchFamily="34" charset="0"/>
                  <a:buChar char="•"/>
                </a:pPr>
                <a:r>
                  <a:rPr lang="en-US" sz="2400" dirty="0"/>
                  <a:t>Lazy data doesn’t get pushed unless it’s needed</a:t>
                </a:r>
              </a:p>
              <a:p>
                <a:pPr marL="342900" indent="-342900">
                  <a:buFont typeface="Arial" panose="020B0604020202020204" pitchFamily="34" charset="0"/>
                  <a:buChar char="•"/>
                </a:pPr>
                <a:r>
                  <a:rPr lang="en-US" sz="2400" dirty="0"/>
                  <a:t>Delay updates until query time</a:t>
                </a:r>
              </a:p>
              <a:p>
                <a:pPr marL="342900" indent="-342900">
                  <a:buFont typeface="Arial" panose="020B0604020202020204" pitchFamily="34" charset="0"/>
                  <a:buChar char="•"/>
                </a:pPr>
                <a:r>
                  <a:rPr lang="en-US" sz="2400" dirty="0"/>
                  <a:t>Allows for range updates in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m:rPr>
                        <m:sty m:val="p"/>
                      </m:rPr>
                      <a:rPr lang="en-US" sz="2400" i="1" dirty="0" smtClean="0">
                        <a:latin typeface="Cambria Math" panose="02040503050406030204" pitchFamily="18" charset="0"/>
                      </a:rPr>
                      <m:t>log</m:t>
                    </m:r>
                    <m:r>
                      <a:rPr lang="en-US" sz="2400" b="0" i="1" dirty="0" smtClean="0">
                        <a:latin typeface="Cambria Math" panose="02040503050406030204" pitchFamily="18" charset="0"/>
                      </a:rPr>
                      <m:t>𝑛</m:t>
                    </m:r>
                    <m:r>
                      <a:rPr lang="en-US" sz="2400" i="1" dirty="0" smtClean="0">
                        <a:latin typeface="Cambria Math" panose="02040503050406030204" pitchFamily="18" charset="0"/>
                      </a:rPr>
                      <m:t>) </m:t>
                    </m:r>
                  </m:oMath>
                </a14:m>
                <a:r>
                  <a:rPr lang="en-US" sz="2400" dirty="0"/>
                  <a:t>time!</a:t>
                </a:r>
              </a:p>
            </p:txBody>
          </p:sp>
        </mc:Choice>
        <mc:Fallback xmlns="">
          <p:sp>
            <p:nvSpPr>
              <p:cNvPr id="3" name="TextBox 2">
                <a:extLst>
                  <a:ext uri="{FF2B5EF4-FFF2-40B4-BE49-F238E27FC236}">
                    <a16:creationId xmlns:a16="http://schemas.microsoft.com/office/drawing/2014/main" id="{5359A8A6-5A45-430F-85ED-E94AB0F1BFE9}"/>
                  </a:ext>
                </a:extLst>
              </p:cNvPr>
              <p:cNvSpPr txBox="1">
                <a:spLocks noRot="1" noChangeAspect="1" noMove="1" noResize="1" noEditPoints="1" noAdjustHandles="1" noChangeArrowheads="1" noChangeShapeType="1" noTextEdit="1"/>
              </p:cNvSpPr>
              <p:nvPr/>
            </p:nvSpPr>
            <p:spPr>
              <a:xfrm>
                <a:off x="727509" y="1172558"/>
                <a:ext cx="7688982" cy="1938992"/>
              </a:xfrm>
              <a:prstGeom prst="rect">
                <a:avLst/>
              </a:prstGeom>
              <a:blipFill>
                <a:blip r:embed="rId3"/>
                <a:stretch>
                  <a:fillRect l="-1189" t="-2201" b="-6604"/>
                </a:stretch>
              </a:blipFill>
            </p:spPr>
            <p:txBody>
              <a:bodyPr/>
              <a:lstStyle/>
              <a:p>
                <a:r>
                  <a:rPr lang="en-US">
                    <a:noFill/>
                  </a:rPr>
                  <a:t> </a:t>
                </a:r>
              </a:p>
            </p:txBody>
          </p:sp>
        </mc:Fallback>
      </mc:AlternateContent>
      <p:sp>
        <p:nvSpPr>
          <p:cNvPr id="2" name="Oval 1">
            <a:extLst>
              <a:ext uri="{FF2B5EF4-FFF2-40B4-BE49-F238E27FC236}">
                <a16:creationId xmlns:a16="http://schemas.microsoft.com/office/drawing/2014/main" id="{70195185-B371-4093-A788-204576543EA2}"/>
              </a:ext>
            </a:extLst>
          </p:cNvPr>
          <p:cNvSpPr/>
          <p:nvPr/>
        </p:nvSpPr>
        <p:spPr>
          <a:xfrm>
            <a:off x="2604383" y="3369685"/>
            <a:ext cx="250032" cy="25003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5D3BBEC-97FF-4921-A884-14FA6809C8FE}"/>
              </a:ext>
            </a:extLst>
          </p:cNvPr>
          <p:cNvSpPr/>
          <p:nvPr/>
        </p:nvSpPr>
        <p:spPr>
          <a:xfrm>
            <a:off x="2466271" y="4639636"/>
            <a:ext cx="250032" cy="25003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474FF9E-0347-4C5D-B7EB-B1FBBECA6F75}"/>
              </a:ext>
            </a:extLst>
          </p:cNvPr>
          <p:cNvSpPr/>
          <p:nvPr/>
        </p:nvSpPr>
        <p:spPr>
          <a:xfrm>
            <a:off x="2949664" y="4022148"/>
            <a:ext cx="250032" cy="25003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9A477A1-0012-4C43-9325-4C0209800E66}"/>
              </a:ext>
            </a:extLst>
          </p:cNvPr>
          <p:cNvSpPr/>
          <p:nvPr/>
        </p:nvSpPr>
        <p:spPr>
          <a:xfrm>
            <a:off x="2216239" y="4022148"/>
            <a:ext cx="250032" cy="25003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7E25C73-B549-490A-AC24-DC5E1BB4325D}"/>
              </a:ext>
            </a:extLst>
          </p:cNvPr>
          <p:cNvSpPr/>
          <p:nvPr/>
        </p:nvSpPr>
        <p:spPr>
          <a:xfrm>
            <a:off x="1792376" y="4595107"/>
            <a:ext cx="250032" cy="25003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1A9EBE83-BA7C-42FA-ADC9-BCD3B46B51A4}"/>
              </a:ext>
            </a:extLst>
          </p:cNvPr>
          <p:cNvCxnSpPr>
            <a:cxnSpLocks/>
            <a:stCxn id="2" idx="5"/>
            <a:endCxn id="6" idx="1"/>
          </p:cNvCxnSpPr>
          <p:nvPr/>
        </p:nvCxnSpPr>
        <p:spPr>
          <a:xfrm>
            <a:off x="2817799" y="3583101"/>
            <a:ext cx="168481" cy="475663"/>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1E4D4BE-7BB3-4429-AA76-34B5F9CF59EF}"/>
              </a:ext>
            </a:extLst>
          </p:cNvPr>
          <p:cNvCxnSpPr>
            <a:cxnSpLocks/>
            <a:stCxn id="2" idx="3"/>
            <a:endCxn id="7" idx="7"/>
          </p:cNvCxnSpPr>
          <p:nvPr/>
        </p:nvCxnSpPr>
        <p:spPr>
          <a:xfrm flipH="1">
            <a:off x="2429655" y="3583101"/>
            <a:ext cx="211344" cy="475663"/>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72C6AA-BBA1-4EF7-B514-A97463BAA549}"/>
              </a:ext>
            </a:extLst>
          </p:cNvPr>
          <p:cNvCxnSpPr>
            <a:cxnSpLocks/>
            <a:stCxn id="7" idx="3"/>
            <a:endCxn id="8" idx="7"/>
          </p:cNvCxnSpPr>
          <p:nvPr/>
        </p:nvCxnSpPr>
        <p:spPr>
          <a:xfrm flipH="1">
            <a:off x="2005792" y="4235564"/>
            <a:ext cx="247063" cy="396159"/>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0EBB74B-2A67-416C-A491-05B44382A54D}"/>
              </a:ext>
            </a:extLst>
          </p:cNvPr>
          <p:cNvCxnSpPr>
            <a:cxnSpLocks/>
            <a:stCxn id="7" idx="5"/>
            <a:endCxn id="5" idx="0"/>
          </p:cNvCxnSpPr>
          <p:nvPr/>
        </p:nvCxnSpPr>
        <p:spPr>
          <a:xfrm>
            <a:off x="2429655" y="4235564"/>
            <a:ext cx="161632" cy="404072"/>
          </a:xfrm>
          <a:prstGeom prst="line">
            <a:avLst/>
          </a:prstGeom>
        </p:spPr>
        <p:style>
          <a:lnRef idx="1">
            <a:schemeClr val="dk1"/>
          </a:lnRef>
          <a:fillRef idx="0">
            <a:schemeClr val="dk1"/>
          </a:fillRef>
          <a:effectRef idx="0">
            <a:schemeClr val="dk1"/>
          </a:effectRef>
          <a:fontRef idx="minor">
            <a:schemeClr val="tx1"/>
          </a:fontRef>
        </p:style>
      </p:cxnSp>
      <p:sp>
        <p:nvSpPr>
          <p:cNvPr id="29" name="Oval 28">
            <a:extLst>
              <a:ext uri="{FF2B5EF4-FFF2-40B4-BE49-F238E27FC236}">
                <a16:creationId xmlns:a16="http://schemas.microsoft.com/office/drawing/2014/main" id="{E72D34DB-3D82-4682-803F-2D4BF7396120}"/>
              </a:ext>
            </a:extLst>
          </p:cNvPr>
          <p:cNvSpPr/>
          <p:nvPr/>
        </p:nvSpPr>
        <p:spPr>
          <a:xfrm>
            <a:off x="6166734" y="3333069"/>
            <a:ext cx="250032" cy="250032"/>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28A4C87C-50ED-46A4-91C0-46EB9AE98AAD}"/>
              </a:ext>
            </a:extLst>
          </p:cNvPr>
          <p:cNvSpPr/>
          <p:nvPr/>
        </p:nvSpPr>
        <p:spPr>
          <a:xfrm>
            <a:off x="6028622" y="4603020"/>
            <a:ext cx="250032" cy="250032"/>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Oval 30">
            <a:extLst>
              <a:ext uri="{FF2B5EF4-FFF2-40B4-BE49-F238E27FC236}">
                <a16:creationId xmlns:a16="http://schemas.microsoft.com/office/drawing/2014/main" id="{51D6C126-A993-4CF2-BBFD-929FA123101B}"/>
              </a:ext>
            </a:extLst>
          </p:cNvPr>
          <p:cNvSpPr/>
          <p:nvPr/>
        </p:nvSpPr>
        <p:spPr>
          <a:xfrm>
            <a:off x="6512015" y="3985532"/>
            <a:ext cx="250032" cy="250032"/>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2" name="Oval 31">
            <a:extLst>
              <a:ext uri="{FF2B5EF4-FFF2-40B4-BE49-F238E27FC236}">
                <a16:creationId xmlns:a16="http://schemas.microsoft.com/office/drawing/2014/main" id="{9F096157-AF8E-4B4D-A1EA-700F63CA5145}"/>
              </a:ext>
            </a:extLst>
          </p:cNvPr>
          <p:cNvSpPr/>
          <p:nvPr/>
        </p:nvSpPr>
        <p:spPr>
          <a:xfrm>
            <a:off x="5778590" y="3985532"/>
            <a:ext cx="250032" cy="250032"/>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D5629CBB-71FF-47F5-A558-24F9A3D556BE}"/>
              </a:ext>
            </a:extLst>
          </p:cNvPr>
          <p:cNvSpPr/>
          <p:nvPr/>
        </p:nvSpPr>
        <p:spPr>
          <a:xfrm>
            <a:off x="5354727" y="4558491"/>
            <a:ext cx="250032" cy="250032"/>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89D85797-4AC4-4BB6-A964-BF6D6CCD9FB1}"/>
              </a:ext>
            </a:extLst>
          </p:cNvPr>
          <p:cNvCxnSpPr>
            <a:cxnSpLocks/>
            <a:stCxn id="29" idx="5"/>
            <a:endCxn id="31" idx="1"/>
          </p:cNvCxnSpPr>
          <p:nvPr/>
        </p:nvCxnSpPr>
        <p:spPr>
          <a:xfrm>
            <a:off x="6380150" y="3546485"/>
            <a:ext cx="168481" cy="475663"/>
          </a:xfrm>
          <a:prstGeom prst="line">
            <a:avLst/>
          </a:prstGeom>
        </p:spPr>
        <p:style>
          <a:lnRef idx="2">
            <a:schemeClr val="accent5"/>
          </a:lnRef>
          <a:fillRef idx="1">
            <a:schemeClr val="lt1"/>
          </a:fillRef>
          <a:effectRef idx="0">
            <a:schemeClr val="accent5"/>
          </a:effectRef>
          <a:fontRef idx="minor">
            <a:schemeClr val="dk1"/>
          </a:fontRef>
        </p:style>
      </p:cxnSp>
      <p:cxnSp>
        <p:nvCxnSpPr>
          <p:cNvPr id="35" name="Straight Connector 34">
            <a:extLst>
              <a:ext uri="{FF2B5EF4-FFF2-40B4-BE49-F238E27FC236}">
                <a16:creationId xmlns:a16="http://schemas.microsoft.com/office/drawing/2014/main" id="{E899CDA6-90E8-4949-B3BB-338930EEFB7C}"/>
              </a:ext>
            </a:extLst>
          </p:cNvPr>
          <p:cNvCxnSpPr>
            <a:cxnSpLocks/>
            <a:stCxn id="29" idx="3"/>
            <a:endCxn id="32" idx="7"/>
          </p:cNvCxnSpPr>
          <p:nvPr/>
        </p:nvCxnSpPr>
        <p:spPr>
          <a:xfrm flipH="1">
            <a:off x="5992006" y="3546485"/>
            <a:ext cx="211344" cy="475663"/>
          </a:xfrm>
          <a:prstGeom prst="line">
            <a:avLst/>
          </a:prstGeom>
        </p:spPr>
        <p:style>
          <a:lnRef idx="2">
            <a:schemeClr val="accent5"/>
          </a:lnRef>
          <a:fillRef idx="1">
            <a:schemeClr val="lt1"/>
          </a:fillRef>
          <a:effectRef idx="0">
            <a:schemeClr val="accent5"/>
          </a:effectRef>
          <a:fontRef idx="minor">
            <a:schemeClr val="dk1"/>
          </a:fontRef>
        </p:style>
      </p:cxnSp>
      <p:cxnSp>
        <p:nvCxnSpPr>
          <p:cNvPr id="36" name="Straight Connector 35">
            <a:extLst>
              <a:ext uri="{FF2B5EF4-FFF2-40B4-BE49-F238E27FC236}">
                <a16:creationId xmlns:a16="http://schemas.microsoft.com/office/drawing/2014/main" id="{B92419D1-48BE-4FB1-9B45-5530B904E080}"/>
              </a:ext>
            </a:extLst>
          </p:cNvPr>
          <p:cNvCxnSpPr>
            <a:cxnSpLocks/>
            <a:stCxn id="32" idx="3"/>
            <a:endCxn id="33" idx="7"/>
          </p:cNvCxnSpPr>
          <p:nvPr/>
        </p:nvCxnSpPr>
        <p:spPr>
          <a:xfrm flipH="1">
            <a:off x="5568143" y="4198948"/>
            <a:ext cx="247063" cy="396159"/>
          </a:xfrm>
          <a:prstGeom prst="line">
            <a:avLst/>
          </a:prstGeom>
        </p:spPr>
        <p:style>
          <a:lnRef idx="2">
            <a:schemeClr val="accent5"/>
          </a:lnRef>
          <a:fillRef idx="1">
            <a:schemeClr val="lt1"/>
          </a:fillRef>
          <a:effectRef idx="0">
            <a:schemeClr val="accent5"/>
          </a:effectRef>
          <a:fontRef idx="minor">
            <a:schemeClr val="dk1"/>
          </a:fontRef>
        </p:style>
      </p:cxnSp>
      <p:cxnSp>
        <p:nvCxnSpPr>
          <p:cNvPr id="37" name="Straight Connector 36">
            <a:extLst>
              <a:ext uri="{FF2B5EF4-FFF2-40B4-BE49-F238E27FC236}">
                <a16:creationId xmlns:a16="http://schemas.microsoft.com/office/drawing/2014/main" id="{9603F47A-D0BF-4324-A4AD-CAFA1F7EEF91}"/>
              </a:ext>
            </a:extLst>
          </p:cNvPr>
          <p:cNvCxnSpPr>
            <a:cxnSpLocks/>
            <a:stCxn id="32" idx="5"/>
            <a:endCxn id="30" idx="0"/>
          </p:cNvCxnSpPr>
          <p:nvPr/>
        </p:nvCxnSpPr>
        <p:spPr>
          <a:xfrm>
            <a:off x="5992006" y="4198948"/>
            <a:ext cx="161632" cy="404072"/>
          </a:xfrm>
          <a:prstGeom prst="line">
            <a:avLst/>
          </a:prstGeom>
        </p:spPr>
        <p:style>
          <a:lnRef idx="2">
            <a:schemeClr val="accent5"/>
          </a:lnRef>
          <a:fillRef idx="1">
            <a:schemeClr val="lt1"/>
          </a:fillRef>
          <a:effectRef idx="0">
            <a:schemeClr val="accent5"/>
          </a:effectRef>
          <a:fontRef idx="minor">
            <a:schemeClr val="dk1"/>
          </a:fontRef>
        </p:style>
      </p:cxnSp>
      <p:sp>
        <p:nvSpPr>
          <p:cNvPr id="39" name="TextBox 38">
            <a:extLst>
              <a:ext uri="{FF2B5EF4-FFF2-40B4-BE49-F238E27FC236}">
                <a16:creationId xmlns:a16="http://schemas.microsoft.com/office/drawing/2014/main" id="{A2ACA2D4-ACEE-4F9E-ADE6-AFC065783764}"/>
              </a:ext>
            </a:extLst>
          </p:cNvPr>
          <p:cNvSpPr txBox="1"/>
          <p:nvPr/>
        </p:nvSpPr>
        <p:spPr>
          <a:xfrm>
            <a:off x="7117495" y="3597098"/>
            <a:ext cx="979755" cy="307777"/>
          </a:xfrm>
          <a:prstGeom prst="rect">
            <a:avLst/>
          </a:prstGeom>
          <a:noFill/>
        </p:spPr>
        <p:txBody>
          <a:bodyPr wrap="none" rtlCol="0">
            <a:spAutoFit/>
          </a:bodyPr>
          <a:lstStyle/>
          <a:p>
            <a:r>
              <a:rPr lang="en-US" dirty="0"/>
              <a:t>Lazy Tree</a:t>
            </a:r>
          </a:p>
        </p:txBody>
      </p:sp>
      <p:sp>
        <p:nvSpPr>
          <p:cNvPr id="41" name="TextBox 40">
            <a:extLst>
              <a:ext uri="{FF2B5EF4-FFF2-40B4-BE49-F238E27FC236}">
                <a16:creationId xmlns:a16="http://schemas.microsoft.com/office/drawing/2014/main" id="{D568F39B-7D99-4EFF-879C-41B94A198776}"/>
              </a:ext>
            </a:extLst>
          </p:cNvPr>
          <p:cNvSpPr txBox="1"/>
          <p:nvPr/>
        </p:nvSpPr>
        <p:spPr>
          <a:xfrm>
            <a:off x="590009" y="3574304"/>
            <a:ext cx="1317990" cy="307777"/>
          </a:xfrm>
          <a:prstGeom prst="rect">
            <a:avLst/>
          </a:prstGeom>
          <a:noFill/>
        </p:spPr>
        <p:txBody>
          <a:bodyPr wrap="none" rtlCol="0">
            <a:spAutoFit/>
          </a:bodyPr>
          <a:lstStyle/>
          <a:p>
            <a:r>
              <a:rPr lang="en-US" dirty="0"/>
              <a:t>Segment Tree</a:t>
            </a:r>
          </a:p>
        </p:txBody>
      </p:sp>
      <p:sp>
        <p:nvSpPr>
          <p:cNvPr id="40" name="Arrow: Right 39">
            <a:extLst>
              <a:ext uri="{FF2B5EF4-FFF2-40B4-BE49-F238E27FC236}">
                <a16:creationId xmlns:a16="http://schemas.microsoft.com/office/drawing/2014/main" id="{792C804F-9A62-4E2C-8DAB-AFBB6960C60B}"/>
              </a:ext>
            </a:extLst>
          </p:cNvPr>
          <p:cNvSpPr/>
          <p:nvPr/>
        </p:nvSpPr>
        <p:spPr>
          <a:xfrm>
            <a:off x="3944169" y="3576346"/>
            <a:ext cx="1616659" cy="335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Update</a:t>
            </a:r>
          </a:p>
        </p:txBody>
      </p:sp>
      <p:sp>
        <p:nvSpPr>
          <p:cNvPr id="42" name="Arrow: Left 41">
            <a:extLst>
              <a:ext uri="{FF2B5EF4-FFF2-40B4-BE49-F238E27FC236}">
                <a16:creationId xmlns:a16="http://schemas.microsoft.com/office/drawing/2014/main" id="{9433352A-E170-4357-A101-8100BF430A99}"/>
              </a:ext>
            </a:extLst>
          </p:cNvPr>
          <p:cNvSpPr/>
          <p:nvPr/>
        </p:nvSpPr>
        <p:spPr>
          <a:xfrm>
            <a:off x="3376496" y="4259511"/>
            <a:ext cx="1498800" cy="3355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Array Values</a:t>
            </a:r>
          </a:p>
        </p:txBody>
      </p:sp>
    </p:spTree>
    <p:extLst>
      <p:ext uri="{BB962C8B-B14F-4D97-AF65-F5344CB8AC3E}">
        <p14:creationId xmlns:p14="http://schemas.microsoft.com/office/powerpoint/2010/main" val="1381807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Lazy Segment Tree: </a:t>
            </a:r>
            <a:r>
              <a:rPr lang="en-US" b="1" dirty="0">
                <a:latin typeface="Courier New" panose="02070309020205020404" pitchFamily="49" charset="0"/>
                <a:cs typeface="Courier New" panose="02070309020205020404" pitchFamily="49" charset="0"/>
              </a:rPr>
              <a:t>build</a:t>
            </a:r>
            <a:r>
              <a:rPr lang="en-US" b="1" dirty="0"/>
              <a:t> routine</a:t>
            </a:r>
            <a:endParaRPr b="1" dirty="0"/>
          </a:p>
        </p:txBody>
      </p:sp>
      <p:pic>
        <p:nvPicPr>
          <p:cNvPr id="3" name="Picture 2">
            <a:extLst>
              <a:ext uri="{FF2B5EF4-FFF2-40B4-BE49-F238E27FC236}">
                <a16:creationId xmlns:a16="http://schemas.microsoft.com/office/drawing/2014/main" id="{2EDBA64F-4384-4EDB-AA05-832209AF91EA}"/>
              </a:ext>
            </a:extLst>
          </p:cNvPr>
          <p:cNvPicPr>
            <a:picLocks noChangeAspect="1"/>
          </p:cNvPicPr>
          <p:nvPr/>
        </p:nvPicPr>
        <p:blipFill>
          <a:blip r:embed="rId3"/>
          <a:stretch>
            <a:fillRect/>
          </a:stretch>
        </p:blipFill>
        <p:spPr>
          <a:xfrm>
            <a:off x="3564397" y="1465873"/>
            <a:ext cx="5115259" cy="300176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36F09BF-81A6-40A8-A372-A15395151D4A}"/>
                  </a:ext>
                </a:extLst>
              </p:cNvPr>
              <p:cNvSpPr txBox="1"/>
              <p:nvPr/>
            </p:nvSpPr>
            <p:spPr>
              <a:xfrm>
                <a:off x="464344" y="1857941"/>
                <a:ext cx="352302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Runs in </a:t>
                </a:r>
                <a14:m>
                  <m:oMath xmlns:m="http://schemas.openxmlformats.org/officeDocument/2006/math">
                    <m:r>
                      <a:rPr lang="en-US" sz="2400" b="0" i="1" smtClean="0">
                        <a:latin typeface="Cambria Math" panose="02040503050406030204" pitchFamily="18" charset="0"/>
                      </a:rPr>
                      <m:t>𝑂</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r>
                  <a:rPr lang="en-US" sz="2400" dirty="0"/>
                  <a:t> </a:t>
                </a:r>
              </a:p>
            </p:txBody>
          </p:sp>
        </mc:Choice>
        <mc:Fallback xmlns="">
          <p:sp>
            <p:nvSpPr>
              <p:cNvPr id="5" name="TextBox 4">
                <a:extLst>
                  <a:ext uri="{FF2B5EF4-FFF2-40B4-BE49-F238E27FC236}">
                    <a16:creationId xmlns:a16="http://schemas.microsoft.com/office/drawing/2014/main" id="{C36F09BF-81A6-40A8-A372-A15395151D4A}"/>
                  </a:ext>
                </a:extLst>
              </p:cNvPr>
              <p:cNvSpPr txBox="1">
                <a:spLocks noRot="1" noChangeAspect="1" noMove="1" noResize="1" noEditPoints="1" noAdjustHandles="1" noChangeArrowheads="1" noChangeShapeType="1" noTextEdit="1"/>
              </p:cNvSpPr>
              <p:nvPr/>
            </p:nvSpPr>
            <p:spPr>
              <a:xfrm>
                <a:off x="464344" y="1857941"/>
                <a:ext cx="3523022" cy="461665"/>
              </a:xfrm>
              <a:prstGeom prst="rect">
                <a:avLst/>
              </a:prstGeom>
              <a:blipFill>
                <a:blip r:embed="rId4"/>
                <a:stretch>
                  <a:fillRect l="-2249"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110454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0" name="Shape 70"/>
              <p:cNvSpPr txBox="1">
                <a:spLocks noGrp="1"/>
              </p:cNvSpPr>
              <p:nvPr>
                <p:ph type="title"/>
              </p:nvPr>
            </p:nvSpPr>
            <p:spPr>
              <a:xfrm>
                <a:off x="512700" y="1893300"/>
                <a:ext cx="8118600" cy="1522800"/>
              </a:xfrm>
              <a:prstGeom prst="rect">
                <a:avLst/>
              </a:prstGeom>
            </p:spPr>
            <p:txBody>
              <a:bodyPr wrap="square" lIns="91425" tIns="91425" rIns="91425" bIns="91425" anchor="b" anchorCtr="0">
                <a:noAutofit/>
              </a:bodyPr>
              <a:lstStyle/>
              <a:p>
                <a:pPr lvl="0">
                  <a:spcBef>
                    <a:spcPts val="0"/>
                  </a:spcBef>
                  <a:spcAft>
                    <a:spcPts val="0"/>
                  </a:spcAft>
                </a:pPr>
                <a:r>
                  <a:rPr lang="en-US" sz="2400" dirty="0"/>
                  <a:t>We have </a:t>
                </a:r>
                <a14:m>
                  <m:oMath xmlns:m="http://schemas.openxmlformats.org/officeDocument/2006/math">
                    <m:r>
                      <a:rPr lang="en-US" sz="2400" i="1" dirty="0" smtClean="0">
                        <a:latin typeface="Cambria Math" panose="02040503050406030204" pitchFamily="18" charset="0"/>
                      </a:rPr>
                      <m:t>𝑛</m:t>
                    </m:r>
                  </m:oMath>
                </a14:m>
                <a:r>
                  <a:rPr lang="en-US" sz="2400" dirty="0"/>
                  <a:t> elements and a collection of disjoint sets, each element is in only contained in one set.</a:t>
                </a:r>
                <a:endParaRPr sz="2400" dirty="0"/>
              </a:p>
            </p:txBody>
          </p:sp>
        </mc:Choice>
        <mc:Fallback>
          <p:sp>
            <p:nvSpPr>
              <p:cNvPr id="70" name="Shape 70"/>
              <p:cNvSpPr txBox="1">
                <a:spLocks noGrp="1" noRot="1" noChangeAspect="1" noMove="1" noResize="1" noEditPoints="1" noAdjustHandles="1" noChangeArrowheads="1" noChangeShapeType="1" noTextEdit="1"/>
              </p:cNvSpPr>
              <p:nvPr>
                <p:ph type="title"/>
              </p:nvPr>
            </p:nvSpPr>
            <p:spPr>
              <a:xfrm>
                <a:off x="512700" y="1893300"/>
                <a:ext cx="8118600" cy="1522800"/>
              </a:xfrm>
              <a:prstGeom prst="rect">
                <a:avLst/>
              </a:prstGeom>
              <a:blipFill>
                <a:blip r:embed="rId3"/>
                <a:stretch>
                  <a:fillRect l="-1126" b="-6426"/>
                </a:stretch>
              </a:blipFill>
            </p:spPr>
            <p:txBody>
              <a:bodyPr/>
              <a:lstStyle/>
              <a:p>
                <a:r>
                  <a:rPr lang="en-US">
                    <a:noFill/>
                  </a:rPr>
                  <a:t> </a:t>
                </a:r>
              </a:p>
            </p:txBody>
          </p:sp>
        </mc:Fallback>
      </mc:AlternateContent>
    </p:spTree>
    <p:extLst>
      <p:ext uri="{BB962C8B-B14F-4D97-AF65-F5344CB8AC3E}">
        <p14:creationId xmlns:p14="http://schemas.microsoft.com/office/powerpoint/2010/main" val="989761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4252804" cy="613200"/>
          </a:xfrm>
          <a:prstGeom prst="rect">
            <a:avLst/>
          </a:prstGeom>
        </p:spPr>
        <p:txBody>
          <a:bodyPr wrap="square" lIns="91425" tIns="91425" rIns="91425" bIns="91425" anchor="t" anchorCtr="0">
            <a:noAutofit/>
          </a:bodyPr>
          <a:lstStyle/>
          <a:p>
            <a:pPr lvl="0"/>
            <a:r>
              <a:rPr lang="en-US" b="1" dirty="0"/>
              <a:t>Lazy Segment Tree: </a:t>
            </a:r>
            <a:r>
              <a:rPr lang="en-US" b="1" dirty="0">
                <a:latin typeface="Courier New" panose="02070309020205020404" pitchFamily="49" charset="0"/>
                <a:cs typeface="Courier New" panose="02070309020205020404" pitchFamily="49" charset="0"/>
              </a:rPr>
              <a:t>query</a:t>
            </a:r>
            <a:r>
              <a:rPr lang="en-US" b="1" dirty="0"/>
              <a:t> routine</a:t>
            </a:r>
            <a:endParaRPr b="1" dirty="0"/>
          </a:p>
        </p:txBody>
      </p:sp>
      <p:pic>
        <p:nvPicPr>
          <p:cNvPr id="3" name="Picture 2">
            <a:extLst>
              <a:ext uri="{FF2B5EF4-FFF2-40B4-BE49-F238E27FC236}">
                <a16:creationId xmlns:a16="http://schemas.microsoft.com/office/drawing/2014/main" id="{11A7399E-92FA-4974-AB7D-C47C873BF58F}"/>
              </a:ext>
            </a:extLst>
          </p:cNvPr>
          <p:cNvPicPr>
            <a:picLocks noChangeAspect="1"/>
          </p:cNvPicPr>
          <p:nvPr/>
        </p:nvPicPr>
        <p:blipFill>
          <a:blip r:embed="rId3"/>
          <a:stretch>
            <a:fillRect/>
          </a:stretch>
        </p:blipFill>
        <p:spPr>
          <a:xfrm>
            <a:off x="4549512" y="323193"/>
            <a:ext cx="4267796" cy="4706007"/>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007F47-8119-4934-AC99-B56484DC690A}"/>
                  </a:ext>
                </a:extLst>
              </p:cNvPr>
              <p:cNvSpPr txBox="1"/>
              <p:nvPr/>
            </p:nvSpPr>
            <p:spPr>
              <a:xfrm>
                <a:off x="676591" y="2214531"/>
                <a:ext cx="352302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Runs in </a:t>
                </a:r>
                <a14:m>
                  <m:oMath xmlns:m="http://schemas.openxmlformats.org/officeDocument/2006/math">
                    <m:r>
                      <a:rPr lang="en-US" sz="2400" b="0" i="1" smtClean="0">
                        <a:latin typeface="Cambria Math" panose="02040503050406030204" pitchFamily="18" charset="0"/>
                      </a:rPr>
                      <m:t>𝑂</m:t>
                    </m:r>
                    <m:r>
                      <a:rPr lang="en-US" sz="2400" b="0" i="1" smtClean="0">
                        <a:latin typeface="Cambria Math" panose="02040503050406030204" pitchFamily="18" charset="0"/>
                      </a:rPr>
                      <m:t>(</m:t>
                    </m:r>
                    <m:r>
                      <a:rPr lang="en-US" sz="2400" b="0" i="1" smtClean="0">
                        <a:latin typeface="Cambria Math" panose="02040503050406030204" pitchFamily="18" charset="0"/>
                      </a:rPr>
                      <m:t>𝑙𝑜𝑔𝑛</m:t>
                    </m:r>
                    <m:r>
                      <a:rPr lang="en-US" sz="2400" b="0" i="1" smtClean="0">
                        <a:latin typeface="Cambria Math" panose="02040503050406030204" pitchFamily="18" charset="0"/>
                      </a:rPr>
                      <m:t>)</m:t>
                    </m:r>
                  </m:oMath>
                </a14:m>
                <a:r>
                  <a:rPr lang="en-US" sz="2400" dirty="0"/>
                  <a:t> </a:t>
                </a:r>
              </a:p>
            </p:txBody>
          </p:sp>
        </mc:Choice>
        <mc:Fallback xmlns="">
          <p:sp>
            <p:nvSpPr>
              <p:cNvPr id="5" name="TextBox 4">
                <a:extLst>
                  <a:ext uri="{FF2B5EF4-FFF2-40B4-BE49-F238E27FC236}">
                    <a16:creationId xmlns:a16="http://schemas.microsoft.com/office/drawing/2014/main" id="{49007F47-8119-4934-AC99-B56484DC690A}"/>
                  </a:ext>
                </a:extLst>
              </p:cNvPr>
              <p:cNvSpPr txBox="1">
                <a:spLocks noRot="1" noChangeAspect="1" noMove="1" noResize="1" noEditPoints="1" noAdjustHandles="1" noChangeArrowheads="1" noChangeShapeType="1" noTextEdit="1"/>
              </p:cNvSpPr>
              <p:nvPr/>
            </p:nvSpPr>
            <p:spPr>
              <a:xfrm>
                <a:off x="676591" y="2214531"/>
                <a:ext cx="3523022" cy="461665"/>
              </a:xfrm>
              <a:prstGeom prst="rect">
                <a:avLst/>
              </a:prstGeom>
              <a:blipFill>
                <a:blip r:embed="rId4"/>
                <a:stretch>
                  <a:fillRect l="-2422"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2917981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Lazy Segment Tree: </a:t>
            </a:r>
            <a:r>
              <a:rPr lang="en-US" b="1" dirty="0" err="1">
                <a:latin typeface="Courier New" panose="02070309020205020404" pitchFamily="49" charset="0"/>
                <a:cs typeface="Courier New" panose="02070309020205020404" pitchFamily="49" charset="0"/>
              </a:rPr>
              <a:t>updatePoint</a:t>
            </a:r>
            <a:r>
              <a:rPr lang="en-US" b="1" dirty="0"/>
              <a:t> routine</a:t>
            </a:r>
            <a:endParaRPr b="1" dirty="0"/>
          </a:p>
        </p:txBody>
      </p:sp>
      <p:pic>
        <p:nvPicPr>
          <p:cNvPr id="3" name="Picture 2">
            <a:extLst>
              <a:ext uri="{FF2B5EF4-FFF2-40B4-BE49-F238E27FC236}">
                <a16:creationId xmlns:a16="http://schemas.microsoft.com/office/drawing/2014/main" id="{BA007629-0D29-4055-801E-EC6E80166211}"/>
              </a:ext>
            </a:extLst>
          </p:cNvPr>
          <p:cNvPicPr>
            <a:picLocks noChangeAspect="1"/>
          </p:cNvPicPr>
          <p:nvPr/>
        </p:nvPicPr>
        <p:blipFill>
          <a:blip r:embed="rId3"/>
          <a:stretch>
            <a:fillRect/>
          </a:stretch>
        </p:blipFill>
        <p:spPr>
          <a:xfrm>
            <a:off x="1035108" y="1578872"/>
            <a:ext cx="6735115" cy="2324424"/>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A261BC1-E9E3-4FC3-B6A3-C92127C43E07}"/>
                  </a:ext>
                </a:extLst>
              </p:cNvPr>
              <p:cNvSpPr txBox="1"/>
              <p:nvPr/>
            </p:nvSpPr>
            <p:spPr>
              <a:xfrm>
                <a:off x="2641154" y="4193110"/>
                <a:ext cx="352302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Runs in </a:t>
                </a:r>
                <a14:m>
                  <m:oMath xmlns:m="http://schemas.openxmlformats.org/officeDocument/2006/math">
                    <m:r>
                      <a:rPr lang="en-US" sz="2400" b="0" i="1" smtClean="0">
                        <a:latin typeface="Cambria Math" panose="02040503050406030204" pitchFamily="18" charset="0"/>
                      </a:rPr>
                      <m:t>𝑂</m:t>
                    </m:r>
                    <m:r>
                      <a:rPr lang="en-US" sz="2400" b="0" i="1" smtClean="0">
                        <a:latin typeface="Cambria Math" panose="02040503050406030204" pitchFamily="18" charset="0"/>
                      </a:rPr>
                      <m:t>(</m:t>
                    </m:r>
                    <m:r>
                      <a:rPr lang="en-US" sz="2400" b="0" i="1" smtClean="0">
                        <a:latin typeface="Cambria Math" panose="02040503050406030204" pitchFamily="18" charset="0"/>
                      </a:rPr>
                      <m:t>𝑙𝑜𝑔𝑛</m:t>
                    </m:r>
                    <m:r>
                      <a:rPr lang="en-US" sz="2400" b="0" i="1" smtClean="0">
                        <a:latin typeface="Cambria Math" panose="02040503050406030204" pitchFamily="18" charset="0"/>
                      </a:rPr>
                      <m:t>)</m:t>
                    </m:r>
                  </m:oMath>
                </a14:m>
                <a:r>
                  <a:rPr lang="en-US" sz="2400" dirty="0"/>
                  <a:t> </a:t>
                </a:r>
              </a:p>
            </p:txBody>
          </p:sp>
        </mc:Choice>
        <mc:Fallback xmlns="">
          <p:sp>
            <p:nvSpPr>
              <p:cNvPr id="5" name="TextBox 4">
                <a:extLst>
                  <a:ext uri="{FF2B5EF4-FFF2-40B4-BE49-F238E27FC236}">
                    <a16:creationId xmlns:a16="http://schemas.microsoft.com/office/drawing/2014/main" id="{AA261BC1-E9E3-4FC3-B6A3-C92127C43E07}"/>
                  </a:ext>
                </a:extLst>
              </p:cNvPr>
              <p:cNvSpPr txBox="1">
                <a:spLocks noRot="1" noChangeAspect="1" noMove="1" noResize="1" noEditPoints="1" noAdjustHandles="1" noChangeArrowheads="1" noChangeShapeType="1" noTextEdit="1"/>
              </p:cNvSpPr>
              <p:nvPr/>
            </p:nvSpPr>
            <p:spPr>
              <a:xfrm>
                <a:off x="2641154" y="4193110"/>
                <a:ext cx="3523022" cy="461665"/>
              </a:xfrm>
              <a:prstGeom prst="rect">
                <a:avLst/>
              </a:prstGeom>
              <a:blipFill>
                <a:blip r:embed="rId4"/>
                <a:stretch>
                  <a:fillRect l="-2249"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1762575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2762970" cy="613200"/>
          </a:xfrm>
          <a:prstGeom prst="rect">
            <a:avLst/>
          </a:prstGeom>
        </p:spPr>
        <p:txBody>
          <a:bodyPr wrap="square" lIns="91425" tIns="91425" rIns="91425" bIns="91425" anchor="t" anchorCtr="0">
            <a:noAutofit/>
          </a:bodyPr>
          <a:lstStyle/>
          <a:p>
            <a:pPr lvl="0"/>
            <a:r>
              <a:rPr lang="en-US" b="1" dirty="0"/>
              <a:t>Lazy Segment Tree: </a:t>
            </a:r>
            <a:r>
              <a:rPr lang="en-US" b="1" dirty="0" err="1">
                <a:latin typeface="Courier New" panose="02070309020205020404" pitchFamily="49" charset="0"/>
                <a:cs typeface="Courier New" panose="02070309020205020404" pitchFamily="49" charset="0"/>
              </a:rPr>
              <a:t>updateRange</a:t>
            </a:r>
            <a:r>
              <a:rPr lang="en-US" b="1" dirty="0"/>
              <a:t> routine</a:t>
            </a:r>
            <a:endParaRPr b="1" dirty="0"/>
          </a:p>
        </p:txBody>
      </p:sp>
      <p:pic>
        <p:nvPicPr>
          <p:cNvPr id="8" name="Picture 7">
            <a:extLst>
              <a:ext uri="{FF2B5EF4-FFF2-40B4-BE49-F238E27FC236}">
                <a16:creationId xmlns:a16="http://schemas.microsoft.com/office/drawing/2014/main" id="{8C7C6B8C-6FD1-4558-8810-341D7C32C42E}"/>
              </a:ext>
            </a:extLst>
          </p:cNvPr>
          <p:cNvPicPr>
            <a:picLocks noChangeAspect="1"/>
          </p:cNvPicPr>
          <p:nvPr/>
        </p:nvPicPr>
        <p:blipFill>
          <a:blip r:embed="rId3"/>
          <a:stretch>
            <a:fillRect/>
          </a:stretch>
        </p:blipFill>
        <p:spPr>
          <a:xfrm>
            <a:off x="2901827" y="152062"/>
            <a:ext cx="6335009" cy="483937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E6A0D9-AC3A-49A2-AC60-BE9AD9A47B91}"/>
                  </a:ext>
                </a:extLst>
              </p:cNvPr>
              <p:cNvSpPr txBox="1"/>
              <p:nvPr/>
            </p:nvSpPr>
            <p:spPr>
              <a:xfrm>
                <a:off x="311700" y="2865210"/>
                <a:ext cx="352302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Runs in </a:t>
                </a:r>
                <a14:m>
                  <m:oMath xmlns:m="http://schemas.openxmlformats.org/officeDocument/2006/math">
                    <m:r>
                      <a:rPr lang="en-US" sz="2400" b="0" i="1" smtClean="0">
                        <a:latin typeface="Cambria Math" panose="02040503050406030204" pitchFamily="18" charset="0"/>
                      </a:rPr>
                      <m:t>𝑂</m:t>
                    </m:r>
                    <m:r>
                      <a:rPr lang="en-US" sz="2400" b="0" i="1" smtClean="0">
                        <a:latin typeface="Cambria Math" panose="02040503050406030204" pitchFamily="18" charset="0"/>
                      </a:rPr>
                      <m:t>(</m:t>
                    </m:r>
                    <m:r>
                      <a:rPr lang="en-US" sz="2400" b="0" i="1" smtClean="0">
                        <a:latin typeface="Cambria Math" panose="02040503050406030204" pitchFamily="18" charset="0"/>
                      </a:rPr>
                      <m:t>𝑙𝑜𝑔𝑛</m:t>
                    </m:r>
                    <m:r>
                      <a:rPr lang="en-US" sz="2400" b="0" i="1" smtClean="0">
                        <a:latin typeface="Cambria Math" panose="02040503050406030204" pitchFamily="18" charset="0"/>
                      </a:rPr>
                      <m:t>)</m:t>
                    </m:r>
                  </m:oMath>
                </a14:m>
                <a:r>
                  <a:rPr lang="en-US" sz="2400" dirty="0"/>
                  <a:t> </a:t>
                </a:r>
              </a:p>
            </p:txBody>
          </p:sp>
        </mc:Choice>
        <mc:Fallback xmlns="">
          <p:sp>
            <p:nvSpPr>
              <p:cNvPr id="10" name="TextBox 9">
                <a:extLst>
                  <a:ext uri="{FF2B5EF4-FFF2-40B4-BE49-F238E27FC236}">
                    <a16:creationId xmlns:a16="http://schemas.microsoft.com/office/drawing/2014/main" id="{F9E6A0D9-AC3A-49A2-AC60-BE9AD9A47B91}"/>
                  </a:ext>
                </a:extLst>
              </p:cNvPr>
              <p:cNvSpPr txBox="1">
                <a:spLocks noRot="1" noChangeAspect="1" noMove="1" noResize="1" noEditPoints="1" noAdjustHandles="1" noChangeArrowheads="1" noChangeShapeType="1" noTextEdit="1"/>
              </p:cNvSpPr>
              <p:nvPr/>
            </p:nvSpPr>
            <p:spPr>
              <a:xfrm>
                <a:off x="311700" y="2865210"/>
                <a:ext cx="3523022" cy="461665"/>
              </a:xfrm>
              <a:prstGeom prst="rect">
                <a:avLst/>
              </a:prstGeom>
              <a:blipFill>
                <a:blip r:embed="rId4"/>
                <a:stretch>
                  <a:fillRect l="-2249"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16141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49" y="526350"/>
            <a:ext cx="7776295" cy="4090800"/>
          </a:xfrm>
          <a:prstGeom prst="rect">
            <a:avLst/>
          </a:prstGeom>
        </p:spPr>
        <p:txBody>
          <a:bodyPr wrap="square" lIns="91425" tIns="91425" rIns="91425" bIns="91425" anchor="ctr" anchorCtr="0">
            <a:noAutofit/>
          </a:bodyPr>
          <a:lstStyle/>
          <a:p>
            <a:pPr marL="342900" lvl="0"/>
            <a:r>
              <a:rPr lang="en-US" dirty="0"/>
              <a:t>Notes:</a:t>
            </a:r>
          </a:p>
        </p:txBody>
      </p:sp>
    </p:spTree>
    <p:extLst>
      <p:ext uri="{BB962C8B-B14F-4D97-AF65-F5344CB8AC3E}">
        <p14:creationId xmlns:p14="http://schemas.microsoft.com/office/powerpoint/2010/main" val="27619720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Notes</a:t>
            </a:r>
            <a:endParaRPr b="1" dirty="0"/>
          </a:p>
        </p:txBody>
      </p:sp>
      <p:sp>
        <p:nvSpPr>
          <p:cNvPr id="3" name="Rectangle 2">
            <a:extLst>
              <a:ext uri="{FF2B5EF4-FFF2-40B4-BE49-F238E27FC236}">
                <a16:creationId xmlns:a16="http://schemas.microsoft.com/office/drawing/2014/main" id="{8832E416-1410-41E5-AC32-4919AB705F1C}"/>
              </a:ext>
            </a:extLst>
          </p:cNvPr>
          <p:cNvSpPr/>
          <p:nvPr/>
        </p:nvSpPr>
        <p:spPr>
          <a:xfrm>
            <a:off x="418856" y="1582733"/>
            <a:ext cx="6853482" cy="307777"/>
          </a:xfrm>
          <a:prstGeom prst="rect">
            <a:avLst/>
          </a:prstGeom>
        </p:spPr>
        <p:txBody>
          <a:bodyPr wrap="square">
            <a:spAutoFit/>
          </a:bodyPr>
          <a:lstStyle/>
          <a:p>
            <a:pPr marL="285750" indent="-285750">
              <a:buFont typeface="Arial" panose="020B0604020202020204" pitchFamily="34" charset="0"/>
              <a:buChar char="•"/>
            </a:pPr>
            <a:r>
              <a:rPr lang="en-US" dirty="0"/>
              <a:t>This may not seem important but …</a:t>
            </a:r>
          </a:p>
        </p:txBody>
      </p:sp>
    </p:spTree>
    <p:extLst>
      <p:ext uri="{BB962C8B-B14F-4D97-AF65-F5344CB8AC3E}">
        <p14:creationId xmlns:p14="http://schemas.microsoft.com/office/powerpoint/2010/main" val="33781017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Notes</a:t>
            </a:r>
            <a:endParaRPr b="1"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832E416-1410-41E5-AC32-4919AB705F1C}"/>
                  </a:ext>
                </a:extLst>
              </p:cNvPr>
              <p:cNvSpPr/>
              <p:nvPr/>
            </p:nvSpPr>
            <p:spPr>
              <a:xfrm>
                <a:off x="418856" y="1582733"/>
                <a:ext cx="6853482" cy="523220"/>
              </a:xfrm>
              <a:prstGeom prst="rect">
                <a:avLst/>
              </a:prstGeom>
            </p:spPr>
            <p:txBody>
              <a:bodyPr wrap="square">
                <a:spAutoFit/>
              </a:bodyPr>
              <a:lstStyle/>
              <a:p>
                <a:pPr marL="285750" indent="-285750">
                  <a:buFont typeface="Arial" panose="020B0604020202020204" pitchFamily="34" charset="0"/>
                  <a:buChar char="•"/>
                </a:pPr>
                <a:r>
                  <a:rPr lang="en-US" dirty="0"/>
                  <a:t>This may not seem important but …</a:t>
                </a:r>
              </a:p>
              <a:p>
                <a:pPr marL="285750" indent="-285750">
                  <a:buFont typeface="Arial" panose="020B0604020202020204" pitchFamily="34" charset="0"/>
                  <a:buChar char="•"/>
                </a:pPr>
                <a:r>
                  <a:rPr lang="en-US" dirty="0"/>
                  <a:t>It allows to compute LCA in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i="0" dirty="0" err="1" smtClean="0">
                            <a:latin typeface="Cambria Math" panose="02040503050406030204" pitchFamily="18" charset="0"/>
                          </a:rPr>
                          <m:t>log</m:t>
                        </m:r>
                      </m:fName>
                      <m:e>
                        <m:r>
                          <a:rPr lang="en-US" b="0" i="1" dirty="0" smtClean="0">
                            <a:latin typeface="Cambria Math" panose="02040503050406030204" pitchFamily="18" charset="0"/>
                          </a:rPr>
                          <m:t>𝑛</m:t>
                        </m:r>
                      </m:e>
                    </m:func>
                    <m:r>
                      <a:rPr lang="en-US" i="1" dirty="0" smtClean="0">
                        <a:latin typeface="Cambria Math" panose="02040503050406030204" pitchFamily="18" charset="0"/>
                      </a:rPr>
                      <m:t>) </m:t>
                    </m:r>
                  </m:oMath>
                </a14:m>
                <a:r>
                  <a:rPr lang="en-US" dirty="0"/>
                  <a:t>time</a:t>
                </a:r>
              </a:p>
            </p:txBody>
          </p:sp>
        </mc:Choice>
        <mc:Fallback xmlns="">
          <p:sp>
            <p:nvSpPr>
              <p:cNvPr id="3" name="Rectangle 2">
                <a:extLst>
                  <a:ext uri="{FF2B5EF4-FFF2-40B4-BE49-F238E27FC236}">
                    <a16:creationId xmlns:a16="http://schemas.microsoft.com/office/drawing/2014/main" id="{8832E416-1410-41E5-AC32-4919AB705F1C}"/>
                  </a:ext>
                </a:extLst>
              </p:cNvPr>
              <p:cNvSpPr>
                <a:spLocks noRot="1" noChangeAspect="1" noMove="1" noResize="1" noEditPoints="1" noAdjustHandles="1" noChangeArrowheads="1" noChangeShapeType="1" noTextEdit="1"/>
              </p:cNvSpPr>
              <p:nvPr/>
            </p:nvSpPr>
            <p:spPr>
              <a:xfrm>
                <a:off x="418856" y="1582733"/>
                <a:ext cx="6853482" cy="523220"/>
              </a:xfrm>
              <a:prstGeom prst="rect">
                <a:avLst/>
              </a:prstGeom>
              <a:blipFill>
                <a:blip r:embed="rId3"/>
                <a:stretch>
                  <a:fillRect l="-178" t="-2353" b="-11765"/>
                </a:stretch>
              </a:blipFill>
            </p:spPr>
            <p:txBody>
              <a:bodyPr/>
              <a:lstStyle/>
              <a:p>
                <a:r>
                  <a:rPr lang="en-US">
                    <a:noFill/>
                  </a:rPr>
                  <a:t> </a:t>
                </a:r>
              </a:p>
            </p:txBody>
          </p:sp>
        </mc:Fallback>
      </mc:AlternateContent>
    </p:spTree>
    <p:extLst>
      <p:ext uri="{BB962C8B-B14F-4D97-AF65-F5344CB8AC3E}">
        <p14:creationId xmlns:p14="http://schemas.microsoft.com/office/powerpoint/2010/main" val="23392662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Notes</a:t>
            </a:r>
            <a:endParaRPr b="1"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832E416-1410-41E5-AC32-4919AB705F1C}"/>
                  </a:ext>
                </a:extLst>
              </p:cNvPr>
              <p:cNvSpPr/>
              <p:nvPr/>
            </p:nvSpPr>
            <p:spPr>
              <a:xfrm>
                <a:off x="418856" y="1582733"/>
                <a:ext cx="6853482" cy="954107"/>
              </a:xfrm>
              <a:prstGeom prst="rect">
                <a:avLst/>
              </a:prstGeom>
            </p:spPr>
            <p:txBody>
              <a:bodyPr wrap="square">
                <a:spAutoFit/>
              </a:bodyPr>
              <a:lstStyle/>
              <a:p>
                <a:pPr marL="285750" indent="-285750">
                  <a:buFont typeface="Arial" panose="020B0604020202020204" pitchFamily="34" charset="0"/>
                  <a:buChar char="•"/>
                </a:pPr>
                <a:r>
                  <a:rPr lang="en-US" dirty="0"/>
                  <a:t>This may not seem important but …</a:t>
                </a:r>
              </a:p>
              <a:p>
                <a:pPr marL="285750" indent="-285750">
                  <a:buFont typeface="Arial" panose="020B0604020202020204" pitchFamily="34" charset="0"/>
                  <a:buChar char="•"/>
                </a:pPr>
                <a:r>
                  <a:rPr lang="en-US" dirty="0"/>
                  <a:t>It allows to compute LCA in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i="0" dirty="0" err="1" smtClean="0">
                            <a:latin typeface="Cambria Math" panose="02040503050406030204" pitchFamily="18" charset="0"/>
                          </a:rPr>
                          <m:t>log</m:t>
                        </m:r>
                      </m:fName>
                      <m:e>
                        <m:r>
                          <a:rPr lang="en-US" b="0" i="1" dirty="0" smtClean="0">
                            <a:latin typeface="Cambria Math" panose="02040503050406030204" pitchFamily="18" charset="0"/>
                          </a:rPr>
                          <m:t>𝑛</m:t>
                        </m:r>
                      </m:e>
                    </m:func>
                    <m:r>
                      <a:rPr lang="en-US" i="1" dirty="0" smtClean="0">
                        <a:latin typeface="Cambria Math" panose="02040503050406030204" pitchFamily="18" charset="0"/>
                      </a:rPr>
                      <m:t>) </m:t>
                    </m:r>
                  </m:oMath>
                </a14:m>
                <a:r>
                  <a:rPr lang="en-US" dirty="0"/>
                  <a:t>time</a:t>
                </a:r>
              </a:p>
              <a:p>
                <a:pPr marL="285750" indent="-285750">
                  <a:buFont typeface="Arial" panose="020B0604020202020204" pitchFamily="34" charset="0"/>
                  <a:buChar char="•"/>
                </a:pPr>
                <a:r>
                  <a:rPr lang="en-US" dirty="0"/>
                  <a:t>Thus compute all pair shortest paths in a tree in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𝑛</m:t>
                    </m:r>
                    <m:func>
                      <m:funcPr>
                        <m:ctrlPr>
                          <a:rPr lang="en-US" b="0" i="1" dirty="0" smtClean="0">
                            <a:latin typeface="Cambria Math" panose="02040503050406030204" pitchFamily="18" charset="0"/>
                          </a:rPr>
                        </m:ctrlPr>
                      </m:funcPr>
                      <m:fName>
                        <m:r>
                          <m:rPr>
                            <m:sty m:val="p"/>
                          </m:rPr>
                          <a:rPr lang="en-US" i="0" dirty="0" err="1" smtClean="0">
                            <a:latin typeface="Cambria Math" panose="02040503050406030204" pitchFamily="18" charset="0"/>
                          </a:rPr>
                          <m:t>log</m:t>
                        </m:r>
                      </m:fName>
                      <m:e>
                        <m:r>
                          <a:rPr lang="en-US" b="0" i="1" dirty="0" smtClean="0">
                            <a:latin typeface="Cambria Math" panose="02040503050406030204" pitchFamily="18" charset="0"/>
                          </a:rPr>
                          <m:t>𝑛</m:t>
                        </m:r>
                      </m:e>
                    </m:func>
                    <m:r>
                      <a:rPr lang="en-US" i="1" dirty="0" smtClean="0">
                        <a:latin typeface="Cambria Math" panose="02040503050406030204" pitchFamily="18" charset="0"/>
                      </a:rPr>
                      <m:t>) </m:t>
                    </m:r>
                  </m:oMath>
                </a14:m>
                <a:r>
                  <a:rPr lang="en-US" dirty="0"/>
                  <a:t>time!</a:t>
                </a:r>
              </a:p>
              <a:p>
                <a:pPr marL="285750" indent="-285750">
                  <a:buFont typeface="Arial" panose="020B0604020202020204" pitchFamily="34" charset="0"/>
                  <a:buChar char="•"/>
                </a:pPr>
                <a:r>
                  <a:rPr lang="en-US" dirty="0"/>
                  <a:t>Try to solve </a:t>
                </a:r>
                <a:r>
                  <a:rPr lang="en-US" dirty="0">
                    <a:hlinkClick r:id="rId3"/>
                  </a:rPr>
                  <a:t>https://a2oj.com/p?ID=79</a:t>
                </a:r>
                <a:endParaRPr lang="en-US" dirty="0"/>
              </a:p>
            </p:txBody>
          </p:sp>
        </mc:Choice>
        <mc:Fallback xmlns="">
          <p:sp>
            <p:nvSpPr>
              <p:cNvPr id="3" name="Rectangle 2">
                <a:extLst>
                  <a:ext uri="{FF2B5EF4-FFF2-40B4-BE49-F238E27FC236}">
                    <a16:creationId xmlns:a16="http://schemas.microsoft.com/office/drawing/2014/main" id="{8832E416-1410-41E5-AC32-4919AB705F1C}"/>
                  </a:ext>
                </a:extLst>
              </p:cNvPr>
              <p:cNvSpPr>
                <a:spLocks noRot="1" noChangeAspect="1" noMove="1" noResize="1" noEditPoints="1" noAdjustHandles="1" noChangeArrowheads="1" noChangeShapeType="1" noTextEdit="1"/>
              </p:cNvSpPr>
              <p:nvPr/>
            </p:nvSpPr>
            <p:spPr>
              <a:xfrm>
                <a:off x="418856" y="1582733"/>
                <a:ext cx="6853482" cy="954107"/>
              </a:xfrm>
              <a:prstGeom prst="rect">
                <a:avLst/>
              </a:prstGeom>
              <a:blipFill>
                <a:blip r:embed="rId4"/>
                <a:stretch>
                  <a:fillRect l="-178" t="-1282" b="-5769"/>
                </a:stretch>
              </a:blipFill>
            </p:spPr>
            <p:txBody>
              <a:bodyPr/>
              <a:lstStyle/>
              <a:p>
                <a:r>
                  <a:rPr lang="en-US">
                    <a:noFill/>
                  </a:rPr>
                  <a:t> </a:t>
                </a:r>
              </a:p>
            </p:txBody>
          </p:sp>
        </mc:Fallback>
      </mc:AlternateContent>
    </p:spTree>
    <p:extLst>
      <p:ext uri="{BB962C8B-B14F-4D97-AF65-F5344CB8AC3E}">
        <p14:creationId xmlns:p14="http://schemas.microsoft.com/office/powerpoint/2010/main" val="3763961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b="1" dirty="0"/>
              <a:t>Notes</a:t>
            </a:r>
            <a:endParaRPr b="1"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832E416-1410-41E5-AC32-4919AB705F1C}"/>
                  </a:ext>
                </a:extLst>
              </p:cNvPr>
              <p:cNvSpPr/>
              <p:nvPr/>
            </p:nvSpPr>
            <p:spPr>
              <a:xfrm>
                <a:off x="404568" y="1282695"/>
                <a:ext cx="6853482" cy="1384995"/>
              </a:xfrm>
              <a:prstGeom prst="rect">
                <a:avLst/>
              </a:prstGeom>
            </p:spPr>
            <p:txBody>
              <a:bodyPr wrap="square">
                <a:spAutoFit/>
              </a:bodyPr>
              <a:lstStyle/>
              <a:p>
                <a:pPr marL="285750" indent="-285750">
                  <a:buFont typeface="Arial" panose="020B0604020202020204" pitchFamily="34" charset="0"/>
                  <a:buChar char="•"/>
                </a:pPr>
                <a:r>
                  <a:rPr lang="en-US" dirty="0"/>
                  <a:t>This may not seem important but …</a:t>
                </a:r>
              </a:p>
              <a:p>
                <a:pPr marL="285750" indent="-285750">
                  <a:buFont typeface="Arial" panose="020B0604020202020204" pitchFamily="34" charset="0"/>
                  <a:buChar char="•"/>
                </a:pPr>
                <a:r>
                  <a:rPr lang="en-US" dirty="0"/>
                  <a:t>It allows to compute LCA in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i="0" dirty="0" err="1" smtClean="0">
                            <a:latin typeface="Cambria Math" panose="02040503050406030204" pitchFamily="18" charset="0"/>
                          </a:rPr>
                          <m:t>log</m:t>
                        </m:r>
                      </m:fName>
                      <m:e>
                        <m:r>
                          <a:rPr lang="en-US" b="0" i="1" dirty="0" smtClean="0">
                            <a:latin typeface="Cambria Math" panose="02040503050406030204" pitchFamily="18" charset="0"/>
                          </a:rPr>
                          <m:t>𝑛</m:t>
                        </m:r>
                      </m:e>
                    </m:func>
                    <m:r>
                      <a:rPr lang="en-US" i="1" dirty="0" smtClean="0">
                        <a:latin typeface="Cambria Math" panose="02040503050406030204" pitchFamily="18" charset="0"/>
                      </a:rPr>
                      <m:t>) </m:t>
                    </m:r>
                  </m:oMath>
                </a14:m>
                <a:r>
                  <a:rPr lang="en-US" dirty="0"/>
                  <a:t>time</a:t>
                </a:r>
              </a:p>
              <a:p>
                <a:pPr marL="285750" indent="-285750">
                  <a:buFont typeface="Arial" panose="020B0604020202020204" pitchFamily="34" charset="0"/>
                  <a:buChar char="•"/>
                </a:pPr>
                <a:r>
                  <a:rPr lang="en-US" dirty="0"/>
                  <a:t>Thus compute all pair shortest paths in a tree in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𝑛</m:t>
                    </m:r>
                    <m:func>
                      <m:funcPr>
                        <m:ctrlPr>
                          <a:rPr lang="en-US" b="0" i="1" dirty="0" smtClean="0">
                            <a:latin typeface="Cambria Math" panose="02040503050406030204" pitchFamily="18" charset="0"/>
                          </a:rPr>
                        </m:ctrlPr>
                      </m:funcPr>
                      <m:fName>
                        <m:r>
                          <m:rPr>
                            <m:sty m:val="p"/>
                          </m:rPr>
                          <a:rPr lang="en-US" i="0" dirty="0" err="1" smtClean="0">
                            <a:latin typeface="Cambria Math" panose="02040503050406030204" pitchFamily="18" charset="0"/>
                          </a:rPr>
                          <m:t>log</m:t>
                        </m:r>
                      </m:fName>
                      <m:e>
                        <m:r>
                          <a:rPr lang="en-US" b="0" i="1" dirty="0" smtClean="0">
                            <a:latin typeface="Cambria Math" panose="02040503050406030204" pitchFamily="18" charset="0"/>
                          </a:rPr>
                          <m:t>𝑛</m:t>
                        </m:r>
                      </m:e>
                    </m:func>
                    <m:r>
                      <a:rPr lang="en-US" i="1" dirty="0" smtClean="0">
                        <a:latin typeface="Cambria Math" panose="02040503050406030204" pitchFamily="18" charset="0"/>
                      </a:rPr>
                      <m:t>) </m:t>
                    </m:r>
                  </m:oMath>
                </a14:m>
                <a:r>
                  <a:rPr lang="en-US" dirty="0"/>
                  <a:t>time!</a:t>
                </a:r>
              </a:p>
              <a:p>
                <a:pPr marL="285750" indent="-285750">
                  <a:buFont typeface="Arial" panose="020B0604020202020204" pitchFamily="34" charset="0"/>
                  <a:buChar char="•"/>
                </a:pPr>
                <a:r>
                  <a:rPr lang="en-US" dirty="0"/>
                  <a:t>Try to solve </a:t>
                </a:r>
                <a:r>
                  <a:rPr lang="en-US" dirty="0">
                    <a:hlinkClick r:id="rId3"/>
                  </a:rPr>
                  <a:t>https://a2oj.com/p?ID=79</a:t>
                </a:r>
                <a:endParaRPr lang="en-US" dirty="0"/>
              </a:p>
              <a:p>
                <a:pPr marL="285750" indent="-285750">
                  <a:buFont typeface="Arial" panose="020B0604020202020204" pitchFamily="34" charset="0"/>
                  <a:buChar char="•"/>
                </a:pPr>
                <a:r>
                  <a:rPr lang="en-US" dirty="0"/>
                  <a:t>Many other applications …</a:t>
                </a:r>
              </a:p>
              <a:p>
                <a:pPr marL="285750" indent="-285750">
                  <a:buFont typeface="Arial" panose="020B0604020202020204" pitchFamily="34" charset="0"/>
                  <a:buChar char="•"/>
                </a:pPr>
                <a:r>
                  <a:rPr lang="en-US" dirty="0"/>
                  <a:t>Check other cool data structures, like </a:t>
                </a:r>
                <a:r>
                  <a:rPr lang="en-US" dirty="0" err="1"/>
                  <a:t>fenwick</a:t>
                </a:r>
                <a:r>
                  <a:rPr lang="en-US" dirty="0"/>
                  <a:t> trees, sparse tables …</a:t>
                </a:r>
                <a:r>
                  <a:rPr lang="en-US" dirty="0" err="1"/>
                  <a:t>etc</a:t>
                </a:r>
                <a:endParaRPr lang="en-US" dirty="0"/>
              </a:p>
            </p:txBody>
          </p:sp>
        </mc:Choice>
        <mc:Fallback xmlns="">
          <p:sp>
            <p:nvSpPr>
              <p:cNvPr id="3" name="Rectangle 2">
                <a:extLst>
                  <a:ext uri="{FF2B5EF4-FFF2-40B4-BE49-F238E27FC236}">
                    <a16:creationId xmlns:a16="http://schemas.microsoft.com/office/drawing/2014/main" id="{8832E416-1410-41E5-AC32-4919AB705F1C}"/>
                  </a:ext>
                </a:extLst>
              </p:cNvPr>
              <p:cNvSpPr>
                <a:spLocks noRot="1" noChangeAspect="1" noMove="1" noResize="1" noEditPoints="1" noAdjustHandles="1" noChangeArrowheads="1" noChangeShapeType="1" noTextEdit="1"/>
              </p:cNvSpPr>
              <p:nvPr/>
            </p:nvSpPr>
            <p:spPr>
              <a:xfrm>
                <a:off x="404568" y="1282695"/>
                <a:ext cx="6853482" cy="1384995"/>
              </a:xfrm>
              <a:prstGeom prst="rect">
                <a:avLst/>
              </a:prstGeom>
              <a:blipFill>
                <a:blip r:embed="rId4"/>
                <a:stretch>
                  <a:fillRect l="-89" t="-439" b="-35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643A550-B415-411B-86D7-14828EC1739F}"/>
                  </a:ext>
                </a:extLst>
              </p:cNvPr>
              <p:cNvSpPr/>
              <p:nvPr/>
            </p:nvSpPr>
            <p:spPr>
              <a:xfrm>
                <a:off x="1145259" y="2963597"/>
                <a:ext cx="6853482" cy="1169551"/>
              </a:xfrm>
              <a:prstGeom prst="rect">
                <a:avLst/>
              </a:prstGeom>
              <a:ln>
                <a:solidFill>
                  <a:srgbClr val="C00000"/>
                </a:solidFill>
              </a:ln>
            </p:spPr>
            <p:txBody>
              <a:bodyPr wrap="square">
                <a:spAutoFit/>
              </a:bodyPr>
              <a:lstStyle/>
              <a:p>
                <a:r>
                  <a:rPr lang="en-US" dirty="0"/>
                  <a:t>Always ask yourself the golden question!</a:t>
                </a:r>
              </a:p>
              <a:p>
                <a:r>
                  <a:rPr lang="en-US" dirty="0"/>
                  <a:t>	Can I deduce the parent value from two children values in </a:t>
                </a:r>
                <a14:m>
                  <m:oMath xmlns:m="http://schemas.openxmlformats.org/officeDocument/2006/math">
                    <m:r>
                      <a:rPr lang="en-US" i="1" dirty="0" smtClean="0">
                        <a:latin typeface="Cambria Math" panose="02040503050406030204" pitchFamily="18" charset="0"/>
                      </a:rPr>
                      <m:t>𝑂</m:t>
                    </m:r>
                    <m:d>
                      <m:dPr>
                        <m:ctrlPr>
                          <a:rPr lang="en-US" i="1" dirty="0" smtClean="0">
                            <a:latin typeface="Cambria Math" panose="02040503050406030204" pitchFamily="18" charset="0"/>
                          </a:rPr>
                        </m:ctrlPr>
                      </m:dPr>
                      <m:e>
                        <m:r>
                          <a:rPr lang="en-US" i="1" dirty="0" smtClean="0">
                            <a:latin typeface="Cambria Math" panose="02040503050406030204" pitchFamily="18" charset="0"/>
                          </a:rPr>
                          <m:t>1</m:t>
                        </m:r>
                      </m:e>
                    </m:d>
                  </m:oMath>
                </a14:m>
                <a:r>
                  <a:rPr lang="en-US" dirty="0"/>
                  <a:t>?</a:t>
                </a:r>
              </a:p>
              <a:p>
                <a:endParaRPr lang="en-US" dirty="0"/>
              </a:p>
              <a:p>
                <a:pPr marL="285750" indent="-28575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m:t>
                    </m:r>
                  </m:oMath>
                </a14:m>
                <a:r>
                  <a:rPr lang="en-US" dirty="0"/>
                  <a:t> GCD ? Bitmasks? Multiplication? … </a:t>
                </a:r>
                <a:r>
                  <a:rPr lang="en-US" dirty="0" err="1"/>
                  <a:t>etc</a:t>
                </a:r>
                <a:endParaRPr lang="en-US" dirty="0"/>
              </a:p>
              <a:p>
                <a:pPr marL="285750" indent="-285750">
                  <a:buFont typeface="Arial" panose="020B0604020202020204" pitchFamily="34" charset="0"/>
                  <a:buChar char="•"/>
                </a:pPr>
                <a:endParaRPr lang="en-US" dirty="0"/>
              </a:p>
            </p:txBody>
          </p:sp>
        </mc:Choice>
        <mc:Fallback xmlns="">
          <p:sp>
            <p:nvSpPr>
              <p:cNvPr id="4" name="Rectangle 3">
                <a:extLst>
                  <a:ext uri="{FF2B5EF4-FFF2-40B4-BE49-F238E27FC236}">
                    <a16:creationId xmlns:a16="http://schemas.microsoft.com/office/drawing/2014/main" id="{0643A550-B415-411B-86D7-14828EC1739F}"/>
                  </a:ext>
                </a:extLst>
              </p:cNvPr>
              <p:cNvSpPr>
                <a:spLocks noRot="1" noChangeAspect="1" noMove="1" noResize="1" noEditPoints="1" noAdjustHandles="1" noChangeArrowheads="1" noChangeShapeType="1" noTextEdit="1"/>
              </p:cNvSpPr>
              <p:nvPr/>
            </p:nvSpPr>
            <p:spPr>
              <a:xfrm>
                <a:off x="1145259" y="2963597"/>
                <a:ext cx="6853482" cy="1169551"/>
              </a:xfrm>
              <a:prstGeom prst="rect">
                <a:avLst/>
              </a:prstGeom>
              <a:blipFill>
                <a:blip r:embed="rId5"/>
                <a:stretch>
                  <a:fillRect l="-178" t="-515"/>
                </a:stretch>
              </a:blipFill>
              <a:ln>
                <a:solidFill>
                  <a:srgbClr val="C00000"/>
                </a:solidFill>
              </a:ln>
            </p:spPr>
            <p:txBody>
              <a:bodyPr/>
              <a:lstStyle/>
              <a:p>
                <a:r>
                  <a:rPr lang="en-US">
                    <a:noFill/>
                  </a:rPr>
                  <a:t> </a:t>
                </a:r>
              </a:p>
            </p:txBody>
          </p:sp>
        </mc:Fallback>
      </mc:AlternateContent>
    </p:spTree>
    <p:extLst>
      <p:ext uri="{BB962C8B-B14F-4D97-AF65-F5344CB8AC3E}">
        <p14:creationId xmlns:p14="http://schemas.microsoft.com/office/powerpoint/2010/main" val="2912527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49" y="526350"/>
            <a:ext cx="7776295" cy="4090800"/>
          </a:xfrm>
          <a:prstGeom prst="rect">
            <a:avLst/>
          </a:prstGeom>
        </p:spPr>
        <p:txBody>
          <a:bodyPr wrap="square" lIns="91425" tIns="91425" rIns="91425" bIns="91425" anchor="ctr" anchorCtr="0">
            <a:noAutofit/>
          </a:bodyPr>
          <a:lstStyle/>
          <a:p>
            <a:pPr marL="342900" lvl="0"/>
            <a:r>
              <a:rPr lang="en-US" dirty="0"/>
              <a:t>Let’s try all that magic!</a:t>
            </a:r>
          </a:p>
        </p:txBody>
      </p:sp>
    </p:spTree>
    <p:extLst>
      <p:ext uri="{BB962C8B-B14F-4D97-AF65-F5344CB8AC3E}">
        <p14:creationId xmlns:p14="http://schemas.microsoft.com/office/powerpoint/2010/main" val="3023929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lgn="ctr"/>
            <a:r>
              <a:rPr lang="en-US" b="1" dirty="0"/>
              <a:t>Merging communities</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923572" y="4777481"/>
            <a:ext cx="6462025" cy="738664"/>
          </a:xfrm>
          <a:prstGeom prst="rect">
            <a:avLst/>
          </a:prstGeom>
        </p:spPr>
        <p:txBody>
          <a:bodyPr wrap="none">
            <a:spAutoFit/>
          </a:bodyPr>
          <a:lstStyle/>
          <a:p>
            <a:r>
              <a:rPr lang="en-US" dirty="0"/>
              <a:t>Source: </a:t>
            </a:r>
            <a:r>
              <a:rPr lang="en-US" dirty="0">
                <a:hlinkClick r:id="rId3"/>
              </a:rPr>
              <a:t>https://www.hackerrank.com/challenges/merging-communities/problem</a:t>
            </a:r>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832E416-1410-41E5-AC32-4919AB705F1C}"/>
                  </a:ext>
                </a:extLst>
              </p:cNvPr>
              <p:cNvSpPr/>
              <p:nvPr/>
            </p:nvSpPr>
            <p:spPr>
              <a:xfrm>
                <a:off x="464345" y="1539871"/>
                <a:ext cx="4943474" cy="2031325"/>
              </a:xfrm>
              <a:prstGeom prst="rect">
                <a:avLst/>
              </a:prstGeom>
            </p:spPr>
            <p:txBody>
              <a:bodyPr wrap="square">
                <a:spAutoFit/>
              </a:bodyPr>
              <a:lstStyle/>
              <a:p>
                <a:pPr fontAlgn="base"/>
                <a:r>
                  <a:rPr lang="en-US" dirty="0"/>
                  <a:t>Given n sets with one element in each, There are two type of queries:</a:t>
                </a:r>
              </a:p>
              <a:p>
                <a:pPr fontAlgn="base"/>
                <a:endParaRPr lang="en-US" dirty="0"/>
              </a:p>
              <a:p>
                <a:pPr marL="285750" indent="-285750" fontAlgn="base">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𝑀</m:t>
                    </m:r>
                    <m:r>
                      <a:rPr lang="en-US" i="1" dirty="0">
                        <a:latin typeface="Cambria Math" panose="02040503050406030204" pitchFamily="18" charset="0"/>
                      </a:rPr>
                      <m:t> </m:t>
                    </m:r>
                    <m:r>
                      <a:rPr lang="en-US" i="1" dirty="0" smtClean="0">
                        <a:latin typeface="Cambria Math" panose="02040503050406030204" pitchFamily="18" charset="0"/>
                      </a:rPr>
                      <m:t>𝑎</m:t>
                    </m:r>
                    <m:r>
                      <a:rPr lang="en-US" i="1" dirty="0">
                        <a:latin typeface="Cambria Math" panose="02040503050406030204" pitchFamily="18" charset="0"/>
                      </a:rPr>
                      <m:t> </m:t>
                    </m:r>
                    <m:r>
                      <a:rPr lang="en-US" i="1" dirty="0" smtClean="0">
                        <a:latin typeface="Cambria Math" panose="02040503050406030204" pitchFamily="18" charset="0"/>
                      </a:rPr>
                      <m:t>𝑏</m:t>
                    </m:r>
                  </m:oMath>
                </a14:m>
                <a:r>
                  <a:rPr lang="en-US" dirty="0"/>
                  <a:t>: merge sets containing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r>
                  <a:rPr lang="en-US" dirty="0"/>
                  <a:t> (if they belong to different sets).</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 </m:t>
                    </m:r>
                    <m:r>
                      <a:rPr lang="en-US" i="1" dirty="0" smtClean="0">
                        <a:latin typeface="Cambria Math" panose="02040503050406030204" pitchFamily="18" charset="0"/>
                      </a:rPr>
                      <m:t>𝑥</m:t>
                    </m:r>
                  </m:oMath>
                </a14:m>
                <a:r>
                  <a:rPr lang="en-US" dirty="0"/>
                  <a:t> print the size of the set to which x belongs.</a:t>
                </a:r>
              </a:p>
              <a:p>
                <a:pPr marL="285750" indent="-285750" fontAlgn="base">
                  <a:buFont typeface="Arial" panose="020B0604020202020204" pitchFamily="34" charset="0"/>
                  <a:buChar char="•"/>
                </a:pPr>
                <a:endParaRPr lang="en-US" dirty="0"/>
              </a:p>
              <a:p>
                <a:endParaRPr lang="en-US" dirty="0"/>
              </a:p>
            </p:txBody>
          </p:sp>
        </mc:Choice>
        <mc:Fallback xmlns="">
          <p:sp>
            <p:nvSpPr>
              <p:cNvPr id="3" name="Rectangle 2">
                <a:extLst>
                  <a:ext uri="{FF2B5EF4-FFF2-40B4-BE49-F238E27FC236}">
                    <a16:creationId xmlns:a16="http://schemas.microsoft.com/office/drawing/2014/main" id="{8832E416-1410-41E5-AC32-4919AB705F1C}"/>
                  </a:ext>
                </a:extLst>
              </p:cNvPr>
              <p:cNvSpPr>
                <a:spLocks noRot="1" noChangeAspect="1" noMove="1" noResize="1" noEditPoints="1" noAdjustHandles="1" noChangeArrowheads="1" noChangeShapeType="1" noTextEdit="1"/>
              </p:cNvSpPr>
              <p:nvPr/>
            </p:nvSpPr>
            <p:spPr>
              <a:xfrm>
                <a:off x="464345" y="1539871"/>
                <a:ext cx="4943474" cy="2031325"/>
              </a:xfrm>
              <a:prstGeom prst="rect">
                <a:avLst/>
              </a:prstGeom>
              <a:blipFill>
                <a:blip r:embed="rId4"/>
                <a:stretch>
                  <a:fillRect l="-370" t="-6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D00BB5D-7DF1-4BD1-AA2D-FD7F135A99C7}"/>
              </a:ext>
            </a:extLst>
          </p:cNvPr>
          <p:cNvPicPr>
            <a:picLocks noChangeAspect="1"/>
          </p:cNvPicPr>
          <p:nvPr/>
        </p:nvPicPr>
        <p:blipFill>
          <a:blip r:embed="rId5"/>
          <a:stretch>
            <a:fillRect/>
          </a:stretch>
        </p:blipFill>
        <p:spPr>
          <a:xfrm>
            <a:off x="7143562" y="1138037"/>
            <a:ext cx="1343212" cy="2867425"/>
          </a:xfrm>
          <a:prstGeom prst="rect">
            <a:avLst/>
          </a:prstGeom>
        </p:spPr>
      </p:pic>
    </p:spTree>
    <p:extLst>
      <p:ext uri="{BB962C8B-B14F-4D97-AF65-F5344CB8AC3E}">
        <p14:creationId xmlns:p14="http://schemas.microsoft.com/office/powerpoint/2010/main" val="15634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dirty="0"/>
              <a:t>Disjoint sets</a:t>
            </a:r>
            <a:endParaRPr b="1" dirty="0"/>
          </a:p>
        </p:txBody>
      </p:sp>
      <p:sp>
        <p:nvSpPr>
          <p:cNvPr id="16" name="TextBox 15">
            <a:extLst>
              <a:ext uri="{FF2B5EF4-FFF2-40B4-BE49-F238E27FC236}">
                <a16:creationId xmlns:a16="http://schemas.microsoft.com/office/drawing/2014/main" id="{C8E2614A-010B-44E6-B248-E54E1FC4422C}"/>
              </a:ext>
            </a:extLst>
          </p:cNvPr>
          <p:cNvSpPr txBox="1"/>
          <p:nvPr/>
        </p:nvSpPr>
        <p:spPr>
          <a:xfrm>
            <a:off x="540618" y="1133834"/>
            <a:ext cx="8086146" cy="1200329"/>
          </a:xfrm>
          <a:prstGeom prst="rect">
            <a:avLst/>
          </a:prstGeom>
          <a:noFill/>
        </p:spPr>
        <p:txBody>
          <a:bodyPr wrap="square" rtlCol="0">
            <a:spAutoFit/>
          </a:bodyPr>
          <a:lstStyle/>
          <a:p>
            <a:r>
              <a:rPr lang="en-US" sz="2400" b="1" dirty="0"/>
              <a:t>Idea:</a:t>
            </a:r>
          </a:p>
          <a:p>
            <a:pPr marL="342900" indent="-342900">
              <a:buFont typeface="Arial" panose="020B0604020202020204" pitchFamily="34" charset="0"/>
              <a:buChar char="•"/>
            </a:pPr>
            <a:r>
              <a:rPr lang="en-US" sz="2400" dirty="0"/>
              <a:t>One element of each set will be the representative</a:t>
            </a:r>
          </a:p>
          <a:p>
            <a:pPr marL="342900" indent="-342900">
              <a:buFont typeface="Arial" panose="020B0604020202020204" pitchFamily="34" charset="0"/>
              <a:buChar char="•"/>
            </a:pPr>
            <a:r>
              <a:rPr lang="en-US" sz="2400" dirty="0"/>
              <a:t>We want to support the following operations efficiently: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322932E-A769-499B-900B-9EF909348727}"/>
                  </a:ext>
                </a:extLst>
              </p:cNvPr>
              <p:cNvSpPr txBox="1"/>
              <p:nvPr/>
            </p:nvSpPr>
            <p:spPr>
              <a:xfrm>
                <a:off x="983963" y="2473107"/>
                <a:ext cx="7430715" cy="2308324"/>
              </a:xfrm>
              <a:prstGeom prst="rect">
                <a:avLst/>
              </a:prstGeom>
              <a:noFill/>
            </p:spPr>
            <p:txBody>
              <a:bodyPr wrap="square" rtlCol="0">
                <a:spAutoFit/>
              </a:bodyPr>
              <a:lstStyle/>
              <a:p>
                <a:r>
                  <a:rPr lang="en-US" sz="2400" b="1" dirty="0"/>
                  <a:t>Operations</a:t>
                </a:r>
              </a:p>
              <a:p>
                <a:pPr marL="457200" indent="-457200">
                  <a:buFont typeface="+mj-lt"/>
                  <a:buAutoNum type="arabicPeriod"/>
                </a:pPr>
                <a14:m>
                  <m:oMath xmlns:m="http://schemas.openxmlformats.org/officeDocument/2006/math">
                    <m:r>
                      <a:rPr lang="en-US" sz="2400" i="1" dirty="0" smtClean="0">
                        <a:latin typeface="Cambria Math" panose="02040503050406030204" pitchFamily="18" charset="0"/>
                      </a:rPr>
                      <m:t>𝐹𝑖𝑛𝑑</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m:t>
                    </m:r>
                  </m:oMath>
                </a14:m>
                <a:r>
                  <a:rPr lang="en-US" sz="2400" dirty="0"/>
                  <a:t>: return the representative of the set containing </a:t>
                </a:r>
                <a14:m>
                  <m:oMath xmlns:m="http://schemas.openxmlformats.org/officeDocument/2006/math">
                    <m:r>
                      <a:rPr lang="en-US" sz="2400" i="1" dirty="0" smtClean="0">
                        <a:latin typeface="Cambria Math" panose="02040503050406030204" pitchFamily="18" charset="0"/>
                      </a:rPr>
                      <m:t>𝑥</m:t>
                    </m:r>
                  </m:oMath>
                </a14:m>
                <a:endParaRPr lang="en-US" sz="2400" dirty="0"/>
              </a:p>
              <a:p>
                <a:pPr marL="457200" indent="-457200">
                  <a:buFont typeface="+mj-lt"/>
                  <a:buAutoNum type="arabicPeriod"/>
                </a:pPr>
                <a14:m>
                  <m:oMath xmlns:m="http://schemas.openxmlformats.org/officeDocument/2006/math">
                    <m:r>
                      <a:rPr lang="en-US" sz="2400" i="1" dirty="0" smtClean="0">
                        <a:latin typeface="Cambria Math" panose="02040503050406030204" pitchFamily="18" charset="0"/>
                      </a:rPr>
                      <m:t>𝑀𝑒𝑟𝑔𝑒</m:t>
                    </m:r>
                    <m:d>
                      <m:dPr>
                        <m:ctrlPr>
                          <a:rPr lang="en-US" sz="2400" i="1" dirty="0" smtClean="0">
                            <a:latin typeface="Cambria Math" panose="02040503050406030204" pitchFamily="18" charset="0"/>
                          </a:rPr>
                        </m:ctrlPr>
                      </m:dPr>
                      <m:e>
                        <m:r>
                          <a:rPr lang="en-US" sz="2400" i="1" dirty="0" err="1" smtClean="0">
                            <a:latin typeface="Cambria Math" panose="02040503050406030204" pitchFamily="18" charset="0"/>
                          </a:rPr>
                          <m:t>𝑥</m:t>
                        </m:r>
                        <m:r>
                          <a:rPr lang="en-US" sz="2400" i="1" dirty="0" err="1" smtClean="0">
                            <a:latin typeface="Cambria Math" panose="02040503050406030204" pitchFamily="18" charset="0"/>
                          </a:rPr>
                          <m:t>, </m:t>
                        </m:r>
                        <m:r>
                          <a:rPr lang="en-US" sz="2400" i="1" dirty="0" err="1" smtClean="0">
                            <a:latin typeface="Cambria Math" panose="02040503050406030204" pitchFamily="18" charset="0"/>
                          </a:rPr>
                          <m:t>𝑦</m:t>
                        </m:r>
                      </m:e>
                    </m:d>
                  </m:oMath>
                </a14:m>
                <a:r>
                  <a:rPr lang="en-US" sz="2400" dirty="0"/>
                  <a:t>: merge the set containing </a:t>
                </a:r>
                <a14:m>
                  <m:oMath xmlns:m="http://schemas.openxmlformats.org/officeDocument/2006/math">
                    <m:r>
                      <a:rPr lang="en-US" sz="2400" i="1" dirty="0" smtClean="0">
                        <a:latin typeface="Cambria Math" panose="02040503050406030204" pitchFamily="18" charset="0"/>
                      </a:rPr>
                      <m:t>𝑥</m:t>
                    </m:r>
                  </m:oMath>
                </a14:m>
                <a:r>
                  <a:rPr lang="en-US" sz="2400" dirty="0"/>
                  <a:t> with the set containing </a:t>
                </a:r>
                <a14:m>
                  <m:oMath xmlns:m="http://schemas.openxmlformats.org/officeDocument/2006/math">
                    <m:r>
                      <a:rPr lang="en-US" sz="2400" i="1" dirty="0" smtClean="0">
                        <a:latin typeface="Cambria Math" panose="02040503050406030204" pitchFamily="18" charset="0"/>
                      </a:rPr>
                      <m:t>𝑦</m:t>
                    </m:r>
                  </m:oMath>
                </a14:m>
                <a:r>
                  <a:rPr lang="en-US" sz="2400" dirty="0"/>
                  <a:t> </a:t>
                </a:r>
              </a:p>
              <a:p>
                <a:pPr marL="457200" indent="-457200">
                  <a:buFont typeface="+mj-lt"/>
                  <a:buAutoNum type="arabicPeriod"/>
                </a:pPr>
                <a14:m>
                  <m:oMath xmlns:m="http://schemas.openxmlformats.org/officeDocument/2006/math">
                    <m:r>
                      <a:rPr lang="en-US" sz="2400" i="1" dirty="0" smtClean="0">
                        <a:latin typeface="Cambria Math" panose="02040503050406030204" pitchFamily="18" charset="0"/>
                      </a:rPr>
                      <m:t>𝐼𝑠𝑆𝑎𝑚𝑒</m:t>
                    </m:r>
                    <m:d>
                      <m:dPr>
                        <m:ctrlPr>
                          <a:rPr lang="en-US" sz="2400" i="1" dirty="0" smtClean="0">
                            <a:latin typeface="Cambria Math" panose="02040503050406030204" pitchFamily="18" charset="0"/>
                          </a:rPr>
                        </m:ctrlPr>
                      </m:dPr>
                      <m:e>
                        <m:r>
                          <a:rPr lang="en-US" sz="2400" i="1" dirty="0" err="1" smtClean="0">
                            <a:latin typeface="Cambria Math" panose="02040503050406030204" pitchFamily="18" charset="0"/>
                          </a:rPr>
                          <m:t>𝑥</m:t>
                        </m:r>
                        <m:r>
                          <a:rPr lang="en-US" sz="2400" i="1" dirty="0" err="1" smtClean="0">
                            <a:latin typeface="Cambria Math" panose="02040503050406030204" pitchFamily="18" charset="0"/>
                          </a:rPr>
                          <m:t>,</m:t>
                        </m:r>
                        <m:r>
                          <a:rPr lang="en-US" sz="2400" i="1" dirty="0" err="1" smtClean="0">
                            <a:latin typeface="Cambria Math" panose="02040503050406030204" pitchFamily="18" charset="0"/>
                          </a:rPr>
                          <m:t>𝑦</m:t>
                        </m:r>
                      </m:e>
                    </m:d>
                  </m:oMath>
                </a14:m>
                <a:r>
                  <a:rPr lang="en-US" sz="2400" dirty="0"/>
                  <a:t>: check if </a:t>
                </a:r>
                <a14:m>
                  <m:oMath xmlns:m="http://schemas.openxmlformats.org/officeDocument/2006/math">
                    <m:r>
                      <a:rPr lang="en-US" sz="2400" i="1" dirty="0" smtClean="0">
                        <a:latin typeface="Cambria Math" panose="02040503050406030204" pitchFamily="18" charset="0"/>
                      </a:rPr>
                      <m:t>𝑥</m:t>
                    </m:r>
                  </m:oMath>
                </a14:m>
                <a:r>
                  <a:rPr lang="en-US" sz="2400" dirty="0"/>
                  <a:t> and </a:t>
                </a:r>
                <a14:m>
                  <m:oMath xmlns:m="http://schemas.openxmlformats.org/officeDocument/2006/math">
                    <m:r>
                      <a:rPr lang="en-US" sz="2400" i="1" dirty="0" smtClean="0">
                        <a:latin typeface="Cambria Math" panose="02040503050406030204" pitchFamily="18" charset="0"/>
                      </a:rPr>
                      <m:t>𝑦</m:t>
                    </m:r>
                  </m:oMath>
                </a14:m>
                <a:r>
                  <a:rPr lang="en-US" sz="2400" dirty="0"/>
                  <a:t> are in the same set</a:t>
                </a:r>
              </a:p>
            </p:txBody>
          </p:sp>
        </mc:Choice>
        <mc:Fallback xmlns="">
          <p:sp>
            <p:nvSpPr>
              <p:cNvPr id="4" name="TextBox 3">
                <a:extLst>
                  <a:ext uri="{FF2B5EF4-FFF2-40B4-BE49-F238E27FC236}">
                    <a16:creationId xmlns:a16="http://schemas.microsoft.com/office/drawing/2014/main" id="{6322932E-A769-499B-900B-9EF909348727}"/>
                  </a:ext>
                </a:extLst>
              </p:cNvPr>
              <p:cNvSpPr txBox="1">
                <a:spLocks noRot="1" noChangeAspect="1" noMove="1" noResize="1" noEditPoints="1" noAdjustHandles="1" noChangeArrowheads="1" noChangeShapeType="1" noTextEdit="1"/>
              </p:cNvSpPr>
              <p:nvPr/>
            </p:nvSpPr>
            <p:spPr>
              <a:xfrm>
                <a:off x="983963" y="2473107"/>
                <a:ext cx="7430715" cy="2308324"/>
              </a:xfrm>
              <a:prstGeom prst="rect">
                <a:avLst/>
              </a:prstGeom>
              <a:blipFill>
                <a:blip r:embed="rId3"/>
                <a:stretch>
                  <a:fillRect l="-1231" t="-1852" r="-164" b="-5556"/>
                </a:stretch>
              </a:blipFill>
            </p:spPr>
            <p:txBody>
              <a:bodyPr/>
              <a:lstStyle/>
              <a:p>
                <a:r>
                  <a:rPr lang="en-US">
                    <a:noFill/>
                  </a:rPr>
                  <a:t> </a:t>
                </a:r>
              </a:p>
            </p:txBody>
          </p:sp>
        </mc:Fallback>
      </mc:AlternateContent>
    </p:spTree>
    <p:extLst>
      <p:ext uri="{BB962C8B-B14F-4D97-AF65-F5344CB8AC3E}">
        <p14:creationId xmlns:p14="http://schemas.microsoft.com/office/powerpoint/2010/main" val="2165316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lgn="ctr"/>
            <a:r>
              <a:rPr lang="en-US" b="1" dirty="0"/>
              <a:t>Merging communities</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923572" y="4777481"/>
            <a:ext cx="6462025" cy="738664"/>
          </a:xfrm>
          <a:prstGeom prst="rect">
            <a:avLst/>
          </a:prstGeom>
        </p:spPr>
        <p:txBody>
          <a:bodyPr wrap="none">
            <a:spAutoFit/>
          </a:bodyPr>
          <a:lstStyle/>
          <a:p>
            <a:r>
              <a:rPr lang="en-US" dirty="0"/>
              <a:t>Source: </a:t>
            </a:r>
            <a:r>
              <a:rPr lang="en-US" dirty="0">
                <a:hlinkClick r:id="rId3"/>
              </a:rPr>
              <a:t>https://www.hackerrank.com/challenges/merging-communities/problem</a:t>
            </a:r>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832E416-1410-41E5-AC32-4919AB705F1C}"/>
                  </a:ext>
                </a:extLst>
              </p:cNvPr>
              <p:cNvSpPr/>
              <p:nvPr/>
            </p:nvSpPr>
            <p:spPr>
              <a:xfrm>
                <a:off x="464345" y="1539871"/>
                <a:ext cx="4943474" cy="2462213"/>
              </a:xfrm>
              <a:prstGeom prst="rect">
                <a:avLst/>
              </a:prstGeom>
            </p:spPr>
            <p:txBody>
              <a:bodyPr wrap="square">
                <a:spAutoFit/>
              </a:bodyPr>
              <a:lstStyle/>
              <a:p>
                <a:pPr fontAlgn="base"/>
                <a:r>
                  <a:rPr lang="en-US" dirty="0"/>
                  <a:t>Given n sets with one element in each, There are two type of queries:</a:t>
                </a:r>
              </a:p>
              <a:p>
                <a:pPr fontAlgn="base"/>
                <a:endParaRPr lang="en-US" dirty="0"/>
              </a:p>
              <a:p>
                <a:pPr marL="285750" indent="-285750" fontAlgn="base">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𝑀</m:t>
                    </m:r>
                    <m:r>
                      <a:rPr lang="en-US" i="1" dirty="0">
                        <a:latin typeface="Cambria Math" panose="02040503050406030204" pitchFamily="18" charset="0"/>
                      </a:rPr>
                      <m:t> </m:t>
                    </m:r>
                    <m:r>
                      <a:rPr lang="en-US" i="1" dirty="0" smtClean="0">
                        <a:latin typeface="Cambria Math" panose="02040503050406030204" pitchFamily="18" charset="0"/>
                      </a:rPr>
                      <m:t>𝑎</m:t>
                    </m:r>
                    <m:r>
                      <a:rPr lang="en-US" i="1" dirty="0">
                        <a:latin typeface="Cambria Math" panose="02040503050406030204" pitchFamily="18" charset="0"/>
                      </a:rPr>
                      <m:t> </m:t>
                    </m:r>
                    <m:r>
                      <a:rPr lang="en-US" i="1" dirty="0" smtClean="0">
                        <a:latin typeface="Cambria Math" panose="02040503050406030204" pitchFamily="18" charset="0"/>
                      </a:rPr>
                      <m:t>𝑏</m:t>
                    </m:r>
                  </m:oMath>
                </a14:m>
                <a:r>
                  <a:rPr lang="en-US" dirty="0"/>
                  <a:t>: merge sets containing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r>
                  <a:rPr lang="en-US" dirty="0"/>
                  <a:t> (if they belong to different sets).</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 </m:t>
                    </m:r>
                    <m:r>
                      <a:rPr lang="en-US" i="1" dirty="0" smtClean="0">
                        <a:latin typeface="Cambria Math" panose="02040503050406030204" pitchFamily="18" charset="0"/>
                      </a:rPr>
                      <m:t>𝑥</m:t>
                    </m:r>
                  </m:oMath>
                </a14:m>
                <a:r>
                  <a:rPr lang="en-US" dirty="0"/>
                  <a:t> print the size of the set to which x belongs.</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Disjoint sets for sure and we need to maintain and update the size of each set in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(1)</m:t>
                    </m:r>
                  </m:oMath>
                </a14:m>
                <a:endParaRPr lang="en-US" dirty="0"/>
              </a:p>
              <a:p>
                <a:pPr marL="285750" indent="-285750">
                  <a:buFont typeface="Arial" panose="020B0604020202020204" pitchFamily="34" charset="0"/>
                  <a:buChar char="•"/>
                </a:pPr>
                <a:endParaRPr lang="en-US" dirty="0"/>
              </a:p>
            </p:txBody>
          </p:sp>
        </mc:Choice>
        <mc:Fallback xmlns="">
          <p:sp>
            <p:nvSpPr>
              <p:cNvPr id="3" name="Rectangle 2">
                <a:extLst>
                  <a:ext uri="{FF2B5EF4-FFF2-40B4-BE49-F238E27FC236}">
                    <a16:creationId xmlns:a16="http://schemas.microsoft.com/office/drawing/2014/main" id="{8832E416-1410-41E5-AC32-4919AB705F1C}"/>
                  </a:ext>
                </a:extLst>
              </p:cNvPr>
              <p:cNvSpPr>
                <a:spLocks noRot="1" noChangeAspect="1" noMove="1" noResize="1" noEditPoints="1" noAdjustHandles="1" noChangeArrowheads="1" noChangeShapeType="1" noTextEdit="1"/>
              </p:cNvSpPr>
              <p:nvPr/>
            </p:nvSpPr>
            <p:spPr>
              <a:xfrm>
                <a:off x="464345" y="1539871"/>
                <a:ext cx="4943474" cy="2462213"/>
              </a:xfrm>
              <a:prstGeom prst="rect">
                <a:avLst/>
              </a:prstGeom>
              <a:blipFill>
                <a:blip r:embed="rId4"/>
                <a:stretch>
                  <a:fillRect l="-370" t="-49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D00BB5D-7DF1-4BD1-AA2D-FD7F135A99C7}"/>
              </a:ext>
            </a:extLst>
          </p:cNvPr>
          <p:cNvPicPr>
            <a:picLocks noChangeAspect="1"/>
          </p:cNvPicPr>
          <p:nvPr/>
        </p:nvPicPr>
        <p:blipFill>
          <a:blip r:embed="rId5"/>
          <a:stretch>
            <a:fillRect/>
          </a:stretch>
        </p:blipFill>
        <p:spPr>
          <a:xfrm>
            <a:off x="7143562" y="1138037"/>
            <a:ext cx="1343212" cy="2867425"/>
          </a:xfrm>
          <a:prstGeom prst="rect">
            <a:avLst/>
          </a:prstGeom>
        </p:spPr>
      </p:pic>
    </p:spTree>
    <p:extLst>
      <p:ext uri="{BB962C8B-B14F-4D97-AF65-F5344CB8AC3E}">
        <p14:creationId xmlns:p14="http://schemas.microsoft.com/office/powerpoint/2010/main" val="40207844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2206148" y="2053646"/>
            <a:ext cx="8520600" cy="613200"/>
          </a:xfrm>
          <a:prstGeom prst="rect">
            <a:avLst/>
          </a:prstGeom>
        </p:spPr>
        <p:txBody>
          <a:bodyPr wrap="square" lIns="91425" tIns="91425" rIns="91425" bIns="91425" anchor="t" anchorCtr="0">
            <a:noAutofit/>
          </a:bodyPr>
          <a:lstStyle/>
          <a:p>
            <a:pPr lvl="0" algn="ctr"/>
            <a:r>
              <a:rPr lang="en-US" b="1" dirty="0"/>
              <a:t>Solution</a:t>
            </a:r>
            <a:endParaRPr b="1" dirty="0"/>
          </a:p>
        </p:txBody>
      </p:sp>
      <p:pic>
        <p:nvPicPr>
          <p:cNvPr id="3" name="Picture 2">
            <a:extLst>
              <a:ext uri="{FF2B5EF4-FFF2-40B4-BE49-F238E27FC236}">
                <a16:creationId xmlns:a16="http://schemas.microsoft.com/office/drawing/2014/main" id="{24CB9E03-5F55-4B81-9C1C-139208118C80}"/>
              </a:ext>
            </a:extLst>
          </p:cNvPr>
          <p:cNvPicPr>
            <a:picLocks noChangeAspect="1"/>
          </p:cNvPicPr>
          <p:nvPr/>
        </p:nvPicPr>
        <p:blipFill>
          <a:blip r:embed="rId3"/>
          <a:stretch>
            <a:fillRect/>
          </a:stretch>
        </p:blipFill>
        <p:spPr>
          <a:xfrm>
            <a:off x="4572000" y="104072"/>
            <a:ext cx="4077269" cy="5039428"/>
          </a:xfrm>
          <a:prstGeom prst="rect">
            <a:avLst/>
          </a:prstGeom>
        </p:spPr>
      </p:pic>
      <p:cxnSp>
        <p:nvCxnSpPr>
          <p:cNvPr id="5" name="Straight Arrow Connector 4">
            <a:extLst>
              <a:ext uri="{FF2B5EF4-FFF2-40B4-BE49-F238E27FC236}">
                <a16:creationId xmlns:a16="http://schemas.microsoft.com/office/drawing/2014/main" id="{C7B7EEF3-728D-4E53-9C29-39955D3AD294}"/>
              </a:ext>
            </a:extLst>
          </p:cNvPr>
          <p:cNvCxnSpPr/>
          <p:nvPr/>
        </p:nvCxnSpPr>
        <p:spPr>
          <a:xfrm>
            <a:off x="4228186" y="819302"/>
            <a:ext cx="343814" cy="0"/>
          </a:xfrm>
          <a:prstGeom prst="straightConnector1">
            <a:avLst/>
          </a:prstGeom>
          <a:ln>
            <a:solidFill>
              <a:srgbClr val="FF0000"/>
            </a:solidFill>
            <a:tailEnd type="triangle"/>
          </a:ln>
        </p:spPr>
        <p:style>
          <a:lnRef idx="1">
            <a:schemeClr val="accent5"/>
          </a:lnRef>
          <a:fillRef idx="0">
            <a:schemeClr val="accent5"/>
          </a:fillRef>
          <a:effectRef idx="0">
            <a:schemeClr val="accent5"/>
          </a:effectRef>
          <a:fontRef idx="minor">
            <a:schemeClr val="tx1"/>
          </a:fontRef>
        </p:style>
      </p:cxnSp>
      <p:sp>
        <p:nvSpPr>
          <p:cNvPr id="7" name="TextBox 6">
            <a:extLst>
              <a:ext uri="{FF2B5EF4-FFF2-40B4-BE49-F238E27FC236}">
                <a16:creationId xmlns:a16="http://schemas.microsoft.com/office/drawing/2014/main" id="{A90B8F15-3FD9-405C-954A-25B3B338BB0F}"/>
              </a:ext>
            </a:extLst>
          </p:cNvPr>
          <p:cNvSpPr txBox="1"/>
          <p:nvPr/>
        </p:nvSpPr>
        <p:spPr>
          <a:xfrm>
            <a:off x="3118587" y="665413"/>
            <a:ext cx="1109599" cy="307777"/>
          </a:xfrm>
          <a:prstGeom prst="rect">
            <a:avLst/>
          </a:prstGeom>
          <a:noFill/>
        </p:spPr>
        <p:txBody>
          <a:bodyPr wrap="none" rtlCol="0">
            <a:spAutoFit/>
          </a:bodyPr>
          <a:lstStyle/>
          <a:p>
            <a:r>
              <a:rPr lang="en-US" dirty="0"/>
              <a:t>Constructor</a:t>
            </a:r>
          </a:p>
        </p:txBody>
      </p:sp>
    </p:spTree>
    <p:extLst>
      <p:ext uri="{BB962C8B-B14F-4D97-AF65-F5344CB8AC3E}">
        <p14:creationId xmlns:p14="http://schemas.microsoft.com/office/powerpoint/2010/main" val="2588808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lgn="ctr"/>
            <a:r>
              <a:rPr lang="en-US" b="1" dirty="0"/>
              <a:t>Sherlock and the array</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923572" y="4777481"/>
            <a:ext cx="6242415" cy="523220"/>
          </a:xfrm>
          <a:prstGeom prst="rect">
            <a:avLst/>
          </a:prstGeom>
        </p:spPr>
        <p:txBody>
          <a:bodyPr wrap="none">
            <a:spAutoFit/>
          </a:bodyPr>
          <a:lstStyle/>
          <a:p>
            <a:r>
              <a:rPr lang="en-US" dirty="0"/>
              <a:t>Source: </a:t>
            </a:r>
            <a:r>
              <a:rPr lang="en-US" dirty="0">
                <a:hlinkClick r:id="rId3"/>
              </a:rPr>
              <a:t>https://www.hackerrank.com/challenges/sherlock-and-array/problem</a:t>
            </a:r>
            <a:endParaRPr lang="en-US" dirty="0"/>
          </a:p>
          <a:p>
            <a:endParaRPr lang="en-US" dirty="0"/>
          </a:p>
        </p:txBody>
      </p:sp>
      <p:sp>
        <p:nvSpPr>
          <p:cNvPr id="3" name="Rectangle 2">
            <a:extLst>
              <a:ext uri="{FF2B5EF4-FFF2-40B4-BE49-F238E27FC236}">
                <a16:creationId xmlns:a16="http://schemas.microsoft.com/office/drawing/2014/main" id="{8832E416-1410-41E5-AC32-4919AB705F1C}"/>
              </a:ext>
            </a:extLst>
          </p:cNvPr>
          <p:cNvSpPr/>
          <p:nvPr/>
        </p:nvSpPr>
        <p:spPr>
          <a:xfrm>
            <a:off x="464345" y="1539871"/>
            <a:ext cx="4943474" cy="738664"/>
          </a:xfrm>
          <a:prstGeom prst="rect">
            <a:avLst/>
          </a:prstGeom>
        </p:spPr>
        <p:txBody>
          <a:bodyPr wrap="square">
            <a:spAutoFit/>
          </a:bodyPr>
          <a:lstStyle/>
          <a:p>
            <a:pPr marL="285750" indent="-285750">
              <a:buFont typeface="Arial" panose="020B0604020202020204" pitchFamily="34" charset="0"/>
              <a:buChar char="•"/>
            </a:pPr>
            <a:r>
              <a:rPr lang="en-US" dirty="0"/>
              <a:t>Given an array of size n, check if there is an element with the property that the sum of the elements on it’s left is equal to the sum of the elements on it’s right</a:t>
            </a:r>
          </a:p>
        </p:txBody>
      </p:sp>
      <p:pic>
        <p:nvPicPr>
          <p:cNvPr id="6" name="Picture 5">
            <a:extLst>
              <a:ext uri="{FF2B5EF4-FFF2-40B4-BE49-F238E27FC236}">
                <a16:creationId xmlns:a16="http://schemas.microsoft.com/office/drawing/2014/main" id="{6821069C-400D-4389-9A28-14C54FF6FA16}"/>
              </a:ext>
            </a:extLst>
          </p:cNvPr>
          <p:cNvPicPr>
            <a:picLocks noChangeAspect="1"/>
          </p:cNvPicPr>
          <p:nvPr/>
        </p:nvPicPr>
        <p:blipFill>
          <a:blip r:embed="rId4"/>
          <a:stretch>
            <a:fillRect/>
          </a:stretch>
        </p:blipFill>
        <p:spPr>
          <a:xfrm>
            <a:off x="6981733" y="1269034"/>
            <a:ext cx="1324160" cy="2476846"/>
          </a:xfrm>
          <a:prstGeom prst="rect">
            <a:avLst/>
          </a:prstGeom>
        </p:spPr>
      </p:pic>
    </p:spTree>
    <p:extLst>
      <p:ext uri="{BB962C8B-B14F-4D97-AF65-F5344CB8AC3E}">
        <p14:creationId xmlns:p14="http://schemas.microsoft.com/office/powerpoint/2010/main" val="26566006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lgn="ctr"/>
            <a:r>
              <a:rPr lang="en-US" b="1" dirty="0"/>
              <a:t>Sherlock and the array</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923572" y="4777481"/>
            <a:ext cx="6242415" cy="523220"/>
          </a:xfrm>
          <a:prstGeom prst="rect">
            <a:avLst/>
          </a:prstGeom>
        </p:spPr>
        <p:txBody>
          <a:bodyPr wrap="none">
            <a:spAutoFit/>
          </a:bodyPr>
          <a:lstStyle/>
          <a:p>
            <a:r>
              <a:rPr lang="en-US" dirty="0"/>
              <a:t>Source: </a:t>
            </a:r>
            <a:r>
              <a:rPr lang="en-US" dirty="0">
                <a:hlinkClick r:id="rId3"/>
              </a:rPr>
              <a:t>https://www.hackerrank.com/challenges/sherlock-and-array/problem</a:t>
            </a:r>
            <a:endParaRPr lang="en-US" dirty="0"/>
          </a:p>
          <a:p>
            <a:endParaRPr lang="en-US" dirty="0"/>
          </a:p>
        </p:txBody>
      </p:sp>
      <p:sp>
        <p:nvSpPr>
          <p:cNvPr id="3" name="Rectangle 2">
            <a:extLst>
              <a:ext uri="{FF2B5EF4-FFF2-40B4-BE49-F238E27FC236}">
                <a16:creationId xmlns:a16="http://schemas.microsoft.com/office/drawing/2014/main" id="{8832E416-1410-41E5-AC32-4919AB705F1C}"/>
              </a:ext>
            </a:extLst>
          </p:cNvPr>
          <p:cNvSpPr/>
          <p:nvPr/>
        </p:nvSpPr>
        <p:spPr>
          <a:xfrm>
            <a:off x="464345" y="1539871"/>
            <a:ext cx="4943474" cy="954107"/>
          </a:xfrm>
          <a:prstGeom prst="rect">
            <a:avLst/>
          </a:prstGeom>
        </p:spPr>
        <p:txBody>
          <a:bodyPr wrap="square">
            <a:spAutoFit/>
          </a:bodyPr>
          <a:lstStyle/>
          <a:p>
            <a:pPr marL="285750" indent="-285750">
              <a:buFont typeface="Arial" panose="020B0604020202020204" pitchFamily="34" charset="0"/>
              <a:buChar char="•"/>
            </a:pPr>
            <a:r>
              <a:rPr lang="en-US" dirty="0"/>
              <a:t>Given an array of size n, check if there is an element with the property that the sum of the elements on it’s left is equal to the sum of the elements on it’s right.</a:t>
            </a:r>
          </a:p>
          <a:p>
            <a:pPr marL="285750" indent="-285750">
              <a:buFont typeface="Arial" panose="020B0604020202020204" pitchFamily="34" charset="0"/>
              <a:buChar char="•"/>
            </a:pPr>
            <a:r>
              <a:rPr lang="en-US" dirty="0"/>
              <a:t>Compute prefix sum and “suffix sum”</a:t>
            </a:r>
          </a:p>
        </p:txBody>
      </p:sp>
      <p:pic>
        <p:nvPicPr>
          <p:cNvPr id="6" name="Picture 5">
            <a:extLst>
              <a:ext uri="{FF2B5EF4-FFF2-40B4-BE49-F238E27FC236}">
                <a16:creationId xmlns:a16="http://schemas.microsoft.com/office/drawing/2014/main" id="{6821069C-400D-4389-9A28-14C54FF6FA16}"/>
              </a:ext>
            </a:extLst>
          </p:cNvPr>
          <p:cNvPicPr>
            <a:picLocks noChangeAspect="1"/>
          </p:cNvPicPr>
          <p:nvPr/>
        </p:nvPicPr>
        <p:blipFill>
          <a:blip r:embed="rId4"/>
          <a:stretch>
            <a:fillRect/>
          </a:stretch>
        </p:blipFill>
        <p:spPr>
          <a:xfrm>
            <a:off x="6981733" y="1269034"/>
            <a:ext cx="1324160" cy="2476846"/>
          </a:xfrm>
          <a:prstGeom prst="rect">
            <a:avLst/>
          </a:prstGeom>
        </p:spPr>
      </p:pic>
    </p:spTree>
    <p:extLst>
      <p:ext uri="{BB962C8B-B14F-4D97-AF65-F5344CB8AC3E}">
        <p14:creationId xmlns:p14="http://schemas.microsoft.com/office/powerpoint/2010/main" val="1916922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lgn="ctr"/>
            <a:r>
              <a:rPr lang="en-US" b="1" dirty="0"/>
              <a:t>Sherlock and the array</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923572" y="4777481"/>
            <a:ext cx="6242415" cy="523220"/>
          </a:xfrm>
          <a:prstGeom prst="rect">
            <a:avLst/>
          </a:prstGeom>
        </p:spPr>
        <p:txBody>
          <a:bodyPr wrap="none">
            <a:spAutoFit/>
          </a:bodyPr>
          <a:lstStyle/>
          <a:p>
            <a:r>
              <a:rPr lang="en-US" dirty="0"/>
              <a:t>Source: </a:t>
            </a:r>
            <a:r>
              <a:rPr lang="en-US" dirty="0">
                <a:hlinkClick r:id="rId3"/>
              </a:rPr>
              <a:t>https://www.hackerrank.com/challenges/sherlock-and-array/problem</a:t>
            </a:r>
            <a:endParaRPr lang="en-US" dirty="0"/>
          </a:p>
          <a:p>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832E416-1410-41E5-AC32-4919AB705F1C}"/>
                  </a:ext>
                </a:extLst>
              </p:cNvPr>
              <p:cNvSpPr/>
              <p:nvPr/>
            </p:nvSpPr>
            <p:spPr>
              <a:xfrm>
                <a:off x="464345" y="1539871"/>
                <a:ext cx="4943474" cy="1600438"/>
              </a:xfrm>
              <a:prstGeom prst="rect">
                <a:avLst/>
              </a:prstGeom>
            </p:spPr>
            <p:txBody>
              <a:bodyPr wrap="square">
                <a:spAutoFit/>
              </a:bodyPr>
              <a:lstStyle/>
              <a:p>
                <a:pPr marL="285750" indent="-285750">
                  <a:buFont typeface="Arial" panose="020B0604020202020204" pitchFamily="34" charset="0"/>
                  <a:buChar char="•"/>
                </a:pPr>
                <a:r>
                  <a:rPr lang="en-US" dirty="0"/>
                  <a:t>Given an array of size n, check if there is an element with the property that the sum of the elements on it’s left is equal to the sum of the elements on it’s right.</a:t>
                </a:r>
              </a:p>
              <a:p>
                <a:pPr marL="285750" indent="-285750">
                  <a:buFont typeface="Arial" panose="020B0604020202020204" pitchFamily="34" charset="0"/>
                  <a:buChar char="•"/>
                </a:pPr>
                <a:r>
                  <a:rPr lang="en-US" dirty="0"/>
                  <a:t>Compute prefix sum and “suffix sum”</a:t>
                </a:r>
              </a:p>
              <a:p>
                <a:pPr marL="285750" indent="-285750">
                  <a:buFont typeface="Arial" panose="020B0604020202020204" pitchFamily="34" charset="0"/>
                  <a:buChar char="•"/>
                </a:pPr>
                <a:r>
                  <a:rPr lang="en-US" dirty="0"/>
                  <a:t>Iterate over every element </a:t>
                </a:r>
                <a14:m>
                  <m:oMath xmlns:m="http://schemas.openxmlformats.org/officeDocument/2006/math">
                    <m:r>
                      <a:rPr lang="en-US" i="1" dirty="0" smtClean="0">
                        <a:latin typeface="Cambria Math" panose="02040503050406030204" pitchFamily="18" charset="0"/>
                      </a:rPr>
                      <m:t>𝑖</m:t>
                    </m:r>
                  </m:oMath>
                </a14:m>
                <a:r>
                  <a:rPr lang="en-US" dirty="0"/>
                  <a:t> and check:</a:t>
                </a:r>
              </a:p>
              <a:p>
                <a:pPr lvl="1"/>
                <a:r>
                  <a:rPr lang="en-US" dirty="0"/>
                  <a:t>	</a:t>
                </a:r>
                <a14:m>
                  <m:oMath xmlns:m="http://schemas.openxmlformats.org/officeDocument/2006/math">
                    <m:r>
                      <a:rPr lang="en-US" i="1" dirty="0" smtClean="0">
                        <a:latin typeface="Cambria Math" panose="02040503050406030204" pitchFamily="18" charset="0"/>
                      </a:rPr>
                      <m:t>𝑝𝑟𝑒𝑓𝑖𝑥𝑆𝑢𝑚</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𝑖</m:t>
                        </m:r>
                        <m:r>
                          <a:rPr lang="en-US" i="1" dirty="0" smtClean="0">
                            <a:latin typeface="Cambria Math" panose="02040503050406030204" pitchFamily="18" charset="0"/>
                          </a:rPr>
                          <m:t>−1</m:t>
                        </m:r>
                      </m:e>
                    </m:d>
                    <m:r>
                      <a:rPr lang="en-US" i="1" dirty="0" smtClean="0">
                        <a:latin typeface="Cambria Math" panose="02040503050406030204" pitchFamily="18" charset="0"/>
                      </a:rPr>
                      <m:t>=</m:t>
                    </m:r>
                    <m:r>
                      <a:rPr lang="en-US" b="0" i="1" dirty="0" smtClean="0">
                        <a:latin typeface="Cambria Math" panose="02040503050406030204" pitchFamily="18" charset="0"/>
                      </a:rPr>
                      <m:t>=</m:t>
                    </m:r>
                    <m:r>
                      <a:rPr lang="en-US" i="1" dirty="0" err="1" smtClean="0">
                        <a:latin typeface="Cambria Math" panose="02040503050406030204" pitchFamily="18" charset="0"/>
                      </a:rPr>
                      <m:t>𝑠𝑢𝑓𝑓</m:t>
                    </m:r>
                    <m:r>
                      <a:rPr lang="en-US" b="0" i="1" dirty="0" smtClean="0">
                        <a:latin typeface="Cambria Math" panose="02040503050406030204" pitchFamily="18" charset="0"/>
                      </a:rPr>
                      <m:t>𝑖</m:t>
                    </m:r>
                    <m:r>
                      <a:rPr lang="en-US" i="1" dirty="0" err="1" smtClean="0">
                        <a:latin typeface="Cambria Math" panose="02040503050406030204" pitchFamily="18" charset="0"/>
                      </a:rPr>
                      <m:t>𝑥𝑆𝑢𝑚</m:t>
                    </m:r>
                    <m:r>
                      <a:rPr lang="en-US" i="1" dirty="0" smtClean="0">
                        <a:latin typeface="Cambria Math" panose="02040503050406030204" pitchFamily="18" charset="0"/>
                      </a:rPr>
                      <m:t>[</m:t>
                    </m:r>
                    <m:r>
                      <a:rPr lang="en-US" i="1" dirty="0" smtClean="0">
                        <a:latin typeface="Cambria Math" panose="02040503050406030204" pitchFamily="18" charset="0"/>
                      </a:rPr>
                      <m:t>𝑖</m:t>
                    </m:r>
                    <m:r>
                      <a:rPr lang="en-US" i="1" dirty="0" smtClean="0">
                        <a:latin typeface="Cambria Math" panose="02040503050406030204" pitchFamily="18" charset="0"/>
                      </a:rPr>
                      <m:t>+1]</m:t>
                    </m:r>
                  </m:oMath>
                </a14:m>
                <a:endParaRPr lang="en-US" dirty="0"/>
              </a:p>
              <a:p>
                <a:pPr marL="285750" lvl="1" indent="-28575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solution</a:t>
                </a:r>
              </a:p>
            </p:txBody>
          </p:sp>
        </mc:Choice>
        <mc:Fallback xmlns="">
          <p:sp>
            <p:nvSpPr>
              <p:cNvPr id="3" name="Rectangle 2">
                <a:extLst>
                  <a:ext uri="{FF2B5EF4-FFF2-40B4-BE49-F238E27FC236}">
                    <a16:creationId xmlns:a16="http://schemas.microsoft.com/office/drawing/2014/main" id="{8832E416-1410-41E5-AC32-4919AB705F1C}"/>
                  </a:ext>
                </a:extLst>
              </p:cNvPr>
              <p:cNvSpPr>
                <a:spLocks noRot="1" noChangeAspect="1" noMove="1" noResize="1" noEditPoints="1" noAdjustHandles="1" noChangeArrowheads="1" noChangeShapeType="1" noTextEdit="1"/>
              </p:cNvSpPr>
              <p:nvPr/>
            </p:nvSpPr>
            <p:spPr>
              <a:xfrm>
                <a:off x="464345" y="1539871"/>
                <a:ext cx="4943474" cy="1600438"/>
              </a:xfrm>
              <a:prstGeom prst="rect">
                <a:avLst/>
              </a:prstGeom>
              <a:blipFill>
                <a:blip r:embed="rId4"/>
                <a:stretch>
                  <a:fillRect l="-123" t="-763" b="-305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821069C-400D-4389-9A28-14C54FF6FA16}"/>
              </a:ext>
            </a:extLst>
          </p:cNvPr>
          <p:cNvPicPr>
            <a:picLocks noChangeAspect="1"/>
          </p:cNvPicPr>
          <p:nvPr/>
        </p:nvPicPr>
        <p:blipFill>
          <a:blip r:embed="rId5"/>
          <a:stretch>
            <a:fillRect/>
          </a:stretch>
        </p:blipFill>
        <p:spPr>
          <a:xfrm>
            <a:off x="6981733" y="1269034"/>
            <a:ext cx="1324160" cy="2476846"/>
          </a:xfrm>
          <a:prstGeom prst="rect">
            <a:avLst/>
          </a:prstGeom>
        </p:spPr>
      </p:pic>
    </p:spTree>
    <p:extLst>
      <p:ext uri="{BB962C8B-B14F-4D97-AF65-F5344CB8AC3E}">
        <p14:creationId xmlns:p14="http://schemas.microsoft.com/office/powerpoint/2010/main" val="28550279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239122" y="269460"/>
            <a:ext cx="8520600" cy="613200"/>
          </a:xfrm>
          <a:prstGeom prst="rect">
            <a:avLst/>
          </a:prstGeom>
        </p:spPr>
        <p:txBody>
          <a:bodyPr wrap="square" lIns="91425" tIns="91425" rIns="91425" bIns="91425" anchor="t" anchorCtr="0">
            <a:noAutofit/>
          </a:bodyPr>
          <a:lstStyle/>
          <a:p>
            <a:pPr lvl="0" algn="ctr"/>
            <a:r>
              <a:rPr lang="en-US" b="1" dirty="0"/>
              <a:t>Cut the tree</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0" y="4814057"/>
            <a:ext cx="5665333" cy="523220"/>
          </a:xfrm>
          <a:prstGeom prst="rect">
            <a:avLst/>
          </a:prstGeom>
        </p:spPr>
        <p:txBody>
          <a:bodyPr wrap="none">
            <a:spAutoFit/>
          </a:bodyPr>
          <a:lstStyle/>
          <a:p>
            <a:r>
              <a:rPr lang="en-US" dirty="0"/>
              <a:t>Source: </a:t>
            </a:r>
            <a:r>
              <a:rPr lang="en-US" dirty="0">
                <a:hlinkClick r:id="rId3"/>
              </a:rPr>
              <a:t>https://www.hackerrank.com/challenges/cut-the-tree/problem</a:t>
            </a:r>
            <a:endParaRPr lang="en-US" dirty="0"/>
          </a:p>
          <a:p>
            <a:endParaRPr lang="en-US" dirty="0"/>
          </a:p>
        </p:txBody>
      </p:sp>
      <p:sp>
        <p:nvSpPr>
          <p:cNvPr id="3" name="Rectangle 2">
            <a:extLst>
              <a:ext uri="{FF2B5EF4-FFF2-40B4-BE49-F238E27FC236}">
                <a16:creationId xmlns:a16="http://schemas.microsoft.com/office/drawing/2014/main" id="{8832E416-1410-41E5-AC32-4919AB705F1C}"/>
              </a:ext>
            </a:extLst>
          </p:cNvPr>
          <p:cNvSpPr/>
          <p:nvPr/>
        </p:nvSpPr>
        <p:spPr>
          <a:xfrm>
            <a:off x="420454" y="1261893"/>
            <a:ext cx="4943474" cy="954107"/>
          </a:xfrm>
          <a:prstGeom prst="rect">
            <a:avLst/>
          </a:prstGeom>
        </p:spPr>
        <p:txBody>
          <a:bodyPr wrap="square">
            <a:spAutoFit/>
          </a:bodyPr>
          <a:lstStyle/>
          <a:p>
            <a:pPr marL="285750" indent="-285750">
              <a:buFont typeface="Arial" panose="020B0604020202020204" pitchFamily="34" charset="0"/>
              <a:buChar char="•"/>
            </a:pPr>
            <a:r>
              <a:rPr lang="en-US" dirty="0"/>
              <a:t>Given a tree with weighted vertices, we want to remove one edge such that the resulting two trees have equal sum</a:t>
            </a:r>
          </a:p>
          <a:p>
            <a:pPr lvl="1"/>
            <a:endParaRPr lang="en-US" dirty="0"/>
          </a:p>
        </p:txBody>
      </p:sp>
      <p:pic>
        <p:nvPicPr>
          <p:cNvPr id="5" name="Picture 4">
            <a:extLst>
              <a:ext uri="{FF2B5EF4-FFF2-40B4-BE49-F238E27FC236}">
                <a16:creationId xmlns:a16="http://schemas.microsoft.com/office/drawing/2014/main" id="{0817C2E4-F354-48AA-8D2A-9B9F33FF165F}"/>
              </a:ext>
            </a:extLst>
          </p:cNvPr>
          <p:cNvPicPr>
            <a:picLocks noChangeAspect="1"/>
          </p:cNvPicPr>
          <p:nvPr/>
        </p:nvPicPr>
        <p:blipFill>
          <a:blip r:embed="rId4"/>
          <a:stretch>
            <a:fillRect/>
          </a:stretch>
        </p:blipFill>
        <p:spPr>
          <a:xfrm>
            <a:off x="5668984" y="0"/>
            <a:ext cx="4835937" cy="5143500"/>
          </a:xfrm>
          <a:prstGeom prst="rect">
            <a:avLst/>
          </a:prstGeom>
        </p:spPr>
      </p:pic>
    </p:spTree>
    <p:extLst>
      <p:ext uri="{BB962C8B-B14F-4D97-AF65-F5344CB8AC3E}">
        <p14:creationId xmlns:p14="http://schemas.microsoft.com/office/powerpoint/2010/main" val="832129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239122" y="269460"/>
            <a:ext cx="8520600" cy="613200"/>
          </a:xfrm>
          <a:prstGeom prst="rect">
            <a:avLst/>
          </a:prstGeom>
        </p:spPr>
        <p:txBody>
          <a:bodyPr wrap="square" lIns="91425" tIns="91425" rIns="91425" bIns="91425" anchor="t" anchorCtr="0">
            <a:noAutofit/>
          </a:bodyPr>
          <a:lstStyle/>
          <a:p>
            <a:pPr lvl="0" algn="ctr"/>
            <a:r>
              <a:rPr lang="en-US" b="1" dirty="0"/>
              <a:t>Cut the tree</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0" y="4814057"/>
            <a:ext cx="5665333" cy="523220"/>
          </a:xfrm>
          <a:prstGeom prst="rect">
            <a:avLst/>
          </a:prstGeom>
        </p:spPr>
        <p:txBody>
          <a:bodyPr wrap="none">
            <a:spAutoFit/>
          </a:bodyPr>
          <a:lstStyle/>
          <a:p>
            <a:r>
              <a:rPr lang="en-US" dirty="0"/>
              <a:t>Source: </a:t>
            </a:r>
            <a:r>
              <a:rPr lang="en-US" dirty="0">
                <a:hlinkClick r:id="rId3"/>
              </a:rPr>
              <a:t>https://www.hackerrank.com/challenges/cut-the-tree/problem</a:t>
            </a:r>
            <a:endParaRPr lang="en-US" dirty="0"/>
          </a:p>
          <a:p>
            <a:endParaRPr lang="en-US" dirty="0"/>
          </a:p>
        </p:txBody>
      </p:sp>
      <p:sp>
        <p:nvSpPr>
          <p:cNvPr id="3" name="Rectangle 2">
            <a:extLst>
              <a:ext uri="{FF2B5EF4-FFF2-40B4-BE49-F238E27FC236}">
                <a16:creationId xmlns:a16="http://schemas.microsoft.com/office/drawing/2014/main" id="{8832E416-1410-41E5-AC32-4919AB705F1C}"/>
              </a:ext>
            </a:extLst>
          </p:cNvPr>
          <p:cNvSpPr/>
          <p:nvPr/>
        </p:nvSpPr>
        <p:spPr>
          <a:xfrm>
            <a:off x="420454" y="1261893"/>
            <a:ext cx="4943474" cy="954107"/>
          </a:xfrm>
          <a:prstGeom prst="rect">
            <a:avLst/>
          </a:prstGeom>
        </p:spPr>
        <p:txBody>
          <a:bodyPr wrap="square">
            <a:spAutoFit/>
          </a:bodyPr>
          <a:lstStyle/>
          <a:p>
            <a:pPr marL="285750" indent="-285750">
              <a:buFont typeface="Arial" panose="020B0604020202020204" pitchFamily="34" charset="0"/>
              <a:buChar char="•"/>
            </a:pPr>
            <a:r>
              <a:rPr lang="en-US" dirty="0"/>
              <a:t>Given a tree with weighted vertices, we want to remove one edge such that the resulting two trees have equal sum</a:t>
            </a:r>
          </a:p>
          <a:p>
            <a:pPr marL="285750" indent="-285750">
              <a:buFont typeface="Arial" panose="020B0604020202020204" pitchFamily="34" charset="0"/>
              <a:buChar char="•"/>
            </a:pPr>
            <a:r>
              <a:rPr lang="en-US" dirty="0"/>
              <a:t>Similar way of thinking as before</a:t>
            </a:r>
          </a:p>
        </p:txBody>
      </p:sp>
      <p:pic>
        <p:nvPicPr>
          <p:cNvPr id="5" name="Picture 4">
            <a:extLst>
              <a:ext uri="{FF2B5EF4-FFF2-40B4-BE49-F238E27FC236}">
                <a16:creationId xmlns:a16="http://schemas.microsoft.com/office/drawing/2014/main" id="{0817C2E4-F354-48AA-8D2A-9B9F33FF165F}"/>
              </a:ext>
            </a:extLst>
          </p:cNvPr>
          <p:cNvPicPr>
            <a:picLocks noChangeAspect="1"/>
          </p:cNvPicPr>
          <p:nvPr/>
        </p:nvPicPr>
        <p:blipFill>
          <a:blip r:embed="rId4"/>
          <a:stretch>
            <a:fillRect/>
          </a:stretch>
        </p:blipFill>
        <p:spPr>
          <a:xfrm>
            <a:off x="5668984" y="0"/>
            <a:ext cx="4835937" cy="5143500"/>
          </a:xfrm>
          <a:prstGeom prst="rect">
            <a:avLst/>
          </a:prstGeom>
        </p:spPr>
      </p:pic>
    </p:spTree>
    <p:extLst>
      <p:ext uri="{BB962C8B-B14F-4D97-AF65-F5344CB8AC3E}">
        <p14:creationId xmlns:p14="http://schemas.microsoft.com/office/powerpoint/2010/main" val="22672474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239122" y="269460"/>
            <a:ext cx="8520600" cy="613200"/>
          </a:xfrm>
          <a:prstGeom prst="rect">
            <a:avLst/>
          </a:prstGeom>
        </p:spPr>
        <p:txBody>
          <a:bodyPr wrap="square" lIns="91425" tIns="91425" rIns="91425" bIns="91425" anchor="t" anchorCtr="0">
            <a:noAutofit/>
          </a:bodyPr>
          <a:lstStyle/>
          <a:p>
            <a:pPr lvl="0" algn="ctr"/>
            <a:r>
              <a:rPr lang="en-US" b="1" dirty="0"/>
              <a:t>Cut the tree</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0" y="4814057"/>
            <a:ext cx="5665333" cy="523220"/>
          </a:xfrm>
          <a:prstGeom prst="rect">
            <a:avLst/>
          </a:prstGeom>
        </p:spPr>
        <p:txBody>
          <a:bodyPr wrap="none">
            <a:spAutoFit/>
          </a:bodyPr>
          <a:lstStyle/>
          <a:p>
            <a:r>
              <a:rPr lang="en-US" dirty="0"/>
              <a:t>Source: </a:t>
            </a:r>
            <a:r>
              <a:rPr lang="en-US" dirty="0">
                <a:hlinkClick r:id="rId3"/>
              </a:rPr>
              <a:t>https://www.hackerrank.com/challenges/cut-the-tree/problem</a:t>
            </a:r>
            <a:endParaRPr lang="en-US" dirty="0"/>
          </a:p>
          <a:p>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832E416-1410-41E5-AC32-4919AB705F1C}"/>
                  </a:ext>
                </a:extLst>
              </p:cNvPr>
              <p:cNvSpPr/>
              <p:nvPr/>
            </p:nvSpPr>
            <p:spPr>
              <a:xfrm>
                <a:off x="420454" y="1261893"/>
                <a:ext cx="4943474" cy="1600438"/>
              </a:xfrm>
              <a:prstGeom prst="rect">
                <a:avLst/>
              </a:prstGeom>
            </p:spPr>
            <p:txBody>
              <a:bodyPr wrap="square">
                <a:spAutoFit/>
              </a:bodyPr>
              <a:lstStyle/>
              <a:p>
                <a:pPr marL="285750" indent="-285750">
                  <a:buFont typeface="Arial" panose="020B0604020202020204" pitchFamily="34" charset="0"/>
                  <a:buChar char="•"/>
                </a:pPr>
                <a:r>
                  <a:rPr lang="en-US" dirty="0"/>
                  <a:t>Given a tree with weighted vertices, we want to remove one edge such that the resulting two trees have equal sum</a:t>
                </a:r>
              </a:p>
              <a:p>
                <a:pPr marL="285750" indent="-285750">
                  <a:buFont typeface="Arial" panose="020B0604020202020204" pitchFamily="34" charset="0"/>
                  <a:buChar char="•"/>
                </a:pPr>
                <a:r>
                  <a:rPr lang="en-US" dirty="0"/>
                  <a:t>Similar way of thinking as before</a:t>
                </a:r>
              </a:p>
              <a:p>
                <a:pPr marL="285750" indent="-285750">
                  <a:buFont typeface="Arial" panose="020B0604020202020204" pitchFamily="34" charset="0"/>
                  <a:buChar char="•"/>
                </a:pPr>
                <a:r>
                  <a:rPr lang="en-US" dirty="0"/>
                  <a:t>We pre-compute the sum of all subtrees recursively (call this value </a:t>
                </a:r>
                <a14:m>
                  <m:oMath xmlns:m="http://schemas.openxmlformats.org/officeDocument/2006/math">
                    <m:r>
                      <a:rPr lang="en-US" i="1" dirty="0" smtClean="0">
                        <a:latin typeface="Cambria Math" panose="02040503050406030204" pitchFamily="18" charset="0"/>
                      </a:rPr>
                      <m:t>𝑠𝑢𝑏</m:t>
                    </m:r>
                    <m:r>
                      <a:rPr lang="en-US" b="0" i="1" dirty="0" smtClean="0">
                        <a:latin typeface="Cambria Math" panose="02040503050406030204" pitchFamily="18" charset="0"/>
                      </a:rPr>
                      <m:t>𝑡</m:t>
                    </m:r>
                    <m:r>
                      <a:rPr lang="en-US" i="1" dirty="0" smtClean="0">
                        <a:latin typeface="Cambria Math" panose="02040503050406030204" pitchFamily="18" charset="0"/>
                      </a:rPr>
                      <m:t>𝑟𝑒𝑒𝑆𝑢𝑚</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pPr marL="285750" lvl="1" indent="-285750">
                  <a:buFont typeface="Arial" panose="020B0604020202020204" pitchFamily="34" charset="0"/>
                  <a:buChar char="•"/>
                </a:pPr>
                <a:endParaRPr lang="en-US" dirty="0"/>
              </a:p>
            </p:txBody>
          </p:sp>
        </mc:Choice>
        <mc:Fallback xmlns="">
          <p:sp>
            <p:nvSpPr>
              <p:cNvPr id="3" name="Rectangle 2">
                <a:extLst>
                  <a:ext uri="{FF2B5EF4-FFF2-40B4-BE49-F238E27FC236}">
                    <a16:creationId xmlns:a16="http://schemas.microsoft.com/office/drawing/2014/main" id="{8832E416-1410-41E5-AC32-4919AB705F1C}"/>
                  </a:ext>
                </a:extLst>
              </p:cNvPr>
              <p:cNvSpPr>
                <a:spLocks noRot="1" noChangeAspect="1" noMove="1" noResize="1" noEditPoints="1" noAdjustHandles="1" noChangeArrowheads="1" noChangeShapeType="1" noTextEdit="1"/>
              </p:cNvSpPr>
              <p:nvPr/>
            </p:nvSpPr>
            <p:spPr>
              <a:xfrm>
                <a:off x="420454" y="1261893"/>
                <a:ext cx="4943474" cy="1600438"/>
              </a:xfrm>
              <a:prstGeom prst="rect">
                <a:avLst/>
              </a:prstGeom>
              <a:blipFill>
                <a:blip r:embed="rId4"/>
                <a:stretch>
                  <a:fillRect l="-247" t="-760" r="-12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817C2E4-F354-48AA-8D2A-9B9F33FF165F}"/>
              </a:ext>
            </a:extLst>
          </p:cNvPr>
          <p:cNvPicPr>
            <a:picLocks noChangeAspect="1"/>
          </p:cNvPicPr>
          <p:nvPr/>
        </p:nvPicPr>
        <p:blipFill>
          <a:blip r:embed="rId5"/>
          <a:stretch>
            <a:fillRect/>
          </a:stretch>
        </p:blipFill>
        <p:spPr>
          <a:xfrm>
            <a:off x="5668984" y="0"/>
            <a:ext cx="4835937" cy="5143500"/>
          </a:xfrm>
          <a:prstGeom prst="rect">
            <a:avLst/>
          </a:prstGeom>
        </p:spPr>
      </p:pic>
    </p:spTree>
    <p:extLst>
      <p:ext uri="{BB962C8B-B14F-4D97-AF65-F5344CB8AC3E}">
        <p14:creationId xmlns:p14="http://schemas.microsoft.com/office/powerpoint/2010/main" val="2874472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1239122" y="269460"/>
            <a:ext cx="8520600" cy="613200"/>
          </a:xfrm>
          <a:prstGeom prst="rect">
            <a:avLst/>
          </a:prstGeom>
        </p:spPr>
        <p:txBody>
          <a:bodyPr wrap="square" lIns="91425" tIns="91425" rIns="91425" bIns="91425" anchor="t" anchorCtr="0">
            <a:noAutofit/>
          </a:bodyPr>
          <a:lstStyle/>
          <a:p>
            <a:pPr lvl="0" algn="ctr"/>
            <a:r>
              <a:rPr lang="en-US" b="1" dirty="0"/>
              <a:t>Cut the tree</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0" y="4814057"/>
            <a:ext cx="5665333" cy="523220"/>
          </a:xfrm>
          <a:prstGeom prst="rect">
            <a:avLst/>
          </a:prstGeom>
        </p:spPr>
        <p:txBody>
          <a:bodyPr wrap="none">
            <a:spAutoFit/>
          </a:bodyPr>
          <a:lstStyle/>
          <a:p>
            <a:r>
              <a:rPr lang="en-US" dirty="0"/>
              <a:t>Source: </a:t>
            </a:r>
            <a:r>
              <a:rPr lang="en-US" dirty="0">
                <a:hlinkClick r:id="rId3"/>
              </a:rPr>
              <a:t>https://www.hackerrank.com/challenges/cut-the-tree/problem</a:t>
            </a:r>
            <a:endParaRPr lang="en-US" dirty="0"/>
          </a:p>
          <a:p>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832E416-1410-41E5-AC32-4919AB705F1C}"/>
                  </a:ext>
                </a:extLst>
              </p:cNvPr>
              <p:cNvSpPr/>
              <p:nvPr/>
            </p:nvSpPr>
            <p:spPr>
              <a:xfrm>
                <a:off x="420454" y="1261893"/>
                <a:ext cx="4943474" cy="2489912"/>
              </a:xfrm>
              <a:prstGeom prst="rect">
                <a:avLst/>
              </a:prstGeom>
            </p:spPr>
            <p:txBody>
              <a:bodyPr wrap="square">
                <a:spAutoFit/>
              </a:bodyPr>
              <a:lstStyle/>
              <a:p>
                <a:pPr marL="285750" indent="-285750">
                  <a:buFont typeface="Arial" panose="020B0604020202020204" pitchFamily="34" charset="0"/>
                  <a:buChar char="•"/>
                </a:pPr>
                <a:r>
                  <a:rPr lang="en-US" dirty="0"/>
                  <a:t>Given a tree with weighted vertices, we want to remove one edge such that the resulting two trees have equal sum</a:t>
                </a:r>
              </a:p>
              <a:p>
                <a:pPr marL="285750" indent="-285750">
                  <a:buFont typeface="Arial" panose="020B0604020202020204" pitchFamily="34" charset="0"/>
                  <a:buChar char="•"/>
                </a:pPr>
                <a:r>
                  <a:rPr lang="en-US" dirty="0"/>
                  <a:t>Similar way of thinking as before</a:t>
                </a:r>
              </a:p>
              <a:p>
                <a:pPr marL="285750" indent="-285750">
                  <a:buFont typeface="Arial" panose="020B0604020202020204" pitchFamily="34" charset="0"/>
                  <a:buChar char="•"/>
                </a:pPr>
                <a:r>
                  <a:rPr lang="en-US" dirty="0"/>
                  <a:t>We pre-compute the sum of all subtrees recursively (call this value </a:t>
                </a:r>
                <a14:m>
                  <m:oMath xmlns:m="http://schemas.openxmlformats.org/officeDocument/2006/math">
                    <m:r>
                      <a:rPr lang="en-US" i="1" dirty="0" smtClean="0">
                        <a:latin typeface="Cambria Math" panose="02040503050406030204" pitchFamily="18" charset="0"/>
                      </a:rPr>
                      <m:t>𝑠𝑢𝑏</m:t>
                    </m:r>
                    <m:r>
                      <a:rPr lang="en-US" b="0" i="1" dirty="0" smtClean="0">
                        <a:latin typeface="Cambria Math" panose="02040503050406030204" pitchFamily="18" charset="0"/>
                      </a:rPr>
                      <m:t>𝑡</m:t>
                    </m:r>
                    <m:r>
                      <a:rPr lang="en-US" i="1" dirty="0" smtClean="0">
                        <a:latin typeface="Cambria Math" panose="02040503050406030204" pitchFamily="18" charset="0"/>
                      </a:rPr>
                      <m:t>𝑟𝑒𝑒𝑆𝑢𝑚</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pPr marL="285750" indent="-285750">
                  <a:buFont typeface="Arial" panose="020B0604020202020204" pitchFamily="34" charset="0"/>
                  <a:buChar char="•"/>
                </a:pPr>
                <a:r>
                  <a:rPr lang="en-US" dirty="0"/>
                  <a:t>Then we test each edge between node </a:t>
                </a:r>
                <a14:m>
                  <m:oMath xmlns:m="http://schemas.openxmlformats.org/officeDocument/2006/math">
                    <m:r>
                      <a:rPr lang="en-US" i="1" dirty="0" smtClean="0">
                        <a:latin typeface="Cambria Math" panose="02040503050406030204" pitchFamily="18" charset="0"/>
                      </a:rPr>
                      <m:t>𝑎</m:t>
                    </m:r>
                  </m:oMath>
                </a14:m>
                <a:r>
                  <a:rPr lang="en-US" dirty="0"/>
                  <a:t> and it’s parent in </a:t>
                </a:r>
                <a14:m>
                  <m:oMath xmlns:m="http://schemas.openxmlformats.org/officeDocument/2006/math">
                    <m:r>
                      <a:rPr lang="en-US" b="0" i="1" dirty="0" smtClean="0">
                        <a:latin typeface="Cambria Math" panose="02040503050406030204" pitchFamily="18" charset="0"/>
                      </a:rPr>
                      <m:t>𝑂</m:t>
                    </m:r>
                    <m:r>
                      <a:rPr lang="en-US" b="0" i="1" dirty="0" smtClean="0">
                        <a:latin typeface="Cambria Math" panose="02040503050406030204" pitchFamily="18" charset="0"/>
                      </a:rPr>
                      <m:t>(1) </m:t>
                    </m:r>
                  </m:oMath>
                </a14:m>
                <a:r>
                  <a:rPr lang="en-US" dirty="0"/>
                  <a:t>time as follows:</a:t>
                </a:r>
              </a:p>
              <a:p>
                <a:pPr marL="285750" indent="-285750">
                  <a:buFont typeface="Arial" panose="020B0604020202020204" pitchFamily="34" charset="0"/>
                  <a:buChar char="•"/>
                </a:pPr>
                <a:endParaRPr lang="en-US" dirty="0"/>
              </a:p>
              <a:p>
                <a:pPr lvl="2"/>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𝑠𝑢𝑏𝑡𝑟𝑒𝑒𝑆𝑢𝑚</m:t>
                      </m:r>
                      <m:d>
                        <m:dPr>
                          <m:ctrlPr>
                            <a:rPr lang="en-US" b="0" i="1" smtClean="0">
                              <a:latin typeface="Cambria Math" panose="02040503050406030204" pitchFamily="18" charset="0"/>
                            </a:rPr>
                          </m:ctrlPr>
                        </m:dPr>
                        <m:e>
                          <m:r>
                            <a:rPr lang="en-US" b="0" i="1" smtClean="0">
                              <a:latin typeface="Cambria Math" panose="02040503050406030204" pitchFamily="18" charset="0"/>
                            </a:rPr>
                            <m:t>𝑏</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𝑠𝑢𝑏𝑡𝑟𝑒𝑒𝑆𝑢𝑚</m:t>
                          </m:r>
                          <m:d>
                            <m:dPr>
                              <m:ctrlPr>
                                <a:rPr lang="en-US" b="0" i="1" smtClean="0">
                                  <a:latin typeface="Cambria Math" panose="02040503050406030204" pitchFamily="18" charset="0"/>
                                </a:rPr>
                              </m:ctrlPr>
                            </m:dPr>
                            <m:e>
                              <m:r>
                                <a:rPr lang="en-US" b="0" i="1" smtClean="0">
                                  <a:latin typeface="Cambria Math" panose="02040503050406030204" pitchFamily="18" charset="0"/>
                                </a:rPr>
                                <m:t>𝑟𝑜𝑜𝑡</m:t>
                              </m:r>
                            </m:e>
                          </m:d>
                          <m:r>
                            <a:rPr lang="en-US" b="0" i="1" smtClean="0">
                              <a:latin typeface="Cambria Math" panose="02040503050406030204" pitchFamily="18" charset="0"/>
                            </a:rPr>
                            <m:t>−</m:t>
                          </m:r>
                          <m:r>
                            <a:rPr lang="en-US" b="0" i="1" smtClean="0">
                              <a:latin typeface="Cambria Math" panose="02040503050406030204" pitchFamily="18" charset="0"/>
                            </a:rPr>
                            <m:t>𝑠𝑢𝑏𝑡𝑟𝑒𝑒𝑆𝑢𝑚</m:t>
                          </m:r>
                          <m:d>
                            <m:dPr>
                              <m:ctrlPr>
                                <a:rPr lang="en-US" b="0" i="1" smtClean="0">
                                  <a:latin typeface="Cambria Math" panose="02040503050406030204" pitchFamily="18" charset="0"/>
                                </a:rPr>
                              </m:ctrlPr>
                            </m:dPr>
                            <m:e>
                              <m:r>
                                <a:rPr lang="en-US" b="0" i="1" smtClean="0">
                                  <a:latin typeface="Cambria Math" panose="02040503050406030204" pitchFamily="18" charset="0"/>
                                </a:rPr>
                                <m:t>𝑏</m:t>
                              </m:r>
                            </m:e>
                          </m:d>
                        </m:e>
                      </m:d>
                    </m:oMath>
                  </m:oMathPara>
                </a14:m>
                <a:endParaRPr lang="en-US" dirty="0"/>
              </a:p>
              <a:p>
                <a:pPr marL="285750" lvl="1" indent="-285750">
                  <a:buFont typeface="Arial" panose="020B0604020202020204" pitchFamily="34" charset="0"/>
                  <a:buChar char="•"/>
                </a:pPr>
                <a:endParaRPr lang="en-US" dirty="0"/>
              </a:p>
            </p:txBody>
          </p:sp>
        </mc:Choice>
        <mc:Fallback xmlns="">
          <p:sp>
            <p:nvSpPr>
              <p:cNvPr id="3" name="Rectangle 2">
                <a:extLst>
                  <a:ext uri="{FF2B5EF4-FFF2-40B4-BE49-F238E27FC236}">
                    <a16:creationId xmlns:a16="http://schemas.microsoft.com/office/drawing/2014/main" id="{8832E416-1410-41E5-AC32-4919AB705F1C}"/>
                  </a:ext>
                </a:extLst>
              </p:cNvPr>
              <p:cNvSpPr>
                <a:spLocks noRot="1" noChangeAspect="1" noMove="1" noResize="1" noEditPoints="1" noAdjustHandles="1" noChangeArrowheads="1" noChangeShapeType="1" noTextEdit="1"/>
              </p:cNvSpPr>
              <p:nvPr/>
            </p:nvSpPr>
            <p:spPr>
              <a:xfrm>
                <a:off x="420454" y="1261893"/>
                <a:ext cx="4943474" cy="2489912"/>
              </a:xfrm>
              <a:prstGeom prst="rect">
                <a:avLst/>
              </a:prstGeom>
              <a:blipFill>
                <a:blip r:embed="rId4"/>
                <a:stretch>
                  <a:fillRect l="-247" t="-490" r="-12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817C2E4-F354-48AA-8D2A-9B9F33FF165F}"/>
              </a:ext>
            </a:extLst>
          </p:cNvPr>
          <p:cNvPicPr>
            <a:picLocks noChangeAspect="1"/>
          </p:cNvPicPr>
          <p:nvPr/>
        </p:nvPicPr>
        <p:blipFill>
          <a:blip r:embed="rId5"/>
          <a:stretch>
            <a:fillRect/>
          </a:stretch>
        </p:blipFill>
        <p:spPr>
          <a:xfrm>
            <a:off x="5668984" y="0"/>
            <a:ext cx="4835937" cy="5143500"/>
          </a:xfrm>
          <a:prstGeom prst="rect">
            <a:avLst/>
          </a:prstGeom>
        </p:spPr>
      </p:pic>
      <p:sp>
        <p:nvSpPr>
          <p:cNvPr id="6" name="TextBox 5">
            <a:extLst>
              <a:ext uri="{FF2B5EF4-FFF2-40B4-BE49-F238E27FC236}">
                <a16:creationId xmlns:a16="http://schemas.microsoft.com/office/drawing/2014/main" id="{627129A6-A9CD-460C-8F14-90F75A32117A}"/>
              </a:ext>
            </a:extLst>
          </p:cNvPr>
          <p:cNvSpPr txBox="1"/>
          <p:nvPr/>
        </p:nvSpPr>
        <p:spPr>
          <a:xfrm>
            <a:off x="7404217" y="2878038"/>
            <a:ext cx="284052" cy="307777"/>
          </a:xfrm>
          <a:prstGeom prst="rect">
            <a:avLst/>
          </a:prstGeom>
          <a:noFill/>
        </p:spPr>
        <p:txBody>
          <a:bodyPr wrap="none" rtlCol="0">
            <a:spAutoFit/>
          </a:bodyPr>
          <a:lstStyle/>
          <a:p>
            <a:r>
              <a:rPr lang="en-US" dirty="0"/>
              <a:t>a</a:t>
            </a:r>
          </a:p>
        </p:txBody>
      </p:sp>
      <p:cxnSp>
        <p:nvCxnSpPr>
          <p:cNvPr id="10" name="Straight Connector 9">
            <a:extLst>
              <a:ext uri="{FF2B5EF4-FFF2-40B4-BE49-F238E27FC236}">
                <a16:creationId xmlns:a16="http://schemas.microsoft.com/office/drawing/2014/main" id="{E9F67EEB-E6BF-411A-9D4D-BF07F5309D5E}"/>
              </a:ext>
            </a:extLst>
          </p:cNvPr>
          <p:cNvCxnSpPr>
            <a:cxnSpLocks/>
          </p:cNvCxnSpPr>
          <p:nvPr/>
        </p:nvCxnSpPr>
        <p:spPr>
          <a:xfrm>
            <a:off x="7768102" y="2850140"/>
            <a:ext cx="230079" cy="83191"/>
          </a:xfrm>
          <a:prstGeom prst="line">
            <a:avLst/>
          </a:prstGeom>
          <a:ln w="28575">
            <a:solidFill>
              <a:srgbClr val="FF0000"/>
            </a:solidFill>
            <a:prstDash val="soli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88340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2206148" y="2053646"/>
            <a:ext cx="8520600" cy="613200"/>
          </a:xfrm>
          <a:prstGeom prst="rect">
            <a:avLst/>
          </a:prstGeom>
        </p:spPr>
        <p:txBody>
          <a:bodyPr wrap="square" lIns="91425" tIns="91425" rIns="91425" bIns="91425" anchor="t" anchorCtr="0">
            <a:noAutofit/>
          </a:bodyPr>
          <a:lstStyle/>
          <a:p>
            <a:pPr lvl="0" algn="ctr"/>
            <a:r>
              <a:rPr lang="en-US" b="1" dirty="0"/>
              <a:t>Solution</a:t>
            </a:r>
            <a:endParaRPr b="1" dirty="0"/>
          </a:p>
        </p:txBody>
      </p:sp>
      <p:pic>
        <p:nvPicPr>
          <p:cNvPr id="6" name="Picture 5">
            <a:extLst>
              <a:ext uri="{FF2B5EF4-FFF2-40B4-BE49-F238E27FC236}">
                <a16:creationId xmlns:a16="http://schemas.microsoft.com/office/drawing/2014/main" id="{6E11B4E6-8E1E-4544-B028-4759B8401CF8}"/>
              </a:ext>
            </a:extLst>
          </p:cNvPr>
          <p:cNvPicPr>
            <a:picLocks noChangeAspect="1"/>
          </p:cNvPicPr>
          <p:nvPr/>
        </p:nvPicPr>
        <p:blipFill>
          <a:blip r:embed="rId3"/>
          <a:stretch>
            <a:fillRect/>
          </a:stretch>
        </p:blipFill>
        <p:spPr>
          <a:xfrm>
            <a:off x="4572000" y="0"/>
            <a:ext cx="3338600" cy="5143500"/>
          </a:xfrm>
          <a:prstGeom prst="rect">
            <a:avLst/>
          </a:prstGeom>
        </p:spPr>
      </p:pic>
    </p:spTree>
    <p:extLst>
      <p:ext uri="{BB962C8B-B14F-4D97-AF65-F5344CB8AC3E}">
        <p14:creationId xmlns:p14="http://schemas.microsoft.com/office/powerpoint/2010/main" val="417913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dirty="0"/>
              <a:t>Disjoint sets</a:t>
            </a:r>
            <a:endParaRPr b="1" dirty="0"/>
          </a:p>
        </p:txBody>
      </p:sp>
      <p:sp>
        <p:nvSpPr>
          <p:cNvPr id="5" name="Oval 4">
            <a:extLst>
              <a:ext uri="{FF2B5EF4-FFF2-40B4-BE49-F238E27FC236}">
                <a16:creationId xmlns:a16="http://schemas.microsoft.com/office/drawing/2014/main" id="{5A37F0A5-6C2C-42F2-AFFC-49F6AEF88C4D}"/>
              </a:ext>
            </a:extLst>
          </p:cNvPr>
          <p:cNvSpPr/>
          <p:nvPr/>
        </p:nvSpPr>
        <p:spPr>
          <a:xfrm>
            <a:off x="4673601" y="1601253"/>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 name="Cloud 2">
            <a:extLst>
              <a:ext uri="{FF2B5EF4-FFF2-40B4-BE49-F238E27FC236}">
                <a16:creationId xmlns:a16="http://schemas.microsoft.com/office/drawing/2014/main" id="{1287085E-BD1A-4253-A986-809EA51B5263}"/>
              </a:ext>
            </a:extLst>
          </p:cNvPr>
          <p:cNvSpPr/>
          <p:nvPr/>
        </p:nvSpPr>
        <p:spPr>
          <a:xfrm>
            <a:off x="2729346" y="1237079"/>
            <a:ext cx="2757054" cy="233152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loud 11">
            <a:extLst>
              <a:ext uri="{FF2B5EF4-FFF2-40B4-BE49-F238E27FC236}">
                <a16:creationId xmlns:a16="http://schemas.microsoft.com/office/drawing/2014/main" id="{8FD6CFCB-A4EA-479D-B2EA-AD82D28ACC63}"/>
              </a:ext>
            </a:extLst>
          </p:cNvPr>
          <p:cNvSpPr/>
          <p:nvPr/>
        </p:nvSpPr>
        <p:spPr>
          <a:xfrm>
            <a:off x="6192983" y="1058225"/>
            <a:ext cx="2070668" cy="175107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a:extLst>
              <a:ext uri="{FF2B5EF4-FFF2-40B4-BE49-F238E27FC236}">
                <a16:creationId xmlns:a16="http://schemas.microsoft.com/office/drawing/2014/main" id="{FEE4CE4B-A855-4DB7-85A4-3A51AC737378}"/>
              </a:ext>
            </a:extLst>
          </p:cNvPr>
          <p:cNvSpPr/>
          <p:nvPr/>
        </p:nvSpPr>
        <p:spPr>
          <a:xfrm>
            <a:off x="5426365" y="3039587"/>
            <a:ext cx="1533236" cy="129659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9A32D9D-41D5-4921-BFB3-A120843A0353}"/>
              </a:ext>
            </a:extLst>
          </p:cNvPr>
          <p:cNvSpPr/>
          <p:nvPr/>
        </p:nvSpPr>
        <p:spPr>
          <a:xfrm>
            <a:off x="4046670" y="1759641"/>
            <a:ext cx="406400" cy="37869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2</a:t>
            </a:r>
          </a:p>
        </p:txBody>
      </p:sp>
      <p:sp>
        <p:nvSpPr>
          <p:cNvPr id="15" name="Oval 14">
            <a:extLst>
              <a:ext uri="{FF2B5EF4-FFF2-40B4-BE49-F238E27FC236}">
                <a16:creationId xmlns:a16="http://schemas.microsoft.com/office/drawing/2014/main" id="{C1904BC3-E3C2-4D67-940E-123CE05C96EF}"/>
              </a:ext>
            </a:extLst>
          </p:cNvPr>
          <p:cNvSpPr/>
          <p:nvPr/>
        </p:nvSpPr>
        <p:spPr>
          <a:xfrm>
            <a:off x="3950855" y="2619952"/>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7" name="Oval 16">
            <a:extLst>
              <a:ext uri="{FF2B5EF4-FFF2-40B4-BE49-F238E27FC236}">
                <a16:creationId xmlns:a16="http://schemas.microsoft.com/office/drawing/2014/main" id="{07E60A5C-4CA6-40CF-86AE-85421F80C20C}"/>
              </a:ext>
            </a:extLst>
          </p:cNvPr>
          <p:cNvSpPr/>
          <p:nvPr/>
        </p:nvSpPr>
        <p:spPr>
          <a:xfrm>
            <a:off x="6747165" y="1455152"/>
            <a:ext cx="406400" cy="37869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7</a:t>
            </a:r>
          </a:p>
        </p:txBody>
      </p:sp>
      <p:sp>
        <p:nvSpPr>
          <p:cNvPr id="18" name="Oval 17">
            <a:extLst>
              <a:ext uri="{FF2B5EF4-FFF2-40B4-BE49-F238E27FC236}">
                <a16:creationId xmlns:a16="http://schemas.microsoft.com/office/drawing/2014/main" id="{AD5C463A-CADC-4E31-87A1-EB9E25C11B9B}"/>
              </a:ext>
            </a:extLst>
          </p:cNvPr>
          <p:cNvSpPr/>
          <p:nvPr/>
        </p:nvSpPr>
        <p:spPr>
          <a:xfrm>
            <a:off x="7153565" y="1973345"/>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9" name="Oval 18">
            <a:extLst>
              <a:ext uri="{FF2B5EF4-FFF2-40B4-BE49-F238E27FC236}">
                <a16:creationId xmlns:a16="http://schemas.microsoft.com/office/drawing/2014/main" id="{B3752470-CC06-46AA-8606-AB6080D5B732}"/>
              </a:ext>
            </a:extLst>
          </p:cNvPr>
          <p:cNvSpPr/>
          <p:nvPr/>
        </p:nvSpPr>
        <p:spPr>
          <a:xfrm>
            <a:off x="6079837" y="3309191"/>
            <a:ext cx="406400" cy="37869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6</a:t>
            </a:r>
          </a:p>
        </p:txBody>
      </p:sp>
      <p:sp>
        <p:nvSpPr>
          <p:cNvPr id="20" name="Oval 19">
            <a:extLst>
              <a:ext uri="{FF2B5EF4-FFF2-40B4-BE49-F238E27FC236}">
                <a16:creationId xmlns:a16="http://schemas.microsoft.com/office/drawing/2014/main" id="{C380B4B0-FECC-476F-A4C3-C019DA9DE140}"/>
              </a:ext>
            </a:extLst>
          </p:cNvPr>
          <p:cNvSpPr/>
          <p:nvPr/>
        </p:nvSpPr>
        <p:spPr>
          <a:xfrm>
            <a:off x="3178202" y="1848695"/>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Tree>
    <p:extLst>
      <p:ext uri="{BB962C8B-B14F-4D97-AF65-F5344CB8AC3E}">
        <p14:creationId xmlns:p14="http://schemas.microsoft.com/office/powerpoint/2010/main" val="22657537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lgn="ctr"/>
            <a:r>
              <a:rPr lang="en-US" b="1" dirty="0"/>
              <a:t>Negative Score</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2280884" y="4791768"/>
            <a:ext cx="3818674" cy="523220"/>
          </a:xfrm>
          <a:prstGeom prst="rect">
            <a:avLst/>
          </a:prstGeom>
        </p:spPr>
        <p:txBody>
          <a:bodyPr wrap="none">
            <a:spAutoFit/>
          </a:bodyPr>
          <a:lstStyle/>
          <a:p>
            <a:r>
              <a:rPr lang="en-US" dirty="0"/>
              <a:t>Source: </a:t>
            </a:r>
            <a:r>
              <a:rPr lang="en-US" dirty="0">
                <a:hlinkClick r:id="rId3"/>
              </a:rPr>
              <a:t>http://www.spoj.com/problems/RPLN/</a:t>
            </a:r>
            <a:endParaRPr lang="en-US" dirty="0"/>
          </a:p>
          <a:p>
            <a:endParaRPr lang="en-US" dirty="0"/>
          </a:p>
        </p:txBody>
      </p:sp>
      <p:sp>
        <p:nvSpPr>
          <p:cNvPr id="3" name="Rectangle 2">
            <a:extLst>
              <a:ext uri="{FF2B5EF4-FFF2-40B4-BE49-F238E27FC236}">
                <a16:creationId xmlns:a16="http://schemas.microsoft.com/office/drawing/2014/main" id="{8832E416-1410-41E5-AC32-4919AB705F1C}"/>
              </a:ext>
            </a:extLst>
          </p:cNvPr>
          <p:cNvSpPr/>
          <p:nvPr/>
        </p:nvSpPr>
        <p:spPr>
          <a:xfrm>
            <a:off x="464345" y="1539871"/>
            <a:ext cx="4943474" cy="307777"/>
          </a:xfrm>
          <a:prstGeom prst="rect">
            <a:avLst/>
          </a:prstGeom>
        </p:spPr>
        <p:txBody>
          <a:bodyPr wrap="square">
            <a:spAutoFit/>
          </a:bodyPr>
          <a:lstStyle/>
          <a:p>
            <a:pPr marL="285750" indent="-285750">
              <a:buFont typeface="Arial" panose="020B0604020202020204" pitchFamily="34" charset="0"/>
              <a:buChar char="•"/>
            </a:pPr>
            <a:r>
              <a:rPr lang="en-US" dirty="0"/>
              <a:t>Min variant of segment tree applies here.</a:t>
            </a:r>
          </a:p>
        </p:txBody>
      </p:sp>
      <p:pic>
        <p:nvPicPr>
          <p:cNvPr id="5" name="Picture 4">
            <a:extLst>
              <a:ext uri="{FF2B5EF4-FFF2-40B4-BE49-F238E27FC236}">
                <a16:creationId xmlns:a16="http://schemas.microsoft.com/office/drawing/2014/main" id="{C81C301A-AEAE-4090-8C52-ECCE38261187}"/>
              </a:ext>
            </a:extLst>
          </p:cNvPr>
          <p:cNvPicPr>
            <a:picLocks noChangeAspect="1"/>
          </p:cNvPicPr>
          <p:nvPr/>
        </p:nvPicPr>
        <p:blipFill>
          <a:blip r:embed="rId4"/>
          <a:stretch>
            <a:fillRect/>
          </a:stretch>
        </p:blipFill>
        <p:spPr>
          <a:xfrm>
            <a:off x="7260364" y="1117397"/>
            <a:ext cx="1097823" cy="3820424"/>
          </a:xfrm>
          <a:prstGeom prst="rect">
            <a:avLst/>
          </a:prstGeom>
        </p:spPr>
      </p:pic>
    </p:spTree>
    <p:extLst>
      <p:ext uri="{BB962C8B-B14F-4D97-AF65-F5344CB8AC3E}">
        <p14:creationId xmlns:p14="http://schemas.microsoft.com/office/powerpoint/2010/main" val="2439163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lgn="ctr"/>
            <a:r>
              <a:rPr lang="en-US" b="1" dirty="0"/>
              <a:t>Negative Score</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2280884" y="4791768"/>
            <a:ext cx="3818674" cy="523220"/>
          </a:xfrm>
          <a:prstGeom prst="rect">
            <a:avLst/>
          </a:prstGeom>
        </p:spPr>
        <p:txBody>
          <a:bodyPr wrap="none">
            <a:spAutoFit/>
          </a:bodyPr>
          <a:lstStyle/>
          <a:p>
            <a:r>
              <a:rPr lang="en-US" dirty="0"/>
              <a:t>Source: </a:t>
            </a:r>
            <a:r>
              <a:rPr lang="en-US" dirty="0">
                <a:hlinkClick r:id="rId3"/>
              </a:rPr>
              <a:t>http://www.spoj.com/problems/RPLN/</a:t>
            </a:r>
            <a:endParaRPr lang="en-US" dirty="0"/>
          </a:p>
          <a:p>
            <a:endParaRPr lang="en-US" dirty="0"/>
          </a:p>
        </p:txBody>
      </p:sp>
      <p:sp>
        <p:nvSpPr>
          <p:cNvPr id="3" name="Rectangle 2">
            <a:extLst>
              <a:ext uri="{FF2B5EF4-FFF2-40B4-BE49-F238E27FC236}">
                <a16:creationId xmlns:a16="http://schemas.microsoft.com/office/drawing/2014/main" id="{8832E416-1410-41E5-AC32-4919AB705F1C}"/>
              </a:ext>
            </a:extLst>
          </p:cNvPr>
          <p:cNvSpPr/>
          <p:nvPr/>
        </p:nvSpPr>
        <p:spPr>
          <a:xfrm>
            <a:off x="464345" y="1539871"/>
            <a:ext cx="4943474" cy="738664"/>
          </a:xfrm>
          <a:prstGeom prst="rect">
            <a:avLst/>
          </a:prstGeom>
        </p:spPr>
        <p:txBody>
          <a:bodyPr wrap="square">
            <a:spAutoFit/>
          </a:bodyPr>
          <a:lstStyle/>
          <a:p>
            <a:pPr marL="285750" indent="-285750">
              <a:buFont typeface="Arial" panose="020B0604020202020204" pitchFamily="34" charset="0"/>
              <a:buChar char="•"/>
            </a:pPr>
            <a:r>
              <a:rPr lang="en-US" dirty="0"/>
              <a:t>Min variant of segment tree applies here.</a:t>
            </a:r>
          </a:p>
          <a:p>
            <a:pPr marL="285750" indent="-285750">
              <a:buFont typeface="Arial" panose="020B0604020202020204" pitchFamily="34" charset="0"/>
              <a:buChar char="•"/>
            </a:pPr>
            <a:r>
              <a:rPr lang="en-US" dirty="0"/>
              <a:t>Maybe there is a modification of prefix sum that can do that job? You tell me! </a:t>
            </a:r>
            <a:r>
              <a:rPr lang="en-US" dirty="0">
                <a:sym typeface="Wingdings" panose="05000000000000000000" pitchFamily="2" charset="2"/>
              </a:rPr>
              <a:t> </a:t>
            </a:r>
          </a:p>
        </p:txBody>
      </p:sp>
      <p:pic>
        <p:nvPicPr>
          <p:cNvPr id="5" name="Picture 4">
            <a:extLst>
              <a:ext uri="{FF2B5EF4-FFF2-40B4-BE49-F238E27FC236}">
                <a16:creationId xmlns:a16="http://schemas.microsoft.com/office/drawing/2014/main" id="{C81C301A-AEAE-4090-8C52-ECCE38261187}"/>
              </a:ext>
            </a:extLst>
          </p:cNvPr>
          <p:cNvPicPr>
            <a:picLocks noChangeAspect="1"/>
          </p:cNvPicPr>
          <p:nvPr/>
        </p:nvPicPr>
        <p:blipFill>
          <a:blip r:embed="rId4"/>
          <a:stretch>
            <a:fillRect/>
          </a:stretch>
        </p:blipFill>
        <p:spPr>
          <a:xfrm>
            <a:off x="7260364" y="1117397"/>
            <a:ext cx="1097823" cy="3820424"/>
          </a:xfrm>
          <a:prstGeom prst="rect">
            <a:avLst/>
          </a:prstGeom>
        </p:spPr>
      </p:pic>
    </p:spTree>
    <p:extLst>
      <p:ext uri="{BB962C8B-B14F-4D97-AF65-F5344CB8AC3E}">
        <p14:creationId xmlns:p14="http://schemas.microsoft.com/office/powerpoint/2010/main" val="20059760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lgn="ctr"/>
            <a:r>
              <a:rPr lang="en-US" b="1" dirty="0"/>
              <a:t>Negative Score</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2280884" y="4791768"/>
            <a:ext cx="3818674" cy="523220"/>
          </a:xfrm>
          <a:prstGeom prst="rect">
            <a:avLst/>
          </a:prstGeom>
        </p:spPr>
        <p:txBody>
          <a:bodyPr wrap="none">
            <a:spAutoFit/>
          </a:bodyPr>
          <a:lstStyle/>
          <a:p>
            <a:r>
              <a:rPr lang="en-US" dirty="0"/>
              <a:t>Source: </a:t>
            </a:r>
            <a:r>
              <a:rPr lang="en-US" dirty="0">
                <a:hlinkClick r:id="rId3"/>
              </a:rPr>
              <a:t>http://www.spoj.com/problems/RPLN/</a:t>
            </a:r>
            <a:endParaRPr lang="en-US" dirty="0"/>
          </a:p>
          <a:p>
            <a:endParaRPr lang="en-US" dirty="0"/>
          </a:p>
        </p:txBody>
      </p:sp>
      <p:sp>
        <p:nvSpPr>
          <p:cNvPr id="3" name="Rectangle 2">
            <a:extLst>
              <a:ext uri="{FF2B5EF4-FFF2-40B4-BE49-F238E27FC236}">
                <a16:creationId xmlns:a16="http://schemas.microsoft.com/office/drawing/2014/main" id="{8832E416-1410-41E5-AC32-4919AB705F1C}"/>
              </a:ext>
            </a:extLst>
          </p:cNvPr>
          <p:cNvSpPr/>
          <p:nvPr/>
        </p:nvSpPr>
        <p:spPr>
          <a:xfrm>
            <a:off x="464345" y="1539871"/>
            <a:ext cx="4943474" cy="954107"/>
          </a:xfrm>
          <a:prstGeom prst="rect">
            <a:avLst/>
          </a:prstGeom>
        </p:spPr>
        <p:txBody>
          <a:bodyPr wrap="square">
            <a:spAutoFit/>
          </a:bodyPr>
          <a:lstStyle/>
          <a:p>
            <a:pPr marL="285750" indent="-285750">
              <a:buFont typeface="Arial" panose="020B0604020202020204" pitchFamily="34" charset="0"/>
              <a:buChar char="•"/>
            </a:pPr>
            <a:r>
              <a:rPr lang="en-US" dirty="0"/>
              <a:t>Min variant of segment tree applies here.</a:t>
            </a:r>
          </a:p>
          <a:p>
            <a:pPr marL="285750" indent="-285750">
              <a:buFont typeface="Arial" panose="020B0604020202020204" pitchFamily="34" charset="0"/>
              <a:buChar char="•"/>
            </a:pPr>
            <a:r>
              <a:rPr lang="en-US" dirty="0"/>
              <a:t>Maybe there is a modification of prefix sum that can do that job? You tell me! </a:t>
            </a:r>
            <a:r>
              <a:rPr lang="en-US" dirty="0">
                <a:sym typeface="Wingdings" panose="05000000000000000000" pitchFamily="2" charset="2"/>
              </a:rPr>
              <a:t> </a:t>
            </a:r>
          </a:p>
          <a:p>
            <a:pPr marL="285750" indent="-285750">
              <a:buFont typeface="Arial" panose="020B0604020202020204" pitchFamily="34" charset="0"/>
              <a:buChar char="•"/>
            </a:pPr>
            <a:r>
              <a:rPr lang="en-US" dirty="0">
                <a:sym typeface="Wingdings" panose="05000000000000000000" pitchFamily="2" charset="2"/>
              </a:rPr>
              <a:t>Maybe a good way to learn about sparse table too!</a:t>
            </a:r>
            <a:endParaRPr lang="en-US" dirty="0"/>
          </a:p>
        </p:txBody>
      </p:sp>
      <p:pic>
        <p:nvPicPr>
          <p:cNvPr id="5" name="Picture 4">
            <a:extLst>
              <a:ext uri="{FF2B5EF4-FFF2-40B4-BE49-F238E27FC236}">
                <a16:creationId xmlns:a16="http://schemas.microsoft.com/office/drawing/2014/main" id="{C81C301A-AEAE-4090-8C52-ECCE38261187}"/>
              </a:ext>
            </a:extLst>
          </p:cNvPr>
          <p:cNvPicPr>
            <a:picLocks noChangeAspect="1"/>
          </p:cNvPicPr>
          <p:nvPr/>
        </p:nvPicPr>
        <p:blipFill>
          <a:blip r:embed="rId4"/>
          <a:stretch>
            <a:fillRect/>
          </a:stretch>
        </p:blipFill>
        <p:spPr>
          <a:xfrm>
            <a:off x="7260364" y="1117397"/>
            <a:ext cx="1097823" cy="3820424"/>
          </a:xfrm>
          <a:prstGeom prst="rect">
            <a:avLst/>
          </a:prstGeom>
        </p:spPr>
      </p:pic>
    </p:spTree>
    <p:extLst>
      <p:ext uri="{BB962C8B-B14F-4D97-AF65-F5344CB8AC3E}">
        <p14:creationId xmlns:p14="http://schemas.microsoft.com/office/powerpoint/2010/main" val="2307767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lgn="ctr"/>
            <a:r>
              <a:rPr lang="en-US" b="1" dirty="0"/>
              <a:t>Horrible queries</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2280884" y="4791768"/>
            <a:ext cx="4257897" cy="523220"/>
          </a:xfrm>
          <a:prstGeom prst="rect">
            <a:avLst/>
          </a:prstGeom>
        </p:spPr>
        <p:txBody>
          <a:bodyPr wrap="none">
            <a:spAutoFit/>
          </a:bodyPr>
          <a:lstStyle/>
          <a:p>
            <a:r>
              <a:rPr lang="en-US" dirty="0"/>
              <a:t>Source: </a:t>
            </a:r>
            <a:r>
              <a:rPr lang="en-US" dirty="0">
                <a:hlinkClick r:id="rId3"/>
              </a:rPr>
              <a:t>http://www.spoj.com/problems/HORRIBLE/</a:t>
            </a:r>
            <a:endParaRPr lang="en-US" dirty="0"/>
          </a:p>
          <a:p>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832E416-1410-41E5-AC32-4919AB705F1C}"/>
                  </a:ext>
                </a:extLst>
              </p:cNvPr>
              <p:cNvSpPr/>
              <p:nvPr/>
            </p:nvSpPr>
            <p:spPr>
              <a:xfrm>
                <a:off x="378620" y="1647028"/>
                <a:ext cx="6057900" cy="307777"/>
              </a:xfrm>
              <a:prstGeom prst="rect">
                <a:avLst/>
              </a:prstGeom>
            </p:spPr>
            <p:txBody>
              <a:bodyPr wrap="square">
                <a:spAutoFit/>
              </a:bodyPr>
              <a:lstStyle/>
              <a:p>
                <a:pPr marL="285750" indent="-285750">
                  <a:buFont typeface="Arial" panose="020B0604020202020204" pitchFamily="34" charset="0"/>
                  <a:buChar char="•"/>
                </a:pPr>
                <a:r>
                  <a:rPr lang="en-US" dirty="0"/>
                  <a:t>Classic dynamic sum queries on an array of size </a:t>
                </a:r>
                <a14:m>
                  <m:oMath xmlns:m="http://schemas.openxmlformats.org/officeDocument/2006/math">
                    <m:r>
                      <a:rPr lang="en-US" i="1" dirty="0" smtClean="0">
                        <a:latin typeface="Cambria Math" panose="02040503050406030204" pitchFamily="18" charset="0"/>
                      </a:rPr>
                      <m:t>𝑛</m:t>
                    </m:r>
                  </m:oMath>
                </a14:m>
                <a:endParaRPr lang="en-US" dirty="0"/>
              </a:p>
            </p:txBody>
          </p:sp>
        </mc:Choice>
        <mc:Fallback xmlns="">
          <p:sp>
            <p:nvSpPr>
              <p:cNvPr id="3" name="Rectangle 2">
                <a:extLst>
                  <a:ext uri="{FF2B5EF4-FFF2-40B4-BE49-F238E27FC236}">
                    <a16:creationId xmlns:a16="http://schemas.microsoft.com/office/drawing/2014/main" id="{8832E416-1410-41E5-AC32-4919AB705F1C}"/>
                  </a:ext>
                </a:extLst>
              </p:cNvPr>
              <p:cNvSpPr>
                <a:spLocks noRot="1" noChangeAspect="1" noMove="1" noResize="1" noEditPoints="1" noAdjustHandles="1" noChangeArrowheads="1" noChangeShapeType="1" noTextEdit="1"/>
              </p:cNvSpPr>
              <p:nvPr/>
            </p:nvSpPr>
            <p:spPr>
              <a:xfrm>
                <a:off x="378620" y="1647028"/>
                <a:ext cx="6057900" cy="307777"/>
              </a:xfrm>
              <a:prstGeom prst="rect">
                <a:avLst/>
              </a:prstGeom>
              <a:blipFill>
                <a:blip r:embed="rId4"/>
                <a:stretch>
                  <a:fillRect l="-101" t="-3922" b="-1960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B6C1D5A1-74A3-4F65-8117-A10BC6C7C3EC}"/>
              </a:ext>
            </a:extLst>
          </p:cNvPr>
          <p:cNvPicPr>
            <a:picLocks noChangeAspect="1"/>
          </p:cNvPicPr>
          <p:nvPr/>
        </p:nvPicPr>
        <p:blipFill>
          <a:blip r:embed="rId5"/>
          <a:stretch>
            <a:fillRect/>
          </a:stretch>
        </p:blipFill>
        <p:spPr>
          <a:xfrm>
            <a:off x="7586663" y="1494792"/>
            <a:ext cx="1243075" cy="2860409"/>
          </a:xfrm>
          <a:prstGeom prst="rect">
            <a:avLst/>
          </a:prstGeom>
        </p:spPr>
      </p:pic>
      <p:sp>
        <p:nvSpPr>
          <p:cNvPr id="8" name="Rectangle 7">
            <a:extLst>
              <a:ext uri="{FF2B5EF4-FFF2-40B4-BE49-F238E27FC236}">
                <a16:creationId xmlns:a16="http://schemas.microsoft.com/office/drawing/2014/main" id="{D1B0E5E0-4034-466D-A562-F7115636D200}"/>
              </a:ext>
            </a:extLst>
          </p:cNvPr>
          <p:cNvSpPr/>
          <p:nvPr/>
        </p:nvSpPr>
        <p:spPr>
          <a:xfrm>
            <a:off x="7586663" y="2258819"/>
            <a:ext cx="200087" cy="1228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C42B9C1-F8DA-4989-B195-C8BC85DE3555}"/>
              </a:ext>
            </a:extLst>
          </p:cNvPr>
          <p:cNvSpPr txBox="1"/>
          <p:nvPr/>
        </p:nvSpPr>
        <p:spPr>
          <a:xfrm>
            <a:off x="6538781" y="2719292"/>
            <a:ext cx="1059906" cy="307777"/>
          </a:xfrm>
          <a:prstGeom prst="rect">
            <a:avLst/>
          </a:prstGeom>
          <a:noFill/>
        </p:spPr>
        <p:txBody>
          <a:bodyPr wrap="none" rtlCol="0">
            <a:spAutoFit/>
          </a:bodyPr>
          <a:lstStyle/>
          <a:p>
            <a:r>
              <a:rPr lang="en-US" dirty="0"/>
              <a:t>Query type</a:t>
            </a:r>
          </a:p>
        </p:txBody>
      </p:sp>
    </p:spTree>
    <p:extLst>
      <p:ext uri="{BB962C8B-B14F-4D97-AF65-F5344CB8AC3E}">
        <p14:creationId xmlns:p14="http://schemas.microsoft.com/office/powerpoint/2010/main" val="11149261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lgn="ctr"/>
            <a:r>
              <a:rPr lang="en-US" b="1" dirty="0"/>
              <a:t>Horrible queries</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2280884" y="4791768"/>
            <a:ext cx="4257897" cy="523220"/>
          </a:xfrm>
          <a:prstGeom prst="rect">
            <a:avLst/>
          </a:prstGeom>
        </p:spPr>
        <p:txBody>
          <a:bodyPr wrap="none">
            <a:spAutoFit/>
          </a:bodyPr>
          <a:lstStyle/>
          <a:p>
            <a:r>
              <a:rPr lang="en-US" dirty="0"/>
              <a:t>Source: </a:t>
            </a:r>
            <a:r>
              <a:rPr lang="en-US" dirty="0">
                <a:hlinkClick r:id="rId3"/>
              </a:rPr>
              <a:t>http://www.spoj.com/problems/HORRIBLE/</a:t>
            </a:r>
            <a:endParaRPr lang="en-US" dirty="0"/>
          </a:p>
          <a:p>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832E416-1410-41E5-AC32-4919AB705F1C}"/>
                  </a:ext>
                </a:extLst>
              </p:cNvPr>
              <p:cNvSpPr/>
              <p:nvPr/>
            </p:nvSpPr>
            <p:spPr>
              <a:xfrm>
                <a:off x="378620" y="1647028"/>
                <a:ext cx="6057900" cy="738664"/>
              </a:xfrm>
              <a:prstGeom prst="rect">
                <a:avLst/>
              </a:prstGeom>
            </p:spPr>
            <p:txBody>
              <a:bodyPr wrap="square">
                <a:spAutoFit/>
              </a:bodyPr>
              <a:lstStyle/>
              <a:p>
                <a:pPr marL="285750" indent="-285750">
                  <a:buFont typeface="Arial" panose="020B0604020202020204" pitchFamily="34" charset="0"/>
                  <a:buChar char="•"/>
                </a:pPr>
                <a:r>
                  <a:rPr lang="en-US" dirty="0"/>
                  <a:t>Classic dynamic sum queries on an array of size </a:t>
                </a:r>
                <a14:m>
                  <m:oMath xmlns:m="http://schemas.openxmlformats.org/officeDocument/2006/math">
                    <m:r>
                      <a:rPr lang="en-US" i="1" dirty="0" smtClean="0">
                        <a:latin typeface="Cambria Math" panose="02040503050406030204" pitchFamily="18" charset="0"/>
                      </a:rPr>
                      <m:t>𝑛</m:t>
                    </m:r>
                  </m:oMath>
                </a14:m>
                <a:endParaRPr lang="en-US" dirty="0"/>
              </a:p>
              <a:p>
                <a:pPr marL="285750" indent="-285750">
                  <a:buFont typeface="Arial" panose="020B0604020202020204" pitchFamily="34" charset="0"/>
                  <a:buChar char="•"/>
                </a:pPr>
                <a:r>
                  <a:rPr lang="en-US" dirty="0"/>
                  <a:t>Clearly we cannot use prefix sum … We need segment tree</a:t>
                </a:r>
              </a:p>
              <a:p>
                <a:endParaRPr lang="en-US" dirty="0"/>
              </a:p>
            </p:txBody>
          </p:sp>
        </mc:Choice>
        <mc:Fallback xmlns="">
          <p:sp>
            <p:nvSpPr>
              <p:cNvPr id="3" name="Rectangle 2">
                <a:extLst>
                  <a:ext uri="{FF2B5EF4-FFF2-40B4-BE49-F238E27FC236}">
                    <a16:creationId xmlns:a16="http://schemas.microsoft.com/office/drawing/2014/main" id="{8832E416-1410-41E5-AC32-4919AB705F1C}"/>
                  </a:ext>
                </a:extLst>
              </p:cNvPr>
              <p:cNvSpPr>
                <a:spLocks noRot="1" noChangeAspect="1" noMove="1" noResize="1" noEditPoints="1" noAdjustHandles="1" noChangeArrowheads="1" noChangeShapeType="1" noTextEdit="1"/>
              </p:cNvSpPr>
              <p:nvPr/>
            </p:nvSpPr>
            <p:spPr>
              <a:xfrm>
                <a:off x="378620" y="1647028"/>
                <a:ext cx="6057900" cy="738664"/>
              </a:xfrm>
              <a:prstGeom prst="rect">
                <a:avLst/>
              </a:prstGeom>
              <a:blipFill>
                <a:blip r:embed="rId4"/>
                <a:stretch>
                  <a:fillRect l="-101" t="-165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B6C1D5A1-74A3-4F65-8117-A10BC6C7C3EC}"/>
              </a:ext>
            </a:extLst>
          </p:cNvPr>
          <p:cNvPicPr>
            <a:picLocks noChangeAspect="1"/>
          </p:cNvPicPr>
          <p:nvPr/>
        </p:nvPicPr>
        <p:blipFill>
          <a:blip r:embed="rId5"/>
          <a:stretch>
            <a:fillRect/>
          </a:stretch>
        </p:blipFill>
        <p:spPr>
          <a:xfrm>
            <a:off x="7586663" y="1494792"/>
            <a:ext cx="1243075" cy="2860409"/>
          </a:xfrm>
          <a:prstGeom prst="rect">
            <a:avLst/>
          </a:prstGeom>
        </p:spPr>
      </p:pic>
      <p:sp>
        <p:nvSpPr>
          <p:cNvPr id="8" name="Rectangle 7">
            <a:extLst>
              <a:ext uri="{FF2B5EF4-FFF2-40B4-BE49-F238E27FC236}">
                <a16:creationId xmlns:a16="http://schemas.microsoft.com/office/drawing/2014/main" id="{D1B0E5E0-4034-466D-A562-F7115636D200}"/>
              </a:ext>
            </a:extLst>
          </p:cNvPr>
          <p:cNvSpPr/>
          <p:nvPr/>
        </p:nvSpPr>
        <p:spPr>
          <a:xfrm>
            <a:off x="7586663" y="2258819"/>
            <a:ext cx="200087" cy="1228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C42B9C1-F8DA-4989-B195-C8BC85DE3555}"/>
              </a:ext>
            </a:extLst>
          </p:cNvPr>
          <p:cNvSpPr txBox="1"/>
          <p:nvPr/>
        </p:nvSpPr>
        <p:spPr>
          <a:xfrm>
            <a:off x="6538781" y="2719292"/>
            <a:ext cx="1059906" cy="307777"/>
          </a:xfrm>
          <a:prstGeom prst="rect">
            <a:avLst/>
          </a:prstGeom>
          <a:noFill/>
        </p:spPr>
        <p:txBody>
          <a:bodyPr wrap="none" rtlCol="0">
            <a:spAutoFit/>
          </a:bodyPr>
          <a:lstStyle/>
          <a:p>
            <a:r>
              <a:rPr lang="en-US" dirty="0"/>
              <a:t>Query type</a:t>
            </a:r>
          </a:p>
        </p:txBody>
      </p:sp>
    </p:spTree>
    <p:extLst>
      <p:ext uri="{BB962C8B-B14F-4D97-AF65-F5344CB8AC3E}">
        <p14:creationId xmlns:p14="http://schemas.microsoft.com/office/powerpoint/2010/main" val="17890179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lgn="ctr"/>
            <a:r>
              <a:rPr lang="en-US" b="1" dirty="0"/>
              <a:t>Horrible queries</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2280884" y="4791768"/>
            <a:ext cx="4257897" cy="523220"/>
          </a:xfrm>
          <a:prstGeom prst="rect">
            <a:avLst/>
          </a:prstGeom>
        </p:spPr>
        <p:txBody>
          <a:bodyPr wrap="none">
            <a:spAutoFit/>
          </a:bodyPr>
          <a:lstStyle/>
          <a:p>
            <a:r>
              <a:rPr lang="en-US" dirty="0"/>
              <a:t>Source: </a:t>
            </a:r>
            <a:r>
              <a:rPr lang="en-US" dirty="0">
                <a:hlinkClick r:id="rId3"/>
              </a:rPr>
              <a:t>http://www.spoj.com/problems/HORRIBLE/</a:t>
            </a:r>
            <a:endParaRPr lang="en-US" dirty="0"/>
          </a:p>
          <a:p>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832E416-1410-41E5-AC32-4919AB705F1C}"/>
                  </a:ext>
                </a:extLst>
              </p:cNvPr>
              <p:cNvSpPr/>
              <p:nvPr/>
            </p:nvSpPr>
            <p:spPr>
              <a:xfrm>
                <a:off x="378620" y="1647028"/>
                <a:ext cx="6057900" cy="954107"/>
              </a:xfrm>
              <a:prstGeom prst="rect">
                <a:avLst/>
              </a:prstGeom>
            </p:spPr>
            <p:txBody>
              <a:bodyPr wrap="square">
                <a:spAutoFit/>
              </a:bodyPr>
              <a:lstStyle/>
              <a:p>
                <a:pPr marL="285750" indent="-285750">
                  <a:buFont typeface="Arial" panose="020B0604020202020204" pitchFamily="34" charset="0"/>
                  <a:buChar char="•"/>
                </a:pPr>
                <a:r>
                  <a:rPr lang="en-US" dirty="0"/>
                  <a:t>Classic dynamic sum queries on an array of size </a:t>
                </a:r>
                <a14:m>
                  <m:oMath xmlns:m="http://schemas.openxmlformats.org/officeDocument/2006/math">
                    <m:r>
                      <a:rPr lang="en-US" i="1" dirty="0" smtClean="0">
                        <a:latin typeface="Cambria Math" panose="02040503050406030204" pitchFamily="18" charset="0"/>
                      </a:rPr>
                      <m:t>𝑛</m:t>
                    </m:r>
                  </m:oMath>
                </a14:m>
                <a:endParaRPr lang="en-US" dirty="0"/>
              </a:p>
              <a:p>
                <a:pPr marL="285750" indent="-285750">
                  <a:buFont typeface="Arial" panose="020B0604020202020204" pitchFamily="34" charset="0"/>
                  <a:buChar char="•"/>
                </a:pPr>
                <a:r>
                  <a:rPr lang="en-US" dirty="0"/>
                  <a:t>Clearly we cannot use prefix sum … We need segment tree</a:t>
                </a:r>
              </a:p>
              <a:p>
                <a:pPr marL="285750" indent="-285750">
                  <a:buFont typeface="Arial" panose="020B0604020202020204" pitchFamily="34" charset="0"/>
                  <a:buChar char="•"/>
                </a:pPr>
                <a:r>
                  <a:rPr lang="en-US" dirty="0"/>
                  <a:t>We also need to do range updates… So lazy propagation is needed too </a:t>
                </a:r>
              </a:p>
            </p:txBody>
          </p:sp>
        </mc:Choice>
        <mc:Fallback xmlns="">
          <p:sp>
            <p:nvSpPr>
              <p:cNvPr id="3" name="Rectangle 2">
                <a:extLst>
                  <a:ext uri="{FF2B5EF4-FFF2-40B4-BE49-F238E27FC236}">
                    <a16:creationId xmlns:a16="http://schemas.microsoft.com/office/drawing/2014/main" id="{8832E416-1410-41E5-AC32-4919AB705F1C}"/>
                  </a:ext>
                </a:extLst>
              </p:cNvPr>
              <p:cNvSpPr>
                <a:spLocks noRot="1" noChangeAspect="1" noMove="1" noResize="1" noEditPoints="1" noAdjustHandles="1" noChangeArrowheads="1" noChangeShapeType="1" noTextEdit="1"/>
              </p:cNvSpPr>
              <p:nvPr/>
            </p:nvSpPr>
            <p:spPr>
              <a:xfrm>
                <a:off x="378620" y="1647028"/>
                <a:ext cx="6057900" cy="954107"/>
              </a:xfrm>
              <a:prstGeom prst="rect">
                <a:avLst/>
              </a:prstGeom>
              <a:blipFill>
                <a:blip r:embed="rId4"/>
                <a:stretch>
                  <a:fillRect l="-101" t="-1274" b="-573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B6C1D5A1-74A3-4F65-8117-A10BC6C7C3EC}"/>
              </a:ext>
            </a:extLst>
          </p:cNvPr>
          <p:cNvPicPr>
            <a:picLocks noChangeAspect="1"/>
          </p:cNvPicPr>
          <p:nvPr/>
        </p:nvPicPr>
        <p:blipFill>
          <a:blip r:embed="rId5"/>
          <a:stretch>
            <a:fillRect/>
          </a:stretch>
        </p:blipFill>
        <p:spPr>
          <a:xfrm>
            <a:off x="7586663" y="1494792"/>
            <a:ext cx="1243075" cy="2860409"/>
          </a:xfrm>
          <a:prstGeom prst="rect">
            <a:avLst/>
          </a:prstGeom>
        </p:spPr>
      </p:pic>
      <p:sp>
        <p:nvSpPr>
          <p:cNvPr id="8" name="Rectangle 7">
            <a:extLst>
              <a:ext uri="{FF2B5EF4-FFF2-40B4-BE49-F238E27FC236}">
                <a16:creationId xmlns:a16="http://schemas.microsoft.com/office/drawing/2014/main" id="{D1B0E5E0-4034-466D-A562-F7115636D200}"/>
              </a:ext>
            </a:extLst>
          </p:cNvPr>
          <p:cNvSpPr/>
          <p:nvPr/>
        </p:nvSpPr>
        <p:spPr>
          <a:xfrm>
            <a:off x="7586663" y="2258819"/>
            <a:ext cx="200087" cy="1228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C42B9C1-F8DA-4989-B195-C8BC85DE3555}"/>
              </a:ext>
            </a:extLst>
          </p:cNvPr>
          <p:cNvSpPr txBox="1"/>
          <p:nvPr/>
        </p:nvSpPr>
        <p:spPr>
          <a:xfrm>
            <a:off x="6538781" y="2719292"/>
            <a:ext cx="1059906" cy="307777"/>
          </a:xfrm>
          <a:prstGeom prst="rect">
            <a:avLst/>
          </a:prstGeom>
          <a:noFill/>
        </p:spPr>
        <p:txBody>
          <a:bodyPr wrap="none" rtlCol="0">
            <a:spAutoFit/>
          </a:bodyPr>
          <a:lstStyle/>
          <a:p>
            <a:r>
              <a:rPr lang="en-US" dirty="0"/>
              <a:t>Query type</a:t>
            </a:r>
          </a:p>
        </p:txBody>
      </p:sp>
    </p:spTree>
    <p:extLst>
      <p:ext uri="{BB962C8B-B14F-4D97-AF65-F5344CB8AC3E}">
        <p14:creationId xmlns:p14="http://schemas.microsoft.com/office/powerpoint/2010/main" val="26791868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lgn="ctr"/>
            <a:r>
              <a:rPr lang="en-US" b="1" dirty="0"/>
              <a:t>Table compression</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2280884" y="4791768"/>
            <a:ext cx="4257897" cy="523220"/>
          </a:xfrm>
          <a:prstGeom prst="rect">
            <a:avLst/>
          </a:prstGeom>
        </p:spPr>
        <p:txBody>
          <a:bodyPr wrap="none">
            <a:spAutoFit/>
          </a:bodyPr>
          <a:lstStyle/>
          <a:p>
            <a:r>
              <a:rPr lang="en-US" dirty="0"/>
              <a:t>Source: </a:t>
            </a:r>
            <a:r>
              <a:rPr lang="en-US" dirty="0">
                <a:hlinkClick r:id="rId3"/>
              </a:rPr>
              <a:t>http://www.spoj.com/problems/HORRIBLE/</a:t>
            </a:r>
            <a:endParaRPr lang="en-US" dirty="0"/>
          </a:p>
          <a:p>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832E416-1410-41E5-AC32-4919AB705F1C}"/>
                  </a:ext>
                </a:extLst>
              </p:cNvPr>
              <p:cNvSpPr/>
              <p:nvPr/>
            </p:nvSpPr>
            <p:spPr>
              <a:xfrm>
                <a:off x="378620" y="1647028"/>
                <a:ext cx="6057900" cy="954107"/>
              </a:xfrm>
              <a:prstGeom prst="rect">
                <a:avLst/>
              </a:prstGeom>
            </p:spPr>
            <p:txBody>
              <a:bodyPr wrap="square">
                <a:spAutoFit/>
              </a:bodyPr>
              <a:lstStyle/>
              <a:p>
                <a:pPr marL="285750" indent="-285750">
                  <a:buFont typeface="Arial" panose="020B0604020202020204" pitchFamily="34" charset="0"/>
                  <a:buChar char="•"/>
                </a:pPr>
                <a:r>
                  <a:rPr lang="en-US" dirty="0"/>
                  <a:t>Classic dynamic sum queries on an array of size </a:t>
                </a:r>
                <a14:m>
                  <m:oMath xmlns:m="http://schemas.openxmlformats.org/officeDocument/2006/math">
                    <m:r>
                      <a:rPr lang="en-US" i="1" dirty="0" smtClean="0">
                        <a:latin typeface="Cambria Math" panose="02040503050406030204" pitchFamily="18" charset="0"/>
                      </a:rPr>
                      <m:t>𝑛</m:t>
                    </m:r>
                  </m:oMath>
                </a14:m>
                <a:endParaRPr lang="en-US" dirty="0"/>
              </a:p>
              <a:p>
                <a:pPr marL="285750" indent="-285750">
                  <a:buFont typeface="Arial" panose="020B0604020202020204" pitchFamily="34" charset="0"/>
                  <a:buChar char="•"/>
                </a:pPr>
                <a:r>
                  <a:rPr lang="en-US" dirty="0"/>
                  <a:t>Clearly we cannot use prefix sum … We need segment tree</a:t>
                </a:r>
              </a:p>
              <a:p>
                <a:pPr marL="285750" indent="-285750">
                  <a:buFont typeface="Arial" panose="020B0604020202020204" pitchFamily="34" charset="0"/>
                  <a:buChar char="•"/>
                </a:pPr>
                <a:r>
                  <a:rPr lang="en-US" dirty="0"/>
                  <a:t>We also need to do range updates… So lazy propagation is needed too </a:t>
                </a:r>
              </a:p>
            </p:txBody>
          </p:sp>
        </mc:Choice>
        <mc:Fallback xmlns="">
          <p:sp>
            <p:nvSpPr>
              <p:cNvPr id="3" name="Rectangle 2">
                <a:extLst>
                  <a:ext uri="{FF2B5EF4-FFF2-40B4-BE49-F238E27FC236}">
                    <a16:creationId xmlns:a16="http://schemas.microsoft.com/office/drawing/2014/main" id="{8832E416-1410-41E5-AC32-4919AB705F1C}"/>
                  </a:ext>
                </a:extLst>
              </p:cNvPr>
              <p:cNvSpPr>
                <a:spLocks noRot="1" noChangeAspect="1" noMove="1" noResize="1" noEditPoints="1" noAdjustHandles="1" noChangeArrowheads="1" noChangeShapeType="1" noTextEdit="1"/>
              </p:cNvSpPr>
              <p:nvPr/>
            </p:nvSpPr>
            <p:spPr>
              <a:xfrm>
                <a:off x="378620" y="1647028"/>
                <a:ext cx="6057900" cy="954107"/>
              </a:xfrm>
              <a:prstGeom prst="rect">
                <a:avLst/>
              </a:prstGeom>
              <a:blipFill>
                <a:blip r:embed="rId4"/>
                <a:stretch>
                  <a:fillRect l="-101" t="-1274" b="-573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B6C1D5A1-74A3-4F65-8117-A10BC6C7C3EC}"/>
              </a:ext>
            </a:extLst>
          </p:cNvPr>
          <p:cNvPicPr>
            <a:picLocks noChangeAspect="1"/>
          </p:cNvPicPr>
          <p:nvPr/>
        </p:nvPicPr>
        <p:blipFill>
          <a:blip r:embed="rId5"/>
          <a:stretch>
            <a:fillRect/>
          </a:stretch>
        </p:blipFill>
        <p:spPr>
          <a:xfrm>
            <a:off x="7586663" y="1494792"/>
            <a:ext cx="1243075" cy="2860409"/>
          </a:xfrm>
          <a:prstGeom prst="rect">
            <a:avLst/>
          </a:prstGeom>
        </p:spPr>
      </p:pic>
      <p:sp>
        <p:nvSpPr>
          <p:cNvPr id="8" name="Rectangle 7">
            <a:extLst>
              <a:ext uri="{FF2B5EF4-FFF2-40B4-BE49-F238E27FC236}">
                <a16:creationId xmlns:a16="http://schemas.microsoft.com/office/drawing/2014/main" id="{D1B0E5E0-4034-466D-A562-F7115636D200}"/>
              </a:ext>
            </a:extLst>
          </p:cNvPr>
          <p:cNvSpPr/>
          <p:nvPr/>
        </p:nvSpPr>
        <p:spPr>
          <a:xfrm>
            <a:off x="7586663" y="2258819"/>
            <a:ext cx="200087" cy="1228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C42B9C1-F8DA-4989-B195-C8BC85DE3555}"/>
              </a:ext>
            </a:extLst>
          </p:cNvPr>
          <p:cNvSpPr txBox="1"/>
          <p:nvPr/>
        </p:nvSpPr>
        <p:spPr>
          <a:xfrm>
            <a:off x="6538781" y="2719292"/>
            <a:ext cx="1059906" cy="307777"/>
          </a:xfrm>
          <a:prstGeom prst="rect">
            <a:avLst/>
          </a:prstGeom>
          <a:noFill/>
        </p:spPr>
        <p:txBody>
          <a:bodyPr wrap="none" rtlCol="0">
            <a:spAutoFit/>
          </a:bodyPr>
          <a:lstStyle/>
          <a:p>
            <a:r>
              <a:rPr lang="en-US" dirty="0"/>
              <a:t>Query type</a:t>
            </a:r>
          </a:p>
        </p:txBody>
      </p:sp>
    </p:spTree>
    <p:extLst>
      <p:ext uri="{BB962C8B-B14F-4D97-AF65-F5344CB8AC3E}">
        <p14:creationId xmlns:p14="http://schemas.microsoft.com/office/powerpoint/2010/main" val="38179612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304779"/>
            <a:ext cx="8520600" cy="613200"/>
          </a:xfrm>
          <a:prstGeom prst="rect">
            <a:avLst/>
          </a:prstGeom>
        </p:spPr>
        <p:txBody>
          <a:bodyPr wrap="square" lIns="91425" tIns="91425" rIns="91425" bIns="91425" anchor="t" anchorCtr="0">
            <a:noAutofit/>
          </a:bodyPr>
          <a:lstStyle/>
          <a:p>
            <a:pPr lvl="0" algn="ctr"/>
            <a:r>
              <a:rPr lang="en-US" b="1" dirty="0"/>
              <a:t>Table compression</a:t>
            </a:r>
            <a:endParaRPr b="1" dirty="0"/>
          </a:p>
        </p:txBody>
      </p:sp>
      <p:pic>
        <p:nvPicPr>
          <p:cNvPr id="12" name="Picture 11">
            <a:extLst>
              <a:ext uri="{FF2B5EF4-FFF2-40B4-BE49-F238E27FC236}">
                <a16:creationId xmlns:a16="http://schemas.microsoft.com/office/drawing/2014/main" id="{6680D3FF-D17B-4640-BCF2-A9FC6808C261}"/>
              </a:ext>
            </a:extLst>
          </p:cNvPr>
          <p:cNvPicPr>
            <a:picLocks noChangeAspect="1"/>
          </p:cNvPicPr>
          <p:nvPr/>
        </p:nvPicPr>
        <p:blipFill>
          <a:blip r:embed="rId3"/>
          <a:stretch>
            <a:fillRect/>
          </a:stretch>
        </p:blipFill>
        <p:spPr>
          <a:xfrm>
            <a:off x="681730" y="1587579"/>
            <a:ext cx="8071058" cy="1930619"/>
          </a:xfrm>
          <a:prstGeom prst="rect">
            <a:avLst/>
          </a:prstGeom>
        </p:spPr>
      </p:pic>
    </p:spTree>
    <p:extLst>
      <p:ext uri="{BB962C8B-B14F-4D97-AF65-F5344CB8AC3E}">
        <p14:creationId xmlns:p14="http://schemas.microsoft.com/office/powerpoint/2010/main" val="21704167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96891"/>
            <a:ext cx="8520600" cy="613200"/>
          </a:xfrm>
          <a:prstGeom prst="rect">
            <a:avLst/>
          </a:prstGeom>
        </p:spPr>
        <p:txBody>
          <a:bodyPr wrap="square" lIns="91425" tIns="91425" rIns="91425" bIns="91425" anchor="t" anchorCtr="0">
            <a:noAutofit/>
          </a:bodyPr>
          <a:lstStyle/>
          <a:p>
            <a:pPr lvl="0" algn="ctr"/>
            <a:r>
              <a:rPr lang="en-US" b="1" dirty="0"/>
              <a:t>Table compression</a:t>
            </a:r>
            <a:endParaRPr b="1" dirty="0"/>
          </a:p>
        </p:txBody>
      </p:sp>
      <p:pic>
        <p:nvPicPr>
          <p:cNvPr id="10" name="Picture 9">
            <a:extLst>
              <a:ext uri="{FF2B5EF4-FFF2-40B4-BE49-F238E27FC236}">
                <a16:creationId xmlns:a16="http://schemas.microsoft.com/office/drawing/2014/main" id="{7C2EE61F-116E-497C-AC05-308B6CEA0F5A}"/>
              </a:ext>
            </a:extLst>
          </p:cNvPr>
          <p:cNvPicPr>
            <a:picLocks noChangeAspect="1"/>
          </p:cNvPicPr>
          <p:nvPr/>
        </p:nvPicPr>
        <p:blipFill>
          <a:blip r:embed="rId3"/>
          <a:stretch>
            <a:fillRect/>
          </a:stretch>
        </p:blipFill>
        <p:spPr>
          <a:xfrm>
            <a:off x="1539623" y="710091"/>
            <a:ext cx="5842895" cy="4128630"/>
          </a:xfrm>
          <a:prstGeom prst="rect">
            <a:avLst/>
          </a:prstGeom>
        </p:spPr>
      </p:pic>
      <p:sp>
        <p:nvSpPr>
          <p:cNvPr id="4" name="Rectangle 3">
            <a:extLst>
              <a:ext uri="{FF2B5EF4-FFF2-40B4-BE49-F238E27FC236}">
                <a16:creationId xmlns:a16="http://schemas.microsoft.com/office/drawing/2014/main" id="{1DCE0746-E996-4EEC-BBEF-570285A4A6CA}"/>
              </a:ext>
            </a:extLst>
          </p:cNvPr>
          <p:cNvSpPr/>
          <p:nvPr/>
        </p:nvSpPr>
        <p:spPr>
          <a:xfrm>
            <a:off x="2207409" y="4767844"/>
            <a:ext cx="5327099" cy="523220"/>
          </a:xfrm>
          <a:prstGeom prst="rect">
            <a:avLst/>
          </a:prstGeom>
        </p:spPr>
        <p:txBody>
          <a:bodyPr wrap="none">
            <a:spAutoFit/>
          </a:bodyPr>
          <a:lstStyle/>
          <a:p>
            <a:r>
              <a:rPr lang="en-US" dirty="0"/>
              <a:t>Source: </a:t>
            </a:r>
            <a:r>
              <a:rPr lang="en-US" dirty="0">
                <a:hlinkClick r:id="rId4"/>
              </a:rPr>
              <a:t>http://codeforces.com/contest/650/submission/16663550</a:t>
            </a:r>
            <a:endParaRPr lang="en-US" dirty="0"/>
          </a:p>
          <a:p>
            <a:endParaRPr lang="en-US" dirty="0"/>
          </a:p>
        </p:txBody>
      </p:sp>
    </p:spTree>
    <p:extLst>
      <p:ext uri="{BB962C8B-B14F-4D97-AF65-F5344CB8AC3E}">
        <p14:creationId xmlns:p14="http://schemas.microsoft.com/office/powerpoint/2010/main" val="583160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114046"/>
            <a:ext cx="8520600" cy="613200"/>
          </a:xfrm>
          <a:prstGeom prst="rect">
            <a:avLst/>
          </a:prstGeom>
        </p:spPr>
        <p:txBody>
          <a:bodyPr wrap="square" lIns="91425" tIns="91425" rIns="91425" bIns="91425" anchor="t" anchorCtr="0">
            <a:noAutofit/>
          </a:bodyPr>
          <a:lstStyle/>
          <a:p>
            <a:pPr lvl="0" algn="ctr"/>
            <a:r>
              <a:rPr lang="en-US" b="1" dirty="0"/>
              <a:t>Table compression (solution)</a:t>
            </a:r>
            <a:endParaRPr b="1" dirty="0"/>
          </a:p>
        </p:txBody>
      </p:sp>
      <p:sp>
        <p:nvSpPr>
          <p:cNvPr id="6" name="Rectangle 5">
            <a:extLst>
              <a:ext uri="{FF2B5EF4-FFF2-40B4-BE49-F238E27FC236}">
                <a16:creationId xmlns:a16="http://schemas.microsoft.com/office/drawing/2014/main" id="{21EF6C4B-C60F-4B99-8695-FC65ECEE6062}"/>
              </a:ext>
            </a:extLst>
          </p:cNvPr>
          <p:cNvSpPr/>
          <p:nvPr/>
        </p:nvSpPr>
        <p:spPr>
          <a:xfrm>
            <a:off x="1727323" y="3281243"/>
            <a:ext cx="5476179" cy="523220"/>
          </a:xfrm>
          <a:prstGeom prst="rect">
            <a:avLst/>
          </a:prstGeom>
        </p:spPr>
        <p:txBody>
          <a:bodyPr wrap="none">
            <a:spAutoFit/>
          </a:bodyPr>
          <a:lstStyle/>
          <a:p>
            <a:r>
              <a:rPr lang="en-US" dirty="0"/>
              <a:t>My Code: </a:t>
            </a:r>
            <a:r>
              <a:rPr lang="en-US" dirty="0">
                <a:hlinkClick r:id="rId3"/>
              </a:rPr>
              <a:t>http://codeforces.com/contest/650/submission/16663550</a:t>
            </a:r>
            <a:endParaRPr lang="en-US" dirty="0"/>
          </a:p>
          <a:p>
            <a:endParaRPr lang="en-US" dirty="0"/>
          </a:p>
        </p:txBody>
      </p:sp>
      <p:sp>
        <p:nvSpPr>
          <p:cNvPr id="8" name="Rectangle 7">
            <a:extLst>
              <a:ext uri="{FF2B5EF4-FFF2-40B4-BE49-F238E27FC236}">
                <a16:creationId xmlns:a16="http://schemas.microsoft.com/office/drawing/2014/main" id="{77AAA497-5639-4C94-B8D0-9A5AF1137AA7}"/>
              </a:ext>
            </a:extLst>
          </p:cNvPr>
          <p:cNvSpPr/>
          <p:nvPr/>
        </p:nvSpPr>
        <p:spPr>
          <a:xfrm>
            <a:off x="378620" y="1647028"/>
            <a:ext cx="6057900" cy="738664"/>
          </a:xfrm>
          <a:prstGeom prst="rect">
            <a:avLst/>
          </a:prstGeom>
        </p:spPr>
        <p:txBody>
          <a:bodyPr wrap="square">
            <a:spAutoFit/>
          </a:bodyPr>
          <a:lstStyle/>
          <a:p>
            <a:pPr marL="285750" indent="-285750">
              <a:buFont typeface="Arial" panose="020B0604020202020204" pitchFamily="34" charset="0"/>
              <a:buChar char="•"/>
            </a:pPr>
            <a:r>
              <a:rPr lang="en-US" dirty="0"/>
              <a:t>Requirement:</a:t>
            </a:r>
          </a:p>
          <a:p>
            <a:pPr marL="342900" lvl="1" indent="-342900">
              <a:buFont typeface="+mj-lt"/>
              <a:buAutoNum type="arabicPeriod"/>
            </a:pPr>
            <a:r>
              <a:rPr lang="en-US" dirty="0"/>
              <a:t>Disjoint sets</a:t>
            </a:r>
          </a:p>
          <a:p>
            <a:pPr marL="342900" lvl="1" indent="-342900">
              <a:buFont typeface="+mj-lt"/>
              <a:buAutoNum type="arabicPeriod"/>
            </a:pPr>
            <a:r>
              <a:rPr lang="en-US" dirty="0"/>
              <a:t>Topological sort</a:t>
            </a:r>
          </a:p>
        </p:txBody>
      </p:sp>
    </p:spTree>
    <p:extLst>
      <p:ext uri="{BB962C8B-B14F-4D97-AF65-F5344CB8AC3E}">
        <p14:creationId xmlns:p14="http://schemas.microsoft.com/office/powerpoint/2010/main" val="48892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dirty="0"/>
              <a:t>Disjoint sets</a:t>
            </a:r>
            <a:endParaRPr b="1" dirty="0"/>
          </a:p>
        </p:txBody>
      </p:sp>
      <p:sp>
        <p:nvSpPr>
          <p:cNvPr id="5" name="Oval 4">
            <a:extLst>
              <a:ext uri="{FF2B5EF4-FFF2-40B4-BE49-F238E27FC236}">
                <a16:creationId xmlns:a16="http://schemas.microsoft.com/office/drawing/2014/main" id="{5A37F0A5-6C2C-42F2-AFFC-49F6AEF88C4D}"/>
              </a:ext>
            </a:extLst>
          </p:cNvPr>
          <p:cNvSpPr/>
          <p:nvPr/>
        </p:nvSpPr>
        <p:spPr>
          <a:xfrm>
            <a:off x="4673601" y="1601253"/>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 name="Cloud 2">
            <a:extLst>
              <a:ext uri="{FF2B5EF4-FFF2-40B4-BE49-F238E27FC236}">
                <a16:creationId xmlns:a16="http://schemas.microsoft.com/office/drawing/2014/main" id="{1287085E-BD1A-4253-A986-809EA51B5263}"/>
              </a:ext>
            </a:extLst>
          </p:cNvPr>
          <p:cNvSpPr/>
          <p:nvPr/>
        </p:nvSpPr>
        <p:spPr>
          <a:xfrm>
            <a:off x="2729346" y="1237079"/>
            <a:ext cx="2757054" cy="233152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loud 11">
            <a:extLst>
              <a:ext uri="{FF2B5EF4-FFF2-40B4-BE49-F238E27FC236}">
                <a16:creationId xmlns:a16="http://schemas.microsoft.com/office/drawing/2014/main" id="{8FD6CFCB-A4EA-479D-B2EA-AD82D28ACC63}"/>
              </a:ext>
            </a:extLst>
          </p:cNvPr>
          <p:cNvSpPr/>
          <p:nvPr/>
        </p:nvSpPr>
        <p:spPr>
          <a:xfrm>
            <a:off x="6192983" y="1058225"/>
            <a:ext cx="2070668" cy="175107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a:extLst>
              <a:ext uri="{FF2B5EF4-FFF2-40B4-BE49-F238E27FC236}">
                <a16:creationId xmlns:a16="http://schemas.microsoft.com/office/drawing/2014/main" id="{FEE4CE4B-A855-4DB7-85A4-3A51AC737378}"/>
              </a:ext>
            </a:extLst>
          </p:cNvPr>
          <p:cNvSpPr/>
          <p:nvPr/>
        </p:nvSpPr>
        <p:spPr>
          <a:xfrm>
            <a:off x="5426365" y="3039587"/>
            <a:ext cx="1533236" cy="129659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9A32D9D-41D5-4921-BFB3-A120843A0353}"/>
              </a:ext>
            </a:extLst>
          </p:cNvPr>
          <p:cNvSpPr/>
          <p:nvPr/>
        </p:nvSpPr>
        <p:spPr>
          <a:xfrm>
            <a:off x="4046670" y="1759641"/>
            <a:ext cx="406400" cy="37869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2</a:t>
            </a:r>
          </a:p>
        </p:txBody>
      </p:sp>
      <p:sp>
        <p:nvSpPr>
          <p:cNvPr id="15" name="Oval 14">
            <a:extLst>
              <a:ext uri="{FF2B5EF4-FFF2-40B4-BE49-F238E27FC236}">
                <a16:creationId xmlns:a16="http://schemas.microsoft.com/office/drawing/2014/main" id="{C1904BC3-E3C2-4D67-940E-123CE05C96EF}"/>
              </a:ext>
            </a:extLst>
          </p:cNvPr>
          <p:cNvSpPr/>
          <p:nvPr/>
        </p:nvSpPr>
        <p:spPr>
          <a:xfrm>
            <a:off x="3950855" y="2619952"/>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7" name="Oval 16">
            <a:extLst>
              <a:ext uri="{FF2B5EF4-FFF2-40B4-BE49-F238E27FC236}">
                <a16:creationId xmlns:a16="http://schemas.microsoft.com/office/drawing/2014/main" id="{07E60A5C-4CA6-40CF-86AE-85421F80C20C}"/>
              </a:ext>
            </a:extLst>
          </p:cNvPr>
          <p:cNvSpPr/>
          <p:nvPr/>
        </p:nvSpPr>
        <p:spPr>
          <a:xfrm>
            <a:off x="6747165" y="1455152"/>
            <a:ext cx="406400" cy="37869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7</a:t>
            </a:r>
          </a:p>
        </p:txBody>
      </p:sp>
      <p:sp>
        <p:nvSpPr>
          <p:cNvPr id="18" name="Oval 17">
            <a:extLst>
              <a:ext uri="{FF2B5EF4-FFF2-40B4-BE49-F238E27FC236}">
                <a16:creationId xmlns:a16="http://schemas.microsoft.com/office/drawing/2014/main" id="{AD5C463A-CADC-4E31-87A1-EB9E25C11B9B}"/>
              </a:ext>
            </a:extLst>
          </p:cNvPr>
          <p:cNvSpPr/>
          <p:nvPr/>
        </p:nvSpPr>
        <p:spPr>
          <a:xfrm>
            <a:off x="7153565" y="1973345"/>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9" name="Oval 18">
            <a:extLst>
              <a:ext uri="{FF2B5EF4-FFF2-40B4-BE49-F238E27FC236}">
                <a16:creationId xmlns:a16="http://schemas.microsoft.com/office/drawing/2014/main" id="{B3752470-CC06-46AA-8606-AB6080D5B732}"/>
              </a:ext>
            </a:extLst>
          </p:cNvPr>
          <p:cNvSpPr/>
          <p:nvPr/>
        </p:nvSpPr>
        <p:spPr>
          <a:xfrm>
            <a:off x="6079837" y="3309191"/>
            <a:ext cx="406400" cy="37869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6</a:t>
            </a:r>
          </a:p>
        </p:txBody>
      </p:sp>
      <p:sp>
        <p:nvSpPr>
          <p:cNvPr id="20" name="Oval 19">
            <a:extLst>
              <a:ext uri="{FF2B5EF4-FFF2-40B4-BE49-F238E27FC236}">
                <a16:creationId xmlns:a16="http://schemas.microsoft.com/office/drawing/2014/main" id="{C380B4B0-FECC-476F-A4C3-C019DA9DE140}"/>
              </a:ext>
            </a:extLst>
          </p:cNvPr>
          <p:cNvSpPr/>
          <p:nvPr/>
        </p:nvSpPr>
        <p:spPr>
          <a:xfrm>
            <a:off x="3178202" y="1848695"/>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5422266-6EBD-422A-8134-43656F596FAE}"/>
                  </a:ext>
                </a:extLst>
              </p:cNvPr>
              <p:cNvSpPr txBox="1"/>
              <p:nvPr/>
            </p:nvSpPr>
            <p:spPr>
              <a:xfrm>
                <a:off x="224271" y="2024467"/>
                <a:ext cx="2600639"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𝑭𝒊𝒏𝒅</m:t>
                      </m:r>
                      <m:r>
                        <a:rPr lang="en-US" sz="2400" b="1" i="1" dirty="0" smtClean="0">
                          <a:latin typeface="Cambria Math" panose="02040503050406030204" pitchFamily="18" charset="0"/>
                        </a:rPr>
                        <m:t>(</m:t>
                      </m:r>
                      <m:r>
                        <a:rPr lang="en-US" sz="2400" b="1" i="1" dirty="0" smtClean="0">
                          <a:latin typeface="Cambria Math" panose="02040503050406030204" pitchFamily="18" charset="0"/>
                        </a:rPr>
                        <m:t>𝟏</m:t>
                      </m:r>
                      <m:r>
                        <a:rPr lang="en-US" sz="2400" b="1" i="1" dirty="0" smtClean="0">
                          <a:latin typeface="Cambria Math" panose="02040503050406030204" pitchFamily="18" charset="0"/>
                        </a:rPr>
                        <m:t>)=</m:t>
                      </m:r>
                      <m:r>
                        <a:rPr lang="en-US" sz="2400" b="1" i="1" dirty="0" smtClean="0">
                          <a:latin typeface="Cambria Math" panose="02040503050406030204" pitchFamily="18" charset="0"/>
                        </a:rPr>
                        <m:t>𝟐</m:t>
                      </m:r>
                    </m:oMath>
                  </m:oMathPara>
                </a14:m>
                <a:endParaRPr lang="en-US" sz="2400" b="1" dirty="0"/>
              </a:p>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𝑭𝒊𝒏𝒅</m:t>
                      </m:r>
                      <m:r>
                        <a:rPr lang="en-US" sz="2400" b="1" i="1" dirty="0" smtClean="0">
                          <a:latin typeface="Cambria Math" panose="02040503050406030204" pitchFamily="18" charset="0"/>
                        </a:rPr>
                        <m:t>(</m:t>
                      </m:r>
                      <m:r>
                        <a:rPr lang="en-US" sz="2400" b="1" i="1" dirty="0" smtClean="0">
                          <a:latin typeface="Cambria Math" panose="02040503050406030204" pitchFamily="18" charset="0"/>
                        </a:rPr>
                        <m:t>𝟐</m:t>
                      </m:r>
                      <m:r>
                        <a:rPr lang="en-US" sz="2400" b="1" i="1" dirty="0" smtClean="0">
                          <a:latin typeface="Cambria Math" panose="02040503050406030204" pitchFamily="18" charset="0"/>
                        </a:rPr>
                        <m:t>)=</m:t>
                      </m:r>
                      <m:r>
                        <a:rPr lang="en-US" sz="2400" b="1" i="1" dirty="0" smtClean="0">
                          <a:latin typeface="Cambria Math" panose="02040503050406030204" pitchFamily="18" charset="0"/>
                        </a:rPr>
                        <m:t>𝟐</m:t>
                      </m:r>
                    </m:oMath>
                  </m:oMathPara>
                </a14:m>
                <a:endParaRPr lang="en-US" sz="2400" b="1" dirty="0"/>
              </a:p>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𝑭𝒊𝒏𝒅</m:t>
                      </m:r>
                      <m:r>
                        <a:rPr lang="en-US" sz="2400" b="1" i="1" dirty="0" smtClean="0">
                          <a:latin typeface="Cambria Math" panose="02040503050406030204" pitchFamily="18" charset="0"/>
                        </a:rPr>
                        <m:t>(</m:t>
                      </m:r>
                      <m:r>
                        <a:rPr lang="en-US" sz="2400" b="1" i="1" dirty="0" smtClean="0">
                          <a:latin typeface="Cambria Math" panose="02040503050406030204" pitchFamily="18" charset="0"/>
                        </a:rPr>
                        <m:t>𝟔</m:t>
                      </m:r>
                      <m:r>
                        <a:rPr lang="en-US" sz="2400" b="1" i="1" dirty="0" smtClean="0">
                          <a:latin typeface="Cambria Math" panose="02040503050406030204" pitchFamily="18" charset="0"/>
                        </a:rPr>
                        <m:t>)=</m:t>
                      </m:r>
                      <m:r>
                        <a:rPr lang="en-US" sz="2400" b="1" i="1" dirty="0" smtClean="0">
                          <a:latin typeface="Cambria Math" panose="02040503050406030204" pitchFamily="18" charset="0"/>
                        </a:rPr>
                        <m:t>𝟔</m:t>
                      </m:r>
                    </m:oMath>
                  </m:oMathPara>
                </a14:m>
                <a:endParaRPr lang="en-US" sz="2400" b="1" dirty="0"/>
              </a:p>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𝑭𝒊𝒏𝒅</m:t>
                      </m:r>
                      <m:r>
                        <a:rPr lang="en-US" sz="2400" b="1" i="1" dirty="0" smtClean="0">
                          <a:latin typeface="Cambria Math" panose="02040503050406030204" pitchFamily="18" charset="0"/>
                        </a:rPr>
                        <m:t>(</m:t>
                      </m:r>
                      <m:r>
                        <a:rPr lang="en-US" sz="2400" b="1" i="1" dirty="0" smtClean="0">
                          <a:latin typeface="Cambria Math" panose="02040503050406030204" pitchFamily="18" charset="0"/>
                        </a:rPr>
                        <m:t>𝟓</m:t>
                      </m:r>
                      <m:r>
                        <a:rPr lang="en-US" sz="2400" b="1" i="1" dirty="0" smtClean="0">
                          <a:latin typeface="Cambria Math" panose="02040503050406030204" pitchFamily="18" charset="0"/>
                        </a:rPr>
                        <m:t>)=</m:t>
                      </m:r>
                      <m:r>
                        <a:rPr lang="en-US" sz="2400" b="1" i="1" dirty="0" smtClean="0">
                          <a:latin typeface="Cambria Math" panose="02040503050406030204" pitchFamily="18" charset="0"/>
                        </a:rPr>
                        <m:t>𝟕</m:t>
                      </m:r>
                    </m:oMath>
                  </m:oMathPara>
                </a14:m>
                <a:endParaRPr lang="en-US" sz="2400" dirty="0"/>
              </a:p>
            </p:txBody>
          </p:sp>
        </mc:Choice>
        <mc:Fallback xmlns="">
          <p:sp>
            <p:nvSpPr>
              <p:cNvPr id="16" name="TextBox 15">
                <a:extLst>
                  <a:ext uri="{FF2B5EF4-FFF2-40B4-BE49-F238E27FC236}">
                    <a16:creationId xmlns:a16="http://schemas.microsoft.com/office/drawing/2014/main" id="{85422266-6EBD-422A-8134-43656F596FAE}"/>
                  </a:ext>
                </a:extLst>
              </p:cNvPr>
              <p:cNvSpPr txBox="1">
                <a:spLocks noRot="1" noChangeAspect="1" noMove="1" noResize="1" noEditPoints="1" noAdjustHandles="1" noChangeArrowheads="1" noChangeShapeType="1" noTextEdit="1"/>
              </p:cNvSpPr>
              <p:nvPr/>
            </p:nvSpPr>
            <p:spPr>
              <a:xfrm>
                <a:off x="224271" y="2024467"/>
                <a:ext cx="2600639" cy="1569660"/>
              </a:xfrm>
              <a:prstGeom prst="rect">
                <a:avLst/>
              </a:prstGeom>
              <a:blipFill>
                <a:blip r:embed="rId3"/>
                <a:stretch>
                  <a:fillRect b="-5039"/>
                </a:stretch>
              </a:blipFill>
            </p:spPr>
            <p:txBody>
              <a:bodyPr/>
              <a:lstStyle/>
              <a:p>
                <a:r>
                  <a:rPr lang="en-US">
                    <a:noFill/>
                  </a:rPr>
                  <a:t> </a:t>
                </a:r>
              </a:p>
            </p:txBody>
          </p:sp>
        </mc:Fallback>
      </mc:AlternateContent>
    </p:spTree>
    <p:extLst>
      <p:ext uri="{BB962C8B-B14F-4D97-AF65-F5344CB8AC3E}">
        <p14:creationId xmlns:p14="http://schemas.microsoft.com/office/powerpoint/2010/main" val="19213844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114046"/>
            <a:ext cx="8520600" cy="613200"/>
          </a:xfrm>
          <a:prstGeom prst="rect">
            <a:avLst/>
          </a:prstGeom>
        </p:spPr>
        <p:txBody>
          <a:bodyPr wrap="square" lIns="91425" tIns="91425" rIns="91425" bIns="91425" anchor="t" anchorCtr="0">
            <a:noAutofit/>
          </a:bodyPr>
          <a:lstStyle/>
          <a:p>
            <a:pPr lvl="0" algn="ctr"/>
            <a:r>
              <a:rPr lang="en-US" b="1" dirty="0"/>
              <a:t>Yash and trees</a:t>
            </a:r>
            <a:endParaRPr b="1" dirty="0"/>
          </a:p>
        </p:txBody>
      </p:sp>
      <p:sp>
        <p:nvSpPr>
          <p:cNvPr id="2" name="Rectangle 1">
            <a:extLst>
              <a:ext uri="{FF2B5EF4-FFF2-40B4-BE49-F238E27FC236}">
                <a16:creationId xmlns:a16="http://schemas.microsoft.com/office/drawing/2014/main" id="{228516E9-6C08-4E53-A044-516F3DC007FC}"/>
              </a:ext>
            </a:extLst>
          </p:cNvPr>
          <p:cNvSpPr/>
          <p:nvPr/>
        </p:nvSpPr>
        <p:spPr>
          <a:xfrm>
            <a:off x="2207409" y="4767844"/>
            <a:ext cx="4729180" cy="523220"/>
          </a:xfrm>
          <a:prstGeom prst="rect">
            <a:avLst/>
          </a:prstGeom>
        </p:spPr>
        <p:txBody>
          <a:bodyPr wrap="none">
            <a:spAutoFit/>
          </a:bodyPr>
          <a:lstStyle/>
          <a:p>
            <a:r>
              <a:rPr lang="en-US" dirty="0"/>
              <a:t>Source: </a:t>
            </a:r>
            <a:r>
              <a:rPr lang="en-US" dirty="0">
                <a:hlinkClick r:id="rId3"/>
              </a:rPr>
              <a:t>http://codeforces.com/problemset/problem/633/G</a:t>
            </a:r>
            <a:endParaRPr lang="en-US" dirty="0"/>
          </a:p>
          <a:p>
            <a:endParaRPr lang="en-US" dirty="0"/>
          </a:p>
        </p:txBody>
      </p:sp>
      <p:pic>
        <p:nvPicPr>
          <p:cNvPr id="5" name="Picture 4">
            <a:extLst>
              <a:ext uri="{FF2B5EF4-FFF2-40B4-BE49-F238E27FC236}">
                <a16:creationId xmlns:a16="http://schemas.microsoft.com/office/drawing/2014/main" id="{2A167DE9-1CE1-4235-8AA0-C79119FA06EC}"/>
              </a:ext>
            </a:extLst>
          </p:cNvPr>
          <p:cNvPicPr>
            <a:picLocks noChangeAspect="1"/>
          </p:cNvPicPr>
          <p:nvPr/>
        </p:nvPicPr>
        <p:blipFill>
          <a:blip r:embed="rId4"/>
          <a:stretch>
            <a:fillRect/>
          </a:stretch>
        </p:blipFill>
        <p:spPr>
          <a:xfrm>
            <a:off x="1897067" y="727245"/>
            <a:ext cx="5349865" cy="3884880"/>
          </a:xfrm>
          <a:prstGeom prst="rect">
            <a:avLst/>
          </a:prstGeom>
        </p:spPr>
      </p:pic>
    </p:spTree>
    <p:extLst>
      <p:ext uri="{BB962C8B-B14F-4D97-AF65-F5344CB8AC3E}">
        <p14:creationId xmlns:p14="http://schemas.microsoft.com/office/powerpoint/2010/main" val="14777578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114046"/>
            <a:ext cx="8520600" cy="613200"/>
          </a:xfrm>
          <a:prstGeom prst="rect">
            <a:avLst/>
          </a:prstGeom>
        </p:spPr>
        <p:txBody>
          <a:bodyPr wrap="square" lIns="91425" tIns="91425" rIns="91425" bIns="91425" anchor="t" anchorCtr="0">
            <a:noAutofit/>
          </a:bodyPr>
          <a:lstStyle/>
          <a:p>
            <a:pPr lvl="0" algn="ctr"/>
            <a:r>
              <a:rPr lang="en-US" b="1" dirty="0"/>
              <a:t>Yash and trees (solution)</a:t>
            </a:r>
            <a:endParaRPr b="1" dirty="0"/>
          </a:p>
        </p:txBody>
      </p:sp>
      <p:sp>
        <p:nvSpPr>
          <p:cNvPr id="6" name="Rectangle 5">
            <a:extLst>
              <a:ext uri="{FF2B5EF4-FFF2-40B4-BE49-F238E27FC236}">
                <a16:creationId xmlns:a16="http://schemas.microsoft.com/office/drawing/2014/main" id="{21EF6C4B-C60F-4B99-8695-FC65ECEE6062}"/>
              </a:ext>
            </a:extLst>
          </p:cNvPr>
          <p:cNvSpPr/>
          <p:nvPr/>
        </p:nvSpPr>
        <p:spPr>
          <a:xfrm>
            <a:off x="1727323" y="3281243"/>
            <a:ext cx="5476179" cy="523220"/>
          </a:xfrm>
          <a:prstGeom prst="rect">
            <a:avLst/>
          </a:prstGeom>
        </p:spPr>
        <p:txBody>
          <a:bodyPr wrap="none">
            <a:spAutoFit/>
          </a:bodyPr>
          <a:lstStyle/>
          <a:p>
            <a:r>
              <a:rPr lang="en-US" dirty="0"/>
              <a:t>My Code: </a:t>
            </a:r>
            <a:r>
              <a:rPr lang="en-US" dirty="0">
                <a:hlinkClick r:id="rId3"/>
              </a:rPr>
              <a:t>http://codeforces.com/contest/633/submission/16702874</a:t>
            </a:r>
            <a:endParaRPr lang="en-US" dirty="0"/>
          </a:p>
          <a:p>
            <a:endParaRPr lang="en-US" dirty="0"/>
          </a:p>
        </p:txBody>
      </p:sp>
      <p:sp>
        <p:nvSpPr>
          <p:cNvPr id="8" name="Rectangle 7">
            <a:extLst>
              <a:ext uri="{FF2B5EF4-FFF2-40B4-BE49-F238E27FC236}">
                <a16:creationId xmlns:a16="http://schemas.microsoft.com/office/drawing/2014/main" id="{77AAA497-5639-4C94-B8D0-9A5AF1137AA7}"/>
              </a:ext>
            </a:extLst>
          </p:cNvPr>
          <p:cNvSpPr/>
          <p:nvPr/>
        </p:nvSpPr>
        <p:spPr>
          <a:xfrm>
            <a:off x="378620" y="1647028"/>
            <a:ext cx="6057900" cy="1169551"/>
          </a:xfrm>
          <a:prstGeom prst="rect">
            <a:avLst/>
          </a:prstGeom>
        </p:spPr>
        <p:txBody>
          <a:bodyPr wrap="square">
            <a:spAutoFit/>
          </a:bodyPr>
          <a:lstStyle/>
          <a:p>
            <a:pPr marL="285750" indent="-285750">
              <a:buFont typeface="Arial" panose="020B0604020202020204" pitchFamily="34" charset="0"/>
              <a:buChar char="•"/>
            </a:pPr>
            <a:r>
              <a:rPr lang="en-US" dirty="0"/>
              <a:t>Requirement:</a:t>
            </a:r>
          </a:p>
          <a:p>
            <a:pPr marL="342900" lvl="1" indent="-342900">
              <a:buFont typeface="+mj-lt"/>
              <a:buAutoNum type="arabicPeriod"/>
            </a:pPr>
            <a:r>
              <a:rPr lang="en-US" dirty="0"/>
              <a:t>Tree compression</a:t>
            </a:r>
          </a:p>
          <a:p>
            <a:pPr marL="342900" lvl="1" indent="-342900">
              <a:buFont typeface="+mj-lt"/>
              <a:buAutoNum type="arabicPeriod"/>
            </a:pPr>
            <a:r>
              <a:rPr lang="en-US" dirty="0"/>
              <a:t>Prime sieve</a:t>
            </a:r>
          </a:p>
          <a:p>
            <a:pPr marL="342900" lvl="1" indent="-342900">
              <a:buFont typeface="+mj-lt"/>
              <a:buAutoNum type="arabicPeriod"/>
            </a:pPr>
            <a:r>
              <a:rPr lang="en-US" dirty="0"/>
              <a:t>Segment tree</a:t>
            </a:r>
          </a:p>
          <a:p>
            <a:pPr marL="342900" lvl="1" indent="-342900">
              <a:buFont typeface="+mj-lt"/>
              <a:buAutoNum type="arabicPeriod"/>
            </a:pPr>
            <a:r>
              <a:rPr lang="en-US" dirty="0"/>
              <a:t>Lazy propagation</a:t>
            </a:r>
          </a:p>
        </p:txBody>
      </p:sp>
    </p:spTree>
    <p:extLst>
      <p:ext uri="{BB962C8B-B14F-4D97-AF65-F5344CB8AC3E}">
        <p14:creationId xmlns:p14="http://schemas.microsoft.com/office/powerpoint/2010/main" val="29804806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512700" y="1532775"/>
            <a:ext cx="8118600" cy="1883400"/>
          </a:xfrm>
          <a:prstGeom prst="rect">
            <a:avLst/>
          </a:prstGeom>
        </p:spPr>
        <p:txBody>
          <a:bodyPr wrap="square" lIns="91425" tIns="91425" rIns="91425" bIns="91425" anchor="b" anchorCtr="0">
            <a:noAutofit/>
          </a:bodyPr>
          <a:lstStyle/>
          <a:p>
            <a:pPr marL="0" lvl="0" indent="0">
              <a:spcBef>
                <a:spcPts val="0"/>
              </a:spcBef>
              <a:spcAft>
                <a:spcPts val="0"/>
              </a:spcAft>
              <a:buNone/>
            </a:pPr>
            <a:r>
              <a:rPr lang="en"/>
              <a:t>Hope you had fun</a:t>
            </a:r>
            <a:endParaRPr/>
          </a:p>
          <a:p>
            <a:pPr marL="0" lvl="0" indent="0" rtl="0">
              <a:spcBef>
                <a:spcPts val="0"/>
              </a:spcBef>
              <a:spcAft>
                <a:spcPts val="0"/>
              </a:spcAft>
              <a:buNone/>
            </a:pPr>
            <a:r>
              <a:rPr lang="en"/>
              <a:t>Thank you!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dirty="0"/>
              <a:t>Disjoint sets</a:t>
            </a:r>
            <a:endParaRPr b="1" dirty="0"/>
          </a:p>
        </p:txBody>
      </p:sp>
      <p:sp>
        <p:nvSpPr>
          <p:cNvPr id="5" name="Oval 4">
            <a:extLst>
              <a:ext uri="{FF2B5EF4-FFF2-40B4-BE49-F238E27FC236}">
                <a16:creationId xmlns:a16="http://schemas.microsoft.com/office/drawing/2014/main" id="{5A37F0A5-6C2C-42F2-AFFC-49F6AEF88C4D}"/>
              </a:ext>
            </a:extLst>
          </p:cNvPr>
          <p:cNvSpPr/>
          <p:nvPr/>
        </p:nvSpPr>
        <p:spPr>
          <a:xfrm>
            <a:off x="4673601" y="1601253"/>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 name="Cloud 2">
            <a:extLst>
              <a:ext uri="{FF2B5EF4-FFF2-40B4-BE49-F238E27FC236}">
                <a16:creationId xmlns:a16="http://schemas.microsoft.com/office/drawing/2014/main" id="{1287085E-BD1A-4253-A986-809EA51B5263}"/>
              </a:ext>
            </a:extLst>
          </p:cNvPr>
          <p:cNvSpPr/>
          <p:nvPr/>
        </p:nvSpPr>
        <p:spPr>
          <a:xfrm>
            <a:off x="2729346" y="1237079"/>
            <a:ext cx="2757054" cy="233152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loud 11">
            <a:extLst>
              <a:ext uri="{FF2B5EF4-FFF2-40B4-BE49-F238E27FC236}">
                <a16:creationId xmlns:a16="http://schemas.microsoft.com/office/drawing/2014/main" id="{8FD6CFCB-A4EA-479D-B2EA-AD82D28ACC63}"/>
              </a:ext>
            </a:extLst>
          </p:cNvPr>
          <p:cNvSpPr/>
          <p:nvPr/>
        </p:nvSpPr>
        <p:spPr>
          <a:xfrm>
            <a:off x="6192983" y="1058225"/>
            <a:ext cx="2070668" cy="175107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a:extLst>
              <a:ext uri="{FF2B5EF4-FFF2-40B4-BE49-F238E27FC236}">
                <a16:creationId xmlns:a16="http://schemas.microsoft.com/office/drawing/2014/main" id="{FEE4CE4B-A855-4DB7-85A4-3A51AC737378}"/>
              </a:ext>
            </a:extLst>
          </p:cNvPr>
          <p:cNvSpPr/>
          <p:nvPr/>
        </p:nvSpPr>
        <p:spPr>
          <a:xfrm>
            <a:off x="5426365" y="3039587"/>
            <a:ext cx="1533236" cy="129659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9A32D9D-41D5-4921-BFB3-A120843A0353}"/>
              </a:ext>
            </a:extLst>
          </p:cNvPr>
          <p:cNvSpPr/>
          <p:nvPr/>
        </p:nvSpPr>
        <p:spPr>
          <a:xfrm>
            <a:off x="4046670" y="1759641"/>
            <a:ext cx="406400" cy="37869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2</a:t>
            </a:r>
          </a:p>
        </p:txBody>
      </p:sp>
      <p:sp>
        <p:nvSpPr>
          <p:cNvPr id="15" name="Oval 14">
            <a:extLst>
              <a:ext uri="{FF2B5EF4-FFF2-40B4-BE49-F238E27FC236}">
                <a16:creationId xmlns:a16="http://schemas.microsoft.com/office/drawing/2014/main" id="{C1904BC3-E3C2-4D67-940E-123CE05C96EF}"/>
              </a:ext>
            </a:extLst>
          </p:cNvPr>
          <p:cNvSpPr/>
          <p:nvPr/>
        </p:nvSpPr>
        <p:spPr>
          <a:xfrm>
            <a:off x="3950855" y="2619952"/>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7" name="Oval 16">
            <a:extLst>
              <a:ext uri="{FF2B5EF4-FFF2-40B4-BE49-F238E27FC236}">
                <a16:creationId xmlns:a16="http://schemas.microsoft.com/office/drawing/2014/main" id="{07E60A5C-4CA6-40CF-86AE-85421F80C20C}"/>
              </a:ext>
            </a:extLst>
          </p:cNvPr>
          <p:cNvSpPr/>
          <p:nvPr/>
        </p:nvSpPr>
        <p:spPr>
          <a:xfrm>
            <a:off x="6747165" y="1455152"/>
            <a:ext cx="406400" cy="37869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7</a:t>
            </a:r>
          </a:p>
        </p:txBody>
      </p:sp>
      <p:sp>
        <p:nvSpPr>
          <p:cNvPr id="18" name="Oval 17">
            <a:extLst>
              <a:ext uri="{FF2B5EF4-FFF2-40B4-BE49-F238E27FC236}">
                <a16:creationId xmlns:a16="http://schemas.microsoft.com/office/drawing/2014/main" id="{AD5C463A-CADC-4E31-87A1-EB9E25C11B9B}"/>
              </a:ext>
            </a:extLst>
          </p:cNvPr>
          <p:cNvSpPr/>
          <p:nvPr/>
        </p:nvSpPr>
        <p:spPr>
          <a:xfrm>
            <a:off x="7153565" y="1973345"/>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9" name="Oval 18">
            <a:extLst>
              <a:ext uri="{FF2B5EF4-FFF2-40B4-BE49-F238E27FC236}">
                <a16:creationId xmlns:a16="http://schemas.microsoft.com/office/drawing/2014/main" id="{B3752470-CC06-46AA-8606-AB6080D5B732}"/>
              </a:ext>
            </a:extLst>
          </p:cNvPr>
          <p:cNvSpPr/>
          <p:nvPr/>
        </p:nvSpPr>
        <p:spPr>
          <a:xfrm>
            <a:off x="6079837" y="3309191"/>
            <a:ext cx="406400" cy="37869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6</a:t>
            </a:r>
          </a:p>
        </p:txBody>
      </p:sp>
      <p:sp>
        <p:nvSpPr>
          <p:cNvPr id="20" name="Oval 19">
            <a:extLst>
              <a:ext uri="{FF2B5EF4-FFF2-40B4-BE49-F238E27FC236}">
                <a16:creationId xmlns:a16="http://schemas.microsoft.com/office/drawing/2014/main" id="{C380B4B0-FECC-476F-A4C3-C019DA9DE140}"/>
              </a:ext>
            </a:extLst>
          </p:cNvPr>
          <p:cNvSpPr/>
          <p:nvPr/>
        </p:nvSpPr>
        <p:spPr>
          <a:xfrm>
            <a:off x="3178202" y="1848695"/>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5422266-6EBD-422A-8134-43656F596FAE}"/>
                  </a:ext>
                </a:extLst>
              </p:cNvPr>
              <p:cNvSpPr txBox="1"/>
              <p:nvPr/>
            </p:nvSpPr>
            <p:spPr>
              <a:xfrm>
                <a:off x="271871" y="3687882"/>
                <a:ext cx="3431911"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𝑰𝒔𝑺𝒂𝒎𝒆</m:t>
                      </m:r>
                      <m:d>
                        <m:dPr>
                          <m:ctrlPr>
                            <a:rPr lang="en-US" sz="2400" b="1" i="1" dirty="0" smtClean="0">
                              <a:latin typeface="Cambria Math" panose="02040503050406030204" pitchFamily="18" charset="0"/>
                            </a:rPr>
                          </m:ctrlPr>
                        </m:dPr>
                        <m:e>
                          <m:r>
                            <a:rPr lang="en-US" sz="2400" b="1" i="1" dirty="0" smtClean="0">
                              <a:latin typeface="Cambria Math" panose="02040503050406030204" pitchFamily="18" charset="0"/>
                            </a:rPr>
                            <m:t>𝟒</m:t>
                          </m:r>
                          <m:r>
                            <a:rPr lang="en-US" sz="2400" b="1" i="1" dirty="0" smtClean="0">
                              <a:latin typeface="Cambria Math" panose="02040503050406030204" pitchFamily="18" charset="0"/>
                            </a:rPr>
                            <m:t>,</m:t>
                          </m:r>
                          <m:r>
                            <a:rPr lang="en-US" sz="2400" b="1" i="1" dirty="0" smtClean="0">
                              <a:latin typeface="Cambria Math" panose="02040503050406030204" pitchFamily="18" charset="0"/>
                            </a:rPr>
                            <m:t>𝟐</m:t>
                          </m:r>
                        </m:e>
                      </m:d>
                      <m:r>
                        <a:rPr lang="en-US" sz="2400" b="1" i="1" dirty="0" smtClean="0">
                          <a:latin typeface="Cambria Math" panose="02040503050406030204" pitchFamily="18" charset="0"/>
                        </a:rPr>
                        <m:t>=</m:t>
                      </m:r>
                      <m:r>
                        <a:rPr lang="en-US" sz="2400" b="1" i="1" dirty="0" smtClean="0">
                          <a:latin typeface="Cambria Math" panose="02040503050406030204" pitchFamily="18" charset="0"/>
                        </a:rPr>
                        <m:t>𝑻𝒓𝒖𝒆</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b="1" i="1" dirty="0">
                          <a:latin typeface="Cambria Math" panose="02040503050406030204" pitchFamily="18" charset="0"/>
                        </a:rPr>
                        <m:t>𝑰𝒔𝑺𝒂𝒎𝒆</m:t>
                      </m:r>
                      <m:d>
                        <m:dPr>
                          <m:ctrlPr>
                            <a:rPr lang="en-US" sz="2400" b="1" i="1" dirty="0">
                              <a:latin typeface="Cambria Math" panose="02040503050406030204" pitchFamily="18" charset="0"/>
                            </a:rPr>
                          </m:ctrlPr>
                        </m:dPr>
                        <m:e>
                          <m:r>
                            <a:rPr lang="en-US" sz="2400" b="1" i="1" dirty="0" smtClean="0">
                              <a:latin typeface="Cambria Math" panose="02040503050406030204" pitchFamily="18" charset="0"/>
                            </a:rPr>
                            <m:t>𝟔</m:t>
                          </m:r>
                          <m:r>
                            <a:rPr lang="en-US" sz="2400" b="1" i="1" dirty="0">
                              <a:latin typeface="Cambria Math" panose="02040503050406030204" pitchFamily="18" charset="0"/>
                            </a:rPr>
                            <m:t>,</m:t>
                          </m:r>
                          <m:r>
                            <a:rPr lang="en-US" sz="2400" b="1" i="1" dirty="0" smtClean="0">
                              <a:latin typeface="Cambria Math" panose="02040503050406030204" pitchFamily="18" charset="0"/>
                            </a:rPr>
                            <m:t>𝟓</m:t>
                          </m:r>
                        </m:e>
                      </m:d>
                      <m:r>
                        <a:rPr lang="en-US" sz="2400" b="1" i="1" dirty="0">
                          <a:latin typeface="Cambria Math" panose="02040503050406030204" pitchFamily="18" charset="0"/>
                        </a:rPr>
                        <m:t>=</m:t>
                      </m:r>
                      <m:r>
                        <a:rPr lang="en-US" sz="2400" b="1" i="1" dirty="0" smtClean="0">
                          <a:latin typeface="Cambria Math" panose="02040503050406030204" pitchFamily="18" charset="0"/>
                        </a:rPr>
                        <m:t>𝑭𝒂𝒍𝒔𝒆</m:t>
                      </m:r>
                    </m:oMath>
                  </m:oMathPara>
                </a14:m>
                <a:endParaRPr lang="en-US" sz="2400" dirty="0"/>
              </a:p>
              <a:p>
                <a:endParaRPr lang="en-US" sz="2400" dirty="0"/>
              </a:p>
            </p:txBody>
          </p:sp>
        </mc:Choice>
        <mc:Fallback xmlns="">
          <p:sp>
            <p:nvSpPr>
              <p:cNvPr id="16" name="TextBox 15">
                <a:extLst>
                  <a:ext uri="{FF2B5EF4-FFF2-40B4-BE49-F238E27FC236}">
                    <a16:creationId xmlns:a16="http://schemas.microsoft.com/office/drawing/2014/main" id="{85422266-6EBD-422A-8134-43656F596FAE}"/>
                  </a:ext>
                </a:extLst>
              </p:cNvPr>
              <p:cNvSpPr txBox="1">
                <a:spLocks noRot="1" noChangeAspect="1" noMove="1" noResize="1" noEditPoints="1" noAdjustHandles="1" noChangeArrowheads="1" noChangeShapeType="1" noTextEdit="1"/>
              </p:cNvSpPr>
              <p:nvPr/>
            </p:nvSpPr>
            <p:spPr>
              <a:xfrm>
                <a:off x="271871" y="3687882"/>
                <a:ext cx="3431911" cy="120032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0481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r>
              <a:rPr lang="en-US" dirty="0"/>
              <a:t>Disjoint sets</a:t>
            </a:r>
            <a:endParaRPr b="1" dirty="0"/>
          </a:p>
        </p:txBody>
      </p:sp>
      <p:sp>
        <p:nvSpPr>
          <p:cNvPr id="5" name="Oval 4">
            <a:extLst>
              <a:ext uri="{FF2B5EF4-FFF2-40B4-BE49-F238E27FC236}">
                <a16:creationId xmlns:a16="http://schemas.microsoft.com/office/drawing/2014/main" id="{5A37F0A5-6C2C-42F2-AFFC-49F6AEF88C4D}"/>
              </a:ext>
            </a:extLst>
          </p:cNvPr>
          <p:cNvSpPr/>
          <p:nvPr/>
        </p:nvSpPr>
        <p:spPr>
          <a:xfrm>
            <a:off x="4673601" y="1601253"/>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 name="Cloud 2">
            <a:extLst>
              <a:ext uri="{FF2B5EF4-FFF2-40B4-BE49-F238E27FC236}">
                <a16:creationId xmlns:a16="http://schemas.microsoft.com/office/drawing/2014/main" id="{1287085E-BD1A-4253-A986-809EA51B5263}"/>
              </a:ext>
            </a:extLst>
          </p:cNvPr>
          <p:cNvSpPr/>
          <p:nvPr/>
        </p:nvSpPr>
        <p:spPr>
          <a:xfrm>
            <a:off x="2729346" y="1237079"/>
            <a:ext cx="3350492" cy="233152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a:extLst>
              <a:ext uri="{FF2B5EF4-FFF2-40B4-BE49-F238E27FC236}">
                <a16:creationId xmlns:a16="http://schemas.microsoft.com/office/drawing/2014/main" id="{FEE4CE4B-A855-4DB7-85A4-3A51AC737378}"/>
              </a:ext>
            </a:extLst>
          </p:cNvPr>
          <p:cNvSpPr/>
          <p:nvPr/>
        </p:nvSpPr>
        <p:spPr>
          <a:xfrm>
            <a:off x="5426365" y="3039587"/>
            <a:ext cx="1533236" cy="129659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9A32D9D-41D5-4921-BFB3-A120843A0353}"/>
              </a:ext>
            </a:extLst>
          </p:cNvPr>
          <p:cNvSpPr/>
          <p:nvPr/>
        </p:nvSpPr>
        <p:spPr>
          <a:xfrm>
            <a:off x="4046670" y="1759641"/>
            <a:ext cx="406400" cy="37869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2</a:t>
            </a:r>
          </a:p>
        </p:txBody>
      </p:sp>
      <p:sp>
        <p:nvSpPr>
          <p:cNvPr id="15" name="Oval 14">
            <a:extLst>
              <a:ext uri="{FF2B5EF4-FFF2-40B4-BE49-F238E27FC236}">
                <a16:creationId xmlns:a16="http://schemas.microsoft.com/office/drawing/2014/main" id="{C1904BC3-E3C2-4D67-940E-123CE05C96EF}"/>
              </a:ext>
            </a:extLst>
          </p:cNvPr>
          <p:cNvSpPr/>
          <p:nvPr/>
        </p:nvSpPr>
        <p:spPr>
          <a:xfrm>
            <a:off x="3950855" y="2619952"/>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8" name="Oval 17">
            <a:extLst>
              <a:ext uri="{FF2B5EF4-FFF2-40B4-BE49-F238E27FC236}">
                <a16:creationId xmlns:a16="http://schemas.microsoft.com/office/drawing/2014/main" id="{AD5C463A-CADC-4E31-87A1-EB9E25C11B9B}"/>
              </a:ext>
            </a:extLst>
          </p:cNvPr>
          <p:cNvSpPr/>
          <p:nvPr/>
        </p:nvSpPr>
        <p:spPr>
          <a:xfrm>
            <a:off x="4641275" y="2402839"/>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9" name="Oval 18">
            <a:extLst>
              <a:ext uri="{FF2B5EF4-FFF2-40B4-BE49-F238E27FC236}">
                <a16:creationId xmlns:a16="http://schemas.microsoft.com/office/drawing/2014/main" id="{B3752470-CC06-46AA-8606-AB6080D5B732}"/>
              </a:ext>
            </a:extLst>
          </p:cNvPr>
          <p:cNvSpPr/>
          <p:nvPr/>
        </p:nvSpPr>
        <p:spPr>
          <a:xfrm>
            <a:off x="6079837" y="3309191"/>
            <a:ext cx="406400" cy="37869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6</a:t>
            </a:r>
          </a:p>
        </p:txBody>
      </p:sp>
      <p:sp>
        <p:nvSpPr>
          <p:cNvPr id="20" name="Oval 19">
            <a:extLst>
              <a:ext uri="{FF2B5EF4-FFF2-40B4-BE49-F238E27FC236}">
                <a16:creationId xmlns:a16="http://schemas.microsoft.com/office/drawing/2014/main" id="{C380B4B0-FECC-476F-A4C3-C019DA9DE140}"/>
              </a:ext>
            </a:extLst>
          </p:cNvPr>
          <p:cNvSpPr/>
          <p:nvPr/>
        </p:nvSpPr>
        <p:spPr>
          <a:xfrm>
            <a:off x="3178202" y="1848695"/>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5422266-6EBD-422A-8134-43656F596FAE}"/>
                  </a:ext>
                </a:extLst>
              </p:cNvPr>
              <p:cNvSpPr txBox="1"/>
              <p:nvPr/>
            </p:nvSpPr>
            <p:spPr>
              <a:xfrm>
                <a:off x="224271" y="2024467"/>
                <a:ext cx="260063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𝑴𝒆𝒓𝒈𝒆</m:t>
                      </m:r>
                      <m:r>
                        <a:rPr lang="en-US" sz="2400" b="1" i="1" dirty="0" smtClean="0">
                          <a:latin typeface="Cambria Math" panose="02040503050406030204" pitchFamily="18" charset="0"/>
                        </a:rPr>
                        <m:t>(</m:t>
                      </m:r>
                      <m:r>
                        <a:rPr lang="en-US" sz="2400" b="1" i="1" dirty="0" smtClean="0">
                          <a:latin typeface="Cambria Math" panose="02040503050406030204" pitchFamily="18" charset="0"/>
                        </a:rPr>
                        <m:t>𝟑</m:t>
                      </m:r>
                      <m:r>
                        <a:rPr lang="en-US" sz="2400" b="1" i="1" dirty="0" smtClean="0">
                          <a:latin typeface="Cambria Math" panose="02040503050406030204" pitchFamily="18" charset="0"/>
                        </a:rPr>
                        <m:t>,</m:t>
                      </m:r>
                      <m:r>
                        <a:rPr lang="en-US" sz="2400" b="1" i="1" dirty="0" smtClean="0">
                          <a:latin typeface="Cambria Math" panose="02040503050406030204" pitchFamily="18" charset="0"/>
                        </a:rPr>
                        <m:t>𝟓</m:t>
                      </m:r>
                      <m:r>
                        <a:rPr lang="en-US" sz="2400" b="1" i="1" dirty="0"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85422266-6EBD-422A-8134-43656F596FAE}"/>
                  </a:ext>
                </a:extLst>
              </p:cNvPr>
              <p:cNvSpPr txBox="1">
                <a:spLocks noRot="1" noChangeAspect="1" noMove="1" noResize="1" noEditPoints="1" noAdjustHandles="1" noChangeArrowheads="1" noChangeShapeType="1" noTextEdit="1"/>
              </p:cNvSpPr>
              <p:nvPr/>
            </p:nvSpPr>
            <p:spPr>
              <a:xfrm>
                <a:off x="224271" y="2024467"/>
                <a:ext cx="2600639" cy="461665"/>
              </a:xfrm>
              <a:prstGeom prst="rect">
                <a:avLst/>
              </a:prstGeom>
              <a:blipFill>
                <a:blip r:embed="rId3"/>
                <a:stretch>
                  <a:fillRect b="-19737"/>
                </a:stretch>
              </a:blipFill>
            </p:spPr>
            <p:txBody>
              <a:bodyPr/>
              <a:lstStyle/>
              <a:p>
                <a:r>
                  <a:rPr lang="en-US">
                    <a:noFill/>
                  </a:rPr>
                  <a:t> </a:t>
                </a:r>
              </a:p>
            </p:txBody>
          </p:sp>
        </mc:Fallback>
      </mc:AlternateContent>
      <p:sp>
        <p:nvSpPr>
          <p:cNvPr id="21" name="Oval 20">
            <a:extLst>
              <a:ext uri="{FF2B5EF4-FFF2-40B4-BE49-F238E27FC236}">
                <a16:creationId xmlns:a16="http://schemas.microsoft.com/office/drawing/2014/main" id="{BAD01BFB-FEC3-4E02-B2FF-244975F8120D}"/>
              </a:ext>
            </a:extLst>
          </p:cNvPr>
          <p:cNvSpPr/>
          <p:nvPr/>
        </p:nvSpPr>
        <p:spPr>
          <a:xfrm>
            <a:off x="5223165" y="1691566"/>
            <a:ext cx="406400" cy="378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Tree>
    <p:extLst>
      <p:ext uri="{BB962C8B-B14F-4D97-AF65-F5344CB8AC3E}">
        <p14:creationId xmlns:p14="http://schemas.microsoft.com/office/powerpoint/2010/main" val="1974248283"/>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2022</Words>
  <Application>Microsoft Office PowerPoint</Application>
  <PresentationFormat>On-screen Show (16:9)</PresentationFormat>
  <Paragraphs>303</Paragraphs>
  <Slides>72</Slides>
  <Notes>72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Old Standard TT</vt:lpstr>
      <vt:lpstr>Arial</vt:lpstr>
      <vt:lpstr>Courier New</vt:lpstr>
      <vt:lpstr>Wingdings</vt:lpstr>
      <vt:lpstr>Cambria Math</vt:lpstr>
      <vt:lpstr>Paperback</vt:lpstr>
      <vt:lpstr>McGill Competitive programming -Adv. Data structures</vt:lpstr>
      <vt:lpstr>Topics today:</vt:lpstr>
      <vt:lpstr>Disjoint sets</vt:lpstr>
      <vt:lpstr>We have n elements and a collection of disjoint sets, each element is in only contained in one set.</vt:lpstr>
      <vt:lpstr>Disjoint sets</vt:lpstr>
      <vt:lpstr>Disjoint sets</vt:lpstr>
      <vt:lpstr>Disjoint sets</vt:lpstr>
      <vt:lpstr>Disjoint sets</vt:lpstr>
      <vt:lpstr>Disjoint sets</vt:lpstr>
      <vt:lpstr>Disjoint sets</vt:lpstr>
      <vt:lpstr>Disjoint sets</vt:lpstr>
      <vt:lpstr>Implementation:</vt:lpstr>
      <vt:lpstr>Two optimizations: </vt:lpstr>
      <vt:lpstr>Range queries &amp; segment trees</vt:lpstr>
      <vt:lpstr>Problem: Given an array {a_0,…,a_(n-1)} compute a range query: </vt:lpstr>
      <vt:lpstr>Prefix sum !</vt:lpstr>
      <vt:lpstr>Prefix sum:</vt:lpstr>
      <vt:lpstr>Prefix sum:</vt:lpstr>
      <vt:lpstr>Prefix sum:</vt:lpstr>
      <vt:lpstr>Prefix sum:</vt:lpstr>
      <vt:lpstr>One the way to dynamic queries!</vt:lpstr>
      <vt:lpstr>Precomputed info:</vt:lpstr>
      <vt:lpstr>Precomputed info:</vt:lpstr>
      <vt:lpstr>Precomputed info:</vt:lpstr>
      <vt:lpstr>Precompute answers:</vt:lpstr>
      <vt:lpstr>Segment trees</vt:lpstr>
      <vt:lpstr>Segment Tree:</vt:lpstr>
      <vt:lpstr>Segment Tree:</vt:lpstr>
      <vt:lpstr>Segment Tree: build routine</vt:lpstr>
      <vt:lpstr>Segment Tree: query routine</vt:lpstr>
      <vt:lpstr>Segment Tree: updatePoint routine</vt:lpstr>
      <vt:lpstr>Segment Tree: updateRange routine</vt:lpstr>
      <vt:lpstr>Segment Tree: updateRange routine</vt:lpstr>
      <vt:lpstr>Segment Tree: updateRange routine</vt:lpstr>
      <vt:lpstr>Segment Tree: updateRange routine</vt:lpstr>
      <vt:lpstr>Segment Tree: updateRange routine</vt:lpstr>
      <vt:lpstr>Lazy propagation</vt:lpstr>
      <vt:lpstr>Lazy propagation:</vt:lpstr>
      <vt:lpstr>Lazy Segment Tree: build routine</vt:lpstr>
      <vt:lpstr>Lazy Segment Tree: query routine</vt:lpstr>
      <vt:lpstr>Lazy Segment Tree: updatePoint routine</vt:lpstr>
      <vt:lpstr>Lazy Segment Tree: updateRange routine</vt:lpstr>
      <vt:lpstr>Notes:</vt:lpstr>
      <vt:lpstr>Notes</vt:lpstr>
      <vt:lpstr>Notes</vt:lpstr>
      <vt:lpstr>Notes</vt:lpstr>
      <vt:lpstr>Notes</vt:lpstr>
      <vt:lpstr>Let’s try all that magic!</vt:lpstr>
      <vt:lpstr>Merging communities</vt:lpstr>
      <vt:lpstr>Merging communities</vt:lpstr>
      <vt:lpstr>Solution</vt:lpstr>
      <vt:lpstr>Sherlock and the array</vt:lpstr>
      <vt:lpstr>Sherlock and the array</vt:lpstr>
      <vt:lpstr>Sherlock and the array</vt:lpstr>
      <vt:lpstr>Cut the tree</vt:lpstr>
      <vt:lpstr>Cut the tree</vt:lpstr>
      <vt:lpstr>Cut the tree</vt:lpstr>
      <vt:lpstr>Cut the tree</vt:lpstr>
      <vt:lpstr>Solution</vt:lpstr>
      <vt:lpstr>Negative Score</vt:lpstr>
      <vt:lpstr>Negative Score</vt:lpstr>
      <vt:lpstr>Negative Score</vt:lpstr>
      <vt:lpstr>Horrible queries</vt:lpstr>
      <vt:lpstr>Horrible queries</vt:lpstr>
      <vt:lpstr>Horrible queries</vt:lpstr>
      <vt:lpstr>Table compression</vt:lpstr>
      <vt:lpstr>Table compression</vt:lpstr>
      <vt:lpstr>Table compression</vt:lpstr>
      <vt:lpstr>Table compression (solution)</vt:lpstr>
      <vt:lpstr>Yash and trees</vt:lpstr>
      <vt:lpstr>Yash and trees (solution)</vt:lpstr>
      <vt:lpstr>Hope you had fun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McGill Competitive programming -Intro</dc:title>
  <cp:lastModifiedBy>Andre Kaba</cp:lastModifiedBy>
  <cp:revision>69</cp:revision>
  <dcterms:modified xsi:type="dcterms:W3CDTF">2018-01-20T08:06:30Z</dcterms:modified>
</cp:coreProperties>
</file>