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1"/>
  </p:notesMasterIdLst>
  <p:sldIdLst>
    <p:sldId id="256" r:id="rId2"/>
    <p:sldId id="341" r:id="rId3"/>
    <p:sldId id="257" r:id="rId4"/>
    <p:sldId id="337" r:id="rId5"/>
    <p:sldId id="258" r:id="rId6"/>
    <p:sldId id="342" r:id="rId7"/>
    <p:sldId id="343" r:id="rId8"/>
    <p:sldId id="347" r:id="rId9"/>
    <p:sldId id="348" r:id="rId10"/>
    <p:sldId id="344" r:id="rId11"/>
    <p:sldId id="349" r:id="rId12"/>
    <p:sldId id="357" r:id="rId13"/>
    <p:sldId id="359" r:id="rId14"/>
    <p:sldId id="358" r:id="rId15"/>
    <p:sldId id="360" r:id="rId16"/>
    <p:sldId id="350" r:id="rId17"/>
    <p:sldId id="351" r:id="rId18"/>
    <p:sldId id="352" r:id="rId19"/>
    <p:sldId id="353" r:id="rId20"/>
    <p:sldId id="345" r:id="rId21"/>
    <p:sldId id="356" r:id="rId22"/>
    <p:sldId id="355" r:id="rId23"/>
    <p:sldId id="354" r:id="rId24"/>
    <p:sldId id="346" r:id="rId25"/>
    <p:sldId id="364" r:id="rId26"/>
    <p:sldId id="366" r:id="rId27"/>
    <p:sldId id="365" r:id="rId28"/>
    <p:sldId id="361" r:id="rId29"/>
    <p:sldId id="362" r:id="rId30"/>
    <p:sldId id="367" r:id="rId31"/>
    <p:sldId id="368" r:id="rId32"/>
    <p:sldId id="369" r:id="rId33"/>
    <p:sldId id="370" r:id="rId34"/>
    <p:sldId id="372" r:id="rId35"/>
    <p:sldId id="373" r:id="rId36"/>
    <p:sldId id="375" r:id="rId37"/>
    <p:sldId id="377" r:id="rId38"/>
    <p:sldId id="378" r:id="rId39"/>
    <p:sldId id="379" r:id="rId40"/>
    <p:sldId id="380" r:id="rId41"/>
    <p:sldId id="260" r:id="rId42"/>
    <p:sldId id="381" r:id="rId43"/>
    <p:sldId id="382" r:id="rId44"/>
    <p:sldId id="383" r:id="rId45"/>
    <p:sldId id="385" r:id="rId46"/>
    <p:sldId id="386" r:id="rId47"/>
    <p:sldId id="388" r:id="rId48"/>
    <p:sldId id="393" r:id="rId49"/>
    <p:sldId id="390" r:id="rId50"/>
    <p:sldId id="391" r:id="rId51"/>
    <p:sldId id="392" r:id="rId52"/>
    <p:sldId id="389" r:id="rId53"/>
    <p:sldId id="394" r:id="rId54"/>
    <p:sldId id="397" r:id="rId55"/>
    <p:sldId id="396" r:id="rId56"/>
    <p:sldId id="398" r:id="rId57"/>
    <p:sldId id="399" r:id="rId58"/>
    <p:sldId id="395" r:id="rId59"/>
    <p:sldId id="294" r:id="rId60"/>
  </p:sldIdLst>
  <p:sldSz cx="9144000" cy="5143500" type="screen16x9"/>
  <p:notesSz cx="6858000" cy="9144000"/>
  <p:embeddedFontLst>
    <p:embeddedFont>
      <p:font typeface="Old Standard TT" panose="020B0604020202020204" charset="0"/>
      <p:regular r:id="rId62"/>
      <p:bold r:id="rId63"/>
      <p:italic r:id="rId64"/>
    </p:embeddedFont>
    <p:embeddedFont>
      <p:font typeface="Cambria Math" panose="02040503050406030204" pitchFamily="18" charset="0"/>
      <p:regular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D8B2DB08-389A-40EE-AAC4-312D612F2B7C}">
  <a:tblStyle styleId="{D8B2DB08-389A-40EE-AAC4-312D612F2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70" autoAdjust="0"/>
  </p:normalViewPr>
  <p:slideViewPr>
    <p:cSldViewPr snapToGrid="0">
      <p:cViewPr varScale="1">
        <p:scale>
          <a:sx n="134" d="100"/>
          <a:sy n="134" d="100"/>
        </p:scale>
        <p:origin x="3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2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7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757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809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1201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5531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7480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2918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6065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7709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891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509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0116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745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8177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4514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13922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4661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419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58465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9441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12125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601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47466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6900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9861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0193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6136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7919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9465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01562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4437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599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4274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16144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2062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9933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02489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89770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84394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04905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52334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5379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520520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77189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74110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800721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84910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354897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066298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95565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733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187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2660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7074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challenges/dijkstrashortreach/problem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hackerrank.com/challenges/floyd-city-of-blinding-lights/problem" TargetMode="External"/><Relationship Id="rId5" Type="http://schemas.openxmlformats.org/officeDocument/2006/relationships/hyperlink" Target="https://www.hackerrank.com/challenges/bfsshortreach/problem" TargetMode="External"/><Relationship Id="rId4" Type="http://schemas.openxmlformats.org/officeDocument/2006/relationships/hyperlink" Target="https://www.hackerrank.com/challenges/kruskalmstrsub/problem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2oj.com/p?ID=4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2oj.com/p?ID=12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2oj.com/p?ID=12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forces.com/gym/100753/attachments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codeforces.com/gym/100753/attachments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codeforces.com/gym/100753/attachments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codeforces.com/gym/100753/attachments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forces.com/gym/100753/attachments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a2oj.com/p?ID=207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a2oj.com/p?ID=207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a2oj.com/p?ID=207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McGill Competitive programming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</a:t>
            </a:r>
            <a:r>
              <a:rPr lang="en-US" dirty="0"/>
              <a:t>Graph theory part 2</a:t>
            </a:r>
            <a:endParaRPr dirty="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 Kaba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930E62-3A09-4AC4-A860-695362BAD489}"/>
              </a:ext>
            </a:extLst>
          </p:cNvPr>
          <p:cNvSpPr txBox="1"/>
          <p:nvPr/>
        </p:nvSpPr>
        <p:spPr>
          <a:xfrm>
            <a:off x="4114800" y="2114986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687B5D-983C-4D72-A617-0F1A9DBE3CC3}"/>
              </a:ext>
            </a:extLst>
          </p:cNvPr>
          <p:cNvSpPr txBox="1"/>
          <p:nvPr/>
        </p:nvSpPr>
        <p:spPr>
          <a:xfrm>
            <a:off x="4114800" y="2114986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Dijkstra’s</a:t>
            </a:r>
          </a:p>
        </p:txBody>
      </p:sp>
    </p:spTree>
    <p:extLst>
      <p:ext uri="{BB962C8B-B14F-4D97-AF65-F5344CB8AC3E}">
        <p14:creationId xmlns:p14="http://schemas.microsoft.com/office/powerpoint/2010/main" val="4240894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Dijkstra’s</a:t>
            </a:r>
            <a:endParaRPr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E2614A-010B-44E6-B248-E54E1FC4422C}"/>
                  </a:ext>
                </a:extLst>
              </p:cNvPr>
              <p:cNvSpPr txBox="1"/>
              <p:nvPr/>
            </p:nvSpPr>
            <p:spPr>
              <a:xfrm>
                <a:off x="540618" y="1392452"/>
                <a:ext cx="5031900" cy="3463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Specs: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Need positive weights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Efficient since it’s a greedy algorithm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func>
                          <m:func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func>
                          <m:func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Can be used to compute shortest paths from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to all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E2614A-010B-44E6-B248-E54E1FC44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18" y="1392452"/>
                <a:ext cx="5031900" cy="3463833"/>
              </a:xfrm>
              <a:prstGeom prst="rect">
                <a:avLst/>
              </a:prstGeom>
              <a:blipFill>
                <a:blip r:embed="rId3"/>
                <a:stretch>
                  <a:fillRect l="-1939" t="-1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83B25A9-3BD8-4AC1-B395-A20FCA131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518" y="0"/>
            <a:ext cx="3196962" cy="51435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06D49A7-C95A-4576-9A7C-5589DF228222}"/>
              </a:ext>
            </a:extLst>
          </p:cNvPr>
          <p:cNvCxnSpPr>
            <a:cxnSpLocks/>
          </p:cNvCxnSpPr>
          <p:nvPr/>
        </p:nvCxnSpPr>
        <p:spPr>
          <a:xfrm>
            <a:off x="6107634" y="4111310"/>
            <a:ext cx="0" cy="54445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0FED064-A799-451F-A53E-2547D36248F7}"/>
              </a:ext>
            </a:extLst>
          </p:cNvPr>
          <p:cNvSpPr txBox="1"/>
          <p:nvPr/>
        </p:nvSpPr>
        <p:spPr>
          <a:xfrm>
            <a:off x="4688656" y="4229647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Relaxation step</a:t>
            </a:r>
          </a:p>
        </p:txBody>
      </p:sp>
    </p:spTree>
    <p:extLst>
      <p:ext uri="{BB962C8B-B14F-4D97-AF65-F5344CB8AC3E}">
        <p14:creationId xmlns:p14="http://schemas.microsoft.com/office/powerpoint/2010/main" val="1863250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Proof intuition:</a:t>
            </a:r>
            <a:endParaRPr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E2614A-010B-44E6-B248-E54E1FC4422C}"/>
                  </a:ext>
                </a:extLst>
              </p:cNvPr>
              <p:cNvSpPr txBox="1"/>
              <p:nvPr/>
            </p:nvSpPr>
            <p:spPr>
              <a:xfrm>
                <a:off x="540618" y="1392452"/>
                <a:ext cx="806591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]=0</m:t>
                    </m:r>
                  </m:oMath>
                </a14:m>
                <a:r>
                  <a:rPr lang="en-US" sz="2400" dirty="0"/>
                  <a:t>, easy!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Consider a shortest path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→…→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→…→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is a shortest path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, why?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E2614A-010B-44E6-B248-E54E1FC44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18" y="1392452"/>
                <a:ext cx="8065910" cy="1200329"/>
              </a:xfrm>
              <a:prstGeom prst="rect">
                <a:avLst/>
              </a:prstGeom>
              <a:blipFill>
                <a:blip r:embed="rId3"/>
                <a:stretch>
                  <a:fillRect l="-1058" t="-3553" r="-605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F3BF5171-3710-4C65-AFD9-EF0714906AAA}"/>
              </a:ext>
            </a:extLst>
          </p:cNvPr>
          <p:cNvSpPr/>
          <p:nvPr/>
        </p:nvSpPr>
        <p:spPr>
          <a:xfrm>
            <a:off x="753856" y="3727402"/>
            <a:ext cx="321088" cy="321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A1AF7B-1948-429D-A883-726CCDEA6F5C}"/>
              </a:ext>
            </a:extLst>
          </p:cNvPr>
          <p:cNvSpPr/>
          <p:nvPr/>
        </p:nvSpPr>
        <p:spPr>
          <a:xfrm>
            <a:off x="3566855" y="4293626"/>
            <a:ext cx="321088" cy="321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A857798-C4FC-44F4-8716-B2AE7DF625A6}"/>
              </a:ext>
            </a:extLst>
          </p:cNvPr>
          <p:cNvSpPr/>
          <p:nvPr/>
        </p:nvSpPr>
        <p:spPr>
          <a:xfrm>
            <a:off x="1806696" y="3727402"/>
            <a:ext cx="321088" cy="321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B8A3D98-2FC9-44EA-94CF-22732E58A263}"/>
              </a:ext>
            </a:extLst>
          </p:cNvPr>
          <p:cNvSpPr/>
          <p:nvPr/>
        </p:nvSpPr>
        <p:spPr>
          <a:xfrm>
            <a:off x="3566855" y="3163996"/>
            <a:ext cx="321088" cy="321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943C3F-E46F-45B2-B079-84ECA3839CEA}"/>
              </a:ext>
            </a:extLst>
          </p:cNvPr>
          <p:cNvSpPr/>
          <p:nvPr/>
        </p:nvSpPr>
        <p:spPr>
          <a:xfrm>
            <a:off x="3566855" y="3712937"/>
            <a:ext cx="321088" cy="321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1144EA3-E2BB-4620-9371-53C9891D5019}"/>
              </a:ext>
            </a:extLst>
          </p:cNvPr>
          <p:cNvSpPr/>
          <p:nvPr/>
        </p:nvSpPr>
        <p:spPr>
          <a:xfrm>
            <a:off x="6560179" y="3725404"/>
            <a:ext cx="321088" cy="321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484D78-C798-4B52-A49E-45C307469483}"/>
              </a:ext>
            </a:extLst>
          </p:cNvPr>
          <p:cNvSpPr/>
          <p:nvPr/>
        </p:nvSpPr>
        <p:spPr>
          <a:xfrm>
            <a:off x="7337304" y="3720169"/>
            <a:ext cx="321088" cy="321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18F965-E0B2-4938-9373-1C8E0C75675E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1074944" y="3887946"/>
            <a:ext cx="7317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9DF6B1-0810-459F-85DD-4446852DCC66}"/>
              </a:ext>
            </a:extLst>
          </p:cNvPr>
          <p:cNvCxnSpPr>
            <a:cxnSpLocks/>
            <a:stCxn id="8" idx="7"/>
            <a:endCxn id="9" idx="2"/>
          </p:cNvCxnSpPr>
          <p:nvPr/>
        </p:nvCxnSpPr>
        <p:spPr>
          <a:xfrm flipV="1">
            <a:off x="2080762" y="3324540"/>
            <a:ext cx="1486093" cy="449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383CE0-5B70-421B-B9FB-9766D3FBB31C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127784" y="3873481"/>
            <a:ext cx="1439071" cy="144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B038EA-2FE0-4C09-B7A3-F61DE1170AFE}"/>
              </a:ext>
            </a:extLst>
          </p:cNvPr>
          <p:cNvCxnSpPr>
            <a:cxnSpLocks/>
            <a:stCxn id="8" idx="5"/>
            <a:endCxn id="7" idx="2"/>
          </p:cNvCxnSpPr>
          <p:nvPr/>
        </p:nvCxnSpPr>
        <p:spPr>
          <a:xfrm>
            <a:off x="2080762" y="4001468"/>
            <a:ext cx="1486093" cy="4527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798AEA-3012-4C61-8198-0FD9AE24BCB9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3887943" y="3873481"/>
            <a:ext cx="2672236" cy="1246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319EC6C-38F1-4616-8FD7-DB7CC035BCCA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3887943" y="3305259"/>
            <a:ext cx="1486093" cy="1928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EF9E67F-DC0E-4D51-AF61-770E5E3E1378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3887943" y="4454170"/>
            <a:ext cx="1486093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BAB27F1-117B-4B27-B6E9-09D48766B671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6881267" y="3880713"/>
            <a:ext cx="456037" cy="52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198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Proof intuition:</a:t>
            </a:r>
            <a:endParaRPr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E2614A-010B-44E6-B248-E54E1FC4422C}"/>
                  </a:ext>
                </a:extLst>
              </p:cNvPr>
              <p:cNvSpPr txBox="1"/>
              <p:nvPr/>
            </p:nvSpPr>
            <p:spPr>
              <a:xfrm>
                <a:off x="520135" y="1101661"/>
                <a:ext cx="4987663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Assume we have computed the shortest path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b="0" dirty="0"/>
                  <a:t> for some set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b="0" dirty="0"/>
                  <a:t>. Take the closest vertex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0" dirty="0"/>
                  <a:t>to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b="0" dirty="0"/>
                  <a:t>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b="0" dirty="0"/>
                  <a:t>, the vertex just before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b="0" dirty="0"/>
                  <a:t> (call it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b="0" dirty="0"/>
                  <a:t>) should be in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b="0" dirty="0"/>
                  <a:t> (why?)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So it’s safe to assume that </a:t>
                </a:r>
                <a:br>
                  <a:rPr lang="en-US" sz="2400" b="0" i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 …→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a shortest path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b="0" dirty="0"/>
                  <a:t>, thus we add it to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b="0" dirty="0"/>
                  <a:t> and repeat!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E2614A-010B-44E6-B248-E54E1FC44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35" y="1101661"/>
                <a:ext cx="4987663" cy="3785652"/>
              </a:xfrm>
              <a:prstGeom prst="rect">
                <a:avLst/>
              </a:prstGeom>
              <a:blipFill>
                <a:blip r:embed="rId3"/>
                <a:stretch>
                  <a:fillRect l="-1587" t="-1127" r="-3419"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6075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Proof intuition:</a:t>
            </a:r>
            <a:endParaRPr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E2614A-010B-44E6-B248-E54E1FC4422C}"/>
                  </a:ext>
                </a:extLst>
              </p:cNvPr>
              <p:cNvSpPr txBox="1"/>
              <p:nvPr/>
            </p:nvSpPr>
            <p:spPr>
              <a:xfrm>
                <a:off x="520135" y="1101661"/>
                <a:ext cx="4987663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Assume we have computed the shortest path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b="0" dirty="0"/>
                  <a:t> for some set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b="0" dirty="0"/>
                  <a:t>. Take the closest vertex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0" dirty="0"/>
                  <a:t>to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b="0" dirty="0"/>
                  <a:t>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b="0" dirty="0"/>
                  <a:t>, the vertex just before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b="0" dirty="0"/>
                  <a:t> (call it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b="0" dirty="0"/>
                  <a:t>) should be in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b="0" dirty="0"/>
                  <a:t> (why?)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So it’s safe to assume that </a:t>
                </a:r>
                <a:br>
                  <a:rPr lang="en-US" sz="2400" b="0" i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 …→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a shortest path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b="0" dirty="0"/>
                  <a:t>, thus we add it to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b="0" dirty="0"/>
                  <a:t> and repeat!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E2614A-010B-44E6-B248-E54E1FC44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35" y="1101661"/>
                <a:ext cx="4987663" cy="3785652"/>
              </a:xfrm>
              <a:prstGeom prst="rect">
                <a:avLst/>
              </a:prstGeom>
              <a:blipFill>
                <a:blip r:embed="rId3"/>
                <a:stretch>
                  <a:fillRect l="-1587" t="-1127" r="-3419"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loud 1">
            <a:extLst>
              <a:ext uri="{FF2B5EF4-FFF2-40B4-BE49-F238E27FC236}">
                <a16:creationId xmlns:a16="http://schemas.microsoft.com/office/drawing/2014/main" id="{D81D5CFD-AE37-411C-A2D7-C92AFFE2D4AB}"/>
              </a:ext>
            </a:extLst>
          </p:cNvPr>
          <p:cNvSpPr/>
          <p:nvPr/>
        </p:nvSpPr>
        <p:spPr>
          <a:xfrm>
            <a:off x="6324018" y="2282510"/>
            <a:ext cx="2457014" cy="182182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E87A299-ACA0-42CD-978E-D4A0FCA5DF62}"/>
                  </a:ext>
                </a:extLst>
              </p:cNvPr>
              <p:cNvSpPr/>
              <p:nvPr/>
            </p:nvSpPr>
            <p:spPr>
              <a:xfrm>
                <a:off x="7454802" y="3622700"/>
                <a:ext cx="321088" cy="3210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E87A299-ACA0-42CD-978E-D4A0FCA5DF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4802" y="3622700"/>
                <a:ext cx="321088" cy="32108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389DE7E-FB82-4B3D-8883-8FFDB6320C5B}"/>
                  </a:ext>
                </a:extLst>
              </p:cNvPr>
              <p:cNvSpPr/>
              <p:nvPr/>
            </p:nvSpPr>
            <p:spPr>
              <a:xfrm>
                <a:off x="6889410" y="2673399"/>
                <a:ext cx="321088" cy="3210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389DE7E-FB82-4B3D-8883-8FFDB6320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410" y="2673399"/>
                <a:ext cx="321088" cy="32108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E20C8F6-5FAF-4E33-ADE1-6B9C150EC50E}"/>
                  </a:ext>
                </a:extLst>
              </p:cNvPr>
              <p:cNvSpPr/>
              <p:nvPr/>
            </p:nvSpPr>
            <p:spPr>
              <a:xfrm>
                <a:off x="7367736" y="2611518"/>
                <a:ext cx="321088" cy="3210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E20C8F6-5FAF-4E33-ADE1-6B9C150EC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736" y="2611518"/>
                <a:ext cx="321088" cy="32108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FFB6638-E02A-4B99-A4C1-6B0C1613790E}"/>
                  </a:ext>
                </a:extLst>
              </p:cNvPr>
              <p:cNvSpPr/>
              <p:nvPr/>
            </p:nvSpPr>
            <p:spPr>
              <a:xfrm>
                <a:off x="7973172" y="2663125"/>
                <a:ext cx="321088" cy="3210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FFB6638-E02A-4B99-A4C1-6B0C16137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3172" y="2663125"/>
                <a:ext cx="321088" cy="32108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53CBAFF-84A9-45E2-A0D5-3C2EDDD10005}"/>
                  </a:ext>
                </a:extLst>
              </p:cNvPr>
              <p:cNvSpPr/>
              <p:nvPr/>
            </p:nvSpPr>
            <p:spPr>
              <a:xfrm>
                <a:off x="7210498" y="1532880"/>
                <a:ext cx="321088" cy="3210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53CBAFF-84A9-45E2-A0D5-3C2EDDD10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498" y="1532880"/>
                <a:ext cx="321088" cy="32108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D10456-7215-4D86-8C17-E29793F2BD62}"/>
                  </a:ext>
                </a:extLst>
              </p:cNvPr>
              <p:cNvSpPr txBox="1"/>
              <p:nvPr/>
            </p:nvSpPr>
            <p:spPr>
              <a:xfrm>
                <a:off x="7427397" y="4117641"/>
                <a:ext cx="3910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D10456-7215-4D86-8C17-E29793F2B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397" y="4117641"/>
                <a:ext cx="391004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8D6F6AD6-8806-49C3-A99E-D4A051D2869E}"/>
              </a:ext>
            </a:extLst>
          </p:cNvPr>
          <p:cNvCxnSpPr>
            <a:cxnSpLocks/>
            <a:stCxn id="5" idx="7"/>
            <a:endCxn id="8" idx="4"/>
          </p:cNvCxnSpPr>
          <p:nvPr/>
        </p:nvCxnSpPr>
        <p:spPr>
          <a:xfrm rot="5400000" flipH="1" flipV="1">
            <a:off x="7588538" y="3124544"/>
            <a:ext cx="685509" cy="404848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1FDBD442-0675-4070-AC18-F625EDD6124C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rot="16200000" flipV="1">
            <a:off x="7226766" y="3234120"/>
            <a:ext cx="690094" cy="87066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344AC73B-CEE4-4282-B22C-31CAAF6716DE}"/>
              </a:ext>
            </a:extLst>
          </p:cNvPr>
          <p:cNvCxnSpPr>
            <a:cxnSpLocks/>
            <a:stCxn id="5" idx="1"/>
            <a:endCxn id="6" idx="4"/>
          </p:cNvCxnSpPr>
          <p:nvPr/>
        </p:nvCxnSpPr>
        <p:spPr>
          <a:xfrm rot="16200000" flipV="1">
            <a:off x="6938272" y="3106170"/>
            <a:ext cx="675235" cy="451870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33576B-8792-4A4F-B986-0CB0DA7C5155}"/>
              </a:ext>
            </a:extLst>
          </p:cNvPr>
          <p:cNvCxnSpPr>
            <a:cxnSpLocks/>
            <a:stCxn id="6" idx="0"/>
            <a:endCxn id="9" idx="3"/>
          </p:cNvCxnSpPr>
          <p:nvPr/>
        </p:nvCxnSpPr>
        <p:spPr>
          <a:xfrm flipV="1">
            <a:off x="7049954" y="1806946"/>
            <a:ext cx="207566" cy="866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DEE81B0-25A3-40C0-A5BE-0BC8D03294B6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H="1" flipV="1">
            <a:off x="7371042" y="1853968"/>
            <a:ext cx="157238" cy="7575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58BB0AE-52B3-4CEF-9226-D4F912C5BC17}"/>
                  </a:ext>
                </a:extLst>
              </p:cNvPr>
              <p:cNvSpPr/>
              <p:nvPr/>
            </p:nvSpPr>
            <p:spPr>
              <a:xfrm>
                <a:off x="7910351" y="1436996"/>
                <a:ext cx="321088" cy="3210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58BB0AE-52B3-4CEF-9226-D4F912C5BC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351" y="1436996"/>
                <a:ext cx="321088" cy="32108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7A72659-2261-4A58-865F-59DEC33CA520}"/>
              </a:ext>
            </a:extLst>
          </p:cNvPr>
          <p:cNvCxnSpPr>
            <a:cxnSpLocks/>
            <a:stCxn id="8" idx="0"/>
            <a:endCxn id="32" idx="4"/>
          </p:cNvCxnSpPr>
          <p:nvPr/>
        </p:nvCxnSpPr>
        <p:spPr>
          <a:xfrm flipH="1" flipV="1">
            <a:off x="8070895" y="1758084"/>
            <a:ext cx="62821" cy="90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F14A154-8724-45CB-AB22-ED71DA1AFB49}"/>
              </a:ext>
            </a:extLst>
          </p:cNvPr>
          <p:cNvCxnSpPr>
            <a:cxnSpLocks/>
            <a:stCxn id="8" idx="1"/>
            <a:endCxn id="9" idx="5"/>
          </p:cNvCxnSpPr>
          <p:nvPr/>
        </p:nvCxnSpPr>
        <p:spPr>
          <a:xfrm flipH="1" flipV="1">
            <a:off x="7484564" y="1806946"/>
            <a:ext cx="535630" cy="90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AF65A07-6C9A-4366-9ED6-C47074AC226D}"/>
              </a:ext>
            </a:extLst>
          </p:cNvPr>
          <p:cNvCxnSpPr>
            <a:cxnSpLocks/>
            <a:stCxn id="32" idx="2"/>
            <a:endCxn id="9" idx="6"/>
          </p:cNvCxnSpPr>
          <p:nvPr/>
        </p:nvCxnSpPr>
        <p:spPr>
          <a:xfrm flipH="1">
            <a:off x="7531586" y="1597540"/>
            <a:ext cx="378765" cy="9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5BC8F4-951B-4282-A067-2CB3DB00A75B}"/>
                  </a:ext>
                </a:extLst>
              </p:cNvPr>
              <p:cNvSpPr txBox="1"/>
              <p:nvPr/>
            </p:nvSpPr>
            <p:spPr>
              <a:xfrm>
                <a:off x="7521383" y="1306484"/>
                <a:ext cx="4442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5BC8F4-951B-4282-A067-2CB3DB00A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383" y="1306484"/>
                <a:ext cx="444224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82361F9-3412-4953-AC22-2C3F17027E93}"/>
                  </a:ext>
                </a:extLst>
              </p:cNvPr>
              <p:cNvSpPr txBox="1"/>
              <p:nvPr/>
            </p:nvSpPr>
            <p:spPr>
              <a:xfrm>
                <a:off x="7983456" y="1974733"/>
                <a:ext cx="4442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82361F9-3412-4953-AC22-2C3F17027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456" y="1974733"/>
                <a:ext cx="444224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E88B1F9-8B51-4FA4-9FB6-CDAA6754FEFB}"/>
                  </a:ext>
                </a:extLst>
              </p:cNvPr>
              <p:cNvSpPr txBox="1"/>
              <p:nvPr/>
            </p:nvSpPr>
            <p:spPr>
              <a:xfrm>
                <a:off x="7598372" y="1942605"/>
                <a:ext cx="4400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E88B1F9-8B51-4FA4-9FB6-CDAA6754F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372" y="1942605"/>
                <a:ext cx="440057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56783D5-8865-43E7-9E0C-C0A459495B4B}"/>
                  </a:ext>
                </a:extLst>
              </p:cNvPr>
              <p:cNvSpPr txBox="1"/>
              <p:nvPr/>
            </p:nvSpPr>
            <p:spPr>
              <a:xfrm>
                <a:off x="7147707" y="2338337"/>
                <a:ext cx="4138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56783D5-8865-43E7-9E0C-C0A459495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707" y="2338337"/>
                <a:ext cx="413895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FB2D3EA-3515-4D74-9B06-AB49E6BB4793}"/>
                  </a:ext>
                </a:extLst>
              </p:cNvPr>
              <p:cNvSpPr txBox="1"/>
              <p:nvPr/>
            </p:nvSpPr>
            <p:spPr>
              <a:xfrm>
                <a:off x="6692587" y="2378933"/>
                <a:ext cx="4603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FB2D3EA-3515-4D74-9B06-AB49E6BB4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587" y="2378933"/>
                <a:ext cx="460382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08AB6DA-490D-4239-866F-FCD2FFF86D36}"/>
                  </a:ext>
                </a:extLst>
              </p:cNvPr>
              <p:cNvSpPr txBox="1"/>
              <p:nvPr/>
            </p:nvSpPr>
            <p:spPr>
              <a:xfrm>
                <a:off x="5742483" y="4398796"/>
                <a:ext cx="19804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08AB6DA-490D-4239-866F-FCD2FFF86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483" y="4398796"/>
                <a:ext cx="1980479" cy="307777"/>
              </a:xfrm>
              <a:prstGeom prst="rect">
                <a:avLst/>
              </a:prstGeom>
              <a:blipFill>
                <a:blip r:embed="rId16"/>
                <a:stretch>
                  <a:fillRect l="-923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996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Proof intuition:</a:t>
            </a:r>
            <a:endParaRPr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E2614A-010B-44E6-B248-E54E1FC4422C}"/>
                  </a:ext>
                </a:extLst>
              </p:cNvPr>
              <p:cNvSpPr txBox="1"/>
              <p:nvPr/>
            </p:nvSpPr>
            <p:spPr>
              <a:xfrm>
                <a:off x="520135" y="1101661"/>
                <a:ext cx="4987663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Assume we have computed the shortest path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b="0" dirty="0"/>
                  <a:t> for some set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b="0" dirty="0"/>
                  <a:t>. Take the closest vertex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0" dirty="0"/>
                  <a:t>to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b="0" dirty="0"/>
                  <a:t>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b="0" dirty="0"/>
                  <a:t>, the vertex just before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b="0" dirty="0"/>
                  <a:t> (call it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b="0" dirty="0"/>
                  <a:t>) should be in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b="0" dirty="0"/>
                  <a:t> (why?)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So it’s safe to assume that </a:t>
                </a:r>
                <a:br>
                  <a:rPr lang="en-US" sz="2400" b="0" i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 …→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a shortest path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b="0" dirty="0"/>
                  <a:t>, thus we add it to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b="0" dirty="0"/>
                  <a:t> and repeat!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E2614A-010B-44E6-B248-E54E1FC44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35" y="1101661"/>
                <a:ext cx="4987663" cy="3785652"/>
              </a:xfrm>
              <a:prstGeom prst="rect">
                <a:avLst/>
              </a:prstGeom>
              <a:blipFill>
                <a:blip r:embed="rId3"/>
                <a:stretch>
                  <a:fillRect l="-1587" t="-1127" r="-3419"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loud 1">
            <a:extLst>
              <a:ext uri="{FF2B5EF4-FFF2-40B4-BE49-F238E27FC236}">
                <a16:creationId xmlns:a16="http://schemas.microsoft.com/office/drawing/2014/main" id="{D81D5CFD-AE37-411C-A2D7-C92AFFE2D4AB}"/>
              </a:ext>
            </a:extLst>
          </p:cNvPr>
          <p:cNvSpPr/>
          <p:nvPr/>
        </p:nvSpPr>
        <p:spPr>
          <a:xfrm>
            <a:off x="6324018" y="2282510"/>
            <a:ext cx="2457014" cy="182182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E87A299-ACA0-42CD-978E-D4A0FCA5DF62}"/>
                  </a:ext>
                </a:extLst>
              </p:cNvPr>
              <p:cNvSpPr/>
              <p:nvPr/>
            </p:nvSpPr>
            <p:spPr>
              <a:xfrm>
                <a:off x="7454802" y="3622700"/>
                <a:ext cx="321088" cy="3210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E87A299-ACA0-42CD-978E-D4A0FCA5DF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4802" y="3622700"/>
                <a:ext cx="321088" cy="32108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389DE7E-FB82-4B3D-8883-8FFDB6320C5B}"/>
                  </a:ext>
                </a:extLst>
              </p:cNvPr>
              <p:cNvSpPr/>
              <p:nvPr/>
            </p:nvSpPr>
            <p:spPr>
              <a:xfrm>
                <a:off x="6889410" y="2673399"/>
                <a:ext cx="321088" cy="3210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389DE7E-FB82-4B3D-8883-8FFDB6320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410" y="2673399"/>
                <a:ext cx="321088" cy="32108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E20C8F6-5FAF-4E33-ADE1-6B9C150EC50E}"/>
                  </a:ext>
                </a:extLst>
              </p:cNvPr>
              <p:cNvSpPr/>
              <p:nvPr/>
            </p:nvSpPr>
            <p:spPr>
              <a:xfrm>
                <a:off x="7367736" y="2611518"/>
                <a:ext cx="321088" cy="3210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E20C8F6-5FAF-4E33-ADE1-6B9C150EC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736" y="2611518"/>
                <a:ext cx="321088" cy="32108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FFB6638-E02A-4B99-A4C1-6B0C1613790E}"/>
                  </a:ext>
                </a:extLst>
              </p:cNvPr>
              <p:cNvSpPr/>
              <p:nvPr/>
            </p:nvSpPr>
            <p:spPr>
              <a:xfrm>
                <a:off x="7973172" y="2663125"/>
                <a:ext cx="321088" cy="3210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FFB6638-E02A-4B99-A4C1-6B0C16137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3172" y="2663125"/>
                <a:ext cx="321088" cy="32108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53CBAFF-84A9-45E2-A0D5-3C2EDDD10005}"/>
                  </a:ext>
                </a:extLst>
              </p:cNvPr>
              <p:cNvSpPr/>
              <p:nvPr/>
            </p:nvSpPr>
            <p:spPr>
              <a:xfrm>
                <a:off x="7210498" y="1532880"/>
                <a:ext cx="321088" cy="3210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53CBAFF-84A9-45E2-A0D5-3C2EDDD10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498" y="1532880"/>
                <a:ext cx="321088" cy="32108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D10456-7215-4D86-8C17-E29793F2BD62}"/>
                  </a:ext>
                </a:extLst>
              </p:cNvPr>
              <p:cNvSpPr txBox="1"/>
              <p:nvPr/>
            </p:nvSpPr>
            <p:spPr>
              <a:xfrm>
                <a:off x="7427397" y="4117641"/>
                <a:ext cx="3910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D10456-7215-4D86-8C17-E29793F2B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397" y="4117641"/>
                <a:ext cx="391004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8D6F6AD6-8806-49C3-A99E-D4A051D2869E}"/>
              </a:ext>
            </a:extLst>
          </p:cNvPr>
          <p:cNvCxnSpPr>
            <a:cxnSpLocks/>
            <a:stCxn id="5" idx="7"/>
            <a:endCxn id="8" idx="4"/>
          </p:cNvCxnSpPr>
          <p:nvPr/>
        </p:nvCxnSpPr>
        <p:spPr>
          <a:xfrm rot="5400000" flipH="1" flipV="1">
            <a:off x="7588538" y="3124544"/>
            <a:ext cx="685509" cy="404848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1FDBD442-0675-4070-AC18-F625EDD6124C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rot="16200000" flipV="1">
            <a:off x="7226766" y="3234120"/>
            <a:ext cx="690094" cy="87066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344AC73B-CEE4-4282-B22C-31CAAF6716DE}"/>
              </a:ext>
            </a:extLst>
          </p:cNvPr>
          <p:cNvCxnSpPr>
            <a:cxnSpLocks/>
            <a:stCxn id="5" idx="1"/>
            <a:endCxn id="6" idx="4"/>
          </p:cNvCxnSpPr>
          <p:nvPr/>
        </p:nvCxnSpPr>
        <p:spPr>
          <a:xfrm rot="16200000" flipV="1">
            <a:off x="6938272" y="3106170"/>
            <a:ext cx="675235" cy="451870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33576B-8792-4A4F-B986-0CB0DA7C5155}"/>
              </a:ext>
            </a:extLst>
          </p:cNvPr>
          <p:cNvCxnSpPr>
            <a:cxnSpLocks/>
            <a:stCxn id="6" idx="0"/>
            <a:endCxn id="9" idx="3"/>
          </p:cNvCxnSpPr>
          <p:nvPr/>
        </p:nvCxnSpPr>
        <p:spPr>
          <a:xfrm flipV="1">
            <a:off x="7049954" y="1806946"/>
            <a:ext cx="207566" cy="866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DEE81B0-25A3-40C0-A5BE-0BC8D03294B6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H="1" flipV="1">
            <a:off x="7371042" y="1853968"/>
            <a:ext cx="157238" cy="7575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58BB0AE-52B3-4CEF-9226-D4F912C5BC17}"/>
                  </a:ext>
                </a:extLst>
              </p:cNvPr>
              <p:cNvSpPr/>
              <p:nvPr/>
            </p:nvSpPr>
            <p:spPr>
              <a:xfrm>
                <a:off x="7910351" y="1436996"/>
                <a:ext cx="321088" cy="3210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58BB0AE-52B3-4CEF-9226-D4F912C5BC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351" y="1436996"/>
                <a:ext cx="321088" cy="32108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7A72659-2261-4A58-865F-59DEC33CA520}"/>
              </a:ext>
            </a:extLst>
          </p:cNvPr>
          <p:cNvCxnSpPr>
            <a:cxnSpLocks/>
            <a:stCxn id="8" idx="0"/>
            <a:endCxn id="32" idx="4"/>
          </p:cNvCxnSpPr>
          <p:nvPr/>
        </p:nvCxnSpPr>
        <p:spPr>
          <a:xfrm flipH="1" flipV="1">
            <a:off x="8070895" y="1758084"/>
            <a:ext cx="62821" cy="90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F14A154-8724-45CB-AB22-ED71DA1AFB49}"/>
              </a:ext>
            </a:extLst>
          </p:cNvPr>
          <p:cNvCxnSpPr>
            <a:cxnSpLocks/>
            <a:stCxn id="8" idx="1"/>
            <a:endCxn id="9" idx="5"/>
          </p:cNvCxnSpPr>
          <p:nvPr/>
        </p:nvCxnSpPr>
        <p:spPr>
          <a:xfrm flipH="1" flipV="1">
            <a:off x="7484564" y="1806946"/>
            <a:ext cx="535630" cy="90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AF65A07-6C9A-4366-9ED6-C47074AC226D}"/>
              </a:ext>
            </a:extLst>
          </p:cNvPr>
          <p:cNvCxnSpPr>
            <a:cxnSpLocks/>
            <a:stCxn id="32" idx="2"/>
            <a:endCxn id="9" idx="6"/>
          </p:cNvCxnSpPr>
          <p:nvPr/>
        </p:nvCxnSpPr>
        <p:spPr>
          <a:xfrm flipH="1">
            <a:off x="7531586" y="1597540"/>
            <a:ext cx="378765" cy="9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5BC8F4-951B-4282-A067-2CB3DB00A75B}"/>
                  </a:ext>
                </a:extLst>
              </p:cNvPr>
              <p:cNvSpPr txBox="1"/>
              <p:nvPr/>
            </p:nvSpPr>
            <p:spPr>
              <a:xfrm>
                <a:off x="7521383" y="1306484"/>
                <a:ext cx="4442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5BC8F4-951B-4282-A067-2CB3DB00A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383" y="1306484"/>
                <a:ext cx="444224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82361F9-3412-4953-AC22-2C3F17027E93}"/>
                  </a:ext>
                </a:extLst>
              </p:cNvPr>
              <p:cNvSpPr txBox="1"/>
              <p:nvPr/>
            </p:nvSpPr>
            <p:spPr>
              <a:xfrm>
                <a:off x="7983456" y="1974733"/>
                <a:ext cx="4442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82361F9-3412-4953-AC22-2C3F17027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456" y="1974733"/>
                <a:ext cx="444224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E88B1F9-8B51-4FA4-9FB6-CDAA6754FEFB}"/>
                  </a:ext>
                </a:extLst>
              </p:cNvPr>
              <p:cNvSpPr txBox="1"/>
              <p:nvPr/>
            </p:nvSpPr>
            <p:spPr>
              <a:xfrm>
                <a:off x="7598372" y="1942605"/>
                <a:ext cx="4400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E88B1F9-8B51-4FA4-9FB6-CDAA6754F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372" y="1942605"/>
                <a:ext cx="440057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56783D5-8865-43E7-9E0C-C0A459495B4B}"/>
                  </a:ext>
                </a:extLst>
              </p:cNvPr>
              <p:cNvSpPr txBox="1"/>
              <p:nvPr/>
            </p:nvSpPr>
            <p:spPr>
              <a:xfrm>
                <a:off x="7147707" y="2338337"/>
                <a:ext cx="4138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56783D5-8865-43E7-9E0C-C0A459495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707" y="2338337"/>
                <a:ext cx="413895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FB2D3EA-3515-4D74-9B06-AB49E6BB4793}"/>
                  </a:ext>
                </a:extLst>
              </p:cNvPr>
              <p:cNvSpPr txBox="1"/>
              <p:nvPr/>
            </p:nvSpPr>
            <p:spPr>
              <a:xfrm>
                <a:off x="6692587" y="2378933"/>
                <a:ext cx="4603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FB2D3EA-3515-4D74-9B06-AB49E6BB4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587" y="2378933"/>
                <a:ext cx="460382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2B6575C-A0A4-446C-B417-3D2A300513FE}"/>
                  </a:ext>
                </a:extLst>
              </p:cNvPr>
              <p:cNvSpPr txBox="1"/>
              <p:nvPr/>
            </p:nvSpPr>
            <p:spPr>
              <a:xfrm>
                <a:off x="5512900" y="4696362"/>
                <a:ext cx="3803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>
                    <a:solidFill>
                      <a:srgbClr val="FF0000"/>
                    </a:solidFill>
                  </a:rPr>
                  <a:t>We cannot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2B6575C-A0A4-446C-B417-3D2A30051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900" y="4696362"/>
                <a:ext cx="3803157" cy="307777"/>
              </a:xfrm>
              <a:prstGeom prst="rect">
                <a:avLst/>
              </a:prstGeom>
              <a:blipFill>
                <a:blip r:embed="rId16"/>
                <a:stretch>
                  <a:fillRect l="-481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08AB6DA-490D-4239-866F-FCD2FFF86D36}"/>
                  </a:ext>
                </a:extLst>
              </p:cNvPr>
              <p:cNvSpPr txBox="1"/>
              <p:nvPr/>
            </p:nvSpPr>
            <p:spPr>
              <a:xfrm>
                <a:off x="5742483" y="4398796"/>
                <a:ext cx="19804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08AB6DA-490D-4239-866F-FCD2FFF86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483" y="4398796"/>
                <a:ext cx="1980479" cy="307777"/>
              </a:xfrm>
              <a:prstGeom prst="rect">
                <a:avLst/>
              </a:prstGeom>
              <a:blipFill>
                <a:blip r:embed="rId17"/>
                <a:stretch>
                  <a:fillRect l="-923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5266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Example:</a:t>
            </a:r>
            <a:endParaRPr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C09489-8FCF-4FA9-9FBC-A0EBBB35B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17" y="1292085"/>
            <a:ext cx="3423423" cy="30765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2CA195-23F8-497A-955E-0E3FA723B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962" y="1292085"/>
            <a:ext cx="3543795" cy="3229426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A4B32D90-E01B-424B-B9AC-4D33B7237833}"/>
              </a:ext>
            </a:extLst>
          </p:cNvPr>
          <p:cNvSpPr/>
          <p:nvPr/>
        </p:nvSpPr>
        <p:spPr>
          <a:xfrm>
            <a:off x="4236953" y="2687359"/>
            <a:ext cx="649154" cy="397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30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Example:</a:t>
            </a:r>
            <a:endParaRPr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3ADE61-15C8-4FD8-B13D-008BA6182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07" y="1292085"/>
            <a:ext cx="3372321" cy="3134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DED40A-3DE5-4A30-B424-E90B2B602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987" y="1292085"/>
            <a:ext cx="3036863" cy="2970302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5B1899C4-66B6-4D8F-9EAF-021E7002E7E5}"/>
              </a:ext>
            </a:extLst>
          </p:cNvPr>
          <p:cNvSpPr/>
          <p:nvPr/>
        </p:nvSpPr>
        <p:spPr>
          <a:xfrm>
            <a:off x="3973430" y="2660232"/>
            <a:ext cx="649154" cy="397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95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Example:</a:t>
            </a:r>
            <a:endParaRPr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5133ED-5193-4721-8CC0-66C6369BC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38" y="1058225"/>
            <a:ext cx="3429479" cy="316274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4897371-AE1E-4E02-B01C-9BDEE93B55A4}"/>
              </a:ext>
            </a:extLst>
          </p:cNvPr>
          <p:cNvSpPr/>
          <p:nvPr/>
        </p:nvSpPr>
        <p:spPr>
          <a:xfrm>
            <a:off x="4236953" y="2687359"/>
            <a:ext cx="649154" cy="397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C32043-43B0-46BB-85AA-F6907319D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943" y="1058225"/>
            <a:ext cx="3734321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47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Final notes:</a:t>
            </a:r>
            <a:endParaRPr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2614A-010B-44E6-B248-E54E1FC4422C}"/>
              </a:ext>
            </a:extLst>
          </p:cNvPr>
          <p:cNvSpPr txBox="1"/>
          <p:nvPr/>
        </p:nvSpPr>
        <p:spPr>
          <a:xfrm>
            <a:off x="540618" y="1392452"/>
            <a:ext cx="47991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edges included in the shortest paths always form a tree.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 we can compute the path itself using a parent array.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exist a version that handles negative weights.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3B25A9-3BD8-4AC1-B395-A20FCA131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518" y="0"/>
            <a:ext cx="3196962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043E6D-72DB-4B6A-B812-7B0BE1B91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767" y="713361"/>
            <a:ext cx="884751" cy="1620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B672AC-8DE4-40DC-85B8-A511A8F077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8764" y="4264961"/>
            <a:ext cx="762106" cy="2667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716EF8-CB52-40B5-9A0C-44DD1E4FA6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2076" y="1278728"/>
            <a:ext cx="890091" cy="165466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BF506DE-29A8-4104-94B4-33FBB776F5DD}"/>
              </a:ext>
            </a:extLst>
          </p:cNvPr>
          <p:cNvSpPr/>
          <p:nvPr/>
        </p:nvSpPr>
        <p:spPr>
          <a:xfrm>
            <a:off x="5660904" y="1326561"/>
            <a:ext cx="404849" cy="6589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521F42F-251D-4BB0-8D1B-B73B6912FFD8}"/>
              </a:ext>
            </a:extLst>
          </p:cNvPr>
          <p:cNvSpPr/>
          <p:nvPr/>
        </p:nvSpPr>
        <p:spPr>
          <a:xfrm>
            <a:off x="5592959" y="761461"/>
            <a:ext cx="404849" cy="6589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1E1EBC5-4DAF-4AD9-996C-BDB6F29C63A0}"/>
              </a:ext>
            </a:extLst>
          </p:cNvPr>
          <p:cNvSpPr/>
          <p:nvPr/>
        </p:nvSpPr>
        <p:spPr>
          <a:xfrm>
            <a:off x="5755272" y="4370596"/>
            <a:ext cx="404849" cy="6589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07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352157" y="491502"/>
            <a:ext cx="8118600" cy="728741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Topics today:</a:t>
            </a:r>
            <a:endParaRPr dirty="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2700" y="1784250"/>
            <a:ext cx="8118600" cy="174770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Shortest paths</a:t>
            </a:r>
          </a:p>
          <a:p>
            <a:pPr marL="342900" lv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Minimum spanning trees</a:t>
            </a:r>
          </a:p>
          <a:p>
            <a:pPr marL="342900" lv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will solve 4 interesting problems</a:t>
            </a:r>
          </a:p>
        </p:txBody>
      </p:sp>
    </p:spTree>
    <p:extLst>
      <p:ext uri="{BB962C8B-B14F-4D97-AF65-F5344CB8AC3E}">
        <p14:creationId xmlns:p14="http://schemas.microsoft.com/office/powerpoint/2010/main" val="3839500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512699" y="1893300"/>
            <a:ext cx="8421896" cy="1522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Bellman-ford</a:t>
            </a:r>
          </a:p>
        </p:txBody>
      </p:sp>
    </p:spTree>
    <p:extLst>
      <p:ext uri="{BB962C8B-B14F-4D97-AF65-F5344CB8AC3E}">
        <p14:creationId xmlns:p14="http://schemas.microsoft.com/office/powerpoint/2010/main" val="3370411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Problem with Dijkstra’s</a:t>
            </a:r>
            <a:endParaRPr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81377-DE99-481B-B30E-357CBF52A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043" y="1683335"/>
            <a:ext cx="4895425" cy="19126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001B65-C287-4124-909A-B6ECB61EE48D}"/>
              </a:ext>
            </a:extLst>
          </p:cNvPr>
          <p:cNvSpPr txBox="1"/>
          <p:nvPr/>
        </p:nvSpPr>
        <p:spPr>
          <a:xfrm>
            <a:off x="1835781" y="4095013"/>
            <a:ext cx="67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What’s the shortest path from 0 to 2?? </a:t>
            </a:r>
          </a:p>
        </p:txBody>
      </p:sp>
    </p:spTree>
    <p:extLst>
      <p:ext uri="{BB962C8B-B14F-4D97-AF65-F5344CB8AC3E}">
        <p14:creationId xmlns:p14="http://schemas.microsoft.com/office/powerpoint/2010/main" val="1044983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Problem with Dijkstra’s</a:t>
            </a:r>
            <a:endParaRPr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2614A-010B-44E6-B248-E54E1FC4422C}"/>
              </a:ext>
            </a:extLst>
          </p:cNvPr>
          <p:cNvSpPr txBox="1"/>
          <p:nvPr/>
        </p:nvSpPr>
        <p:spPr>
          <a:xfrm>
            <a:off x="5538408" y="586822"/>
            <a:ext cx="240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Negative cycles!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81377-DE99-481B-B30E-357CBF52A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043" y="1683335"/>
            <a:ext cx="4895425" cy="19126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001B65-C287-4124-909A-B6ECB61EE48D}"/>
              </a:ext>
            </a:extLst>
          </p:cNvPr>
          <p:cNvSpPr txBox="1"/>
          <p:nvPr/>
        </p:nvSpPr>
        <p:spPr>
          <a:xfrm>
            <a:off x="1835781" y="4095013"/>
            <a:ext cx="67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What’s the shortest path from 0 to 2?? </a:t>
            </a:r>
          </a:p>
        </p:txBody>
      </p:sp>
    </p:spTree>
    <p:extLst>
      <p:ext uri="{BB962C8B-B14F-4D97-AF65-F5344CB8AC3E}">
        <p14:creationId xmlns:p14="http://schemas.microsoft.com/office/powerpoint/2010/main" val="2950157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Bellman-ford</a:t>
            </a:r>
            <a:endParaRPr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E2614A-010B-44E6-B248-E54E1FC4422C}"/>
                  </a:ext>
                </a:extLst>
              </p:cNvPr>
              <p:cNvSpPr txBox="1"/>
              <p:nvPr/>
            </p:nvSpPr>
            <p:spPr>
              <a:xfrm>
                <a:off x="540619" y="1392452"/>
                <a:ext cx="403138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Specs: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Works with any set of weights.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Not so efficient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𝑉𝐸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Will always terminate thus can detect negative cycles, why?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E2614A-010B-44E6-B248-E54E1FC44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19" y="1392452"/>
                <a:ext cx="4031382" cy="3046988"/>
              </a:xfrm>
              <a:prstGeom prst="rect">
                <a:avLst/>
              </a:prstGeom>
              <a:blipFill>
                <a:blip r:embed="rId3"/>
                <a:stretch>
                  <a:fillRect l="-2421" t="-1400" r="-2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B4ACB1D-5019-4855-86C4-DFADBFC75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847" y="0"/>
            <a:ext cx="41641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028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512699" y="1893300"/>
            <a:ext cx="8582439" cy="1522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b="1" dirty="0"/>
              <a:t>Floyd-</a:t>
            </a:r>
            <a:r>
              <a:rPr lang="en-US" b="1" dirty="0" err="1"/>
              <a:t>Warshall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935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What if we need all pairs shortest paths?</a:t>
            </a:r>
            <a:endParaRPr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AE9EC7-489A-4673-950F-10D26F15B548}"/>
              </a:ext>
            </a:extLst>
          </p:cNvPr>
          <p:cNvSpPr txBox="1"/>
          <p:nvPr/>
        </p:nvSpPr>
        <p:spPr>
          <a:xfrm>
            <a:off x="519678" y="1392452"/>
            <a:ext cx="5755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Run shortest path with all n sources?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261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What if we need all pairs shortest paths?</a:t>
            </a:r>
            <a:endParaRPr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AE9EC7-489A-4673-950F-10D26F15B548}"/>
              </a:ext>
            </a:extLst>
          </p:cNvPr>
          <p:cNvSpPr txBox="1"/>
          <p:nvPr/>
        </p:nvSpPr>
        <p:spPr>
          <a:xfrm>
            <a:off x="519678" y="1392452"/>
            <a:ext cx="5755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Run shortest path with all n sources?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we do better?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987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What if we need all pairs shortest paths?</a:t>
            </a:r>
            <a:endParaRPr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AE9EC7-489A-4673-950F-10D26F15B548}"/>
              </a:ext>
            </a:extLst>
          </p:cNvPr>
          <p:cNvSpPr txBox="1"/>
          <p:nvPr/>
        </p:nvSpPr>
        <p:spPr>
          <a:xfrm>
            <a:off x="519678" y="1392452"/>
            <a:ext cx="57554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Run shortest path with all n sources?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we do better?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2126390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9542BD1-D999-42F0-8519-382F7AD80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545" y="0"/>
            <a:ext cx="691950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28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Floyd-</a:t>
            </a:r>
            <a:r>
              <a:rPr lang="en-US" b="1" dirty="0" err="1"/>
              <a:t>Warshall</a:t>
            </a:r>
            <a:endParaRPr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2614A-010B-44E6-B248-E54E1FC4422C}"/>
              </a:ext>
            </a:extLst>
          </p:cNvPr>
          <p:cNvSpPr txBox="1"/>
          <p:nvPr/>
        </p:nvSpPr>
        <p:spPr>
          <a:xfrm>
            <a:off x="540617" y="1392452"/>
            <a:ext cx="60765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Specs: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Requires no positive cycles, negative weights are fine.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Uses DP to computer shortest paths.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Very easy to implement.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Not so efficient, but it computes all shortest paths!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369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342900" lvl="0"/>
            <a:r>
              <a:rPr lang="en-US" dirty="0"/>
              <a:t>Shortest paths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Intuition:</a:t>
            </a:r>
            <a:endParaRPr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E2614A-010B-44E6-B248-E54E1FC4422C}"/>
                  </a:ext>
                </a:extLst>
              </p:cNvPr>
              <p:cNvSpPr txBox="1"/>
              <p:nvPr/>
            </p:nvSpPr>
            <p:spPr>
              <a:xfrm>
                <a:off x="540616" y="1301710"/>
                <a:ext cx="8520599" cy="3067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be the shortest path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if we’re only allowed to travel through the vertices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0, . . . , 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Base cases: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 0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                      , ∀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&lt;|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|  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𝑤𝑒𝑖𝑔h𝑡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∈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∞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                     ,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en-US" sz="2400" dirty="0"/>
              </a:p>
              <a:p>
                <a:pPr marL="457200" lvl="3" indent="-457200">
                  <a:buFont typeface="+mj-lt"/>
                  <a:buAutoNum type="arabicPeriod"/>
                </a:pPr>
                <a:r>
                  <a:rPr lang="en-US" sz="2400" dirty="0"/>
                  <a:t>General case:</a:t>
                </a:r>
              </a:p>
              <a:p>
                <a:pPr lvl="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m:rPr>
                          <m:sty m:val="p"/>
                        </m:rPr>
                        <a:rPr lang="en-US" sz="2400" i="1" dirty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⁡{ 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 − 1</m:t>
                          </m:r>
                        </m:sup>
                      </m:sSup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 − 1</m:t>
                          </m:r>
                        </m:sup>
                      </m:sSup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E2614A-010B-44E6-B248-E54E1FC44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16" y="1301710"/>
                <a:ext cx="8520599" cy="3067122"/>
              </a:xfrm>
              <a:prstGeom prst="rect">
                <a:avLst/>
              </a:prstGeom>
              <a:blipFill>
                <a:blip r:embed="rId3"/>
                <a:stretch>
                  <a:fillRect l="-1002" t="-1193" b="-2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7793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Code:</a:t>
            </a:r>
            <a:endParaRPr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90AE4-6A64-4DCC-AB5C-B14B5223B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908" y="1185823"/>
            <a:ext cx="6839905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49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290782" cy="409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342900" lvl="0"/>
            <a:r>
              <a:rPr lang="en-US" dirty="0"/>
              <a:t>Minimum spanning tree</a:t>
            </a:r>
          </a:p>
        </p:txBody>
      </p:sp>
    </p:spTree>
    <p:extLst>
      <p:ext uri="{BB962C8B-B14F-4D97-AF65-F5344CB8AC3E}">
        <p14:creationId xmlns:p14="http://schemas.microsoft.com/office/powerpoint/2010/main" val="14201449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0" name="Shape 7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512700" y="1528653"/>
                <a:ext cx="8118600" cy="1887447"/>
              </a:xfrm>
              <a:prstGeom prst="rect">
                <a:avLst/>
              </a:prstGeom>
            </p:spPr>
            <p:txBody>
              <a:bodyPr wrap="square" lIns="91425" tIns="91425" rIns="91425" bIns="91425" anchor="b" anchorCtr="0">
                <a:noAutofit/>
              </a:bodyPr>
              <a:lstStyle/>
              <a:p>
                <a:pPr lvl="0"/>
                <a:r>
                  <a:rPr lang="en-US" sz="2400" b="1" dirty="0"/>
                  <a:t>Definition: Given a weighted graph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400" dirty="0"/>
                  <a:t> find a subset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such that:</a:t>
                </a:r>
                <a:br>
                  <a:rPr lang="en-US" sz="2400" dirty="0"/>
                </a:br>
                <a:r>
                  <a:rPr lang="en-US" sz="2400" dirty="0"/>
                  <a:t>1) T is a Tree</a:t>
                </a:r>
                <a:br>
                  <a:rPr lang="en-US" sz="2400" dirty="0"/>
                </a:br>
                <a:r>
                  <a:rPr lang="en-US" sz="2400" dirty="0"/>
                  <a:t>2) T spans all vertices</a:t>
                </a:r>
                <a:br>
                  <a:rPr lang="en-US" sz="2400" dirty="0"/>
                </a:br>
                <a:r>
                  <a:rPr lang="en-US" sz="2400" dirty="0"/>
                  <a:t>3) T is of minimum total weight among all possible trees</a:t>
                </a:r>
                <a:endParaRPr sz="2400" dirty="0"/>
              </a:p>
            </p:txBody>
          </p:sp>
        </mc:Choice>
        <mc:Fallback>
          <p:sp>
            <p:nvSpPr>
              <p:cNvPr id="70" name="Shape 7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2700" y="1528653"/>
                <a:ext cx="8118600" cy="1887447"/>
              </a:xfrm>
              <a:prstGeom prst="rect">
                <a:avLst/>
              </a:prstGeom>
              <a:blipFill>
                <a:blip r:embed="rId3"/>
                <a:stretch>
                  <a:fillRect l="-1126" t="-6796" r="-1802" b="-5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0029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2400" b="1" dirty="0"/>
              <a:t>There are 2 popular algorithms:</a:t>
            </a:r>
          </a:p>
        </p:txBody>
      </p:sp>
      <p:sp>
        <p:nvSpPr>
          <p:cNvPr id="3" name="Shape 76">
            <a:extLst>
              <a:ext uri="{FF2B5EF4-FFF2-40B4-BE49-F238E27FC236}">
                <a16:creationId xmlns:a16="http://schemas.microsoft.com/office/drawing/2014/main" id="{D58E9B42-F50F-4439-8D8C-18A85D73DE6F}"/>
              </a:ext>
            </a:extLst>
          </p:cNvPr>
          <p:cNvSpPr txBox="1">
            <a:spLocks/>
          </p:cNvSpPr>
          <p:nvPr/>
        </p:nvSpPr>
        <p:spPr>
          <a:xfrm>
            <a:off x="1047276" y="3334279"/>
            <a:ext cx="4809071" cy="157974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61950">
              <a:buSzPts val="2100"/>
              <a:buFont typeface="+mj-lt"/>
              <a:buAutoNum type="arabicPeriod"/>
            </a:pPr>
            <a:r>
              <a:rPr lang="en-US" sz="1800" b="1" dirty="0">
                <a:solidFill>
                  <a:schemeClr val="accent1"/>
                </a:solidFill>
                <a:latin typeface="Old Standard TT"/>
                <a:sym typeface="Old Standard TT"/>
              </a:rPr>
              <a:t>Kruskal’s (we will only cover this)</a:t>
            </a:r>
          </a:p>
          <a:p>
            <a:pPr marL="457200" indent="-361950">
              <a:buSzPts val="2100"/>
              <a:buFont typeface="+mj-lt"/>
              <a:buAutoNum type="arabicPeriod"/>
            </a:pPr>
            <a:r>
              <a:rPr lang="en-US" sz="1800" b="1" dirty="0">
                <a:solidFill>
                  <a:schemeClr val="accent1"/>
                </a:solidFill>
                <a:latin typeface="Old Standard TT"/>
                <a:sym typeface="Old Standard TT"/>
              </a:rPr>
              <a:t>Prim’s</a:t>
            </a:r>
          </a:p>
        </p:txBody>
      </p:sp>
    </p:spTree>
    <p:extLst>
      <p:ext uri="{BB962C8B-B14F-4D97-AF65-F5344CB8AC3E}">
        <p14:creationId xmlns:p14="http://schemas.microsoft.com/office/powerpoint/2010/main" val="9983448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b="1" dirty="0"/>
              <a:t>Kruskal’s</a:t>
            </a:r>
          </a:p>
        </p:txBody>
      </p:sp>
    </p:spTree>
    <p:extLst>
      <p:ext uri="{BB962C8B-B14F-4D97-AF65-F5344CB8AC3E}">
        <p14:creationId xmlns:p14="http://schemas.microsoft.com/office/powerpoint/2010/main" val="11664707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Kruskal’s</a:t>
            </a:r>
            <a:endParaRPr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2614A-010B-44E6-B248-E54E1FC4422C}"/>
              </a:ext>
            </a:extLst>
          </p:cNvPr>
          <p:cNvSpPr txBox="1"/>
          <p:nvPr/>
        </p:nvSpPr>
        <p:spPr>
          <a:xfrm>
            <a:off x="540617" y="1392452"/>
            <a:ext cx="67955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Idea: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Sort edges by weight and add them one by one as long as they don’t introduce cycles to maintain the tree property.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How to detect cycles efficiently?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34336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Kruskal’s</a:t>
            </a:r>
            <a:endParaRPr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2614A-010B-44E6-B248-E54E1FC4422C}"/>
              </a:ext>
            </a:extLst>
          </p:cNvPr>
          <p:cNvSpPr txBox="1"/>
          <p:nvPr/>
        </p:nvSpPr>
        <p:spPr>
          <a:xfrm>
            <a:off x="540617" y="1392452"/>
            <a:ext cx="68932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Idea: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Sort edges by weight and add them one by one as long as they don’t introduce cycles to maintain the tree property.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How to detect cycles efficiently? Disjoint sets!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54685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Kruskal’s</a:t>
            </a:r>
            <a:endParaRPr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E2614A-010B-44E6-B248-E54E1FC4422C}"/>
                  </a:ext>
                </a:extLst>
              </p:cNvPr>
              <p:cNvSpPr txBox="1"/>
              <p:nvPr/>
            </p:nvSpPr>
            <p:spPr>
              <a:xfrm>
                <a:off x="540617" y="1392452"/>
                <a:ext cx="6893246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Idea: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Sort edges by weight and add them one by one as long as they don’t introduce cycles to maintain the tree property.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How to detect cycles efficiently? Disjoint sets!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Runs efficiently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𝐸</m:t>
                    </m:r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dirty="0" err="1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func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E2614A-010B-44E6-B248-E54E1FC44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17" y="1392452"/>
                <a:ext cx="6893246" cy="3416320"/>
              </a:xfrm>
              <a:prstGeom prst="rect">
                <a:avLst/>
              </a:prstGeom>
              <a:blipFill>
                <a:blip r:embed="rId3"/>
                <a:stretch>
                  <a:fillRect l="-1416" t="-1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2610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Intuition : </a:t>
            </a:r>
            <a:endParaRPr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2614A-010B-44E6-B248-E54E1FC4422C}"/>
              </a:ext>
            </a:extLst>
          </p:cNvPr>
          <p:cNvSpPr txBox="1"/>
          <p:nvPr/>
        </p:nvSpPr>
        <p:spPr>
          <a:xfrm>
            <a:off x="540617" y="1392452"/>
            <a:ext cx="6893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we don’t take the minimum edge then we can use it later to replace a higher weight edge in some cycle to get a better spanning tree!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A9A11AB-2404-471B-9997-F970DED115EB}"/>
              </a:ext>
            </a:extLst>
          </p:cNvPr>
          <p:cNvSpPr/>
          <p:nvPr/>
        </p:nvSpPr>
        <p:spPr>
          <a:xfrm>
            <a:off x="2708299" y="3280672"/>
            <a:ext cx="272226" cy="272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61B6C-C57F-483F-A365-A56AE592CBB2}"/>
              </a:ext>
            </a:extLst>
          </p:cNvPr>
          <p:cNvSpPr/>
          <p:nvPr/>
        </p:nvSpPr>
        <p:spPr>
          <a:xfrm>
            <a:off x="3851127" y="3280672"/>
            <a:ext cx="272226" cy="272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2A1111-E623-4D86-9F22-AA87B3DF8A75}"/>
              </a:ext>
            </a:extLst>
          </p:cNvPr>
          <p:cNvSpPr/>
          <p:nvPr/>
        </p:nvSpPr>
        <p:spPr>
          <a:xfrm>
            <a:off x="2708299" y="4240789"/>
            <a:ext cx="272226" cy="272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EAD609-FB49-4EF4-BFB9-F9C1DC027D7B}"/>
              </a:ext>
            </a:extLst>
          </p:cNvPr>
          <p:cNvSpPr/>
          <p:nvPr/>
        </p:nvSpPr>
        <p:spPr>
          <a:xfrm>
            <a:off x="3851127" y="4240789"/>
            <a:ext cx="272226" cy="272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FE9F7A-9B6C-4ECC-8EAF-2205979A7C3F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>
            <a:off x="2980525" y="3416785"/>
            <a:ext cx="87060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E5061E-82A9-49E0-96B3-01F36DBBA2D2}"/>
              </a:ext>
            </a:extLst>
          </p:cNvPr>
          <p:cNvCxnSpPr>
            <a:cxnSpLocks/>
            <a:stCxn id="2" idx="4"/>
            <a:endCxn id="6" idx="0"/>
          </p:cNvCxnSpPr>
          <p:nvPr/>
        </p:nvCxnSpPr>
        <p:spPr>
          <a:xfrm>
            <a:off x="2844412" y="3552898"/>
            <a:ext cx="0" cy="68789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300AA4-F3DE-4E92-94EE-20BC4F656BFA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3987240" y="3552898"/>
            <a:ext cx="0" cy="68789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7CCA5B7-4C0E-461C-B142-0B25E0328089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2980525" y="4376902"/>
            <a:ext cx="87060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7CC21F-2DDB-4549-BEB9-7E882FFA37C5}"/>
              </a:ext>
            </a:extLst>
          </p:cNvPr>
          <p:cNvSpPr txBox="1"/>
          <p:nvPr/>
        </p:nvSpPr>
        <p:spPr>
          <a:xfrm>
            <a:off x="2492304" y="37429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3DFDE5-9494-4D4F-BF3C-85D4CB4CFC92}"/>
              </a:ext>
            </a:extLst>
          </p:cNvPr>
          <p:cNvSpPr txBox="1"/>
          <p:nvPr/>
        </p:nvSpPr>
        <p:spPr>
          <a:xfrm>
            <a:off x="3252751" y="43591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611D40-76D6-49BB-848E-A416E7AD93F3}"/>
              </a:ext>
            </a:extLst>
          </p:cNvPr>
          <p:cNvSpPr txBox="1"/>
          <p:nvPr/>
        </p:nvSpPr>
        <p:spPr>
          <a:xfrm>
            <a:off x="3981327" y="37968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D41C89-69DA-44CD-B45B-A220CD6A2FB5}"/>
              </a:ext>
            </a:extLst>
          </p:cNvPr>
          <p:cNvSpPr txBox="1"/>
          <p:nvPr/>
        </p:nvSpPr>
        <p:spPr>
          <a:xfrm>
            <a:off x="3252751" y="304795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F78314-18BA-44C5-AE86-712EEC557A4A}"/>
              </a:ext>
            </a:extLst>
          </p:cNvPr>
          <p:cNvCxnSpPr>
            <a:cxnSpLocks/>
            <a:stCxn id="2" idx="5"/>
            <a:endCxn id="7" idx="1"/>
          </p:cNvCxnSpPr>
          <p:nvPr/>
        </p:nvCxnSpPr>
        <p:spPr>
          <a:xfrm>
            <a:off x="2940658" y="3513031"/>
            <a:ext cx="950336" cy="76762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18D9AC7-1D30-456E-99ED-94B64F10E391}"/>
              </a:ext>
            </a:extLst>
          </p:cNvPr>
          <p:cNvSpPr txBox="1"/>
          <p:nvPr/>
        </p:nvSpPr>
        <p:spPr>
          <a:xfrm>
            <a:off x="3342719" y="36570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0158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0" name="Shape 7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512700" y="1893300"/>
                <a:ext cx="8118600" cy="1522800"/>
              </a:xfrm>
              <a:prstGeom prst="rect">
                <a:avLst/>
              </a:prstGeom>
            </p:spPr>
            <p:txBody>
              <a:bodyPr wrap="square" lIns="91425" tIns="91425" rIns="91425" bIns="91425" anchor="b" anchorCtr="0">
                <a:noAutofit/>
              </a:bodyPr>
              <a:lstStyle/>
              <a:p>
                <a:pPr lv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1" dirty="0"/>
                  <a:t>Definition: Given a weighted graph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b="1" dirty="0"/>
                  <a:t>with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find the shortest path from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400" b="1" dirty="0"/>
                  <a:t> to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400" b="1" dirty="0"/>
                  <a:t>.</a:t>
                </a:r>
                <a:endParaRPr sz="2400" dirty="0"/>
              </a:p>
            </p:txBody>
          </p:sp>
        </mc:Choice>
        <mc:Fallback>
          <p:sp>
            <p:nvSpPr>
              <p:cNvPr id="70" name="Shape 7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2700" y="1893300"/>
                <a:ext cx="8118600" cy="1522800"/>
              </a:xfrm>
              <a:prstGeom prst="rect">
                <a:avLst/>
              </a:prstGeom>
              <a:blipFill>
                <a:blip r:embed="rId3"/>
                <a:stretch>
                  <a:fillRect l="-1126" b="-6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7612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Code:</a:t>
            </a:r>
            <a:endParaRPr b="1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029672A-8AE8-469D-9765-2516C5F6E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490" y="371168"/>
            <a:ext cx="5706271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196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Problems</a:t>
            </a:r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Starters Problems:</a:t>
            </a:r>
            <a:endParaRPr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F1850C6-DA02-4130-8AD3-1ECDEE8EF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266543"/>
              </p:ext>
            </p:extLst>
          </p:nvPr>
        </p:nvGraphicFramePr>
        <p:xfrm>
          <a:off x="926324" y="1700530"/>
          <a:ext cx="7291352" cy="1742440"/>
        </p:xfrm>
        <a:graphic>
          <a:graphicData uri="http://schemas.openxmlformats.org/drawingml/2006/table">
            <a:tbl>
              <a:tblPr firstRow="1" bandRow="1">
                <a:tableStyleId>{D8B2DB08-389A-40EE-AAC4-312D612F2B7C}</a:tableStyleId>
              </a:tblPr>
              <a:tblGrid>
                <a:gridCol w="1822838">
                  <a:extLst>
                    <a:ext uri="{9D8B030D-6E8A-4147-A177-3AD203B41FA5}">
                      <a16:colId xmlns:a16="http://schemas.microsoft.com/office/drawing/2014/main" val="3524800405"/>
                    </a:ext>
                  </a:extLst>
                </a:gridCol>
                <a:gridCol w="1822838">
                  <a:extLst>
                    <a:ext uri="{9D8B030D-6E8A-4147-A177-3AD203B41FA5}">
                      <a16:colId xmlns:a16="http://schemas.microsoft.com/office/drawing/2014/main" val="2861850733"/>
                    </a:ext>
                  </a:extLst>
                </a:gridCol>
                <a:gridCol w="1822838">
                  <a:extLst>
                    <a:ext uri="{9D8B030D-6E8A-4147-A177-3AD203B41FA5}">
                      <a16:colId xmlns:a16="http://schemas.microsoft.com/office/drawing/2014/main" val="920071895"/>
                    </a:ext>
                  </a:extLst>
                </a:gridCol>
                <a:gridCol w="1822838">
                  <a:extLst>
                    <a:ext uri="{9D8B030D-6E8A-4147-A177-3AD203B41FA5}">
                      <a16:colId xmlns:a16="http://schemas.microsoft.com/office/drawing/2014/main" val="1111391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Dijkstra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Kruskal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BFS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Floyd-</a:t>
                      </a:r>
                      <a:r>
                        <a:rPr lang="en-US" dirty="0" err="1"/>
                        <a:t>Warshall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0739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3"/>
                        </a:rPr>
                        <a:t>https://www.hackerrank.com/challenges/dijkstrashortreach/problem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4"/>
                        </a:rPr>
                        <a:t>https://www.hackerrank.com/challenges/kruskalmstrsub/problem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5"/>
                        </a:rPr>
                        <a:t>https://www.hackerrank.com/challenges/bfsshortreach/problem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6"/>
                        </a:rPr>
                        <a:t>https://www.hackerrank.com/challenges/floyd-city-of-blinding-lights/problem</a:t>
                      </a: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8264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982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/>
              <a:t>1. Increasing Shortest Path</a:t>
            </a:r>
            <a:endParaRPr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8516E9-6C08-4E53-A044-516F3DC007FC}"/>
              </a:ext>
            </a:extLst>
          </p:cNvPr>
          <p:cNvSpPr/>
          <p:nvPr/>
        </p:nvSpPr>
        <p:spPr>
          <a:xfrm>
            <a:off x="3036701" y="4763193"/>
            <a:ext cx="27462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https://a2oj.com/p?ID=4</a:t>
            </a:r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32E416-1410-41E5-AC32-4919AB705F1C}"/>
              </a:ext>
            </a:extLst>
          </p:cNvPr>
          <p:cNvSpPr/>
          <p:nvPr/>
        </p:nvSpPr>
        <p:spPr>
          <a:xfrm>
            <a:off x="811564" y="1200586"/>
            <a:ext cx="71965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are given a directed graph G with distinct positive weights and bunch of queries.</a:t>
            </a:r>
            <a:br>
              <a:rPr lang="en-US" dirty="0"/>
            </a:br>
            <a:r>
              <a:rPr lang="en-US" dirty="0"/>
              <a:t>Each query will be represented by 3 integers A B C, which means you need to find the shortest path from A to B that uses at most C edges, such that the weights of the edges in that path are in increasing order along the path.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06214A2-DAA5-4EB9-A3D5-98664EEF2ED4}"/>
              </a:ext>
            </a:extLst>
          </p:cNvPr>
          <p:cNvSpPr/>
          <p:nvPr/>
        </p:nvSpPr>
        <p:spPr>
          <a:xfrm>
            <a:off x="998162" y="2931664"/>
            <a:ext cx="300147" cy="3001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14ECE11-886A-4D6C-A882-4E96968C7AD3}"/>
              </a:ext>
            </a:extLst>
          </p:cNvPr>
          <p:cNvSpPr/>
          <p:nvPr/>
        </p:nvSpPr>
        <p:spPr>
          <a:xfrm>
            <a:off x="1981203" y="2569001"/>
            <a:ext cx="300147" cy="3001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AB9A43-EED9-4593-B4F4-C76419C7961B}"/>
              </a:ext>
            </a:extLst>
          </p:cNvPr>
          <p:cNvSpPr/>
          <p:nvPr/>
        </p:nvSpPr>
        <p:spPr>
          <a:xfrm>
            <a:off x="3078251" y="2515056"/>
            <a:ext cx="300147" cy="3001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A86DF1-1E34-472E-B7BD-8DF4795CE7D1}"/>
              </a:ext>
            </a:extLst>
          </p:cNvPr>
          <p:cNvSpPr/>
          <p:nvPr/>
        </p:nvSpPr>
        <p:spPr>
          <a:xfrm>
            <a:off x="3629687" y="3031158"/>
            <a:ext cx="300147" cy="3001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D21195-340F-4C36-99F9-962EC7F7162D}"/>
              </a:ext>
            </a:extLst>
          </p:cNvPr>
          <p:cNvSpPr/>
          <p:nvPr/>
        </p:nvSpPr>
        <p:spPr>
          <a:xfrm>
            <a:off x="4620861" y="3008722"/>
            <a:ext cx="300147" cy="3001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DF16976-BF7D-411B-A057-365ED8AE8CE1}"/>
              </a:ext>
            </a:extLst>
          </p:cNvPr>
          <p:cNvSpPr/>
          <p:nvPr/>
        </p:nvSpPr>
        <p:spPr>
          <a:xfrm>
            <a:off x="1981202" y="3379585"/>
            <a:ext cx="300147" cy="3001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78C2FE8-2B75-4A1A-8376-8185371A60C7}"/>
              </a:ext>
            </a:extLst>
          </p:cNvPr>
          <p:cNvSpPr/>
          <p:nvPr/>
        </p:nvSpPr>
        <p:spPr>
          <a:xfrm>
            <a:off x="1981202" y="4040095"/>
            <a:ext cx="300147" cy="3001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92ACA18-CBA1-4997-A331-8E8F20F41A93}"/>
              </a:ext>
            </a:extLst>
          </p:cNvPr>
          <p:cNvSpPr/>
          <p:nvPr/>
        </p:nvSpPr>
        <p:spPr>
          <a:xfrm>
            <a:off x="4470787" y="3657931"/>
            <a:ext cx="300147" cy="3001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57D118-FB84-443D-8ED8-C259042680F6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1298309" y="2719075"/>
            <a:ext cx="682894" cy="3626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E132810-E199-4875-B5F2-0202EF359D1C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2281350" y="2665130"/>
            <a:ext cx="796901" cy="539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0FB2A76-1F0F-45FA-B658-3D6E213DC868}"/>
              </a:ext>
            </a:extLst>
          </p:cNvPr>
          <p:cNvCxnSpPr>
            <a:cxnSpLocks/>
            <a:stCxn id="14" idx="5"/>
            <a:endCxn id="15" idx="1"/>
          </p:cNvCxnSpPr>
          <p:nvPr/>
        </p:nvCxnSpPr>
        <p:spPr>
          <a:xfrm>
            <a:off x="3334442" y="2771247"/>
            <a:ext cx="339201" cy="303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9C849BC-1B93-4709-AB00-3AEF8651684C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3929834" y="3158796"/>
            <a:ext cx="691027" cy="224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300F69A-9201-48A5-839B-1E020E9BDA46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flipH="1">
            <a:off x="4620861" y="3308869"/>
            <a:ext cx="150074" cy="3490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04A454A-7840-4E12-AC35-A98083E47FD3}"/>
              </a:ext>
            </a:extLst>
          </p:cNvPr>
          <p:cNvCxnSpPr>
            <a:cxnSpLocks/>
            <a:stCxn id="4" idx="5"/>
            <a:endCxn id="17" idx="2"/>
          </p:cNvCxnSpPr>
          <p:nvPr/>
        </p:nvCxnSpPr>
        <p:spPr>
          <a:xfrm>
            <a:off x="1254353" y="3187855"/>
            <a:ext cx="726849" cy="3418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50028ED-A3C0-4BA0-83AB-560AF2CAD255}"/>
              </a:ext>
            </a:extLst>
          </p:cNvPr>
          <p:cNvCxnSpPr>
            <a:cxnSpLocks/>
            <a:stCxn id="4" idx="4"/>
            <a:endCxn id="18" idx="1"/>
          </p:cNvCxnSpPr>
          <p:nvPr/>
        </p:nvCxnSpPr>
        <p:spPr>
          <a:xfrm>
            <a:off x="1148236" y="3231811"/>
            <a:ext cx="876922" cy="852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DD8417A-FDE8-44C7-9E9E-0FE3709B3D21}"/>
              </a:ext>
            </a:extLst>
          </p:cNvPr>
          <p:cNvCxnSpPr>
            <a:cxnSpLocks/>
            <a:stCxn id="17" idx="6"/>
            <a:endCxn id="15" idx="2"/>
          </p:cNvCxnSpPr>
          <p:nvPr/>
        </p:nvCxnSpPr>
        <p:spPr>
          <a:xfrm flipV="1">
            <a:off x="2281349" y="3181232"/>
            <a:ext cx="1348338" cy="3484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A9BAEAE-4984-4359-BAE9-8588590CC1DD}"/>
              </a:ext>
            </a:extLst>
          </p:cNvPr>
          <p:cNvCxnSpPr>
            <a:cxnSpLocks/>
            <a:stCxn id="18" idx="6"/>
            <a:endCxn id="15" idx="4"/>
          </p:cNvCxnSpPr>
          <p:nvPr/>
        </p:nvCxnSpPr>
        <p:spPr>
          <a:xfrm flipV="1">
            <a:off x="2281349" y="3331305"/>
            <a:ext cx="1498412" cy="8588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265B2B4-7AD4-4BF3-A7C0-DF426B152509}"/>
              </a:ext>
            </a:extLst>
          </p:cNvPr>
          <p:cNvSpPr txBox="1"/>
          <p:nvPr/>
        </p:nvSpPr>
        <p:spPr>
          <a:xfrm>
            <a:off x="1472985" y="26574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070BB11-A11D-4EF2-8996-A2A0D3C53A8A}"/>
              </a:ext>
            </a:extLst>
          </p:cNvPr>
          <p:cNvSpPr txBox="1"/>
          <p:nvPr/>
        </p:nvSpPr>
        <p:spPr>
          <a:xfrm>
            <a:off x="1523688" y="308850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6E90CE1-B88E-424E-86EC-D978B2167491}"/>
              </a:ext>
            </a:extLst>
          </p:cNvPr>
          <p:cNvSpPr txBox="1"/>
          <p:nvPr/>
        </p:nvSpPr>
        <p:spPr>
          <a:xfrm>
            <a:off x="1401440" y="358136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A76A8D-43DC-4C92-8091-3089C7E804D9}"/>
              </a:ext>
            </a:extLst>
          </p:cNvPr>
          <p:cNvSpPr txBox="1"/>
          <p:nvPr/>
        </p:nvSpPr>
        <p:spPr>
          <a:xfrm>
            <a:off x="2601599" y="362229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F35C9C7-FBD7-4937-82CA-01395754C271}"/>
              </a:ext>
            </a:extLst>
          </p:cNvPr>
          <p:cNvSpPr txBox="1"/>
          <p:nvPr/>
        </p:nvSpPr>
        <p:spPr>
          <a:xfrm>
            <a:off x="2439471" y="241914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9B79DBC-26D2-4C0B-AB82-B7984134CCF3}"/>
              </a:ext>
            </a:extLst>
          </p:cNvPr>
          <p:cNvSpPr txBox="1"/>
          <p:nvPr/>
        </p:nvSpPr>
        <p:spPr>
          <a:xfrm>
            <a:off x="2688229" y="31023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4A94643-3267-4406-AD3A-78BD09F6C2B1}"/>
              </a:ext>
            </a:extLst>
          </p:cNvPr>
          <p:cNvSpPr txBox="1"/>
          <p:nvPr/>
        </p:nvSpPr>
        <p:spPr>
          <a:xfrm>
            <a:off x="4104243" y="288007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82F00E-DE3D-46D3-8A50-F8BC4911F137}"/>
              </a:ext>
            </a:extLst>
          </p:cNvPr>
          <p:cNvSpPr txBox="1"/>
          <p:nvPr/>
        </p:nvSpPr>
        <p:spPr>
          <a:xfrm>
            <a:off x="4695898" y="33589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463EA4F-F622-4386-8765-D39567D8145E}"/>
              </a:ext>
            </a:extLst>
          </p:cNvPr>
          <p:cNvSpPr txBox="1"/>
          <p:nvPr/>
        </p:nvSpPr>
        <p:spPr>
          <a:xfrm>
            <a:off x="3452743" y="263356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1CE2814E-27DD-4C37-9FED-4753F8E6C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191" y="2060177"/>
            <a:ext cx="1105883" cy="284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261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8CAA-12EA-42E2-AEC6-25485B81D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7529B4-6EE8-4282-B3C1-3FA019F7F3D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71675"/>
                <a:ext cx="3825365" cy="3397200"/>
              </a:xfrm>
            </p:spPr>
            <p:txBody>
              <a:bodyPr/>
              <a:lstStyle/>
              <a:p>
                <a:r>
                  <a:rPr lang="en-US" dirty="0"/>
                  <a:t>Maintain an increasing path in the in the heap during the algorithm.</a:t>
                </a:r>
              </a:p>
              <a:p>
                <a:r>
                  <a:rPr lang="en-US" dirty="0"/>
                  <a:t>How to make sure that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constraint is not violated?</a:t>
                </a:r>
              </a:p>
              <a:p>
                <a:r>
                  <a:rPr lang="en-US" dirty="0"/>
                  <a:t>Can we use other shortest paths normally during the execution of the algorithm?</a:t>
                </a:r>
              </a:p>
              <a:p>
                <a:r>
                  <a:rPr lang="en-US" dirty="0"/>
                  <a:t>No, we need to parametrize the distance array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to make sure that our relaxation step is correct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7529B4-6EE8-4282-B3C1-3FA019F7F3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71675"/>
                <a:ext cx="3825365" cy="33972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36166-6EEF-45F4-AD54-847AB72C2EB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F4389D-1C00-4A8D-AA91-7B8F73B27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527" y="0"/>
            <a:ext cx="48654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747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/>
              <a:t>2. Mario Kart</a:t>
            </a:r>
            <a:endParaRPr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8516E9-6C08-4E53-A044-516F3DC007FC}"/>
              </a:ext>
            </a:extLst>
          </p:cNvPr>
          <p:cNvSpPr/>
          <p:nvPr/>
        </p:nvSpPr>
        <p:spPr>
          <a:xfrm>
            <a:off x="3036701" y="4763193"/>
            <a:ext cx="2845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https://a2oj.com/p?ID=12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832E416-1410-41E5-AC32-4919AB705F1C}"/>
                  </a:ext>
                </a:extLst>
              </p:cNvPr>
              <p:cNvSpPr/>
              <p:nvPr/>
            </p:nvSpPr>
            <p:spPr>
              <a:xfrm>
                <a:off x="811564" y="1200586"/>
                <a:ext cx="719653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Given an array of pairs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𝑉𝑎𝑙𝑢𝑒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bunch of points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1000]</m:t>
                    </m:r>
                  </m:oMath>
                </a14:m>
                <a:r>
                  <a:rPr lang="en-US" dirty="0"/>
                  <a:t> you start from the leftmost one and you want to reach the right most one. You can move from one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to another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if there is a subset of the array with the sum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𝑉𝑎𝑙𝑢𝑒</m:t>
                    </m:r>
                  </m:oMath>
                </a14:m>
                <a:r>
                  <a:rPr lang="en-US" dirty="0"/>
                  <a:t> of the elements exactly equal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and the sum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𝐶𝑜𝑠𝑡</m:t>
                    </m:r>
                  </m:oMath>
                </a14:m>
                <a:r>
                  <a:rPr lang="en-US" dirty="0"/>
                  <a:t> of all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832E416-1410-41E5-AC32-4919AB705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64" y="1200586"/>
                <a:ext cx="7196538" cy="954107"/>
              </a:xfrm>
              <a:prstGeom prst="rect">
                <a:avLst/>
              </a:prstGeom>
              <a:blipFill>
                <a:blip r:embed="rId4"/>
                <a:stretch>
                  <a:fillRect l="-85" t="-1282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3953817-E105-4621-AFA5-DB4CCCF27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7177" y="2154693"/>
            <a:ext cx="1676634" cy="2928347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5ECB56-2B41-4C6F-B807-D0124517B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882693"/>
              </p:ext>
            </p:extLst>
          </p:nvPr>
        </p:nvGraphicFramePr>
        <p:xfrm>
          <a:off x="699219" y="2803388"/>
          <a:ext cx="3487752" cy="370840"/>
        </p:xfrm>
        <a:graphic>
          <a:graphicData uri="http://schemas.openxmlformats.org/drawingml/2006/table">
            <a:tbl>
              <a:tblPr firstRow="1" bandRow="1">
                <a:tableStyleId>{D8B2DB08-389A-40EE-AAC4-312D612F2B7C}</a:tableStyleId>
              </a:tblPr>
              <a:tblGrid>
                <a:gridCol w="581292">
                  <a:extLst>
                    <a:ext uri="{9D8B030D-6E8A-4147-A177-3AD203B41FA5}">
                      <a16:colId xmlns:a16="http://schemas.microsoft.com/office/drawing/2014/main" val="1621648656"/>
                    </a:ext>
                  </a:extLst>
                </a:gridCol>
                <a:gridCol w="581292">
                  <a:extLst>
                    <a:ext uri="{9D8B030D-6E8A-4147-A177-3AD203B41FA5}">
                      <a16:colId xmlns:a16="http://schemas.microsoft.com/office/drawing/2014/main" val="822501213"/>
                    </a:ext>
                  </a:extLst>
                </a:gridCol>
                <a:gridCol w="581292">
                  <a:extLst>
                    <a:ext uri="{9D8B030D-6E8A-4147-A177-3AD203B41FA5}">
                      <a16:colId xmlns:a16="http://schemas.microsoft.com/office/drawing/2014/main" val="1297995092"/>
                    </a:ext>
                  </a:extLst>
                </a:gridCol>
                <a:gridCol w="581292">
                  <a:extLst>
                    <a:ext uri="{9D8B030D-6E8A-4147-A177-3AD203B41FA5}">
                      <a16:colId xmlns:a16="http://schemas.microsoft.com/office/drawing/2014/main" val="1769969439"/>
                    </a:ext>
                  </a:extLst>
                </a:gridCol>
                <a:gridCol w="581292">
                  <a:extLst>
                    <a:ext uri="{9D8B030D-6E8A-4147-A177-3AD203B41FA5}">
                      <a16:colId xmlns:a16="http://schemas.microsoft.com/office/drawing/2014/main" val="3448377285"/>
                    </a:ext>
                  </a:extLst>
                </a:gridCol>
                <a:gridCol w="581292">
                  <a:extLst>
                    <a:ext uri="{9D8B030D-6E8A-4147-A177-3AD203B41FA5}">
                      <a16:colId xmlns:a16="http://schemas.microsoft.com/office/drawing/2014/main" val="3713241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26184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D52B99-5BB3-42E5-9AFC-3141904DD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717265"/>
              </p:ext>
            </p:extLst>
          </p:nvPr>
        </p:nvGraphicFramePr>
        <p:xfrm>
          <a:off x="4572000" y="2684008"/>
          <a:ext cx="860572" cy="609600"/>
        </p:xfrm>
        <a:graphic>
          <a:graphicData uri="http://schemas.openxmlformats.org/drawingml/2006/table">
            <a:tbl>
              <a:tblPr firstRow="1" bandRow="1">
                <a:tableStyleId>{D8B2DB08-389A-40EE-AAC4-312D612F2B7C}</a:tableStyleId>
              </a:tblPr>
              <a:tblGrid>
                <a:gridCol w="430286">
                  <a:extLst>
                    <a:ext uri="{9D8B030D-6E8A-4147-A177-3AD203B41FA5}">
                      <a16:colId xmlns:a16="http://schemas.microsoft.com/office/drawing/2014/main" val="3474631516"/>
                    </a:ext>
                  </a:extLst>
                </a:gridCol>
                <a:gridCol w="430286">
                  <a:extLst>
                    <a:ext uri="{9D8B030D-6E8A-4147-A177-3AD203B41FA5}">
                      <a16:colId xmlns:a16="http://schemas.microsoft.com/office/drawing/2014/main" val="1281480867"/>
                    </a:ext>
                  </a:extLst>
                </a:gridCol>
              </a:tblGrid>
              <a:tr h="2356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630975"/>
                  </a:ext>
                </a:extLst>
              </a:tr>
              <a:tr h="2250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10831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A21267F-ACF3-4406-89F7-2B18135AF773}"/>
              </a:ext>
            </a:extLst>
          </p:cNvPr>
          <p:cNvSpPr txBox="1"/>
          <p:nvPr/>
        </p:nvSpPr>
        <p:spPr>
          <a:xfrm>
            <a:off x="4471532" y="2376231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  Value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E70AF83D-938D-4820-B666-30D4318C7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613141"/>
              </p:ext>
            </p:extLst>
          </p:nvPr>
        </p:nvGraphicFramePr>
        <p:xfrm>
          <a:off x="699219" y="3798763"/>
          <a:ext cx="3487752" cy="370840"/>
        </p:xfrm>
        <a:graphic>
          <a:graphicData uri="http://schemas.openxmlformats.org/drawingml/2006/table">
            <a:tbl>
              <a:tblPr firstRow="1" bandRow="1">
                <a:tableStyleId>{D8B2DB08-389A-40EE-AAC4-312D612F2B7C}</a:tableStyleId>
              </a:tblPr>
              <a:tblGrid>
                <a:gridCol w="581292">
                  <a:extLst>
                    <a:ext uri="{9D8B030D-6E8A-4147-A177-3AD203B41FA5}">
                      <a16:colId xmlns:a16="http://schemas.microsoft.com/office/drawing/2014/main" val="1621648656"/>
                    </a:ext>
                  </a:extLst>
                </a:gridCol>
                <a:gridCol w="581292">
                  <a:extLst>
                    <a:ext uri="{9D8B030D-6E8A-4147-A177-3AD203B41FA5}">
                      <a16:colId xmlns:a16="http://schemas.microsoft.com/office/drawing/2014/main" val="822501213"/>
                    </a:ext>
                  </a:extLst>
                </a:gridCol>
                <a:gridCol w="581292">
                  <a:extLst>
                    <a:ext uri="{9D8B030D-6E8A-4147-A177-3AD203B41FA5}">
                      <a16:colId xmlns:a16="http://schemas.microsoft.com/office/drawing/2014/main" val="1297995092"/>
                    </a:ext>
                  </a:extLst>
                </a:gridCol>
                <a:gridCol w="581292">
                  <a:extLst>
                    <a:ext uri="{9D8B030D-6E8A-4147-A177-3AD203B41FA5}">
                      <a16:colId xmlns:a16="http://schemas.microsoft.com/office/drawing/2014/main" val="1769969439"/>
                    </a:ext>
                  </a:extLst>
                </a:gridCol>
                <a:gridCol w="581292">
                  <a:extLst>
                    <a:ext uri="{9D8B030D-6E8A-4147-A177-3AD203B41FA5}">
                      <a16:colId xmlns:a16="http://schemas.microsoft.com/office/drawing/2014/main" val="3448377285"/>
                    </a:ext>
                  </a:extLst>
                </a:gridCol>
                <a:gridCol w="581292">
                  <a:extLst>
                    <a:ext uri="{9D8B030D-6E8A-4147-A177-3AD203B41FA5}">
                      <a16:colId xmlns:a16="http://schemas.microsoft.com/office/drawing/2014/main" val="3713241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261848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6DE492E-3E14-4FAB-B945-91F19BC9C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805205"/>
              </p:ext>
            </p:extLst>
          </p:nvPr>
        </p:nvGraphicFramePr>
        <p:xfrm>
          <a:off x="4572000" y="3817263"/>
          <a:ext cx="860572" cy="304800"/>
        </p:xfrm>
        <a:graphic>
          <a:graphicData uri="http://schemas.openxmlformats.org/drawingml/2006/table">
            <a:tbl>
              <a:tblPr firstRow="1" bandRow="1">
                <a:tableStyleId>{D8B2DB08-389A-40EE-AAC4-312D612F2B7C}</a:tableStyleId>
              </a:tblPr>
              <a:tblGrid>
                <a:gridCol w="430286">
                  <a:extLst>
                    <a:ext uri="{9D8B030D-6E8A-4147-A177-3AD203B41FA5}">
                      <a16:colId xmlns:a16="http://schemas.microsoft.com/office/drawing/2014/main" val="3474631516"/>
                    </a:ext>
                  </a:extLst>
                </a:gridCol>
                <a:gridCol w="430286">
                  <a:extLst>
                    <a:ext uri="{9D8B030D-6E8A-4147-A177-3AD203B41FA5}">
                      <a16:colId xmlns:a16="http://schemas.microsoft.com/office/drawing/2014/main" val="1281480867"/>
                    </a:ext>
                  </a:extLst>
                </a:gridCol>
              </a:tblGrid>
              <a:tr h="2356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630975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14D0D236-1F14-4C02-9229-8CD9AB68F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158452"/>
              </p:ext>
            </p:extLst>
          </p:nvPr>
        </p:nvGraphicFramePr>
        <p:xfrm>
          <a:off x="699219" y="2458746"/>
          <a:ext cx="3487752" cy="370840"/>
        </p:xfrm>
        <a:graphic>
          <a:graphicData uri="http://schemas.openxmlformats.org/drawingml/2006/table">
            <a:tbl>
              <a:tblPr firstRow="1" bandRow="1">
                <a:tableStyleId>{D8B2DB08-389A-40EE-AAC4-312D612F2B7C}</a:tableStyleId>
              </a:tblPr>
              <a:tblGrid>
                <a:gridCol w="581292">
                  <a:extLst>
                    <a:ext uri="{9D8B030D-6E8A-4147-A177-3AD203B41FA5}">
                      <a16:colId xmlns:a16="http://schemas.microsoft.com/office/drawing/2014/main" val="1621648656"/>
                    </a:ext>
                  </a:extLst>
                </a:gridCol>
                <a:gridCol w="581292">
                  <a:extLst>
                    <a:ext uri="{9D8B030D-6E8A-4147-A177-3AD203B41FA5}">
                      <a16:colId xmlns:a16="http://schemas.microsoft.com/office/drawing/2014/main" val="822501213"/>
                    </a:ext>
                  </a:extLst>
                </a:gridCol>
                <a:gridCol w="581292">
                  <a:extLst>
                    <a:ext uri="{9D8B030D-6E8A-4147-A177-3AD203B41FA5}">
                      <a16:colId xmlns:a16="http://schemas.microsoft.com/office/drawing/2014/main" val="1297995092"/>
                    </a:ext>
                  </a:extLst>
                </a:gridCol>
                <a:gridCol w="581292">
                  <a:extLst>
                    <a:ext uri="{9D8B030D-6E8A-4147-A177-3AD203B41FA5}">
                      <a16:colId xmlns:a16="http://schemas.microsoft.com/office/drawing/2014/main" val="1769969439"/>
                    </a:ext>
                  </a:extLst>
                </a:gridCol>
                <a:gridCol w="581292">
                  <a:extLst>
                    <a:ext uri="{9D8B030D-6E8A-4147-A177-3AD203B41FA5}">
                      <a16:colId xmlns:a16="http://schemas.microsoft.com/office/drawing/2014/main" val="3448377285"/>
                    </a:ext>
                  </a:extLst>
                </a:gridCol>
                <a:gridCol w="581292">
                  <a:extLst>
                    <a:ext uri="{9D8B030D-6E8A-4147-A177-3AD203B41FA5}">
                      <a16:colId xmlns:a16="http://schemas.microsoft.com/office/drawing/2014/main" val="3713241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6261848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7DB35F7D-0A79-4F90-AD52-121E8AED2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94595"/>
              </p:ext>
            </p:extLst>
          </p:nvPr>
        </p:nvGraphicFramePr>
        <p:xfrm>
          <a:off x="699219" y="3500983"/>
          <a:ext cx="3487752" cy="370840"/>
        </p:xfrm>
        <a:graphic>
          <a:graphicData uri="http://schemas.openxmlformats.org/drawingml/2006/table">
            <a:tbl>
              <a:tblPr firstRow="1" bandRow="1">
                <a:tableStyleId>{D8B2DB08-389A-40EE-AAC4-312D612F2B7C}</a:tableStyleId>
              </a:tblPr>
              <a:tblGrid>
                <a:gridCol w="581292">
                  <a:extLst>
                    <a:ext uri="{9D8B030D-6E8A-4147-A177-3AD203B41FA5}">
                      <a16:colId xmlns:a16="http://schemas.microsoft.com/office/drawing/2014/main" val="1621648656"/>
                    </a:ext>
                  </a:extLst>
                </a:gridCol>
                <a:gridCol w="581292">
                  <a:extLst>
                    <a:ext uri="{9D8B030D-6E8A-4147-A177-3AD203B41FA5}">
                      <a16:colId xmlns:a16="http://schemas.microsoft.com/office/drawing/2014/main" val="822501213"/>
                    </a:ext>
                  </a:extLst>
                </a:gridCol>
                <a:gridCol w="581292">
                  <a:extLst>
                    <a:ext uri="{9D8B030D-6E8A-4147-A177-3AD203B41FA5}">
                      <a16:colId xmlns:a16="http://schemas.microsoft.com/office/drawing/2014/main" val="1297995092"/>
                    </a:ext>
                  </a:extLst>
                </a:gridCol>
                <a:gridCol w="581292">
                  <a:extLst>
                    <a:ext uri="{9D8B030D-6E8A-4147-A177-3AD203B41FA5}">
                      <a16:colId xmlns:a16="http://schemas.microsoft.com/office/drawing/2014/main" val="1769969439"/>
                    </a:ext>
                  </a:extLst>
                </a:gridCol>
                <a:gridCol w="581292">
                  <a:extLst>
                    <a:ext uri="{9D8B030D-6E8A-4147-A177-3AD203B41FA5}">
                      <a16:colId xmlns:a16="http://schemas.microsoft.com/office/drawing/2014/main" val="3448377285"/>
                    </a:ext>
                  </a:extLst>
                </a:gridCol>
                <a:gridCol w="581292">
                  <a:extLst>
                    <a:ext uri="{9D8B030D-6E8A-4147-A177-3AD203B41FA5}">
                      <a16:colId xmlns:a16="http://schemas.microsoft.com/office/drawing/2014/main" val="3713241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6261848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7D84FA-AF4F-4D7F-AFEF-95F5FEB25A62}"/>
              </a:ext>
            </a:extLst>
          </p:cNvPr>
          <p:cNvCxnSpPr>
            <a:cxnSpLocks/>
          </p:cNvCxnSpPr>
          <p:nvPr/>
        </p:nvCxnSpPr>
        <p:spPr>
          <a:xfrm flipV="1">
            <a:off x="439750" y="3446883"/>
            <a:ext cx="5793526" cy="131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A90D2A7-E694-4C7D-B304-A41BA3EF6FB4}"/>
              </a:ext>
            </a:extLst>
          </p:cNvPr>
          <p:cNvSpPr txBox="1"/>
          <p:nvPr/>
        </p:nvSpPr>
        <p:spPr>
          <a:xfrm>
            <a:off x="4482251" y="3509486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  Value</a:t>
            </a:r>
          </a:p>
        </p:txBody>
      </p:sp>
    </p:spTree>
    <p:extLst>
      <p:ext uri="{BB962C8B-B14F-4D97-AF65-F5344CB8AC3E}">
        <p14:creationId xmlns:p14="http://schemas.microsoft.com/office/powerpoint/2010/main" val="6236418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/>
              <a:t>Mario Kart</a:t>
            </a:r>
            <a:endParaRPr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8516E9-6C08-4E53-A044-516F3DC007FC}"/>
              </a:ext>
            </a:extLst>
          </p:cNvPr>
          <p:cNvSpPr/>
          <p:nvPr/>
        </p:nvSpPr>
        <p:spPr>
          <a:xfrm>
            <a:off x="3036701" y="4763193"/>
            <a:ext cx="2845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https://a2oj.com/p?ID=12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223B063-731D-4A57-81B1-F345852BB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058270"/>
              </p:ext>
            </p:extLst>
          </p:nvPr>
        </p:nvGraphicFramePr>
        <p:xfrm>
          <a:off x="2110039" y="2081530"/>
          <a:ext cx="3487752" cy="370840"/>
        </p:xfrm>
        <a:graphic>
          <a:graphicData uri="http://schemas.openxmlformats.org/drawingml/2006/table">
            <a:tbl>
              <a:tblPr firstRow="1" bandRow="1">
                <a:tableStyleId>{D8B2DB08-389A-40EE-AAC4-312D612F2B7C}</a:tableStyleId>
              </a:tblPr>
              <a:tblGrid>
                <a:gridCol w="581292">
                  <a:extLst>
                    <a:ext uri="{9D8B030D-6E8A-4147-A177-3AD203B41FA5}">
                      <a16:colId xmlns:a16="http://schemas.microsoft.com/office/drawing/2014/main" val="1621648656"/>
                    </a:ext>
                  </a:extLst>
                </a:gridCol>
                <a:gridCol w="581292">
                  <a:extLst>
                    <a:ext uri="{9D8B030D-6E8A-4147-A177-3AD203B41FA5}">
                      <a16:colId xmlns:a16="http://schemas.microsoft.com/office/drawing/2014/main" val="822501213"/>
                    </a:ext>
                  </a:extLst>
                </a:gridCol>
                <a:gridCol w="581292">
                  <a:extLst>
                    <a:ext uri="{9D8B030D-6E8A-4147-A177-3AD203B41FA5}">
                      <a16:colId xmlns:a16="http://schemas.microsoft.com/office/drawing/2014/main" val="1297995092"/>
                    </a:ext>
                  </a:extLst>
                </a:gridCol>
                <a:gridCol w="581292">
                  <a:extLst>
                    <a:ext uri="{9D8B030D-6E8A-4147-A177-3AD203B41FA5}">
                      <a16:colId xmlns:a16="http://schemas.microsoft.com/office/drawing/2014/main" val="1769969439"/>
                    </a:ext>
                  </a:extLst>
                </a:gridCol>
                <a:gridCol w="581292">
                  <a:extLst>
                    <a:ext uri="{9D8B030D-6E8A-4147-A177-3AD203B41FA5}">
                      <a16:colId xmlns:a16="http://schemas.microsoft.com/office/drawing/2014/main" val="3448377285"/>
                    </a:ext>
                  </a:extLst>
                </a:gridCol>
                <a:gridCol w="581292">
                  <a:extLst>
                    <a:ext uri="{9D8B030D-6E8A-4147-A177-3AD203B41FA5}">
                      <a16:colId xmlns:a16="http://schemas.microsoft.com/office/drawing/2014/main" val="3713241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26184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0B1F57B-D6E1-41F3-9F65-9EB97E352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290776"/>
              </p:ext>
            </p:extLst>
          </p:nvPr>
        </p:nvGraphicFramePr>
        <p:xfrm>
          <a:off x="5982820" y="1962150"/>
          <a:ext cx="860572" cy="609600"/>
        </p:xfrm>
        <a:graphic>
          <a:graphicData uri="http://schemas.openxmlformats.org/drawingml/2006/table">
            <a:tbl>
              <a:tblPr firstRow="1" bandRow="1">
                <a:tableStyleId>{D8B2DB08-389A-40EE-AAC4-312D612F2B7C}</a:tableStyleId>
              </a:tblPr>
              <a:tblGrid>
                <a:gridCol w="430286">
                  <a:extLst>
                    <a:ext uri="{9D8B030D-6E8A-4147-A177-3AD203B41FA5}">
                      <a16:colId xmlns:a16="http://schemas.microsoft.com/office/drawing/2014/main" val="3474631516"/>
                    </a:ext>
                  </a:extLst>
                </a:gridCol>
                <a:gridCol w="430286">
                  <a:extLst>
                    <a:ext uri="{9D8B030D-6E8A-4147-A177-3AD203B41FA5}">
                      <a16:colId xmlns:a16="http://schemas.microsoft.com/office/drawing/2014/main" val="1281480867"/>
                    </a:ext>
                  </a:extLst>
                </a:gridCol>
              </a:tblGrid>
              <a:tr h="2356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630975"/>
                  </a:ext>
                </a:extLst>
              </a:tr>
              <a:tr h="2250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10831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9D37297-C5E5-4818-83AC-D48694C48913}"/>
              </a:ext>
            </a:extLst>
          </p:cNvPr>
          <p:cNvSpPr txBox="1"/>
          <p:nvPr/>
        </p:nvSpPr>
        <p:spPr>
          <a:xfrm>
            <a:off x="5882352" y="1654373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  Value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A118338-C23A-4241-B533-CDA613248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237363"/>
              </p:ext>
            </p:extLst>
          </p:nvPr>
        </p:nvGraphicFramePr>
        <p:xfrm>
          <a:off x="2110039" y="1736888"/>
          <a:ext cx="3487752" cy="370840"/>
        </p:xfrm>
        <a:graphic>
          <a:graphicData uri="http://schemas.openxmlformats.org/drawingml/2006/table">
            <a:tbl>
              <a:tblPr firstRow="1" bandRow="1">
                <a:tableStyleId>{D8B2DB08-389A-40EE-AAC4-312D612F2B7C}</a:tableStyleId>
              </a:tblPr>
              <a:tblGrid>
                <a:gridCol w="581292">
                  <a:extLst>
                    <a:ext uri="{9D8B030D-6E8A-4147-A177-3AD203B41FA5}">
                      <a16:colId xmlns:a16="http://schemas.microsoft.com/office/drawing/2014/main" val="1621648656"/>
                    </a:ext>
                  </a:extLst>
                </a:gridCol>
                <a:gridCol w="581292">
                  <a:extLst>
                    <a:ext uri="{9D8B030D-6E8A-4147-A177-3AD203B41FA5}">
                      <a16:colId xmlns:a16="http://schemas.microsoft.com/office/drawing/2014/main" val="822501213"/>
                    </a:ext>
                  </a:extLst>
                </a:gridCol>
                <a:gridCol w="581292">
                  <a:extLst>
                    <a:ext uri="{9D8B030D-6E8A-4147-A177-3AD203B41FA5}">
                      <a16:colId xmlns:a16="http://schemas.microsoft.com/office/drawing/2014/main" val="1297995092"/>
                    </a:ext>
                  </a:extLst>
                </a:gridCol>
                <a:gridCol w="581292">
                  <a:extLst>
                    <a:ext uri="{9D8B030D-6E8A-4147-A177-3AD203B41FA5}">
                      <a16:colId xmlns:a16="http://schemas.microsoft.com/office/drawing/2014/main" val="1769969439"/>
                    </a:ext>
                  </a:extLst>
                </a:gridCol>
                <a:gridCol w="581292">
                  <a:extLst>
                    <a:ext uri="{9D8B030D-6E8A-4147-A177-3AD203B41FA5}">
                      <a16:colId xmlns:a16="http://schemas.microsoft.com/office/drawing/2014/main" val="3448377285"/>
                    </a:ext>
                  </a:extLst>
                </a:gridCol>
                <a:gridCol w="581292">
                  <a:extLst>
                    <a:ext uri="{9D8B030D-6E8A-4147-A177-3AD203B41FA5}">
                      <a16:colId xmlns:a16="http://schemas.microsoft.com/office/drawing/2014/main" val="3713241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6261848"/>
                  </a:ext>
                </a:extLst>
              </a:tr>
            </a:tbl>
          </a:graphicData>
        </a:graphic>
      </p:graphicFrame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BFB84E6B-6051-436D-A459-40D15856D891}"/>
              </a:ext>
            </a:extLst>
          </p:cNvPr>
          <p:cNvCxnSpPr>
            <a:cxnSpLocks/>
            <a:stCxn id="15" idx="1"/>
            <a:endCxn id="15" idx="2"/>
          </p:cNvCxnSpPr>
          <p:nvPr/>
        </p:nvCxnSpPr>
        <p:spPr>
          <a:xfrm rot="10800000" flipH="1" flipV="1">
            <a:off x="2110039" y="2266950"/>
            <a:ext cx="1743876" cy="185420"/>
          </a:xfrm>
          <a:prstGeom prst="curvedConnector4">
            <a:avLst>
              <a:gd name="adj1" fmla="val -13109"/>
              <a:gd name="adj2" fmla="val 2232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3019B0E-0131-4C64-8814-EBE46ED227B8}"/>
              </a:ext>
            </a:extLst>
          </p:cNvPr>
          <p:cNvCxnSpPr>
            <a:cxnSpLocks/>
            <a:stCxn id="15" idx="2"/>
            <a:endCxn id="15" idx="3"/>
          </p:cNvCxnSpPr>
          <p:nvPr/>
        </p:nvCxnSpPr>
        <p:spPr>
          <a:xfrm rot="5400000" flipH="1" flipV="1">
            <a:off x="4633143" y="1487722"/>
            <a:ext cx="185420" cy="1743876"/>
          </a:xfrm>
          <a:prstGeom prst="curvedConnector4">
            <a:avLst>
              <a:gd name="adj1" fmla="val -123288"/>
              <a:gd name="adj2" fmla="val 1131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6C857354-67E1-4F83-A9EA-E88DD9C85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8179" y="3328988"/>
            <a:ext cx="6466028" cy="749501"/>
          </a:xfrm>
        </p:spPr>
        <p:txBody>
          <a:bodyPr/>
          <a:lstStyle/>
          <a:p>
            <a:r>
              <a:rPr lang="en-US" dirty="0"/>
              <a:t>How do we build the graph? Hint: remember our DP trick for subset sum</a:t>
            </a:r>
          </a:p>
          <a:p>
            <a:r>
              <a:rPr lang="en-US" dirty="0"/>
              <a:t>What do we do after? Run BFS!</a:t>
            </a:r>
          </a:p>
        </p:txBody>
      </p:sp>
    </p:spTree>
    <p:extLst>
      <p:ext uri="{BB962C8B-B14F-4D97-AF65-F5344CB8AC3E}">
        <p14:creationId xmlns:p14="http://schemas.microsoft.com/office/powerpoint/2010/main" val="9507821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/>
              <a:t>3. Change of scenery</a:t>
            </a:r>
            <a:endParaRPr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8516E9-6C08-4E53-A044-516F3DC007FC}"/>
              </a:ext>
            </a:extLst>
          </p:cNvPr>
          <p:cNvSpPr/>
          <p:nvPr/>
        </p:nvSpPr>
        <p:spPr>
          <a:xfrm>
            <a:off x="1752353" y="4774168"/>
            <a:ext cx="575510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(GCPC 2015) </a:t>
            </a:r>
            <a:r>
              <a:rPr lang="en-US" dirty="0">
                <a:hlinkClick r:id="rId3"/>
              </a:rPr>
              <a:t>http://codeforces.com/gym/100753/attachments</a:t>
            </a:r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83B7FA3-4165-4994-B2F1-A972951661E1}"/>
                  </a:ext>
                </a:extLst>
              </p:cNvPr>
              <p:cNvSpPr/>
              <p:nvPr/>
            </p:nvSpPr>
            <p:spPr>
              <a:xfrm>
                <a:off x="973731" y="1584493"/>
                <a:ext cx="719653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Given a positively weighted graph with </a:t>
                </a:r>
                <a:r>
                  <a:rPr lang="en-US" dirty="0">
                    <a:solidFill>
                      <a:srgbClr val="FF0000"/>
                    </a:solidFill>
                  </a:rPr>
                  <a:t>parallel edges</a:t>
                </a:r>
                <a:r>
                  <a:rPr lang="en-US" dirty="0">
                    <a:solidFill>
                      <a:schemeClr val="tx1"/>
                    </a:solidFill>
                  </a:rPr>
                  <a:t>, count the number of shortest paths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you are already given one shortest path.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We say two shortest paths are different if they differ by at least one edge.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What should we do?</a:t>
                </a: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83B7FA3-4165-4994-B2F1-A972951661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31" y="1584493"/>
                <a:ext cx="7196538" cy="954107"/>
              </a:xfrm>
              <a:prstGeom prst="rect">
                <a:avLst/>
              </a:prstGeom>
              <a:blipFill>
                <a:blip r:embed="rId4"/>
                <a:stretch>
                  <a:fillRect l="-169" t="-1282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4261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/>
              <a:t>Change of scenery</a:t>
            </a:r>
            <a:endParaRPr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8516E9-6C08-4E53-A044-516F3DC007FC}"/>
              </a:ext>
            </a:extLst>
          </p:cNvPr>
          <p:cNvSpPr/>
          <p:nvPr/>
        </p:nvSpPr>
        <p:spPr>
          <a:xfrm>
            <a:off x="1752353" y="4774168"/>
            <a:ext cx="575510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(GCPC 2015) </a:t>
            </a:r>
            <a:r>
              <a:rPr lang="en-US" dirty="0">
                <a:hlinkClick r:id="rId3"/>
              </a:rPr>
              <a:t>http://codeforces.com/gym/100753/attachments</a:t>
            </a:r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83B7FA3-4165-4994-B2F1-A972951661E1}"/>
                  </a:ext>
                </a:extLst>
              </p:cNvPr>
              <p:cNvSpPr/>
              <p:nvPr/>
            </p:nvSpPr>
            <p:spPr>
              <a:xfrm>
                <a:off x="973731" y="1584493"/>
                <a:ext cx="7196538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Given a positively weighted graph with </a:t>
                </a:r>
                <a:r>
                  <a:rPr lang="en-US" dirty="0">
                    <a:solidFill>
                      <a:srgbClr val="FF0000"/>
                    </a:solidFill>
                  </a:rPr>
                  <a:t>parallel edges</a:t>
                </a:r>
                <a:r>
                  <a:rPr lang="en-US" dirty="0">
                    <a:solidFill>
                      <a:schemeClr val="tx1"/>
                    </a:solidFill>
                  </a:rPr>
                  <a:t>, count the number of shortest paths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you are already given one shortest path.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We say two shortest paths are different if they differ by at least one edge.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What should we do?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We can run Dijkstra then remove one edge at a time an run Dijkstra again? Is that efficient?</a:t>
                </a: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83B7FA3-4165-4994-B2F1-A972951661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31" y="1584493"/>
                <a:ext cx="7196538" cy="1384995"/>
              </a:xfrm>
              <a:prstGeom prst="rect">
                <a:avLst/>
              </a:prstGeom>
              <a:blipFill>
                <a:blip r:embed="rId4"/>
                <a:stretch>
                  <a:fillRect l="-169" t="-881" b="-3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4109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/>
              <a:t>Change of scenery</a:t>
            </a:r>
            <a:endParaRPr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8516E9-6C08-4E53-A044-516F3DC007FC}"/>
              </a:ext>
            </a:extLst>
          </p:cNvPr>
          <p:cNvSpPr/>
          <p:nvPr/>
        </p:nvSpPr>
        <p:spPr>
          <a:xfrm>
            <a:off x="1752353" y="4774168"/>
            <a:ext cx="575510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(GCPC 2015) </a:t>
            </a:r>
            <a:r>
              <a:rPr lang="en-US" dirty="0">
                <a:hlinkClick r:id="rId3"/>
              </a:rPr>
              <a:t>http://codeforces.com/gym/100753/attachments</a:t>
            </a:r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83B7FA3-4165-4994-B2F1-A972951661E1}"/>
                  </a:ext>
                </a:extLst>
              </p:cNvPr>
              <p:cNvSpPr/>
              <p:nvPr/>
            </p:nvSpPr>
            <p:spPr>
              <a:xfrm>
                <a:off x="973731" y="1584493"/>
                <a:ext cx="7196538" cy="1600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Given a positively weighted graph with </a:t>
                </a:r>
                <a:r>
                  <a:rPr lang="en-US" dirty="0">
                    <a:solidFill>
                      <a:srgbClr val="FF0000"/>
                    </a:solidFill>
                  </a:rPr>
                  <a:t>parallel edges</a:t>
                </a:r>
                <a:r>
                  <a:rPr lang="en-US" dirty="0">
                    <a:solidFill>
                      <a:schemeClr val="tx1"/>
                    </a:solidFill>
                  </a:rPr>
                  <a:t>, count the number of shortest paths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you are already given one shortest path.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We say two shortest paths are different if they differ by at least one edge.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What should we do?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We can run Dijkstra then remove one edge at a time an run Dijkstra again? Is that efficient?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Maybe we can do it with much less computations?</a:t>
                </a: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83B7FA3-4165-4994-B2F1-A972951661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31" y="1584493"/>
                <a:ext cx="7196538" cy="1600438"/>
              </a:xfrm>
              <a:prstGeom prst="rect">
                <a:avLst/>
              </a:prstGeom>
              <a:blipFill>
                <a:blip r:embed="rId4"/>
                <a:stretch>
                  <a:fillRect l="-169" t="-763" b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27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2400" b="1" dirty="0"/>
              <a:t>Weights could represent distance between cities, cost of going from one vertex to another … etc.</a:t>
            </a:r>
            <a:endParaRPr sz="24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/>
              <a:t>Change of scenery</a:t>
            </a:r>
            <a:endParaRPr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8516E9-6C08-4E53-A044-516F3DC007FC}"/>
              </a:ext>
            </a:extLst>
          </p:cNvPr>
          <p:cNvSpPr/>
          <p:nvPr/>
        </p:nvSpPr>
        <p:spPr>
          <a:xfrm>
            <a:off x="1752353" y="4774168"/>
            <a:ext cx="575510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(GCPC 2015) </a:t>
            </a:r>
            <a:r>
              <a:rPr lang="en-US" dirty="0">
                <a:hlinkClick r:id="rId3"/>
              </a:rPr>
              <a:t>http://codeforces.com/gym/100753/attachments</a:t>
            </a:r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83B7FA3-4165-4994-B2F1-A972951661E1}"/>
                  </a:ext>
                </a:extLst>
              </p:cNvPr>
              <p:cNvSpPr/>
              <p:nvPr/>
            </p:nvSpPr>
            <p:spPr>
              <a:xfrm>
                <a:off x="973731" y="1584493"/>
                <a:ext cx="7196538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Given a positively weighted graph with </a:t>
                </a:r>
                <a:r>
                  <a:rPr lang="en-US" dirty="0">
                    <a:solidFill>
                      <a:srgbClr val="FF0000"/>
                    </a:solidFill>
                  </a:rPr>
                  <a:t>parallel edges</a:t>
                </a:r>
                <a:r>
                  <a:rPr lang="en-US" dirty="0">
                    <a:solidFill>
                      <a:schemeClr val="tx1"/>
                    </a:solidFill>
                  </a:rPr>
                  <a:t>, count the number of shortest paths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you are already given one shortest path.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We say two shortest paths are different if they differ by at least one edge.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What should we do?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We can run Dijkstra then remove one edge at a time an run Dijkstra again? Is that efficient?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Maybe we can do it with much less computations?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Can we do it with one call of Dijkstra?</a:t>
                </a: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83B7FA3-4165-4994-B2F1-A972951661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31" y="1584493"/>
                <a:ext cx="7196538" cy="1815882"/>
              </a:xfrm>
              <a:prstGeom prst="rect">
                <a:avLst/>
              </a:prstGeom>
              <a:blipFill>
                <a:blip r:embed="rId4"/>
                <a:stretch>
                  <a:fillRect l="-169" t="-671" b="-2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5917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/>
              <a:t>Change of scenery</a:t>
            </a:r>
            <a:endParaRPr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8516E9-6C08-4E53-A044-516F3DC007FC}"/>
              </a:ext>
            </a:extLst>
          </p:cNvPr>
          <p:cNvSpPr/>
          <p:nvPr/>
        </p:nvSpPr>
        <p:spPr>
          <a:xfrm>
            <a:off x="1752353" y="4774168"/>
            <a:ext cx="575510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(GCPC 2015) </a:t>
            </a:r>
            <a:r>
              <a:rPr lang="en-US" dirty="0">
                <a:hlinkClick r:id="rId3"/>
              </a:rPr>
              <a:t>http://codeforces.com/gym/100753/attachments</a:t>
            </a:r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83B7FA3-4165-4994-B2F1-A972951661E1}"/>
                  </a:ext>
                </a:extLst>
              </p:cNvPr>
              <p:cNvSpPr/>
              <p:nvPr/>
            </p:nvSpPr>
            <p:spPr>
              <a:xfrm>
                <a:off x="973731" y="1584493"/>
                <a:ext cx="7196538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Given a positively weighted graph with </a:t>
                </a:r>
                <a:r>
                  <a:rPr lang="en-US" dirty="0">
                    <a:solidFill>
                      <a:srgbClr val="FF0000"/>
                    </a:solidFill>
                  </a:rPr>
                  <a:t>parallel edges</a:t>
                </a:r>
                <a:r>
                  <a:rPr lang="en-US" dirty="0">
                    <a:solidFill>
                      <a:schemeClr val="tx1"/>
                    </a:solidFill>
                  </a:rPr>
                  <a:t>, count the number of shortest paths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you are already given one shortest path.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We say two shortest paths are different if they differ by at least one edge.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What should we do?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We can run Dijkstra then remove one edge at a time an run Dijkstra again? Is that efficient?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Maybe we can do it with much less computations?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Can we do it with one call of Dijkstra? </a:t>
                </a:r>
                <a:r>
                  <a:rPr lang="en-US" dirty="0">
                    <a:solidFill>
                      <a:srgbClr val="FF0000"/>
                    </a:solidFill>
                  </a:rPr>
                  <a:t>Yes!</a:t>
                </a: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83B7FA3-4165-4994-B2F1-A972951661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31" y="1584493"/>
                <a:ext cx="7196538" cy="1815882"/>
              </a:xfrm>
              <a:prstGeom prst="rect">
                <a:avLst/>
              </a:prstGeom>
              <a:blipFill>
                <a:blip r:embed="rId4"/>
                <a:stretch>
                  <a:fillRect l="-169" t="-671" b="-2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807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0" y="105091"/>
            <a:ext cx="2600549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/>
              <a:t>Solution</a:t>
            </a:r>
            <a:endParaRPr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7DA21-0CD6-4E45-B4FC-D669A27E9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166" y="105091"/>
            <a:ext cx="5917898" cy="483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308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/>
              <a:t>4. Best Edges</a:t>
            </a:r>
            <a:endParaRPr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8516E9-6C08-4E53-A044-516F3DC007FC}"/>
              </a:ext>
            </a:extLst>
          </p:cNvPr>
          <p:cNvSpPr/>
          <p:nvPr/>
        </p:nvSpPr>
        <p:spPr>
          <a:xfrm>
            <a:off x="3036701" y="4763193"/>
            <a:ext cx="294503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https://a2oj.com/p?ID=207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832E416-1410-41E5-AC32-4919AB705F1C}"/>
                  </a:ext>
                </a:extLst>
              </p:cNvPr>
              <p:cNvSpPr/>
              <p:nvPr/>
            </p:nvSpPr>
            <p:spPr>
              <a:xfrm>
                <a:off x="811564" y="1200586"/>
                <a:ext cx="7196538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Given a directed and weighted graph, for each edge in this graph find out the number of ordered pairs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such that you can make a shortest path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and this path includes that edge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should be 2 different nodes). 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832E416-1410-41E5-AC32-4919AB705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64" y="1200586"/>
                <a:ext cx="7196538" cy="738664"/>
              </a:xfrm>
              <a:prstGeom prst="rect">
                <a:avLst/>
              </a:prstGeom>
              <a:blipFill>
                <a:blip r:embed="rId4"/>
                <a:stretch>
                  <a:fillRect l="-85" t="-1653" r="-85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EF87E2D-93D6-488A-A9AF-D0AAEB7BCC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8158" y="1082219"/>
            <a:ext cx="1145938" cy="388707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28CC93B-2AF4-4DC0-B86C-97135DE1E1D5}"/>
              </a:ext>
            </a:extLst>
          </p:cNvPr>
          <p:cNvSpPr/>
          <p:nvPr/>
        </p:nvSpPr>
        <p:spPr>
          <a:xfrm>
            <a:off x="501567" y="2359347"/>
            <a:ext cx="418810" cy="418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5555C2C-6310-444E-BBBA-E78DA954B622}"/>
              </a:ext>
            </a:extLst>
          </p:cNvPr>
          <p:cNvSpPr/>
          <p:nvPr/>
        </p:nvSpPr>
        <p:spPr>
          <a:xfrm>
            <a:off x="1153215" y="3548384"/>
            <a:ext cx="418810" cy="418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A6F8112-E219-4C90-ACA3-AFF5BAE39D71}"/>
              </a:ext>
            </a:extLst>
          </p:cNvPr>
          <p:cNvSpPr/>
          <p:nvPr/>
        </p:nvSpPr>
        <p:spPr>
          <a:xfrm>
            <a:off x="1844116" y="2359347"/>
            <a:ext cx="418810" cy="418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F27525-B100-4F1E-A364-461BCD142062}"/>
              </a:ext>
            </a:extLst>
          </p:cNvPr>
          <p:cNvCxnSpPr>
            <a:cxnSpLocks/>
            <a:stCxn id="6" idx="7"/>
            <a:endCxn id="19" idx="1"/>
          </p:cNvCxnSpPr>
          <p:nvPr/>
        </p:nvCxnSpPr>
        <p:spPr>
          <a:xfrm>
            <a:off x="859044" y="2420680"/>
            <a:ext cx="1046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491432-8FF5-4A05-8136-1D4227BCE8F3}"/>
              </a:ext>
            </a:extLst>
          </p:cNvPr>
          <p:cNvCxnSpPr>
            <a:cxnSpLocks/>
            <a:stCxn id="19" idx="2"/>
            <a:endCxn id="6" idx="6"/>
          </p:cNvCxnSpPr>
          <p:nvPr/>
        </p:nvCxnSpPr>
        <p:spPr>
          <a:xfrm flipH="1">
            <a:off x="920377" y="2568752"/>
            <a:ext cx="923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3336B43-1FAC-4FB9-82FC-0AA4D2B306AD}"/>
              </a:ext>
            </a:extLst>
          </p:cNvPr>
          <p:cNvCxnSpPr>
            <a:cxnSpLocks/>
            <a:stCxn id="19" idx="3"/>
            <a:endCxn id="18" idx="0"/>
          </p:cNvCxnSpPr>
          <p:nvPr/>
        </p:nvCxnSpPr>
        <p:spPr>
          <a:xfrm flipH="1">
            <a:off x="1362620" y="2716824"/>
            <a:ext cx="542829" cy="83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9686054-8529-48FF-806C-E8EFAC1B9880}"/>
              </a:ext>
            </a:extLst>
          </p:cNvPr>
          <p:cNvCxnSpPr>
            <a:cxnSpLocks/>
            <a:stCxn id="18" idx="7"/>
            <a:endCxn id="19" idx="4"/>
          </p:cNvCxnSpPr>
          <p:nvPr/>
        </p:nvCxnSpPr>
        <p:spPr>
          <a:xfrm flipV="1">
            <a:off x="1510692" y="2778157"/>
            <a:ext cx="542829" cy="83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5D51E7E-118E-481D-9D9B-A6D5D66D4445}"/>
              </a:ext>
            </a:extLst>
          </p:cNvPr>
          <p:cNvCxnSpPr>
            <a:cxnSpLocks/>
            <a:stCxn id="18" idx="1"/>
            <a:endCxn id="6" idx="4"/>
          </p:cNvCxnSpPr>
          <p:nvPr/>
        </p:nvCxnSpPr>
        <p:spPr>
          <a:xfrm flipH="1" flipV="1">
            <a:off x="710972" y="2778157"/>
            <a:ext cx="503576" cy="83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E4C35ED-E415-4352-A20F-49EABD03EF8B}"/>
              </a:ext>
            </a:extLst>
          </p:cNvPr>
          <p:cNvCxnSpPr>
            <a:cxnSpLocks/>
            <a:stCxn id="6" idx="5"/>
            <a:endCxn id="18" idx="0"/>
          </p:cNvCxnSpPr>
          <p:nvPr/>
        </p:nvCxnSpPr>
        <p:spPr>
          <a:xfrm>
            <a:off x="859044" y="2716824"/>
            <a:ext cx="503576" cy="83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C8A6A6A-BD5D-4439-9698-E42D19BEA17E}"/>
              </a:ext>
            </a:extLst>
          </p:cNvPr>
          <p:cNvSpPr txBox="1"/>
          <p:nvPr/>
        </p:nvSpPr>
        <p:spPr>
          <a:xfrm>
            <a:off x="1277854" y="21961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F2645C-3530-4AB5-82CF-46B5D490CFAC}"/>
              </a:ext>
            </a:extLst>
          </p:cNvPr>
          <p:cNvSpPr txBox="1"/>
          <p:nvPr/>
        </p:nvSpPr>
        <p:spPr>
          <a:xfrm>
            <a:off x="1695433" y="30676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5D5B77-72D3-4ACA-893B-54D11FE3173E}"/>
              </a:ext>
            </a:extLst>
          </p:cNvPr>
          <p:cNvSpPr txBox="1"/>
          <p:nvPr/>
        </p:nvSpPr>
        <p:spPr>
          <a:xfrm>
            <a:off x="1452261" y="28947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11E74-259B-4B4C-BC20-6644A8D731A4}"/>
              </a:ext>
            </a:extLst>
          </p:cNvPr>
          <p:cNvSpPr txBox="1"/>
          <p:nvPr/>
        </p:nvSpPr>
        <p:spPr>
          <a:xfrm>
            <a:off x="1281927" y="24830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33E28DA-95E9-4D87-BF94-64DE58B4C0E9}"/>
              </a:ext>
            </a:extLst>
          </p:cNvPr>
          <p:cNvSpPr txBox="1"/>
          <p:nvPr/>
        </p:nvSpPr>
        <p:spPr>
          <a:xfrm>
            <a:off x="1024078" y="287051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600F1F-3F41-4122-A0DB-AFC80024E4B4}"/>
              </a:ext>
            </a:extLst>
          </p:cNvPr>
          <p:cNvSpPr txBox="1"/>
          <p:nvPr/>
        </p:nvSpPr>
        <p:spPr>
          <a:xfrm>
            <a:off x="780259" y="307991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904977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/>
              <a:t>4. Best Edges</a:t>
            </a:r>
            <a:endParaRPr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8516E9-6C08-4E53-A044-516F3DC007FC}"/>
              </a:ext>
            </a:extLst>
          </p:cNvPr>
          <p:cNvSpPr/>
          <p:nvPr/>
        </p:nvSpPr>
        <p:spPr>
          <a:xfrm>
            <a:off x="3036701" y="4763193"/>
            <a:ext cx="294503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https://a2oj.com/p?ID=207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832E416-1410-41E5-AC32-4919AB705F1C}"/>
                  </a:ext>
                </a:extLst>
              </p:cNvPr>
              <p:cNvSpPr/>
              <p:nvPr/>
            </p:nvSpPr>
            <p:spPr>
              <a:xfrm>
                <a:off x="811564" y="1200586"/>
                <a:ext cx="7196538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Given a directed and weighted graph, for each edge in this graph find out the number of ordered pairs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such that you can make a shortest path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and this path includes that edge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should be 2 different nodes). 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832E416-1410-41E5-AC32-4919AB705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64" y="1200586"/>
                <a:ext cx="7196538" cy="738664"/>
              </a:xfrm>
              <a:prstGeom prst="rect">
                <a:avLst/>
              </a:prstGeom>
              <a:blipFill>
                <a:blip r:embed="rId4"/>
                <a:stretch>
                  <a:fillRect l="-85" t="-1653" r="-85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EF87E2D-93D6-488A-A9AF-D0AAEB7BCC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8158" y="1082219"/>
            <a:ext cx="1145938" cy="388707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28CC93B-2AF4-4DC0-B86C-97135DE1E1D5}"/>
              </a:ext>
            </a:extLst>
          </p:cNvPr>
          <p:cNvSpPr/>
          <p:nvPr/>
        </p:nvSpPr>
        <p:spPr>
          <a:xfrm>
            <a:off x="501567" y="2359347"/>
            <a:ext cx="418810" cy="418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5555C2C-6310-444E-BBBA-E78DA954B622}"/>
              </a:ext>
            </a:extLst>
          </p:cNvPr>
          <p:cNvSpPr/>
          <p:nvPr/>
        </p:nvSpPr>
        <p:spPr>
          <a:xfrm>
            <a:off x="1153215" y="3548384"/>
            <a:ext cx="418810" cy="418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A6F8112-E219-4C90-ACA3-AFF5BAE39D71}"/>
              </a:ext>
            </a:extLst>
          </p:cNvPr>
          <p:cNvSpPr/>
          <p:nvPr/>
        </p:nvSpPr>
        <p:spPr>
          <a:xfrm>
            <a:off x="1844116" y="2359347"/>
            <a:ext cx="418810" cy="418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F27525-B100-4F1E-A364-461BCD142062}"/>
              </a:ext>
            </a:extLst>
          </p:cNvPr>
          <p:cNvCxnSpPr>
            <a:cxnSpLocks/>
            <a:stCxn id="6" idx="7"/>
            <a:endCxn id="19" idx="1"/>
          </p:cNvCxnSpPr>
          <p:nvPr/>
        </p:nvCxnSpPr>
        <p:spPr>
          <a:xfrm>
            <a:off x="859044" y="2420680"/>
            <a:ext cx="1046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491432-8FF5-4A05-8136-1D4227BCE8F3}"/>
              </a:ext>
            </a:extLst>
          </p:cNvPr>
          <p:cNvCxnSpPr>
            <a:cxnSpLocks/>
            <a:stCxn id="19" idx="2"/>
            <a:endCxn id="6" idx="6"/>
          </p:cNvCxnSpPr>
          <p:nvPr/>
        </p:nvCxnSpPr>
        <p:spPr>
          <a:xfrm flipH="1">
            <a:off x="920377" y="2568752"/>
            <a:ext cx="923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3336B43-1FAC-4FB9-82FC-0AA4D2B306AD}"/>
              </a:ext>
            </a:extLst>
          </p:cNvPr>
          <p:cNvCxnSpPr>
            <a:cxnSpLocks/>
            <a:stCxn id="19" idx="3"/>
            <a:endCxn id="18" idx="0"/>
          </p:cNvCxnSpPr>
          <p:nvPr/>
        </p:nvCxnSpPr>
        <p:spPr>
          <a:xfrm flipH="1">
            <a:off x="1362620" y="2716824"/>
            <a:ext cx="542829" cy="83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9686054-8529-48FF-806C-E8EFAC1B9880}"/>
              </a:ext>
            </a:extLst>
          </p:cNvPr>
          <p:cNvCxnSpPr>
            <a:cxnSpLocks/>
            <a:stCxn id="18" idx="7"/>
            <a:endCxn id="19" idx="4"/>
          </p:cNvCxnSpPr>
          <p:nvPr/>
        </p:nvCxnSpPr>
        <p:spPr>
          <a:xfrm flipV="1">
            <a:off x="1510692" y="2778157"/>
            <a:ext cx="542829" cy="83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5D51E7E-118E-481D-9D9B-A6D5D66D4445}"/>
              </a:ext>
            </a:extLst>
          </p:cNvPr>
          <p:cNvCxnSpPr>
            <a:cxnSpLocks/>
            <a:stCxn id="18" idx="1"/>
            <a:endCxn id="6" idx="4"/>
          </p:cNvCxnSpPr>
          <p:nvPr/>
        </p:nvCxnSpPr>
        <p:spPr>
          <a:xfrm flipH="1" flipV="1">
            <a:off x="710972" y="2778157"/>
            <a:ext cx="503576" cy="83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E4C35ED-E415-4352-A20F-49EABD03EF8B}"/>
              </a:ext>
            </a:extLst>
          </p:cNvPr>
          <p:cNvCxnSpPr>
            <a:cxnSpLocks/>
            <a:stCxn id="6" idx="5"/>
            <a:endCxn id="18" idx="0"/>
          </p:cNvCxnSpPr>
          <p:nvPr/>
        </p:nvCxnSpPr>
        <p:spPr>
          <a:xfrm>
            <a:off x="859044" y="2716824"/>
            <a:ext cx="503576" cy="83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C8A6A6A-BD5D-4439-9698-E42D19BEA17E}"/>
              </a:ext>
            </a:extLst>
          </p:cNvPr>
          <p:cNvSpPr txBox="1"/>
          <p:nvPr/>
        </p:nvSpPr>
        <p:spPr>
          <a:xfrm>
            <a:off x="1277854" y="21961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F2645C-3530-4AB5-82CF-46B5D490CFAC}"/>
              </a:ext>
            </a:extLst>
          </p:cNvPr>
          <p:cNvSpPr txBox="1"/>
          <p:nvPr/>
        </p:nvSpPr>
        <p:spPr>
          <a:xfrm>
            <a:off x="1695433" y="30676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5D5B77-72D3-4ACA-893B-54D11FE3173E}"/>
              </a:ext>
            </a:extLst>
          </p:cNvPr>
          <p:cNvSpPr txBox="1"/>
          <p:nvPr/>
        </p:nvSpPr>
        <p:spPr>
          <a:xfrm>
            <a:off x="1452261" y="28947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11E74-259B-4B4C-BC20-6644A8D731A4}"/>
              </a:ext>
            </a:extLst>
          </p:cNvPr>
          <p:cNvSpPr txBox="1"/>
          <p:nvPr/>
        </p:nvSpPr>
        <p:spPr>
          <a:xfrm>
            <a:off x="1281927" y="24830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33E28DA-95E9-4D87-BF94-64DE58B4C0E9}"/>
              </a:ext>
            </a:extLst>
          </p:cNvPr>
          <p:cNvSpPr txBox="1"/>
          <p:nvPr/>
        </p:nvSpPr>
        <p:spPr>
          <a:xfrm>
            <a:off x="1024078" y="287051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600F1F-3F41-4122-A0DB-AFC80024E4B4}"/>
              </a:ext>
            </a:extLst>
          </p:cNvPr>
          <p:cNvSpPr txBox="1"/>
          <p:nvPr/>
        </p:nvSpPr>
        <p:spPr>
          <a:xfrm>
            <a:off x="780259" y="307991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533EAE0-1B88-491F-B15D-E1540FC765A4}"/>
              </a:ext>
            </a:extLst>
          </p:cNvPr>
          <p:cNvSpPr/>
          <p:nvPr/>
        </p:nvSpPr>
        <p:spPr>
          <a:xfrm>
            <a:off x="2762611" y="2359347"/>
            <a:ext cx="418810" cy="418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B2084D7-02B1-429C-A5F4-3CB44A778B4C}"/>
              </a:ext>
            </a:extLst>
          </p:cNvPr>
          <p:cNvSpPr/>
          <p:nvPr/>
        </p:nvSpPr>
        <p:spPr>
          <a:xfrm>
            <a:off x="3414259" y="3548384"/>
            <a:ext cx="418810" cy="418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51FFF0E-8E92-4B9A-95F7-8457717ABCED}"/>
              </a:ext>
            </a:extLst>
          </p:cNvPr>
          <p:cNvSpPr/>
          <p:nvPr/>
        </p:nvSpPr>
        <p:spPr>
          <a:xfrm>
            <a:off x="4105160" y="2359347"/>
            <a:ext cx="418810" cy="418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68032C2-F423-4990-AE18-4819AB5315A2}"/>
              </a:ext>
            </a:extLst>
          </p:cNvPr>
          <p:cNvCxnSpPr>
            <a:cxnSpLocks/>
            <a:stCxn id="100" idx="7"/>
            <a:endCxn id="102" idx="1"/>
          </p:cNvCxnSpPr>
          <p:nvPr/>
        </p:nvCxnSpPr>
        <p:spPr>
          <a:xfrm>
            <a:off x="3120088" y="2420680"/>
            <a:ext cx="1046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402CBA2-C1F7-44C2-89C5-F56409121A79}"/>
              </a:ext>
            </a:extLst>
          </p:cNvPr>
          <p:cNvCxnSpPr>
            <a:cxnSpLocks/>
            <a:stCxn id="102" idx="2"/>
            <a:endCxn id="100" idx="6"/>
          </p:cNvCxnSpPr>
          <p:nvPr/>
        </p:nvCxnSpPr>
        <p:spPr>
          <a:xfrm flipH="1">
            <a:off x="3181421" y="2568752"/>
            <a:ext cx="923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79747FD-BE7E-4683-8402-9CD71459352D}"/>
              </a:ext>
            </a:extLst>
          </p:cNvPr>
          <p:cNvCxnSpPr>
            <a:cxnSpLocks/>
            <a:stCxn id="102" idx="3"/>
            <a:endCxn id="101" idx="0"/>
          </p:cNvCxnSpPr>
          <p:nvPr/>
        </p:nvCxnSpPr>
        <p:spPr>
          <a:xfrm flipH="1">
            <a:off x="3623664" y="2716824"/>
            <a:ext cx="542829" cy="83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EEAD71C-806A-493A-97D4-71849E55C8AF}"/>
              </a:ext>
            </a:extLst>
          </p:cNvPr>
          <p:cNvCxnSpPr>
            <a:cxnSpLocks/>
            <a:stCxn id="101" idx="7"/>
            <a:endCxn id="102" idx="4"/>
          </p:cNvCxnSpPr>
          <p:nvPr/>
        </p:nvCxnSpPr>
        <p:spPr>
          <a:xfrm flipV="1">
            <a:off x="3771736" y="2778157"/>
            <a:ext cx="542829" cy="83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E645362-83AF-46C6-870A-E71E045C8A0E}"/>
              </a:ext>
            </a:extLst>
          </p:cNvPr>
          <p:cNvCxnSpPr>
            <a:cxnSpLocks/>
            <a:stCxn id="101" idx="1"/>
            <a:endCxn id="100" idx="4"/>
          </p:cNvCxnSpPr>
          <p:nvPr/>
        </p:nvCxnSpPr>
        <p:spPr>
          <a:xfrm flipH="1" flipV="1">
            <a:off x="2972016" y="2778157"/>
            <a:ext cx="503576" cy="83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09E2FD2-0C01-426A-BDF1-60389D5D621F}"/>
              </a:ext>
            </a:extLst>
          </p:cNvPr>
          <p:cNvCxnSpPr>
            <a:cxnSpLocks/>
            <a:stCxn id="100" idx="5"/>
            <a:endCxn id="101" idx="0"/>
          </p:cNvCxnSpPr>
          <p:nvPr/>
        </p:nvCxnSpPr>
        <p:spPr>
          <a:xfrm>
            <a:off x="3120088" y="2716824"/>
            <a:ext cx="503576" cy="83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709000EA-D37A-44A2-B8D6-951AFA7692FF}"/>
              </a:ext>
            </a:extLst>
          </p:cNvPr>
          <p:cNvSpPr txBox="1"/>
          <p:nvPr/>
        </p:nvSpPr>
        <p:spPr>
          <a:xfrm>
            <a:off x="3538898" y="21961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5E92DED-BF5E-4D79-BCA3-FA5AC3815270}"/>
              </a:ext>
            </a:extLst>
          </p:cNvPr>
          <p:cNvSpPr txBox="1"/>
          <p:nvPr/>
        </p:nvSpPr>
        <p:spPr>
          <a:xfrm>
            <a:off x="3956477" y="30676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8361298-73B5-45E2-93FD-EFF54FB8C3D2}"/>
              </a:ext>
            </a:extLst>
          </p:cNvPr>
          <p:cNvSpPr txBox="1"/>
          <p:nvPr/>
        </p:nvSpPr>
        <p:spPr>
          <a:xfrm>
            <a:off x="3713305" y="28947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CC9D75-7B4C-413C-82BB-040100128DAD}"/>
              </a:ext>
            </a:extLst>
          </p:cNvPr>
          <p:cNvSpPr txBox="1"/>
          <p:nvPr/>
        </p:nvSpPr>
        <p:spPr>
          <a:xfrm>
            <a:off x="3542971" y="24830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E8B9027-4BFD-4633-99AB-0E22D7796D48}"/>
              </a:ext>
            </a:extLst>
          </p:cNvPr>
          <p:cNvSpPr txBox="1"/>
          <p:nvPr/>
        </p:nvSpPr>
        <p:spPr>
          <a:xfrm>
            <a:off x="3285122" y="287051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AC73BE0-D260-4F48-A19E-6961604593EE}"/>
              </a:ext>
            </a:extLst>
          </p:cNvPr>
          <p:cNvSpPr txBox="1"/>
          <p:nvPr/>
        </p:nvSpPr>
        <p:spPr>
          <a:xfrm>
            <a:off x="3041303" y="307991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308947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/>
              <a:t>4. Best Edges</a:t>
            </a:r>
            <a:endParaRPr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8516E9-6C08-4E53-A044-516F3DC007FC}"/>
              </a:ext>
            </a:extLst>
          </p:cNvPr>
          <p:cNvSpPr/>
          <p:nvPr/>
        </p:nvSpPr>
        <p:spPr>
          <a:xfrm>
            <a:off x="3036701" y="4763193"/>
            <a:ext cx="294503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https://a2oj.com/p?ID=207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832E416-1410-41E5-AC32-4919AB705F1C}"/>
                  </a:ext>
                </a:extLst>
              </p:cNvPr>
              <p:cNvSpPr/>
              <p:nvPr/>
            </p:nvSpPr>
            <p:spPr>
              <a:xfrm>
                <a:off x="811564" y="1200586"/>
                <a:ext cx="7196538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Given a directed and weighted graph, for each edge in this graph find out the number of ordered pairs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such that you can make a shortest path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and this path includes that edge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should be 2 different nodes). 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832E416-1410-41E5-AC32-4919AB705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64" y="1200586"/>
                <a:ext cx="7196538" cy="738664"/>
              </a:xfrm>
              <a:prstGeom prst="rect">
                <a:avLst/>
              </a:prstGeom>
              <a:blipFill>
                <a:blip r:embed="rId4"/>
                <a:stretch>
                  <a:fillRect l="-85" t="-1653" r="-85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EF87E2D-93D6-488A-A9AF-D0AAEB7BCC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8158" y="1082219"/>
            <a:ext cx="1145938" cy="388707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28CC93B-2AF4-4DC0-B86C-97135DE1E1D5}"/>
              </a:ext>
            </a:extLst>
          </p:cNvPr>
          <p:cNvSpPr/>
          <p:nvPr/>
        </p:nvSpPr>
        <p:spPr>
          <a:xfrm>
            <a:off x="501567" y="2359347"/>
            <a:ext cx="418810" cy="418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5555C2C-6310-444E-BBBA-E78DA954B622}"/>
              </a:ext>
            </a:extLst>
          </p:cNvPr>
          <p:cNvSpPr/>
          <p:nvPr/>
        </p:nvSpPr>
        <p:spPr>
          <a:xfrm>
            <a:off x="1153215" y="3548384"/>
            <a:ext cx="418810" cy="418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A6F8112-E219-4C90-ACA3-AFF5BAE39D71}"/>
              </a:ext>
            </a:extLst>
          </p:cNvPr>
          <p:cNvSpPr/>
          <p:nvPr/>
        </p:nvSpPr>
        <p:spPr>
          <a:xfrm>
            <a:off x="1844116" y="2359347"/>
            <a:ext cx="418810" cy="418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F27525-B100-4F1E-A364-461BCD142062}"/>
              </a:ext>
            </a:extLst>
          </p:cNvPr>
          <p:cNvCxnSpPr>
            <a:cxnSpLocks/>
            <a:stCxn id="6" idx="7"/>
            <a:endCxn id="19" idx="1"/>
          </p:cNvCxnSpPr>
          <p:nvPr/>
        </p:nvCxnSpPr>
        <p:spPr>
          <a:xfrm>
            <a:off x="859044" y="2420680"/>
            <a:ext cx="1046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491432-8FF5-4A05-8136-1D4227BCE8F3}"/>
              </a:ext>
            </a:extLst>
          </p:cNvPr>
          <p:cNvCxnSpPr>
            <a:cxnSpLocks/>
            <a:stCxn id="19" idx="2"/>
            <a:endCxn id="6" idx="6"/>
          </p:cNvCxnSpPr>
          <p:nvPr/>
        </p:nvCxnSpPr>
        <p:spPr>
          <a:xfrm flipH="1">
            <a:off x="920377" y="2568752"/>
            <a:ext cx="923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3336B43-1FAC-4FB9-82FC-0AA4D2B306AD}"/>
              </a:ext>
            </a:extLst>
          </p:cNvPr>
          <p:cNvCxnSpPr>
            <a:cxnSpLocks/>
            <a:stCxn id="19" idx="3"/>
            <a:endCxn id="18" idx="0"/>
          </p:cNvCxnSpPr>
          <p:nvPr/>
        </p:nvCxnSpPr>
        <p:spPr>
          <a:xfrm flipH="1">
            <a:off x="1362620" y="2716824"/>
            <a:ext cx="542829" cy="83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9686054-8529-48FF-806C-E8EFAC1B9880}"/>
              </a:ext>
            </a:extLst>
          </p:cNvPr>
          <p:cNvCxnSpPr>
            <a:cxnSpLocks/>
            <a:stCxn id="18" idx="7"/>
            <a:endCxn id="19" idx="4"/>
          </p:cNvCxnSpPr>
          <p:nvPr/>
        </p:nvCxnSpPr>
        <p:spPr>
          <a:xfrm flipV="1">
            <a:off x="1510692" y="2778157"/>
            <a:ext cx="542829" cy="83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5D51E7E-118E-481D-9D9B-A6D5D66D4445}"/>
              </a:ext>
            </a:extLst>
          </p:cNvPr>
          <p:cNvCxnSpPr>
            <a:cxnSpLocks/>
            <a:stCxn id="18" idx="1"/>
            <a:endCxn id="6" idx="4"/>
          </p:cNvCxnSpPr>
          <p:nvPr/>
        </p:nvCxnSpPr>
        <p:spPr>
          <a:xfrm flipH="1" flipV="1">
            <a:off x="710972" y="2778157"/>
            <a:ext cx="503576" cy="83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E4C35ED-E415-4352-A20F-49EABD03EF8B}"/>
              </a:ext>
            </a:extLst>
          </p:cNvPr>
          <p:cNvCxnSpPr>
            <a:cxnSpLocks/>
            <a:stCxn id="6" idx="5"/>
            <a:endCxn id="18" idx="0"/>
          </p:cNvCxnSpPr>
          <p:nvPr/>
        </p:nvCxnSpPr>
        <p:spPr>
          <a:xfrm>
            <a:off x="859044" y="2716824"/>
            <a:ext cx="503576" cy="83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C8A6A6A-BD5D-4439-9698-E42D19BEA17E}"/>
              </a:ext>
            </a:extLst>
          </p:cNvPr>
          <p:cNvSpPr txBox="1"/>
          <p:nvPr/>
        </p:nvSpPr>
        <p:spPr>
          <a:xfrm>
            <a:off x="1277854" y="21961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F2645C-3530-4AB5-82CF-46B5D490CFAC}"/>
              </a:ext>
            </a:extLst>
          </p:cNvPr>
          <p:cNvSpPr txBox="1"/>
          <p:nvPr/>
        </p:nvSpPr>
        <p:spPr>
          <a:xfrm>
            <a:off x="1695433" y="30676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5D5B77-72D3-4ACA-893B-54D11FE3173E}"/>
              </a:ext>
            </a:extLst>
          </p:cNvPr>
          <p:cNvSpPr txBox="1"/>
          <p:nvPr/>
        </p:nvSpPr>
        <p:spPr>
          <a:xfrm>
            <a:off x="1452261" y="28947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11E74-259B-4B4C-BC20-6644A8D731A4}"/>
              </a:ext>
            </a:extLst>
          </p:cNvPr>
          <p:cNvSpPr txBox="1"/>
          <p:nvPr/>
        </p:nvSpPr>
        <p:spPr>
          <a:xfrm>
            <a:off x="1281927" y="24830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33E28DA-95E9-4D87-BF94-64DE58B4C0E9}"/>
              </a:ext>
            </a:extLst>
          </p:cNvPr>
          <p:cNvSpPr txBox="1"/>
          <p:nvPr/>
        </p:nvSpPr>
        <p:spPr>
          <a:xfrm>
            <a:off x="1024078" y="287051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600F1F-3F41-4122-A0DB-AFC80024E4B4}"/>
              </a:ext>
            </a:extLst>
          </p:cNvPr>
          <p:cNvSpPr txBox="1"/>
          <p:nvPr/>
        </p:nvSpPr>
        <p:spPr>
          <a:xfrm>
            <a:off x="780259" y="307991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533EAE0-1B88-491F-B15D-E1540FC765A4}"/>
              </a:ext>
            </a:extLst>
          </p:cNvPr>
          <p:cNvSpPr/>
          <p:nvPr/>
        </p:nvSpPr>
        <p:spPr>
          <a:xfrm>
            <a:off x="2762611" y="2359347"/>
            <a:ext cx="418810" cy="418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B2084D7-02B1-429C-A5F4-3CB44A778B4C}"/>
              </a:ext>
            </a:extLst>
          </p:cNvPr>
          <p:cNvSpPr/>
          <p:nvPr/>
        </p:nvSpPr>
        <p:spPr>
          <a:xfrm>
            <a:off x="3414259" y="3548384"/>
            <a:ext cx="418810" cy="418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51FFF0E-8E92-4B9A-95F7-8457717ABCED}"/>
              </a:ext>
            </a:extLst>
          </p:cNvPr>
          <p:cNvSpPr/>
          <p:nvPr/>
        </p:nvSpPr>
        <p:spPr>
          <a:xfrm>
            <a:off x="4105160" y="2359347"/>
            <a:ext cx="418810" cy="418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68032C2-F423-4990-AE18-4819AB5315A2}"/>
              </a:ext>
            </a:extLst>
          </p:cNvPr>
          <p:cNvCxnSpPr>
            <a:cxnSpLocks/>
            <a:stCxn id="100" idx="7"/>
            <a:endCxn id="102" idx="1"/>
          </p:cNvCxnSpPr>
          <p:nvPr/>
        </p:nvCxnSpPr>
        <p:spPr>
          <a:xfrm>
            <a:off x="3120088" y="2420680"/>
            <a:ext cx="1046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402CBA2-C1F7-44C2-89C5-F56409121A79}"/>
              </a:ext>
            </a:extLst>
          </p:cNvPr>
          <p:cNvCxnSpPr>
            <a:cxnSpLocks/>
            <a:stCxn id="102" idx="2"/>
            <a:endCxn id="100" idx="6"/>
          </p:cNvCxnSpPr>
          <p:nvPr/>
        </p:nvCxnSpPr>
        <p:spPr>
          <a:xfrm flipH="1">
            <a:off x="3181421" y="2568752"/>
            <a:ext cx="923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79747FD-BE7E-4683-8402-9CD71459352D}"/>
              </a:ext>
            </a:extLst>
          </p:cNvPr>
          <p:cNvCxnSpPr>
            <a:cxnSpLocks/>
            <a:stCxn id="102" idx="3"/>
            <a:endCxn id="101" idx="0"/>
          </p:cNvCxnSpPr>
          <p:nvPr/>
        </p:nvCxnSpPr>
        <p:spPr>
          <a:xfrm flipH="1">
            <a:off x="3623664" y="2716824"/>
            <a:ext cx="542829" cy="83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EEAD71C-806A-493A-97D4-71849E55C8AF}"/>
              </a:ext>
            </a:extLst>
          </p:cNvPr>
          <p:cNvCxnSpPr>
            <a:cxnSpLocks/>
            <a:stCxn id="101" idx="7"/>
            <a:endCxn id="102" idx="4"/>
          </p:cNvCxnSpPr>
          <p:nvPr/>
        </p:nvCxnSpPr>
        <p:spPr>
          <a:xfrm flipV="1">
            <a:off x="3771736" y="2778157"/>
            <a:ext cx="542829" cy="83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E645362-83AF-46C6-870A-E71E045C8A0E}"/>
              </a:ext>
            </a:extLst>
          </p:cNvPr>
          <p:cNvCxnSpPr>
            <a:cxnSpLocks/>
            <a:stCxn id="101" idx="1"/>
            <a:endCxn id="100" idx="4"/>
          </p:cNvCxnSpPr>
          <p:nvPr/>
        </p:nvCxnSpPr>
        <p:spPr>
          <a:xfrm flipH="1" flipV="1">
            <a:off x="2972016" y="2778157"/>
            <a:ext cx="503576" cy="83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09E2FD2-0C01-426A-BDF1-60389D5D621F}"/>
              </a:ext>
            </a:extLst>
          </p:cNvPr>
          <p:cNvCxnSpPr>
            <a:cxnSpLocks/>
            <a:stCxn id="100" idx="5"/>
            <a:endCxn id="101" idx="0"/>
          </p:cNvCxnSpPr>
          <p:nvPr/>
        </p:nvCxnSpPr>
        <p:spPr>
          <a:xfrm>
            <a:off x="3120088" y="2716824"/>
            <a:ext cx="503576" cy="83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709000EA-D37A-44A2-B8D6-951AFA7692FF}"/>
              </a:ext>
            </a:extLst>
          </p:cNvPr>
          <p:cNvSpPr txBox="1"/>
          <p:nvPr/>
        </p:nvSpPr>
        <p:spPr>
          <a:xfrm>
            <a:off x="3538898" y="21961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5E92DED-BF5E-4D79-BCA3-FA5AC3815270}"/>
              </a:ext>
            </a:extLst>
          </p:cNvPr>
          <p:cNvSpPr txBox="1"/>
          <p:nvPr/>
        </p:nvSpPr>
        <p:spPr>
          <a:xfrm>
            <a:off x="3956477" y="306765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8361298-73B5-45E2-93FD-EFF54FB8C3D2}"/>
              </a:ext>
            </a:extLst>
          </p:cNvPr>
          <p:cNvSpPr txBox="1"/>
          <p:nvPr/>
        </p:nvSpPr>
        <p:spPr>
          <a:xfrm>
            <a:off x="3713305" y="28947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CC9D75-7B4C-413C-82BB-040100128DAD}"/>
              </a:ext>
            </a:extLst>
          </p:cNvPr>
          <p:cNvSpPr txBox="1"/>
          <p:nvPr/>
        </p:nvSpPr>
        <p:spPr>
          <a:xfrm>
            <a:off x="3542971" y="24830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E8B9027-4BFD-4633-99AB-0E22D7796D48}"/>
              </a:ext>
            </a:extLst>
          </p:cNvPr>
          <p:cNvSpPr txBox="1"/>
          <p:nvPr/>
        </p:nvSpPr>
        <p:spPr>
          <a:xfrm>
            <a:off x="3285122" y="287051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AC73BE0-D260-4F48-A19E-6961604593EE}"/>
              </a:ext>
            </a:extLst>
          </p:cNvPr>
          <p:cNvSpPr txBox="1"/>
          <p:nvPr/>
        </p:nvSpPr>
        <p:spPr>
          <a:xfrm>
            <a:off x="3041303" y="307991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9A67DBA-EA9C-453F-A0DF-3AA763976EB3}"/>
              </a:ext>
            </a:extLst>
          </p:cNvPr>
          <p:cNvSpPr/>
          <p:nvPr/>
        </p:nvSpPr>
        <p:spPr>
          <a:xfrm>
            <a:off x="5054444" y="2307202"/>
            <a:ext cx="418810" cy="418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62C8D92-E073-40E6-84C8-E38A62E9C197}"/>
              </a:ext>
            </a:extLst>
          </p:cNvPr>
          <p:cNvSpPr/>
          <p:nvPr/>
        </p:nvSpPr>
        <p:spPr>
          <a:xfrm>
            <a:off x="5706092" y="3496239"/>
            <a:ext cx="418810" cy="418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34FE5E40-6A82-41A1-86EA-0B77A3A98F96}"/>
              </a:ext>
            </a:extLst>
          </p:cNvPr>
          <p:cNvSpPr/>
          <p:nvPr/>
        </p:nvSpPr>
        <p:spPr>
          <a:xfrm>
            <a:off x="6396993" y="2307202"/>
            <a:ext cx="418810" cy="418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CD02D0F-F33D-48E8-8E60-3B6B424AB90F}"/>
              </a:ext>
            </a:extLst>
          </p:cNvPr>
          <p:cNvCxnSpPr>
            <a:cxnSpLocks/>
            <a:stCxn id="115" idx="7"/>
            <a:endCxn id="117" idx="1"/>
          </p:cNvCxnSpPr>
          <p:nvPr/>
        </p:nvCxnSpPr>
        <p:spPr>
          <a:xfrm>
            <a:off x="5411921" y="2368535"/>
            <a:ext cx="1046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1BAA33E-A252-47ED-9CB6-6663CC4E461C}"/>
              </a:ext>
            </a:extLst>
          </p:cNvPr>
          <p:cNvCxnSpPr>
            <a:cxnSpLocks/>
            <a:stCxn id="117" idx="2"/>
            <a:endCxn id="115" idx="6"/>
          </p:cNvCxnSpPr>
          <p:nvPr/>
        </p:nvCxnSpPr>
        <p:spPr>
          <a:xfrm flipH="1">
            <a:off x="5473254" y="2516607"/>
            <a:ext cx="923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071F80A-B312-44B4-B1EB-F3A2BEC8C02E}"/>
              </a:ext>
            </a:extLst>
          </p:cNvPr>
          <p:cNvCxnSpPr>
            <a:cxnSpLocks/>
            <a:stCxn id="117" idx="3"/>
            <a:endCxn id="116" idx="0"/>
          </p:cNvCxnSpPr>
          <p:nvPr/>
        </p:nvCxnSpPr>
        <p:spPr>
          <a:xfrm flipH="1">
            <a:off x="5915497" y="2664679"/>
            <a:ext cx="542829" cy="83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FD7EDE8-BCE7-4BE6-903C-B5DC5BB6C0BE}"/>
              </a:ext>
            </a:extLst>
          </p:cNvPr>
          <p:cNvCxnSpPr>
            <a:cxnSpLocks/>
            <a:stCxn id="116" idx="7"/>
            <a:endCxn id="117" idx="4"/>
          </p:cNvCxnSpPr>
          <p:nvPr/>
        </p:nvCxnSpPr>
        <p:spPr>
          <a:xfrm flipV="1">
            <a:off x="6063569" y="2726012"/>
            <a:ext cx="542829" cy="83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6152962-8946-422D-B215-3961A85C4C72}"/>
              </a:ext>
            </a:extLst>
          </p:cNvPr>
          <p:cNvCxnSpPr>
            <a:cxnSpLocks/>
            <a:stCxn id="116" idx="1"/>
            <a:endCxn id="115" idx="4"/>
          </p:cNvCxnSpPr>
          <p:nvPr/>
        </p:nvCxnSpPr>
        <p:spPr>
          <a:xfrm flipH="1" flipV="1">
            <a:off x="5263849" y="2726012"/>
            <a:ext cx="503576" cy="83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89F23A1-162E-492E-B783-30767BEC76E2}"/>
              </a:ext>
            </a:extLst>
          </p:cNvPr>
          <p:cNvCxnSpPr>
            <a:cxnSpLocks/>
            <a:stCxn id="115" idx="5"/>
            <a:endCxn id="116" idx="0"/>
          </p:cNvCxnSpPr>
          <p:nvPr/>
        </p:nvCxnSpPr>
        <p:spPr>
          <a:xfrm>
            <a:off x="5411921" y="2664679"/>
            <a:ext cx="503576" cy="83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46F9C428-20E1-47A0-AFBC-142C764A6C41}"/>
              </a:ext>
            </a:extLst>
          </p:cNvPr>
          <p:cNvSpPr txBox="1"/>
          <p:nvPr/>
        </p:nvSpPr>
        <p:spPr>
          <a:xfrm>
            <a:off x="5830731" y="21440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F95CC70-A5DC-48E2-80D1-0DCCD815BA74}"/>
              </a:ext>
            </a:extLst>
          </p:cNvPr>
          <p:cNvSpPr txBox="1"/>
          <p:nvPr/>
        </p:nvSpPr>
        <p:spPr>
          <a:xfrm>
            <a:off x="6248310" y="301551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F160C11-92D4-42B2-90B4-40D56C11502E}"/>
              </a:ext>
            </a:extLst>
          </p:cNvPr>
          <p:cNvSpPr txBox="1"/>
          <p:nvPr/>
        </p:nvSpPr>
        <p:spPr>
          <a:xfrm>
            <a:off x="6005138" y="28425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277D25D-41A3-4870-8F88-6A62CB95CCD0}"/>
              </a:ext>
            </a:extLst>
          </p:cNvPr>
          <p:cNvSpPr txBox="1"/>
          <p:nvPr/>
        </p:nvSpPr>
        <p:spPr>
          <a:xfrm>
            <a:off x="5834804" y="24308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24C13FE-003A-4956-92B9-05C3344CE403}"/>
              </a:ext>
            </a:extLst>
          </p:cNvPr>
          <p:cNvSpPr txBox="1"/>
          <p:nvPr/>
        </p:nvSpPr>
        <p:spPr>
          <a:xfrm>
            <a:off x="5576955" y="281836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C76E29E-5464-4895-8EEB-87C76DA7835E}"/>
              </a:ext>
            </a:extLst>
          </p:cNvPr>
          <p:cNvSpPr txBox="1"/>
          <p:nvPr/>
        </p:nvSpPr>
        <p:spPr>
          <a:xfrm>
            <a:off x="5333136" y="30277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96092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/>
              <a:t>Idea</a:t>
            </a:r>
            <a:endParaRPr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2FA8F6A-AA51-4A43-9F9C-3FE4A8DA55F4}"/>
                  </a:ext>
                </a:extLst>
              </p:cNvPr>
              <p:cNvSpPr/>
              <p:nvPr/>
            </p:nvSpPr>
            <p:spPr>
              <a:xfrm>
                <a:off x="902293" y="1577349"/>
                <a:ext cx="7727358" cy="1600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We can compute all shortest paths and record how many times each edge appears.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But that is too tedious and require running Dijkstra many times.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Maybe we can use Floyd-</a:t>
                </a:r>
                <a:r>
                  <a:rPr lang="en-US" dirty="0" err="1">
                    <a:solidFill>
                      <a:schemeClr val="tx1"/>
                    </a:solidFill>
                  </a:rPr>
                  <a:t>Warshall</a:t>
                </a:r>
                <a:r>
                  <a:rPr lang="en-US" dirty="0">
                    <a:solidFill>
                      <a:schemeClr val="tx1"/>
                    </a:solidFill>
                  </a:rPr>
                  <a:t> (check problem input for a hint, it’s uses adjacency matrix and input size is small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&lt;50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Do you have any suggestions?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An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solution exists!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2FA8F6A-AA51-4A43-9F9C-3FE4A8DA5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93" y="1577349"/>
                <a:ext cx="7727358" cy="1600438"/>
              </a:xfrm>
              <a:prstGeom prst="rect">
                <a:avLst/>
              </a:prstGeom>
              <a:blipFill>
                <a:blip r:embed="rId3"/>
                <a:stretch>
                  <a:fillRect l="-79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8463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/>
              <a:t>Efficient approach</a:t>
            </a:r>
            <a:endParaRPr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2FA8F6A-AA51-4A43-9F9C-3FE4A8DA55F4}"/>
                  </a:ext>
                </a:extLst>
              </p:cNvPr>
              <p:cNvSpPr/>
              <p:nvPr/>
            </p:nvSpPr>
            <p:spPr>
              <a:xfrm>
                <a:off x="902293" y="1577349"/>
                <a:ext cx="7727358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Compute all pair shortest paths using Floyd-</a:t>
                </a:r>
                <a:r>
                  <a:rPr lang="en-US" dirty="0" err="1">
                    <a:solidFill>
                      <a:schemeClr val="tx1"/>
                    </a:solidFill>
                  </a:rPr>
                  <a:t>warshall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Try all possible ordered pairs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Compare each edge with the shortest path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check if it’s included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	But, how do we check if an edge is included in the shortest path??!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	Compare it with the shortest path on the end points!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2FA8F6A-AA51-4A43-9F9C-3FE4A8DA5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93" y="1577349"/>
                <a:ext cx="7727358" cy="1815882"/>
              </a:xfrm>
              <a:prstGeom prst="rect">
                <a:avLst/>
              </a:prstGeom>
              <a:blipFill>
                <a:blip r:embed="rId3"/>
                <a:stretch>
                  <a:fillRect l="-79" t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D6F7A956-5EC7-4255-8C05-19E672D1D809}"/>
              </a:ext>
            </a:extLst>
          </p:cNvPr>
          <p:cNvSpPr/>
          <p:nvPr/>
        </p:nvSpPr>
        <p:spPr>
          <a:xfrm>
            <a:off x="466217" y="3638720"/>
            <a:ext cx="369295" cy="385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E85278-EDE4-4090-8348-2AE29D3F9962}"/>
              </a:ext>
            </a:extLst>
          </p:cNvPr>
          <p:cNvSpPr/>
          <p:nvPr/>
        </p:nvSpPr>
        <p:spPr>
          <a:xfrm>
            <a:off x="3865576" y="3679975"/>
            <a:ext cx="369295" cy="385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F53E82-4BF3-4A98-AC25-A1DCEEAC1FC8}"/>
              </a:ext>
            </a:extLst>
          </p:cNvPr>
          <p:cNvSpPr/>
          <p:nvPr/>
        </p:nvSpPr>
        <p:spPr>
          <a:xfrm>
            <a:off x="1644963" y="3777177"/>
            <a:ext cx="369295" cy="385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E87280-616C-4ACA-BB92-D1B34A6A82B1}"/>
              </a:ext>
            </a:extLst>
          </p:cNvPr>
          <p:cNvSpPr/>
          <p:nvPr/>
        </p:nvSpPr>
        <p:spPr>
          <a:xfrm>
            <a:off x="2656489" y="3775629"/>
            <a:ext cx="369295" cy="385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A2D9EF-82DC-41FC-BD44-94E00AC179F6}"/>
              </a:ext>
            </a:extLst>
          </p:cNvPr>
          <p:cNvSpPr/>
          <p:nvPr/>
        </p:nvSpPr>
        <p:spPr>
          <a:xfrm>
            <a:off x="1649520" y="4312763"/>
            <a:ext cx="369295" cy="385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91DEC0-9D20-41CD-85FC-BE2B12EDFC8B}"/>
              </a:ext>
            </a:extLst>
          </p:cNvPr>
          <p:cNvSpPr/>
          <p:nvPr/>
        </p:nvSpPr>
        <p:spPr>
          <a:xfrm>
            <a:off x="1649520" y="3189867"/>
            <a:ext cx="369295" cy="385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94797A-34B7-4CE2-A8CF-22056C1225B9}"/>
              </a:ext>
            </a:extLst>
          </p:cNvPr>
          <p:cNvSpPr/>
          <p:nvPr/>
        </p:nvSpPr>
        <p:spPr>
          <a:xfrm>
            <a:off x="2656488" y="3189867"/>
            <a:ext cx="369295" cy="385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E1D636-492C-4953-BF1B-BEDCE8EB3199}"/>
              </a:ext>
            </a:extLst>
          </p:cNvPr>
          <p:cNvSpPr/>
          <p:nvPr/>
        </p:nvSpPr>
        <p:spPr>
          <a:xfrm>
            <a:off x="2656488" y="4308195"/>
            <a:ext cx="369295" cy="385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6A87A59-4990-4043-B862-2A4A8F6FA410}"/>
              </a:ext>
            </a:extLst>
          </p:cNvPr>
          <p:cNvCxnSpPr>
            <a:cxnSpLocks/>
            <a:stCxn id="2" idx="7"/>
            <a:endCxn id="9" idx="2"/>
          </p:cNvCxnSpPr>
          <p:nvPr/>
        </p:nvCxnSpPr>
        <p:spPr>
          <a:xfrm flipV="1">
            <a:off x="781430" y="3382723"/>
            <a:ext cx="868090" cy="31248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4C0019-DD6B-49B3-9E09-3201B4A887DC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>
            <a:off x="835512" y="3831576"/>
            <a:ext cx="809451" cy="13845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9062E1-8522-4C2F-A115-A17465764313}"/>
              </a:ext>
            </a:extLst>
          </p:cNvPr>
          <p:cNvCxnSpPr>
            <a:cxnSpLocks/>
            <a:stCxn id="2" idx="5"/>
            <a:endCxn id="8" idx="2"/>
          </p:cNvCxnSpPr>
          <p:nvPr/>
        </p:nvCxnSpPr>
        <p:spPr>
          <a:xfrm>
            <a:off x="781430" y="3967946"/>
            <a:ext cx="868090" cy="53767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FDFAA0-4E64-45C6-B0F1-3E80476959D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014258" y="3968485"/>
            <a:ext cx="642231" cy="1548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FAF21F7-E738-47CA-8E19-5DD5A03788B7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2018815" y="4501051"/>
            <a:ext cx="637673" cy="4568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6BE450-1E43-4C99-BDE8-BAC349B909F2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2018815" y="3382723"/>
            <a:ext cx="637673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618D9A9-CA53-4C17-B95C-FFC29C149E7E}"/>
              </a:ext>
            </a:extLst>
          </p:cNvPr>
          <p:cNvCxnSpPr>
            <a:cxnSpLocks/>
            <a:stCxn id="10" idx="6"/>
            <a:endCxn id="5" idx="1"/>
          </p:cNvCxnSpPr>
          <p:nvPr/>
        </p:nvCxnSpPr>
        <p:spPr>
          <a:xfrm>
            <a:off x="3025783" y="3382723"/>
            <a:ext cx="893875" cy="35373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7711329-11F5-45C6-9A09-DA51F8B4FCCA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 flipV="1">
            <a:off x="3025784" y="3872831"/>
            <a:ext cx="839792" cy="9565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AF6F65C-7D6D-48F9-A1BD-A5B6B180010C}"/>
              </a:ext>
            </a:extLst>
          </p:cNvPr>
          <p:cNvCxnSpPr>
            <a:cxnSpLocks/>
            <a:stCxn id="11" idx="6"/>
            <a:endCxn id="5" idx="3"/>
          </p:cNvCxnSpPr>
          <p:nvPr/>
        </p:nvCxnSpPr>
        <p:spPr>
          <a:xfrm flipV="1">
            <a:off x="3025783" y="4009201"/>
            <a:ext cx="893875" cy="49185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C0C2364-3491-4A72-9107-7098F797A576}"/>
                  </a:ext>
                </a:extLst>
              </p:cNvPr>
              <p:cNvSpPr txBox="1"/>
              <p:nvPr/>
            </p:nvSpPr>
            <p:spPr>
              <a:xfrm>
                <a:off x="1032917" y="3592107"/>
                <a:ext cx="5364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C0C2364-3491-4A72-9107-7098F797A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917" y="3592107"/>
                <a:ext cx="536493" cy="307777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10A2E48-BF84-43CB-BF94-AF86B4419E51}"/>
                  </a:ext>
                </a:extLst>
              </p:cNvPr>
              <p:cNvSpPr txBox="1"/>
              <p:nvPr/>
            </p:nvSpPr>
            <p:spPr>
              <a:xfrm>
                <a:off x="902293" y="3219192"/>
                <a:ext cx="4900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10A2E48-BF84-43CB-BF94-AF86B4419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93" y="3219192"/>
                <a:ext cx="490006" cy="307777"/>
              </a:xfrm>
              <a:prstGeom prst="rect">
                <a:avLst/>
              </a:prstGeom>
              <a:blipFill>
                <a:blip r:embed="rId5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63F1980-BC9A-47F4-9BED-E533AEFB8E84}"/>
                  </a:ext>
                </a:extLst>
              </p:cNvPr>
              <p:cNvSpPr txBox="1"/>
              <p:nvPr/>
            </p:nvSpPr>
            <p:spPr>
              <a:xfrm>
                <a:off x="2089577" y="3050415"/>
                <a:ext cx="4442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63F1980-BC9A-47F4-9BED-E533AEFB8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577" y="3050415"/>
                <a:ext cx="444224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73842FA-5745-4F43-8FC6-4DA42BBED700}"/>
                  </a:ext>
                </a:extLst>
              </p:cNvPr>
              <p:cNvSpPr txBox="1"/>
              <p:nvPr/>
            </p:nvSpPr>
            <p:spPr>
              <a:xfrm>
                <a:off x="3225651" y="3152323"/>
                <a:ext cx="4941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73842FA-5745-4F43-8FC6-4DA42BBED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651" y="3152323"/>
                <a:ext cx="494174" cy="307777"/>
              </a:xfrm>
              <a:prstGeom prst="rect">
                <a:avLst/>
              </a:prstGeom>
              <a:blipFill>
                <a:blip r:embed="rId7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55FA8BC-E978-456B-9D19-271047FE7451}"/>
                  </a:ext>
                </a:extLst>
              </p:cNvPr>
              <p:cNvSpPr txBox="1"/>
              <p:nvPr/>
            </p:nvSpPr>
            <p:spPr>
              <a:xfrm>
                <a:off x="804054" y="4138336"/>
                <a:ext cx="5829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55FA8BC-E978-456B-9D19-271047FE7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54" y="4138336"/>
                <a:ext cx="582980" cy="307777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20BD3EF-641F-4D8A-8AE1-1FD217152FC3}"/>
                  </a:ext>
                </a:extLst>
              </p:cNvPr>
              <p:cNvSpPr txBox="1"/>
              <p:nvPr/>
            </p:nvSpPr>
            <p:spPr>
              <a:xfrm>
                <a:off x="2090225" y="3640807"/>
                <a:ext cx="4907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20BD3EF-641F-4D8A-8AE1-1FD217152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225" y="3640807"/>
                <a:ext cx="490711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51BEC2B-5E0E-4827-B61F-11A5BDEA362D}"/>
                  </a:ext>
                </a:extLst>
              </p:cNvPr>
              <p:cNvSpPr txBox="1"/>
              <p:nvPr/>
            </p:nvSpPr>
            <p:spPr>
              <a:xfrm>
                <a:off x="2117529" y="4165621"/>
                <a:ext cx="537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51BEC2B-5E0E-4827-B61F-11A5BDEA3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529" y="4165621"/>
                <a:ext cx="537198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306B7A2-B4E8-4FB9-8F69-718023ED20BA}"/>
                  </a:ext>
                </a:extLst>
              </p:cNvPr>
              <p:cNvSpPr txBox="1"/>
              <p:nvPr/>
            </p:nvSpPr>
            <p:spPr>
              <a:xfrm>
                <a:off x="3167956" y="3612881"/>
                <a:ext cx="5406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306B7A2-B4E8-4FB9-8F69-718023ED2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956" y="3612881"/>
                <a:ext cx="540661" cy="307777"/>
              </a:xfrm>
              <a:prstGeom prst="rect">
                <a:avLst/>
              </a:prstGeom>
              <a:blipFill>
                <a:blip r:embed="rId11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36388C7-8F97-467F-8D30-69E897EF1A47}"/>
                  </a:ext>
                </a:extLst>
              </p:cNvPr>
              <p:cNvSpPr txBox="1"/>
              <p:nvPr/>
            </p:nvSpPr>
            <p:spPr>
              <a:xfrm>
                <a:off x="3316774" y="4233990"/>
                <a:ext cx="5871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36388C7-8F97-467F-8D30-69E897EF1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774" y="4233990"/>
                <a:ext cx="587148" cy="307777"/>
              </a:xfrm>
              <a:prstGeom prst="rect">
                <a:avLst/>
              </a:prstGeom>
              <a:blipFill>
                <a:blip r:embed="rId1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94C0950-6D1B-4DDD-8217-0B4631CCE4FA}"/>
                  </a:ext>
                </a:extLst>
              </p:cNvPr>
              <p:cNvSpPr txBox="1"/>
              <p:nvPr/>
            </p:nvSpPr>
            <p:spPr>
              <a:xfrm>
                <a:off x="4797669" y="3460100"/>
                <a:ext cx="403463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𝑛𝑒𝑒𝑑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′′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𝑛𝑒𝑒𝑑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′′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′′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′′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94C0950-6D1B-4DDD-8217-0B4631CCE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669" y="3460100"/>
                <a:ext cx="4034631" cy="95410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>
            <a:extLst>
              <a:ext uri="{FF2B5EF4-FFF2-40B4-BE49-F238E27FC236}">
                <a16:creationId xmlns:a16="http://schemas.microsoft.com/office/drawing/2014/main" id="{EFF2F439-7943-468A-8937-439C83744373}"/>
              </a:ext>
            </a:extLst>
          </p:cNvPr>
          <p:cNvSpPr txBox="1"/>
          <p:nvPr/>
        </p:nvSpPr>
        <p:spPr>
          <a:xfrm>
            <a:off x="2129588" y="469390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67C15EF-B7BD-4EBA-83F2-F39CD5850BDF}"/>
              </a:ext>
            </a:extLst>
          </p:cNvPr>
          <p:cNvSpPr txBox="1"/>
          <p:nvPr/>
        </p:nvSpPr>
        <p:spPr>
          <a:xfrm>
            <a:off x="6632883" y="417484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48730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/>
              <a:t>Solution</a:t>
            </a:r>
            <a:endParaRPr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A2FA3F-5A69-45AA-A5E1-172415F10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884" y="1058225"/>
            <a:ext cx="6087325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214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512700" y="1532775"/>
            <a:ext cx="8118600" cy="1883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Hope you had fun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2400" b="1" dirty="0"/>
              <a:t>We are going to cover 4 algorithms:</a:t>
            </a:r>
          </a:p>
        </p:txBody>
      </p:sp>
      <p:sp>
        <p:nvSpPr>
          <p:cNvPr id="3" name="Shape 76">
            <a:extLst>
              <a:ext uri="{FF2B5EF4-FFF2-40B4-BE49-F238E27FC236}">
                <a16:creationId xmlns:a16="http://schemas.microsoft.com/office/drawing/2014/main" id="{D58E9B42-F50F-4439-8D8C-18A85D73DE6F}"/>
              </a:ext>
            </a:extLst>
          </p:cNvPr>
          <p:cNvSpPr txBox="1">
            <a:spLocks/>
          </p:cNvSpPr>
          <p:nvPr/>
        </p:nvSpPr>
        <p:spPr>
          <a:xfrm>
            <a:off x="1047277" y="3334279"/>
            <a:ext cx="4045200" cy="157974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61950">
              <a:buSzPts val="2100"/>
              <a:buFont typeface="+mj-lt"/>
              <a:buAutoNum type="arabicPeriod"/>
            </a:pPr>
            <a:r>
              <a:rPr lang="en-US" sz="1800" b="1" dirty="0">
                <a:solidFill>
                  <a:schemeClr val="accent1"/>
                </a:solidFill>
                <a:latin typeface="Old Standard TT"/>
                <a:sym typeface="Old Standard TT"/>
              </a:rPr>
              <a:t>BFS</a:t>
            </a:r>
          </a:p>
          <a:p>
            <a:pPr marL="457200" indent="-361950">
              <a:buSzPts val="2100"/>
              <a:buFont typeface="+mj-lt"/>
              <a:buAutoNum type="arabicPeriod"/>
            </a:pPr>
            <a:r>
              <a:rPr lang="en-US" sz="1800" b="1" dirty="0">
                <a:solidFill>
                  <a:schemeClr val="accent1"/>
                </a:solidFill>
                <a:latin typeface="Old Standard TT"/>
                <a:sym typeface="Old Standard TT"/>
              </a:rPr>
              <a:t>Dijkstra’s</a:t>
            </a:r>
          </a:p>
          <a:p>
            <a:pPr marL="457200" indent="-361950">
              <a:buSzPts val="2100"/>
              <a:buFont typeface="+mj-lt"/>
              <a:buAutoNum type="arabicPeriod"/>
            </a:pPr>
            <a:r>
              <a:rPr lang="en-US" sz="1800" b="1" dirty="0">
                <a:solidFill>
                  <a:schemeClr val="accent1"/>
                </a:solidFill>
                <a:latin typeface="Old Standard TT"/>
                <a:sym typeface="Old Standard TT"/>
              </a:rPr>
              <a:t>Bellman-ford</a:t>
            </a:r>
          </a:p>
          <a:p>
            <a:pPr marL="457200" indent="-361950">
              <a:buSzPts val="2100"/>
              <a:buFont typeface="+mj-lt"/>
              <a:buAutoNum type="arabicPeriod"/>
            </a:pPr>
            <a:r>
              <a:rPr lang="en-US" sz="1800" b="1" dirty="0">
                <a:solidFill>
                  <a:schemeClr val="accent1"/>
                </a:solidFill>
                <a:latin typeface="Old Standard TT"/>
                <a:sym typeface="Old Standard TT"/>
              </a:rPr>
              <a:t>Floyd-</a:t>
            </a:r>
            <a:r>
              <a:rPr lang="en-US" sz="1800" b="1" dirty="0" err="1">
                <a:solidFill>
                  <a:schemeClr val="accent1"/>
                </a:solidFill>
                <a:latin typeface="Old Standard TT"/>
                <a:sym typeface="Old Standard TT"/>
              </a:rPr>
              <a:t>Warshall</a:t>
            </a:r>
            <a:endParaRPr lang="en-US" sz="1800" b="1" dirty="0">
              <a:solidFill>
                <a:schemeClr val="accent1"/>
              </a:solidFill>
              <a:latin typeface="Old Standard TT"/>
              <a:sym typeface="Old Standard TT"/>
            </a:endParaRPr>
          </a:p>
        </p:txBody>
      </p:sp>
    </p:spTree>
    <p:extLst>
      <p:ext uri="{BB962C8B-B14F-4D97-AF65-F5344CB8AC3E}">
        <p14:creationId xmlns:p14="http://schemas.microsoft.com/office/powerpoint/2010/main" val="396327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BFS</a:t>
            </a:r>
          </a:p>
        </p:txBody>
      </p:sp>
    </p:spTree>
    <p:extLst>
      <p:ext uri="{BB962C8B-B14F-4D97-AF65-F5344CB8AC3E}">
        <p14:creationId xmlns:p14="http://schemas.microsoft.com/office/powerpoint/2010/main" val="3850890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BFS</a:t>
            </a:r>
            <a:endParaRPr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E2614A-010B-44E6-B248-E54E1FC4422C}"/>
                  </a:ext>
                </a:extLst>
              </p:cNvPr>
              <p:cNvSpPr txBox="1"/>
              <p:nvPr/>
            </p:nvSpPr>
            <p:spPr>
              <a:xfrm>
                <a:off x="540618" y="1392452"/>
                <a:ext cx="743071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Specs: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Need uniform weight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Very efficient,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Need to store distance information instead of just visited/unvisited for each node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Can be used to compute shortest paths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to all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E2614A-010B-44E6-B248-E54E1FC44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18" y="1392452"/>
                <a:ext cx="7430715" cy="2677656"/>
              </a:xfrm>
              <a:prstGeom prst="rect">
                <a:avLst/>
              </a:prstGeom>
              <a:blipFill>
                <a:blip r:embed="rId3"/>
                <a:stretch>
                  <a:fillRect l="-1313" t="-1591" b="-4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350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AB0997B-CB15-44D5-A997-B16313917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444500"/>
            <a:ext cx="72136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8273"/>
      </p:ext>
    </p:extLst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2176</Words>
  <Application>Microsoft Office PowerPoint</Application>
  <PresentationFormat>On-screen Show (16:9)</PresentationFormat>
  <Paragraphs>369</Paragraphs>
  <Slides>59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Old Standard TT</vt:lpstr>
      <vt:lpstr>Arial</vt:lpstr>
      <vt:lpstr>Cambria Math</vt:lpstr>
      <vt:lpstr>Paperback</vt:lpstr>
      <vt:lpstr>McGill Competitive programming -Graph theory part 2</vt:lpstr>
      <vt:lpstr>Topics today:</vt:lpstr>
      <vt:lpstr>Shortest paths</vt:lpstr>
      <vt:lpstr>Definition: Given a weighted graph G(V,E) with u,v∈ V find the shortest path from u to v.</vt:lpstr>
      <vt:lpstr>Weights could represent distance between cities, cost of going from one vertex to another … etc.</vt:lpstr>
      <vt:lpstr>We are going to cover 4 algorithms:</vt:lpstr>
      <vt:lpstr>BFS</vt:lpstr>
      <vt:lpstr>BFS</vt:lpstr>
      <vt:lpstr>PowerPoint Presentation</vt:lpstr>
      <vt:lpstr>Dijkstra’s</vt:lpstr>
      <vt:lpstr>Dijkstra’s</vt:lpstr>
      <vt:lpstr>Proof intuition:</vt:lpstr>
      <vt:lpstr>Proof intuition:</vt:lpstr>
      <vt:lpstr>Proof intuition:</vt:lpstr>
      <vt:lpstr>Proof intuition:</vt:lpstr>
      <vt:lpstr>Example:</vt:lpstr>
      <vt:lpstr>Example:</vt:lpstr>
      <vt:lpstr>Example:</vt:lpstr>
      <vt:lpstr>Final notes:</vt:lpstr>
      <vt:lpstr>Bellman-ford</vt:lpstr>
      <vt:lpstr>Problem with Dijkstra’s</vt:lpstr>
      <vt:lpstr>Problem with Dijkstra’s</vt:lpstr>
      <vt:lpstr>Bellman-ford</vt:lpstr>
      <vt:lpstr>Floyd-Warshall</vt:lpstr>
      <vt:lpstr>What if we need all pairs shortest paths?</vt:lpstr>
      <vt:lpstr>What if we need all pairs shortest paths?</vt:lpstr>
      <vt:lpstr>What if we need all pairs shortest paths?</vt:lpstr>
      <vt:lpstr>PowerPoint Presentation</vt:lpstr>
      <vt:lpstr>Floyd-Warshall</vt:lpstr>
      <vt:lpstr>Intuition:</vt:lpstr>
      <vt:lpstr>Code:</vt:lpstr>
      <vt:lpstr>Minimum spanning tree</vt:lpstr>
      <vt:lpstr>Definition: Given a weighted graph G(V,E) find a subset of E, T such that: 1) T is a Tree 2) T spans all vertices 3) T is of minimum total weight among all possible trees</vt:lpstr>
      <vt:lpstr>There are 2 popular algorithms:</vt:lpstr>
      <vt:lpstr>Kruskal’s</vt:lpstr>
      <vt:lpstr>Kruskal’s</vt:lpstr>
      <vt:lpstr>Kruskal’s</vt:lpstr>
      <vt:lpstr>Kruskal’s</vt:lpstr>
      <vt:lpstr>Intuition : </vt:lpstr>
      <vt:lpstr>Code:</vt:lpstr>
      <vt:lpstr>Problems</vt:lpstr>
      <vt:lpstr>Starters Problems:</vt:lpstr>
      <vt:lpstr>1. Increasing Shortest Path</vt:lpstr>
      <vt:lpstr>Idea</vt:lpstr>
      <vt:lpstr>2. Mario Kart</vt:lpstr>
      <vt:lpstr>Mario Kart</vt:lpstr>
      <vt:lpstr>3. Change of scenery</vt:lpstr>
      <vt:lpstr>Change of scenery</vt:lpstr>
      <vt:lpstr>Change of scenery</vt:lpstr>
      <vt:lpstr>Change of scenery</vt:lpstr>
      <vt:lpstr>Change of scenery</vt:lpstr>
      <vt:lpstr>Solution</vt:lpstr>
      <vt:lpstr>4. Best Edges</vt:lpstr>
      <vt:lpstr>4. Best Edges</vt:lpstr>
      <vt:lpstr>4. Best Edges</vt:lpstr>
      <vt:lpstr>Idea</vt:lpstr>
      <vt:lpstr>Efficient approach</vt:lpstr>
      <vt:lpstr>Solution</vt:lpstr>
      <vt:lpstr>Hope you had fun 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McGill Competitive programming -Intro</dc:title>
  <cp:lastModifiedBy>Andre Kaba</cp:lastModifiedBy>
  <cp:revision>44</cp:revision>
  <dcterms:modified xsi:type="dcterms:W3CDTF">2018-01-14T16:36:50Z</dcterms:modified>
</cp:coreProperties>
</file>