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2"/>
  </p:notesMasterIdLst>
  <p:sldIdLst>
    <p:sldId id="256" r:id="rId2"/>
    <p:sldId id="295" r:id="rId3"/>
    <p:sldId id="257" r:id="rId4"/>
    <p:sldId id="258" r:id="rId5"/>
    <p:sldId id="259" r:id="rId6"/>
    <p:sldId id="260" r:id="rId7"/>
    <p:sldId id="261" r:id="rId8"/>
    <p:sldId id="296" r:id="rId9"/>
    <p:sldId id="300" r:id="rId10"/>
    <p:sldId id="301" r:id="rId11"/>
    <p:sldId id="302" r:id="rId12"/>
    <p:sldId id="304" r:id="rId13"/>
    <p:sldId id="303" r:id="rId14"/>
    <p:sldId id="262" r:id="rId15"/>
    <p:sldId id="263" r:id="rId16"/>
    <p:sldId id="264" r:id="rId17"/>
    <p:sldId id="265" r:id="rId18"/>
    <p:sldId id="266" r:id="rId19"/>
    <p:sldId id="267" r:id="rId20"/>
    <p:sldId id="268" r:id="rId21"/>
    <p:sldId id="305" r:id="rId22"/>
    <p:sldId id="306" r:id="rId23"/>
    <p:sldId id="298" r:id="rId24"/>
    <p:sldId id="307"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 id="284" r:id="rId40"/>
    <p:sldId id="285" r:id="rId41"/>
    <p:sldId id="286" r:id="rId42"/>
    <p:sldId id="287" r:id="rId43"/>
    <p:sldId id="288" r:id="rId44"/>
    <p:sldId id="289" r:id="rId45"/>
    <p:sldId id="290" r:id="rId46"/>
    <p:sldId id="291" r:id="rId47"/>
    <p:sldId id="292" r:id="rId48"/>
    <p:sldId id="293" r:id="rId49"/>
    <p:sldId id="294" r:id="rId50"/>
    <p:sldId id="297" r:id="rId51"/>
  </p:sldIdLst>
  <p:sldSz cx="9144000" cy="5143500" type="screen16x9"/>
  <p:notesSz cx="6858000" cy="9144000"/>
  <p:embeddedFontLst>
    <p:embeddedFont>
      <p:font typeface="Old Standard TT" panose="020B0604020202020204" charset="0"/>
      <p:regular r:id="rId53"/>
      <p:bold r:id="rId54"/>
      <p: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D8B2DB08-389A-40EE-AAC4-312D612F2B7C}">
  <a:tblStyle styleId="{D8B2DB08-389A-40EE-AAC4-312D612F2B7C}" styleName="Table_0">
    <a:wholeTbl>
      <a:tcTxStyle>
        <a:font>
          <a:latin typeface="Arial"/>
          <a:ea typeface="Arial"/>
          <a:cs typeface="Arial"/>
        </a:font>
        <a:srgbClr val="000000"/>
      </a:tcTxStyle>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1.fntdata"/><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9539401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6421120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6234846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8220212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 name="Shape 10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0810357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8474837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9002341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220475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1774024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8" name="Shape 15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7" name="Shape 17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 name="Shape 18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3" name="Shape 19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1" name="Shape 20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7" name="Shape 20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4" name="Shape 21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2" name="Shape 22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1" name="Shape 23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3" name="Shape 24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8" name="Shape 24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5" name="Shape 25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1" name="Shape 26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9" name="Shape 2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Shape 276"/>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7" name="Shape 27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Shape 283"/>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4" name="Shape 28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8" name="Shape 2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8" name="Shape 31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Shape 343"/>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4" name="Shape 34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Shape 350"/>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1" name="Shape 35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Shape 359"/>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0" name="Shape 36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Shape 366"/>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7" name="Shape 36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Shape 3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0" name="Shape 36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77451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343268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719902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sp>
        <p:nvSpPr>
          <p:cNvPr id="10" name="Shape 10"/>
          <p:cNvSpPr/>
          <p:nvPr/>
        </p:nvSpPr>
        <p:spPr>
          <a:xfrm>
            <a:off x="0" y="100"/>
            <a:ext cx="9144000" cy="17118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spcAft>
                <a:spcPts val="0"/>
              </a:spcAft>
              <a:buNone/>
            </a:pPr>
            <a:endParaRPr/>
          </a:p>
        </p:txBody>
      </p:sp>
      <p:cxnSp>
        <p:nvCxnSpPr>
          <p:cNvPr id="11" name="Shape 11"/>
          <p:cNvCxnSpPr/>
          <p:nvPr/>
        </p:nvCxnSpPr>
        <p:spPr>
          <a:xfrm>
            <a:off x="641934" y="3597500"/>
            <a:ext cx="390300" cy="0"/>
          </a:xfrm>
          <a:prstGeom prst="straightConnector1">
            <a:avLst/>
          </a:prstGeom>
          <a:noFill/>
          <a:ln w="28575" cap="flat" cmpd="sng">
            <a:solidFill>
              <a:schemeClr val="accent1"/>
            </a:solidFill>
            <a:prstDash val="solid"/>
            <a:round/>
            <a:headEnd type="none" w="med" len="med"/>
            <a:tailEnd type="none" w="med" len="med"/>
          </a:ln>
        </p:spPr>
      </p:cxnSp>
      <p:sp>
        <p:nvSpPr>
          <p:cNvPr id="12" name="Shape 12"/>
          <p:cNvSpPr txBox="1">
            <a:spLocks noGrp="1"/>
          </p:cNvSpPr>
          <p:nvPr>
            <p:ph type="ctrTitle"/>
          </p:nvPr>
        </p:nvSpPr>
        <p:spPr>
          <a:xfrm>
            <a:off x="512700" y="1893300"/>
            <a:ext cx="8118600" cy="1522800"/>
          </a:xfrm>
          <a:prstGeom prst="rect">
            <a:avLst/>
          </a:prstGeom>
        </p:spPr>
        <p:txBody>
          <a:bodyPr wrap="square" lIns="91425" tIns="91425" rIns="91425" bIns="91425" anchor="b" anchorCtr="0"/>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Shape 13"/>
          <p:cNvSpPr txBox="1">
            <a:spLocks noGrp="1"/>
          </p:cNvSpPr>
          <p:nvPr>
            <p:ph type="subTitle" idx="1"/>
          </p:nvPr>
        </p:nvSpPr>
        <p:spPr>
          <a:xfrm>
            <a:off x="512700" y="3840639"/>
            <a:ext cx="8118600" cy="787500"/>
          </a:xfrm>
          <a:prstGeom prst="rect">
            <a:avLst/>
          </a:prstGeom>
        </p:spPr>
        <p:txBody>
          <a:bodyPr wrap="square" lIns="91425" tIns="91425" rIns="91425" bIns="91425" anchor="t" anchorCtr="0"/>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Shape 1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solidFill>
                  <a:schemeClr val="accent1"/>
                </a:solidFill>
              </a:rPr>
              <a:t>‹#›</a:t>
            </a:fld>
            <a:endParaRPr>
              <a:solidFill>
                <a:schemeClr val="accent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311700" y="1039650"/>
            <a:ext cx="8520600" cy="2106300"/>
          </a:xfrm>
          <a:prstGeom prst="rect">
            <a:avLst/>
          </a:prstGeom>
        </p:spPr>
        <p:txBody>
          <a:bodyPr wrap="square" lIns="91425" tIns="91425" rIns="91425" bIns="91425" anchor="b" anchorCtr="0"/>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endParaRPr/>
          </a:p>
        </p:txBody>
      </p:sp>
      <p:sp>
        <p:nvSpPr>
          <p:cNvPr id="51" name="Shape 51"/>
          <p:cNvSpPr txBox="1">
            <a:spLocks noGrp="1"/>
          </p:cNvSpPr>
          <p:nvPr>
            <p:ph type="body" idx="1"/>
          </p:nvPr>
        </p:nvSpPr>
        <p:spPr>
          <a:xfrm>
            <a:off x="311700" y="3228425"/>
            <a:ext cx="8520600" cy="1300800"/>
          </a:xfrm>
          <a:prstGeom prst="rect">
            <a:avLst/>
          </a:prstGeom>
        </p:spPr>
        <p:txBody>
          <a:bodyPr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Shape 5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5"/>
        <p:cNvGrpSpPr/>
        <p:nvPr/>
      </p:nvGrpSpPr>
      <p:grpSpPr>
        <a:xfrm>
          <a:off x="0" y="0"/>
          <a:ext cx="0" cy="0"/>
          <a:chOff x="0" y="0"/>
          <a:chExt cx="0" cy="0"/>
        </a:xfrm>
      </p:grpSpPr>
      <p:cxnSp>
        <p:nvCxnSpPr>
          <p:cNvPr id="16" name="Shape 16"/>
          <p:cNvCxnSpPr/>
          <p:nvPr/>
        </p:nvCxnSpPr>
        <p:spPr>
          <a:xfrm>
            <a:off x="641934" y="3597500"/>
            <a:ext cx="390300" cy="0"/>
          </a:xfrm>
          <a:prstGeom prst="straightConnector1">
            <a:avLst/>
          </a:prstGeom>
          <a:noFill/>
          <a:ln w="28575" cap="flat" cmpd="sng">
            <a:solidFill>
              <a:schemeClr val="lt2"/>
            </a:solidFill>
            <a:prstDash val="solid"/>
            <a:round/>
            <a:headEnd type="none" w="med" len="med"/>
            <a:tailEnd type="none" w="med" len="med"/>
          </a:ln>
        </p:spPr>
      </p:cxnSp>
      <p:sp>
        <p:nvSpPr>
          <p:cNvPr id="17" name="Shape 17"/>
          <p:cNvSpPr txBox="1">
            <a:spLocks noGrp="1"/>
          </p:cNvSpPr>
          <p:nvPr>
            <p:ph type="title"/>
          </p:nvPr>
        </p:nvSpPr>
        <p:spPr>
          <a:xfrm>
            <a:off x="512700" y="1893300"/>
            <a:ext cx="8118600" cy="1522800"/>
          </a:xfrm>
          <a:prstGeom prst="rect">
            <a:avLst/>
          </a:prstGeom>
        </p:spPr>
        <p:txBody>
          <a:bodyPr wrap="square" lIns="91425" tIns="91425" rIns="91425" bIns="91425" anchor="b" anchorCtr="0"/>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Shape 18"/>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solidFill>
                  <a:schemeClr val="accent1"/>
                </a:solidFill>
              </a:rPr>
              <a:t>‹#›</a:t>
            </a:fld>
            <a:endParaRPr>
              <a:solidFill>
                <a:schemeClr val="accen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9"/>
        <p:cNvGrpSpPr/>
        <p:nvPr/>
      </p:nvGrpSpPr>
      <p:grpSpPr>
        <a:xfrm>
          <a:off x="0" y="0"/>
          <a:ext cx="0" cy="0"/>
          <a:chOff x="0" y="0"/>
          <a:chExt cx="0" cy="0"/>
        </a:xfrm>
      </p:grpSpPr>
      <p:sp>
        <p:nvSpPr>
          <p:cNvPr id="20" name="Shape 20"/>
          <p:cNvSpPr/>
          <p:nvPr/>
        </p:nvSpPr>
        <p:spPr>
          <a:xfrm>
            <a:off x="0" y="5045700"/>
            <a:ext cx="9144000" cy="978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1" name="Shape 21"/>
          <p:cNvSpPr txBox="1">
            <a:spLocks noGrp="1"/>
          </p:cNvSpPr>
          <p:nvPr>
            <p:ph type="title"/>
          </p:nvPr>
        </p:nvSpPr>
        <p:spPr>
          <a:xfrm>
            <a:off x="311700" y="445025"/>
            <a:ext cx="8520600" cy="613200"/>
          </a:xfrm>
          <a:prstGeom prst="rect">
            <a:avLst/>
          </a:prstGeom>
        </p:spPr>
        <p:txBody>
          <a:bodyPr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Shape 22"/>
          <p:cNvSpPr txBox="1">
            <a:spLocks noGrp="1"/>
          </p:cNvSpPr>
          <p:nvPr>
            <p:ph type="body" idx="1"/>
          </p:nvPr>
        </p:nvSpPr>
        <p:spPr>
          <a:xfrm>
            <a:off x="311700" y="1171600"/>
            <a:ext cx="8520600" cy="3397200"/>
          </a:xfrm>
          <a:prstGeom prst="rect">
            <a:avLst/>
          </a:prstGeom>
        </p:spPr>
        <p:txBody>
          <a:bodyPr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Shape 2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311700" y="445025"/>
            <a:ext cx="8520600" cy="613200"/>
          </a:xfrm>
          <a:prstGeom prst="rect">
            <a:avLst/>
          </a:prstGeom>
        </p:spPr>
        <p:txBody>
          <a:bodyPr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Shape 26"/>
          <p:cNvSpPr txBox="1">
            <a:spLocks noGrp="1"/>
          </p:cNvSpPr>
          <p:nvPr>
            <p:ph type="body" idx="1"/>
          </p:nvPr>
        </p:nvSpPr>
        <p:spPr>
          <a:xfrm>
            <a:off x="311700" y="1171675"/>
            <a:ext cx="3999900" cy="3397200"/>
          </a:xfrm>
          <a:prstGeom prst="rect">
            <a:avLst/>
          </a:prstGeom>
        </p:spPr>
        <p:txBody>
          <a:bodyPr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Shape 27"/>
          <p:cNvSpPr txBox="1">
            <a:spLocks noGrp="1"/>
          </p:cNvSpPr>
          <p:nvPr>
            <p:ph type="body" idx="2"/>
          </p:nvPr>
        </p:nvSpPr>
        <p:spPr>
          <a:xfrm>
            <a:off x="4832400" y="1171675"/>
            <a:ext cx="3999900" cy="3397200"/>
          </a:xfrm>
          <a:prstGeom prst="rect">
            <a:avLst/>
          </a:prstGeom>
        </p:spPr>
        <p:txBody>
          <a:bodyPr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Shape 28"/>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445025"/>
            <a:ext cx="8520600" cy="613200"/>
          </a:xfrm>
          <a:prstGeom prst="rect">
            <a:avLst/>
          </a:prstGeom>
        </p:spPr>
        <p:txBody>
          <a:bodyPr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Shape 34"/>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Shape 3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lt2"/>
        </a:solidFill>
        <a:effectLst/>
      </p:bgPr>
    </p:bg>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90250" y="526350"/>
            <a:ext cx="5604000" cy="4090800"/>
          </a:xfrm>
          <a:prstGeom prst="rect">
            <a:avLst/>
          </a:prstGeom>
        </p:spPr>
        <p:txBody>
          <a:bodyPr wrap="square" lIns="91425" tIns="91425" rIns="91425" bIns="91425" anchor="ctr" anchorCtr="0"/>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Shape 38"/>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solidFill>
                  <a:schemeClr val="accent1"/>
                </a:solidFill>
              </a:rPr>
              <a:t>‹#›</a:t>
            </a:fld>
            <a:endParaRPr>
              <a:solidFill>
                <a:schemeClr val="accen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9"/>
        <p:cNvGrpSpPr/>
        <p:nvPr/>
      </p:nvGrpSpPr>
      <p:grpSpPr>
        <a:xfrm>
          <a:off x="0" y="0"/>
          <a:ext cx="0" cy="0"/>
          <a:chOff x="0" y="0"/>
          <a:chExt cx="0" cy="0"/>
        </a:xfrm>
      </p:grpSpPr>
      <p:sp>
        <p:nvSpPr>
          <p:cNvPr id="40" name="Shape 40"/>
          <p:cNvSpPr/>
          <p:nvPr/>
        </p:nvSpPr>
        <p:spPr>
          <a:xfrm>
            <a:off x="4572000" y="-25"/>
            <a:ext cx="4572000" cy="5143500"/>
          </a:xfrm>
          <a:prstGeom prst="rect">
            <a:avLst/>
          </a:prstGeom>
          <a:solidFill>
            <a:schemeClr val="dk1"/>
          </a:solidFill>
          <a:ln>
            <a:noFill/>
          </a:ln>
        </p:spPr>
        <p:txBody>
          <a:bodyPr wrap="square" lIns="91425" tIns="91425" rIns="91425" bIns="91425" anchor="ctr" anchorCtr="0">
            <a:noAutofit/>
          </a:bodyPr>
          <a:lstStyle/>
          <a:p>
            <a:pPr marL="0" lvl="0" indent="0">
              <a:spcBef>
                <a:spcPts val="0"/>
              </a:spcBef>
              <a:spcAft>
                <a:spcPts val="0"/>
              </a:spcAft>
              <a:buNone/>
            </a:pPr>
            <a:endParaRPr/>
          </a:p>
        </p:txBody>
      </p:sp>
      <p:cxnSp>
        <p:nvCxnSpPr>
          <p:cNvPr id="41" name="Shape 41"/>
          <p:cNvCxnSpPr/>
          <p:nvPr/>
        </p:nvCxnSpPr>
        <p:spPr>
          <a:xfrm>
            <a:off x="5029675" y="4495500"/>
            <a:ext cx="686400" cy="0"/>
          </a:xfrm>
          <a:prstGeom prst="straightConnector1">
            <a:avLst/>
          </a:prstGeom>
          <a:noFill/>
          <a:ln w="19050" cap="flat" cmpd="sng">
            <a:solidFill>
              <a:schemeClr val="lt2"/>
            </a:solidFill>
            <a:prstDash val="solid"/>
            <a:round/>
            <a:headEnd type="none" w="med" len="med"/>
            <a:tailEnd type="none" w="med" len="med"/>
          </a:ln>
        </p:spPr>
      </p:cxnSp>
      <p:sp>
        <p:nvSpPr>
          <p:cNvPr id="42" name="Shape 42"/>
          <p:cNvSpPr txBox="1">
            <a:spLocks noGrp="1"/>
          </p:cNvSpPr>
          <p:nvPr>
            <p:ph type="title"/>
          </p:nvPr>
        </p:nvSpPr>
        <p:spPr>
          <a:xfrm>
            <a:off x="265500" y="1382350"/>
            <a:ext cx="4045200" cy="1333200"/>
          </a:xfrm>
          <a:prstGeom prst="rect">
            <a:avLst/>
          </a:prstGeom>
        </p:spPr>
        <p:txBody>
          <a:bodyPr wrap="square" lIns="91425" tIns="91425" rIns="91425" bIns="91425" anchor="b" anchorCtr="0"/>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Shape 43"/>
          <p:cNvSpPr txBox="1">
            <a:spLocks noGrp="1"/>
          </p:cNvSpPr>
          <p:nvPr>
            <p:ph type="subTitle" idx="1"/>
          </p:nvPr>
        </p:nvSpPr>
        <p:spPr>
          <a:xfrm>
            <a:off x="265500" y="2769001"/>
            <a:ext cx="4045200" cy="1345500"/>
          </a:xfrm>
          <a:prstGeom prst="rect">
            <a:avLst/>
          </a:prstGeom>
        </p:spPr>
        <p:txBody>
          <a:bodyPr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Shape 44"/>
          <p:cNvSpPr txBox="1">
            <a:spLocks noGrp="1"/>
          </p:cNvSpPr>
          <p:nvPr>
            <p:ph type="body" idx="2"/>
          </p:nvPr>
        </p:nvSpPr>
        <p:spPr>
          <a:xfrm>
            <a:off x="4939500" y="724200"/>
            <a:ext cx="3837000" cy="3695100"/>
          </a:xfrm>
          <a:prstGeom prst="rect">
            <a:avLst/>
          </a:prstGeom>
        </p:spPr>
        <p:txBody>
          <a:bodyPr wrap="square" lIns="91425" tIns="91425" rIns="91425" bIns="91425" anchor="ctr" anchorCtr="0"/>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Shape 4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solidFill>
                  <a:schemeClr val="accent1"/>
                </a:solidFill>
              </a:rPr>
              <a:t>‹#›</a:t>
            </a:fld>
            <a:endParaRPr>
              <a:solidFill>
                <a:schemeClr val="accen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8" name="Shape 48"/>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613200"/>
          </a:xfrm>
          <a:prstGeom prst="rect">
            <a:avLst/>
          </a:prstGeom>
          <a:noFill/>
          <a:ln>
            <a:noFill/>
          </a:ln>
        </p:spPr>
        <p:txBody>
          <a:bodyPr wrap="square" lIns="91425" tIns="91425" rIns="91425" bIns="91425" anchor="t" anchorCtr="0"/>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Shape 7"/>
          <p:cNvSpPr txBox="1">
            <a:spLocks noGrp="1"/>
          </p:cNvSpPr>
          <p:nvPr>
            <p:ph type="body" idx="1"/>
          </p:nvPr>
        </p:nvSpPr>
        <p:spPr>
          <a:xfrm>
            <a:off x="311700" y="1171600"/>
            <a:ext cx="8520600" cy="3397200"/>
          </a:xfrm>
          <a:prstGeom prst="rect">
            <a:avLst/>
          </a:prstGeom>
          <a:noFill/>
          <a:ln>
            <a:noFill/>
          </a:ln>
        </p:spPr>
        <p:txBody>
          <a:bodyPr wrap="square" lIns="91425" tIns="91425" rIns="91425" bIns="91425" anchor="t" anchorCtr="0"/>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algn="r">
              <a:spcBef>
                <a:spcPts val="0"/>
              </a:spcBef>
              <a:spcAft>
                <a:spcPts val="0"/>
              </a:spcAft>
              <a:buNone/>
            </a:pPr>
            <a:fld id="{00000000-1234-1234-1234-123412341234}" type="slidenum">
              <a:rPr lang="en" sz="1000">
                <a:solidFill>
                  <a:schemeClr val="dk1"/>
                </a:solidFill>
                <a:latin typeface="Old Standard TT"/>
                <a:ea typeface="Old Standard TT"/>
                <a:cs typeface="Old Standard TT"/>
                <a:sym typeface="Old Standard TT"/>
              </a:rPr>
              <a:t>‹#›</a:t>
            </a:fld>
            <a:endParaRPr sz="1000">
              <a:solidFill>
                <a:schemeClr val="dk1"/>
              </a:solidFill>
              <a:latin typeface="Old Standard TT"/>
              <a:ea typeface="Old Standard TT"/>
              <a:cs typeface="Old Standard TT"/>
              <a:sym typeface="Old Standard TT"/>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7.gif"/><Relationship Id="rId3" Type="http://schemas.openxmlformats.org/officeDocument/2006/relationships/image" Target="../media/image12.gif"/><Relationship Id="rId7" Type="http://schemas.openxmlformats.org/officeDocument/2006/relationships/image" Target="../media/image16.gif"/><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5.gif"/><Relationship Id="rId5" Type="http://schemas.openxmlformats.org/officeDocument/2006/relationships/image" Target="../media/image14.gif"/><Relationship Id="rId4" Type="http://schemas.openxmlformats.org/officeDocument/2006/relationships/image" Target="../media/image13.gi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3" Type="http://schemas.openxmlformats.org/officeDocument/2006/relationships/hyperlink" Target="https://www.hackerrank.com/challenges/pairs/problem"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6.xml"/><Relationship Id="rId1" Type="http://schemas.openxmlformats.org/officeDocument/2006/relationships/slideLayout" Target="../slideLayouts/slideLayout3.xml"/><Relationship Id="rId5" Type="http://schemas.openxmlformats.org/officeDocument/2006/relationships/image" Target="../media/image31.png"/><Relationship Id="rId4" Type="http://schemas.openxmlformats.org/officeDocument/2006/relationships/image" Target="../media/image30.png"/></Relationships>
</file>

<file path=ppt/slides/_rels/slide37.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0.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2.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3.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4.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5.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4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7.xml"/><Relationship Id="rId1" Type="http://schemas.openxmlformats.org/officeDocument/2006/relationships/slideLayout" Target="../slideLayouts/slideLayout3.xml"/><Relationship Id="rId4" Type="http://schemas.openxmlformats.org/officeDocument/2006/relationships/image" Target="../media/image38.jpg"/></Relationships>
</file>

<file path=ppt/slides/_rels/slide48.xml.rels><?xml version="1.0" encoding="UTF-8" standalone="yes"?>
<Relationships xmlns="http://schemas.openxmlformats.org/package/2006/relationships"><Relationship Id="rId8" Type="http://schemas.openxmlformats.org/officeDocument/2006/relationships/hyperlink" Target="http://codeforces.com/problemset/problem/12/B" TargetMode="External"/><Relationship Id="rId3" Type="http://schemas.openxmlformats.org/officeDocument/2006/relationships/image" Target="../media/image39.jpg"/><Relationship Id="rId7" Type="http://schemas.openxmlformats.org/officeDocument/2006/relationships/hyperlink" Target="https://a2oj.com/p?ID=26" TargetMode="External"/><Relationship Id="rId2" Type="http://schemas.openxmlformats.org/officeDocument/2006/relationships/notesSlide" Target="../notesSlides/notesSlide48.xml"/><Relationship Id="rId1" Type="http://schemas.openxmlformats.org/officeDocument/2006/relationships/slideLayout" Target="../slideLayouts/slideLayout3.xml"/><Relationship Id="rId6" Type="http://schemas.openxmlformats.org/officeDocument/2006/relationships/hyperlink" Target="https://open.kattis.com/problems/hittingtargets" TargetMode="External"/><Relationship Id="rId5" Type="http://schemas.openxmlformats.org/officeDocument/2006/relationships/hyperlink" Target="https://open.kattis.com/problems/plantingtrees" TargetMode="External"/><Relationship Id="rId4" Type="http://schemas.openxmlformats.org/officeDocument/2006/relationships/hyperlink" Target="https://open.kattis.com/problems/keytocrypto" TargetMode="Externa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hyperlink" Target="https://visualgo.net/en" TargetMode="External"/><Relationship Id="rId2" Type="http://schemas.openxmlformats.org/officeDocument/2006/relationships/notesSlide" Target="../notesSlides/notesSlide50.xml"/><Relationship Id="rId1" Type="http://schemas.openxmlformats.org/officeDocument/2006/relationships/slideLayout" Target="../slideLayouts/slideLayout3.xml"/><Relationship Id="rId4" Type="http://schemas.openxmlformats.org/officeDocument/2006/relationships/hyperlink" Target="https://cpbook.net/#CP3details"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512700" y="1893300"/>
            <a:ext cx="8118600" cy="1522800"/>
          </a:xfrm>
          <a:prstGeom prst="rect">
            <a:avLst/>
          </a:prstGeom>
        </p:spPr>
        <p:txBody>
          <a:bodyPr wrap="square" lIns="91425" tIns="91425" rIns="91425" bIns="91425" anchor="b" anchorCtr="0">
            <a:noAutofit/>
          </a:bodyPr>
          <a:lstStyle/>
          <a:p>
            <a:pPr marL="0" lvl="0" indent="0">
              <a:spcBef>
                <a:spcPts val="0"/>
              </a:spcBef>
              <a:spcAft>
                <a:spcPts val="0"/>
              </a:spcAft>
              <a:buNone/>
            </a:pPr>
            <a:r>
              <a:rPr lang="en" dirty="0"/>
              <a:t>McGill Competitive programming</a:t>
            </a:r>
            <a:endParaRPr dirty="0"/>
          </a:p>
          <a:p>
            <a:pPr marL="0" lvl="0" indent="0">
              <a:spcBef>
                <a:spcPts val="0"/>
              </a:spcBef>
              <a:spcAft>
                <a:spcPts val="0"/>
              </a:spcAft>
              <a:buNone/>
            </a:pPr>
            <a:r>
              <a:rPr lang="en" dirty="0"/>
              <a:t>-Intro</a:t>
            </a:r>
            <a:r>
              <a:rPr lang="en-US" dirty="0"/>
              <a:t>duction</a:t>
            </a:r>
            <a:endParaRPr dirty="0"/>
          </a:p>
        </p:txBody>
      </p:sp>
      <p:sp>
        <p:nvSpPr>
          <p:cNvPr id="60" name="Shape 60"/>
          <p:cNvSpPr txBox="1">
            <a:spLocks noGrp="1"/>
          </p:cNvSpPr>
          <p:nvPr>
            <p:ph type="subTitle" idx="1"/>
          </p:nvPr>
        </p:nvSpPr>
        <p:spPr>
          <a:xfrm>
            <a:off x="512700" y="3840639"/>
            <a:ext cx="8118600" cy="787500"/>
          </a:xfrm>
          <a:prstGeom prst="rect">
            <a:avLst/>
          </a:prstGeom>
        </p:spPr>
        <p:txBody>
          <a:bodyPr wrap="square" lIns="91425" tIns="91425" rIns="91425" bIns="91425" anchor="t" anchorCtr="0">
            <a:noAutofit/>
          </a:bodyPr>
          <a:lstStyle/>
          <a:p>
            <a:pPr marL="0" lvl="0" indent="0">
              <a:spcBef>
                <a:spcPts val="0"/>
              </a:spcBef>
              <a:spcAft>
                <a:spcPts val="0"/>
              </a:spcAft>
              <a:buNone/>
            </a:pPr>
            <a:r>
              <a:rPr lang="en"/>
              <a:t>Andre Kaba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marL="0" lvl="0" indent="0">
              <a:spcBef>
                <a:spcPts val="0"/>
              </a:spcBef>
              <a:spcAft>
                <a:spcPts val="0"/>
              </a:spcAft>
              <a:buNone/>
            </a:pPr>
            <a:r>
              <a:rPr lang="en-US" dirty="0"/>
              <a:t>Few things to mention:</a:t>
            </a:r>
            <a:endParaRPr dirty="0"/>
          </a:p>
        </p:txBody>
      </p:sp>
      <p:sp>
        <p:nvSpPr>
          <p:cNvPr id="91" name="Shape 91"/>
          <p:cNvSpPr txBox="1">
            <a:spLocks noGrp="1"/>
          </p:cNvSpPr>
          <p:nvPr>
            <p:ph type="body" idx="1"/>
          </p:nvPr>
        </p:nvSpPr>
        <p:spPr>
          <a:xfrm>
            <a:off x="311700" y="1171675"/>
            <a:ext cx="8754328" cy="2478837"/>
          </a:xfrm>
          <a:prstGeom prst="rect">
            <a:avLst/>
          </a:prstGeom>
        </p:spPr>
        <p:txBody>
          <a:bodyPr wrap="square" lIns="91425" tIns="91425" rIns="91425" bIns="91425" anchor="t" anchorCtr="0">
            <a:noAutofit/>
          </a:bodyPr>
          <a:lstStyle/>
          <a:p>
            <a:pPr marL="457200" lvl="0" indent="-330200" rtl="0">
              <a:spcBef>
                <a:spcPts val="0"/>
              </a:spcBef>
              <a:spcAft>
                <a:spcPts val="0"/>
              </a:spcAft>
              <a:buSzPts val="1600"/>
              <a:buAutoNum type="arabicPeriod"/>
            </a:pPr>
            <a:r>
              <a:rPr lang="en-US" sz="1600" dirty="0"/>
              <a:t>This is not the “best” way to develop software in any means</a:t>
            </a:r>
          </a:p>
          <a:p>
            <a:pPr marL="457200" lvl="0" indent="-330200" rtl="0">
              <a:spcBef>
                <a:spcPts val="0"/>
              </a:spcBef>
              <a:spcAft>
                <a:spcPts val="0"/>
              </a:spcAft>
              <a:buSzPts val="1600"/>
              <a:buAutoNum type="arabicPeriod"/>
            </a:pPr>
            <a:r>
              <a:rPr lang="en-US" sz="1600" dirty="0"/>
              <a:t>Do it for fun and to improve your problem solving skills</a:t>
            </a:r>
          </a:p>
          <a:p>
            <a:pPr marL="457200" lvl="0" indent="-330200" rtl="0">
              <a:spcBef>
                <a:spcPts val="0"/>
              </a:spcBef>
              <a:spcAft>
                <a:spcPts val="0"/>
              </a:spcAft>
              <a:buSzPts val="1600"/>
              <a:buAutoNum type="arabicPeriod"/>
            </a:pPr>
            <a:r>
              <a:rPr lang="en-US" sz="1600" dirty="0"/>
              <a:t>Will not do proofs of the algorithms, we will mostly do applied stuff</a:t>
            </a:r>
          </a:p>
          <a:p>
            <a:pPr marL="457200" lvl="0" indent="-330200" rtl="0">
              <a:spcBef>
                <a:spcPts val="0"/>
              </a:spcBef>
              <a:spcAft>
                <a:spcPts val="0"/>
              </a:spcAft>
              <a:buSzPts val="1600"/>
              <a:buAutoNum type="arabicPeriod"/>
            </a:pPr>
            <a:endParaRPr sz="1600" dirty="0"/>
          </a:p>
        </p:txBody>
      </p:sp>
    </p:spTree>
    <p:extLst>
      <p:ext uri="{BB962C8B-B14F-4D97-AF65-F5344CB8AC3E}">
        <p14:creationId xmlns:p14="http://schemas.microsoft.com/office/powerpoint/2010/main" val="1158401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marL="0" lvl="0" indent="0">
              <a:spcBef>
                <a:spcPts val="0"/>
              </a:spcBef>
              <a:spcAft>
                <a:spcPts val="0"/>
              </a:spcAft>
              <a:buNone/>
            </a:pPr>
            <a:r>
              <a:rPr lang="en-US" dirty="0"/>
              <a:t>Few things to mention:</a:t>
            </a:r>
            <a:endParaRPr dirty="0"/>
          </a:p>
        </p:txBody>
      </p:sp>
      <p:sp>
        <p:nvSpPr>
          <p:cNvPr id="91" name="Shape 91"/>
          <p:cNvSpPr txBox="1">
            <a:spLocks noGrp="1"/>
          </p:cNvSpPr>
          <p:nvPr>
            <p:ph type="body" idx="1"/>
          </p:nvPr>
        </p:nvSpPr>
        <p:spPr>
          <a:xfrm>
            <a:off x="311700" y="1171675"/>
            <a:ext cx="8754328" cy="2478837"/>
          </a:xfrm>
          <a:prstGeom prst="rect">
            <a:avLst/>
          </a:prstGeom>
        </p:spPr>
        <p:txBody>
          <a:bodyPr wrap="square" lIns="91425" tIns="91425" rIns="91425" bIns="91425" anchor="t" anchorCtr="0">
            <a:noAutofit/>
          </a:bodyPr>
          <a:lstStyle/>
          <a:p>
            <a:pPr marL="457200" lvl="0" indent="-330200" rtl="0">
              <a:spcBef>
                <a:spcPts val="0"/>
              </a:spcBef>
              <a:spcAft>
                <a:spcPts val="0"/>
              </a:spcAft>
              <a:buSzPts val="1600"/>
              <a:buAutoNum type="arabicPeriod"/>
            </a:pPr>
            <a:r>
              <a:rPr lang="en-US" sz="1600" dirty="0"/>
              <a:t>This is not the “best” way to develop software in any means</a:t>
            </a:r>
          </a:p>
          <a:p>
            <a:pPr marL="457200" lvl="0" indent="-330200" rtl="0">
              <a:spcBef>
                <a:spcPts val="0"/>
              </a:spcBef>
              <a:spcAft>
                <a:spcPts val="0"/>
              </a:spcAft>
              <a:buSzPts val="1600"/>
              <a:buAutoNum type="arabicPeriod"/>
            </a:pPr>
            <a:r>
              <a:rPr lang="en-US" sz="1600" dirty="0"/>
              <a:t>Do it for fun and to improve your problem solving skills</a:t>
            </a:r>
          </a:p>
          <a:p>
            <a:pPr marL="457200" lvl="0" indent="-330200" rtl="0">
              <a:spcBef>
                <a:spcPts val="0"/>
              </a:spcBef>
              <a:spcAft>
                <a:spcPts val="0"/>
              </a:spcAft>
              <a:buSzPts val="1600"/>
              <a:buAutoNum type="arabicPeriod"/>
            </a:pPr>
            <a:r>
              <a:rPr lang="en-US" sz="1600" dirty="0"/>
              <a:t>Will not do proofs of the algorithms, we will mostly do applied stuff</a:t>
            </a:r>
          </a:p>
          <a:p>
            <a:pPr marL="457200" lvl="0" indent="-330200" rtl="0">
              <a:spcBef>
                <a:spcPts val="0"/>
              </a:spcBef>
              <a:spcAft>
                <a:spcPts val="0"/>
              </a:spcAft>
              <a:buSzPts val="1600"/>
              <a:buAutoNum type="arabicPeriod"/>
            </a:pPr>
            <a:r>
              <a:rPr lang="en-US" sz="1600" dirty="0"/>
              <a:t>Best way to learn is solving problems. ~200 A,B,C </a:t>
            </a:r>
            <a:r>
              <a:rPr lang="en-US" sz="1600" dirty="0" err="1"/>
              <a:t>codeforces</a:t>
            </a:r>
            <a:r>
              <a:rPr lang="en-US" sz="1600" dirty="0"/>
              <a:t> problems would be a good goal to aim for.</a:t>
            </a:r>
          </a:p>
          <a:p>
            <a:pPr marL="457200" lvl="0" indent="-330200" rtl="0">
              <a:spcBef>
                <a:spcPts val="0"/>
              </a:spcBef>
              <a:spcAft>
                <a:spcPts val="0"/>
              </a:spcAft>
              <a:buSzPts val="1600"/>
              <a:buAutoNum type="arabicPeriod"/>
            </a:pPr>
            <a:endParaRPr sz="1600" dirty="0"/>
          </a:p>
        </p:txBody>
      </p:sp>
    </p:spTree>
    <p:extLst>
      <p:ext uri="{BB962C8B-B14F-4D97-AF65-F5344CB8AC3E}">
        <p14:creationId xmlns:p14="http://schemas.microsoft.com/office/powerpoint/2010/main" val="156430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marL="0" lvl="0" indent="0">
              <a:spcBef>
                <a:spcPts val="0"/>
              </a:spcBef>
              <a:spcAft>
                <a:spcPts val="0"/>
              </a:spcAft>
              <a:buNone/>
            </a:pPr>
            <a:r>
              <a:rPr lang="en-US" dirty="0"/>
              <a:t>Few things to mention:</a:t>
            </a:r>
            <a:endParaRPr dirty="0"/>
          </a:p>
        </p:txBody>
      </p:sp>
      <p:sp>
        <p:nvSpPr>
          <p:cNvPr id="91" name="Shape 91"/>
          <p:cNvSpPr txBox="1">
            <a:spLocks noGrp="1"/>
          </p:cNvSpPr>
          <p:nvPr>
            <p:ph type="body" idx="1"/>
          </p:nvPr>
        </p:nvSpPr>
        <p:spPr>
          <a:xfrm>
            <a:off x="311700" y="1192940"/>
            <a:ext cx="8754328" cy="2478837"/>
          </a:xfrm>
          <a:prstGeom prst="rect">
            <a:avLst/>
          </a:prstGeom>
        </p:spPr>
        <p:txBody>
          <a:bodyPr wrap="square" lIns="91425" tIns="91425" rIns="91425" bIns="91425" anchor="t" anchorCtr="0">
            <a:noAutofit/>
          </a:bodyPr>
          <a:lstStyle/>
          <a:p>
            <a:pPr marL="457200" lvl="0" indent="-330200" rtl="0">
              <a:spcBef>
                <a:spcPts val="0"/>
              </a:spcBef>
              <a:spcAft>
                <a:spcPts val="0"/>
              </a:spcAft>
              <a:buSzPts val="1600"/>
              <a:buAutoNum type="arabicPeriod"/>
            </a:pPr>
            <a:r>
              <a:rPr lang="en-US" sz="1600" dirty="0"/>
              <a:t>This is not the “best” way to develop software in any means</a:t>
            </a:r>
          </a:p>
          <a:p>
            <a:pPr marL="457200" lvl="0" indent="-330200" rtl="0">
              <a:spcBef>
                <a:spcPts val="0"/>
              </a:spcBef>
              <a:spcAft>
                <a:spcPts val="0"/>
              </a:spcAft>
              <a:buSzPts val="1600"/>
              <a:buAutoNum type="arabicPeriod"/>
            </a:pPr>
            <a:r>
              <a:rPr lang="en-US" sz="1600" dirty="0"/>
              <a:t>Do it for fun and to improve your problem solving skills</a:t>
            </a:r>
          </a:p>
          <a:p>
            <a:pPr marL="457200" lvl="0" indent="-330200" rtl="0">
              <a:spcBef>
                <a:spcPts val="0"/>
              </a:spcBef>
              <a:spcAft>
                <a:spcPts val="0"/>
              </a:spcAft>
              <a:buSzPts val="1600"/>
              <a:buAutoNum type="arabicPeriod"/>
            </a:pPr>
            <a:r>
              <a:rPr lang="en-US" sz="1600" dirty="0"/>
              <a:t>Will not do proofs of the algorithms, we will mostly do applied stuff</a:t>
            </a:r>
          </a:p>
          <a:p>
            <a:pPr marL="457200" lvl="0" indent="-330200" rtl="0">
              <a:spcBef>
                <a:spcPts val="0"/>
              </a:spcBef>
              <a:spcAft>
                <a:spcPts val="0"/>
              </a:spcAft>
              <a:buSzPts val="1600"/>
              <a:buAutoNum type="arabicPeriod"/>
            </a:pPr>
            <a:r>
              <a:rPr lang="en-US" sz="1600" dirty="0"/>
              <a:t>Best way to learn is solving problems. ~200 A,B,C </a:t>
            </a:r>
            <a:r>
              <a:rPr lang="en-US" sz="1600" dirty="0" err="1"/>
              <a:t>codeforces</a:t>
            </a:r>
            <a:r>
              <a:rPr lang="en-US" sz="1600" dirty="0"/>
              <a:t> problems would be a good goal to aim for.</a:t>
            </a:r>
          </a:p>
          <a:p>
            <a:pPr marL="457200" lvl="0" indent="-330200" rtl="0">
              <a:spcBef>
                <a:spcPts val="0"/>
              </a:spcBef>
              <a:spcAft>
                <a:spcPts val="0"/>
              </a:spcAft>
              <a:buSzPts val="1600"/>
              <a:buAutoNum type="arabicPeriod"/>
            </a:pPr>
            <a:r>
              <a:rPr lang="en-US" sz="1600" dirty="0"/>
              <a:t>Please feel free to ask questions any time, I want you to grasp</a:t>
            </a:r>
          </a:p>
          <a:p>
            <a:pPr marL="127000" lvl="0" indent="0" rtl="0">
              <a:spcBef>
                <a:spcPts val="0"/>
              </a:spcBef>
              <a:spcAft>
                <a:spcPts val="0"/>
              </a:spcAft>
              <a:buSzPts val="1600"/>
              <a:buNone/>
            </a:pPr>
            <a:endParaRPr sz="1600" dirty="0"/>
          </a:p>
        </p:txBody>
      </p:sp>
    </p:spTree>
    <p:extLst>
      <p:ext uri="{BB962C8B-B14F-4D97-AF65-F5344CB8AC3E}">
        <p14:creationId xmlns:p14="http://schemas.microsoft.com/office/powerpoint/2010/main" val="3551763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marL="0" lvl="0" indent="0">
              <a:spcBef>
                <a:spcPts val="0"/>
              </a:spcBef>
              <a:spcAft>
                <a:spcPts val="0"/>
              </a:spcAft>
              <a:buNone/>
            </a:pPr>
            <a:r>
              <a:rPr lang="en-US" dirty="0"/>
              <a:t>Few things to mention:</a:t>
            </a:r>
            <a:endParaRPr dirty="0"/>
          </a:p>
        </p:txBody>
      </p:sp>
      <p:sp>
        <p:nvSpPr>
          <p:cNvPr id="91" name="Shape 91"/>
          <p:cNvSpPr txBox="1">
            <a:spLocks noGrp="1"/>
          </p:cNvSpPr>
          <p:nvPr>
            <p:ph type="body" idx="1"/>
          </p:nvPr>
        </p:nvSpPr>
        <p:spPr>
          <a:xfrm>
            <a:off x="311700" y="1171675"/>
            <a:ext cx="8754328" cy="2478837"/>
          </a:xfrm>
          <a:prstGeom prst="rect">
            <a:avLst/>
          </a:prstGeom>
        </p:spPr>
        <p:txBody>
          <a:bodyPr wrap="square" lIns="91425" tIns="91425" rIns="91425" bIns="91425" anchor="t" anchorCtr="0">
            <a:noAutofit/>
          </a:bodyPr>
          <a:lstStyle/>
          <a:p>
            <a:pPr marL="457200" lvl="0" indent="-330200" rtl="0">
              <a:spcBef>
                <a:spcPts val="0"/>
              </a:spcBef>
              <a:spcAft>
                <a:spcPts val="0"/>
              </a:spcAft>
              <a:buSzPts val="1600"/>
              <a:buAutoNum type="arabicPeriod"/>
            </a:pPr>
            <a:r>
              <a:rPr lang="en-US" sz="1600" dirty="0"/>
              <a:t>This is not the “best” way to develop software in any means</a:t>
            </a:r>
          </a:p>
          <a:p>
            <a:pPr marL="457200" lvl="0" indent="-330200" rtl="0">
              <a:spcBef>
                <a:spcPts val="0"/>
              </a:spcBef>
              <a:spcAft>
                <a:spcPts val="0"/>
              </a:spcAft>
              <a:buSzPts val="1600"/>
              <a:buAutoNum type="arabicPeriod"/>
            </a:pPr>
            <a:r>
              <a:rPr lang="en-US" sz="1600" dirty="0"/>
              <a:t>Do it for fun and to improve your problem solving skills</a:t>
            </a:r>
          </a:p>
          <a:p>
            <a:pPr marL="457200" lvl="0" indent="-330200" rtl="0">
              <a:spcBef>
                <a:spcPts val="0"/>
              </a:spcBef>
              <a:spcAft>
                <a:spcPts val="0"/>
              </a:spcAft>
              <a:buSzPts val="1600"/>
              <a:buAutoNum type="arabicPeriod"/>
            </a:pPr>
            <a:r>
              <a:rPr lang="en-US" sz="1600" dirty="0"/>
              <a:t>Will not do proofs of the algorithms, we will mostly do applied stuff</a:t>
            </a:r>
          </a:p>
          <a:p>
            <a:pPr marL="457200" lvl="0" indent="-330200" rtl="0">
              <a:spcBef>
                <a:spcPts val="0"/>
              </a:spcBef>
              <a:spcAft>
                <a:spcPts val="0"/>
              </a:spcAft>
              <a:buSzPts val="1600"/>
              <a:buAutoNum type="arabicPeriod"/>
            </a:pPr>
            <a:r>
              <a:rPr lang="en-US" sz="1600" dirty="0"/>
              <a:t>Best way to learn is solving problems. ~200 A,B,C </a:t>
            </a:r>
            <a:r>
              <a:rPr lang="en-US" sz="1600" dirty="0" err="1"/>
              <a:t>codeforces</a:t>
            </a:r>
            <a:r>
              <a:rPr lang="en-US" sz="1600" dirty="0"/>
              <a:t> problems would be a good goal to aim for.</a:t>
            </a:r>
          </a:p>
          <a:p>
            <a:pPr marL="457200" lvl="0" indent="-330200" rtl="0">
              <a:spcBef>
                <a:spcPts val="0"/>
              </a:spcBef>
              <a:spcAft>
                <a:spcPts val="0"/>
              </a:spcAft>
              <a:buSzPts val="1600"/>
              <a:buAutoNum type="arabicPeriod"/>
            </a:pPr>
            <a:r>
              <a:rPr lang="en-US" sz="1600" dirty="0"/>
              <a:t>Please feel free to ask questions any time</a:t>
            </a:r>
          </a:p>
          <a:p>
            <a:pPr marL="457200" lvl="0" indent="-330200" rtl="0">
              <a:spcBef>
                <a:spcPts val="0"/>
              </a:spcBef>
              <a:spcAft>
                <a:spcPts val="0"/>
              </a:spcAft>
              <a:buSzPts val="1600"/>
              <a:buAutoNum type="arabicPeriod"/>
            </a:pPr>
            <a:r>
              <a:rPr lang="en-US" sz="1600" dirty="0">
                <a:solidFill>
                  <a:srgbClr val="FF0000"/>
                </a:solidFill>
              </a:rPr>
              <a:t>Most importantly, our goal is to wreck MIT!</a:t>
            </a:r>
          </a:p>
          <a:p>
            <a:pPr marL="457200" lvl="0" indent="-330200" rtl="0">
              <a:spcBef>
                <a:spcPts val="0"/>
              </a:spcBef>
              <a:spcAft>
                <a:spcPts val="0"/>
              </a:spcAft>
              <a:buSzPts val="1600"/>
              <a:buAutoNum type="arabicPeriod"/>
            </a:pPr>
            <a:endParaRPr sz="1600" dirty="0"/>
          </a:p>
        </p:txBody>
      </p:sp>
    </p:spTree>
    <p:extLst>
      <p:ext uri="{BB962C8B-B14F-4D97-AF65-F5344CB8AC3E}">
        <p14:creationId xmlns:p14="http://schemas.microsoft.com/office/powerpoint/2010/main" val="682226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0" y="0"/>
            <a:ext cx="8520600" cy="613200"/>
          </a:xfrm>
          <a:prstGeom prst="rect">
            <a:avLst/>
          </a:prstGeom>
        </p:spPr>
        <p:txBody>
          <a:bodyPr wrap="square" lIns="91425" tIns="91425" rIns="91425" bIns="91425" anchor="t" anchorCtr="0">
            <a:noAutofit/>
          </a:bodyPr>
          <a:lstStyle/>
          <a:p>
            <a:pPr marL="0" lvl="0" indent="0" rtl="0">
              <a:spcBef>
                <a:spcPts val="0"/>
              </a:spcBef>
              <a:spcAft>
                <a:spcPts val="0"/>
              </a:spcAft>
              <a:buNone/>
            </a:pPr>
            <a:r>
              <a:rPr lang="en"/>
              <a:t>Finals 2017</a:t>
            </a:r>
            <a:endParaRPr/>
          </a:p>
        </p:txBody>
      </p:sp>
      <p:pic>
        <p:nvPicPr>
          <p:cNvPr id="102" name="Shape 102"/>
          <p:cNvPicPr preferRelativeResize="0"/>
          <p:nvPr/>
        </p:nvPicPr>
        <p:blipFill>
          <a:blip r:embed="rId3">
            <a:alphaModFix/>
          </a:blip>
          <a:stretch>
            <a:fillRect/>
          </a:stretch>
        </p:blipFill>
        <p:spPr>
          <a:xfrm>
            <a:off x="0" y="613195"/>
            <a:ext cx="9144000" cy="462906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0" y="0"/>
            <a:ext cx="8520600" cy="613200"/>
          </a:xfrm>
          <a:prstGeom prst="rect">
            <a:avLst/>
          </a:prstGeom>
        </p:spPr>
        <p:txBody>
          <a:bodyPr wrap="square" lIns="91425" tIns="91425" rIns="91425" bIns="91425" anchor="t" anchorCtr="0">
            <a:noAutofit/>
          </a:bodyPr>
          <a:lstStyle/>
          <a:p>
            <a:pPr marL="0" lvl="0" indent="0" rtl="0">
              <a:spcBef>
                <a:spcPts val="0"/>
              </a:spcBef>
              <a:spcAft>
                <a:spcPts val="0"/>
              </a:spcAft>
              <a:buNone/>
            </a:pPr>
            <a:r>
              <a:rPr lang="en"/>
              <a:t>My experience</a:t>
            </a:r>
            <a:endParaRPr/>
          </a:p>
        </p:txBody>
      </p:sp>
      <p:pic>
        <p:nvPicPr>
          <p:cNvPr id="108" name="Shape 108"/>
          <p:cNvPicPr preferRelativeResize="0"/>
          <p:nvPr/>
        </p:nvPicPr>
        <p:blipFill>
          <a:blip r:embed="rId3">
            <a:alphaModFix/>
          </a:blip>
          <a:stretch>
            <a:fillRect/>
          </a:stretch>
        </p:blipFill>
        <p:spPr>
          <a:xfrm rot="-5400000">
            <a:off x="2502363" y="-587862"/>
            <a:ext cx="3840300" cy="6400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512700" y="1893300"/>
            <a:ext cx="8118600" cy="1522800"/>
          </a:xfrm>
          <a:prstGeom prst="rect">
            <a:avLst/>
          </a:prstGeom>
        </p:spPr>
        <p:txBody>
          <a:bodyPr wrap="square" lIns="91425" tIns="91425" rIns="91425" bIns="91425" anchor="b" anchorCtr="0">
            <a:noAutofit/>
          </a:bodyPr>
          <a:lstStyle/>
          <a:p>
            <a:pPr marL="0" lvl="0" indent="0">
              <a:spcBef>
                <a:spcPts val="0"/>
              </a:spcBef>
              <a:spcAft>
                <a:spcPts val="0"/>
              </a:spcAft>
              <a:buNone/>
            </a:pPr>
            <a:r>
              <a:rPr lang="en"/>
              <a:t>Topics include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Shape 118"/>
          <p:cNvPicPr preferRelativeResize="0"/>
          <p:nvPr/>
        </p:nvPicPr>
        <p:blipFill>
          <a:blip r:embed="rId3">
            <a:alphaModFix/>
          </a:blip>
          <a:stretch>
            <a:fillRect/>
          </a:stretch>
        </p:blipFill>
        <p:spPr>
          <a:xfrm>
            <a:off x="6249000" y="176650"/>
            <a:ext cx="2831600" cy="2123700"/>
          </a:xfrm>
          <a:prstGeom prst="rect">
            <a:avLst/>
          </a:prstGeom>
          <a:noFill/>
          <a:ln>
            <a:noFill/>
          </a:ln>
        </p:spPr>
      </p:pic>
      <p:pic>
        <p:nvPicPr>
          <p:cNvPr id="119" name="Shape 119"/>
          <p:cNvPicPr preferRelativeResize="0"/>
          <p:nvPr/>
        </p:nvPicPr>
        <p:blipFill>
          <a:blip r:embed="rId4">
            <a:alphaModFix/>
          </a:blip>
          <a:stretch>
            <a:fillRect/>
          </a:stretch>
        </p:blipFill>
        <p:spPr>
          <a:xfrm>
            <a:off x="3211625" y="2539150"/>
            <a:ext cx="2831600" cy="2123700"/>
          </a:xfrm>
          <a:prstGeom prst="rect">
            <a:avLst/>
          </a:prstGeom>
          <a:noFill/>
          <a:ln>
            <a:noFill/>
          </a:ln>
        </p:spPr>
      </p:pic>
      <p:pic>
        <p:nvPicPr>
          <p:cNvPr id="120" name="Shape 120"/>
          <p:cNvPicPr preferRelativeResize="0"/>
          <p:nvPr/>
        </p:nvPicPr>
        <p:blipFill>
          <a:blip r:embed="rId5">
            <a:alphaModFix/>
          </a:blip>
          <a:stretch>
            <a:fillRect/>
          </a:stretch>
        </p:blipFill>
        <p:spPr>
          <a:xfrm>
            <a:off x="174250" y="2539150"/>
            <a:ext cx="2831600" cy="2123700"/>
          </a:xfrm>
          <a:prstGeom prst="rect">
            <a:avLst/>
          </a:prstGeom>
          <a:noFill/>
          <a:ln>
            <a:noFill/>
          </a:ln>
        </p:spPr>
      </p:pic>
      <p:pic>
        <p:nvPicPr>
          <p:cNvPr id="121" name="Shape 121"/>
          <p:cNvPicPr preferRelativeResize="0"/>
          <p:nvPr/>
        </p:nvPicPr>
        <p:blipFill>
          <a:blip r:embed="rId6">
            <a:alphaModFix/>
          </a:blip>
          <a:stretch>
            <a:fillRect/>
          </a:stretch>
        </p:blipFill>
        <p:spPr>
          <a:xfrm>
            <a:off x="3211625" y="176650"/>
            <a:ext cx="2831600" cy="2123700"/>
          </a:xfrm>
          <a:prstGeom prst="rect">
            <a:avLst/>
          </a:prstGeom>
          <a:noFill/>
          <a:ln>
            <a:noFill/>
          </a:ln>
        </p:spPr>
      </p:pic>
      <p:pic>
        <p:nvPicPr>
          <p:cNvPr id="122" name="Shape 122"/>
          <p:cNvPicPr preferRelativeResize="0"/>
          <p:nvPr/>
        </p:nvPicPr>
        <p:blipFill>
          <a:blip r:embed="rId7">
            <a:alphaModFix/>
          </a:blip>
          <a:stretch>
            <a:fillRect/>
          </a:stretch>
        </p:blipFill>
        <p:spPr>
          <a:xfrm>
            <a:off x="174240" y="176650"/>
            <a:ext cx="2831610" cy="2123700"/>
          </a:xfrm>
          <a:prstGeom prst="rect">
            <a:avLst/>
          </a:prstGeom>
          <a:noFill/>
          <a:ln>
            <a:noFill/>
          </a:ln>
        </p:spPr>
      </p:pic>
      <p:pic>
        <p:nvPicPr>
          <p:cNvPr id="123" name="Shape 123"/>
          <p:cNvPicPr preferRelativeResize="0"/>
          <p:nvPr/>
        </p:nvPicPr>
        <p:blipFill>
          <a:blip r:embed="rId8">
            <a:alphaModFix/>
          </a:blip>
          <a:stretch>
            <a:fillRect/>
          </a:stretch>
        </p:blipFill>
        <p:spPr>
          <a:xfrm>
            <a:off x="6249000" y="2552500"/>
            <a:ext cx="2795975" cy="2096981"/>
          </a:xfrm>
          <a:prstGeom prst="rect">
            <a:avLst/>
          </a:prstGeom>
          <a:noFill/>
          <a:ln>
            <a:noFill/>
          </a:ln>
        </p:spPr>
      </p:pic>
      <p:sp>
        <p:nvSpPr>
          <p:cNvPr id="124" name="Shape 124"/>
          <p:cNvSpPr txBox="1"/>
          <p:nvPr/>
        </p:nvSpPr>
        <p:spPr>
          <a:xfrm>
            <a:off x="8696222" y="4701350"/>
            <a:ext cx="2504700" cy="531000"/>
          </a:xfrm>
          <a:prstGeom prst="rect">
            <a:avLst/>
          </a:prstGeom>
          <a:noFill/>
          <a:ln>
            <a:noFill/>
          </a:ln>
        </p:spPr>
        <p:txBody>
          <a:bodyPr wrap="square" lIns="91425" tIns="91425" rIns="91425" bIns="91425" anchor="t" anchorCtr="0">
            <a:noAutofit/>
          </a:bodyPr>
          <a:lstStyle/>
          <a:p>
            <a:pPr marL="0" lvl="0" indent="0">
              <a:spcBef>
                <a:spcPts val="0"/>
              </a:spcBef>
              <a:spcAft>
                <a:spcPts val="0"/>
              </a:spcAft>
              <a:buNone/>
            </a:pPr>
            <a:r>
              <a:rPr lang="en" dirty="0">
                <a:solidFill>
                  <a:srgbClr val="F3F3F3"/>
                </a:solidFill>
              </a:rPr>
              <a:t>[1]</a:t>
            </a:r>
            <a:endParaRPr dirty="0"/>
          </a:p>
          <a:p>
            <a:pPr marL="0" lvl="0" indent="0">
              <a:spcBef>
                <a:spcPts val="0"/>
              </a:spcBef>
              <a:spcAft>
                <a:spcPts val="0"/>
              </a:spcAft>
              <a:buNone/>
            </a:pP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460275" y="820950"/>
            <a:ext cx="8118600" cy="3416100"/>
          </a:xfrm>
          <a:prstGeom prst="rect">
            <a:avLst/>
          </a:prstGeom>
          <a:solidFill>
            <a:srgbClr val="000000"/>
          </a:solidFill>
        </p:spPr>
        <p:txBody>
          <a:bodyPr wrap="square" lIns="91425" tIns="91425" rIns="91425" bIns="91425" anchor="b" anchorCtr="0">
            <a:noAutofit/>
          </a:bodyPr>
          <a:lstStyle/>
          <a:p>
            <a:pPr marL="457200" lvl="0" indent="-381000" rtl="0">
              <a:spcBef>
                <a:spcPts val="0"/>
              </a:spcBef>
              <a:spcAft>
                <a:spcPts val="0"/>
              </a:spcAft>
              <a:buSzPts val="2400"/>
              <a:buAutoNum type="arabicPeriod"/>
            </a:pPr>
            <a:r>
              <a:rPr lang="en" sz="2400"/>
              <a:t>Intro</a:t>
            </a:r>
            <a:endParaRPr sz="2400"/>
          </a:p>
          <a:p>
            <a:pPr marL="457200" lvl="0" indent="-381000" rtl="0">
              <a:spcBef>
                <a:spcPts val="0"/>
              </a:spcBef>
              <a:spcAft>
                <a:spcPts val="0"/>
              </a:spcAft>
              <a:buSzPts val="2400"/>
              <a:buAutoNum type="arabicPeriod"/>
            </a:pPr>
            <a:r>
              <a:rPr lang="en" sz="2400"/>
              <a:t>Ad-hoc problems and basic data Structures</a:t>
            </a:r>
            <a:endParaRPr sz="2400"/>
          </a:p>
          <a:p>
            <a:pPr marL="457200" lvl="0" indent="-381000" rtl="0">
              <a:spcBef>
                <a:spcPts val="0"/>
              </a:spcBef>
              <a:spcAft>
                <a:spcPts val="0"/>
              </a:spcAft>
              <a:buSzPts val="2400"/>
              <a:buAutoNum type="arabicPeriod"/>
            </a:pPr>
            <a:r>
              <a:rPr lang="en" sz="2400"/>
              <a:t>Adv. Data Structures</a:t>
            </a:r>
            <a:endParaRPr sz="2400"/>
          </a:p>
          <a:p>
            <a:pPr marL="457200" lvl="0" indent="-381000" rtl="0">
              <a:spcBef>
                <a:spcPts val="0"/>
              </a:spcBef>
              <a:spcAft>
                <a:spcPts val="0"/>
              </a:spcAft>
              <a:buSzPts val="2400"/>
              <a:buAutoNum type="arabicPeriod"/>
            </a:pPr>
            <a:r>
              <a:rPr lang="en" sz="2400"/>
              <a:t>Mathematics</a:t>
            </a:r>
            <a:endParaRPr sz="2400"/>
          </a:p>
          <a:p>
            <a:pPr marL="457200" lvl="0" indent="-381000" rtl="0">
              <a:spcBef>
                <a:spcPts val="0"/>
              </a:spcBef>
              <a:spcAft>
                <a:spcPts val="0"/>
              </a:spcAft>
              <a:buSzPts val="2400"/>
              <a:buAutoNum type="arabicPeriod"/>
            </a:pPr>
            <a:r>
              <a:rPr lang="en" sz="2400"/>
              <a:t>Basic search, Backtrack, Greedy, Dynamic programming</a:t>
            </a:r>
            <a:endParaRPr sz="2400"/>
          </a:p>
          <a:p>
            <a:pPr marL="457200" lvl="0" indent="-381000" rtl="0">
              <a:spcBef>
                <a:spcPts val="0"/>
              </a:spcBef>
              <a:spcAft>
                <a:spcPts val="0"/>
              </a:spcAft>
              <a:buSzPts val="2400"/>
              <a:buAutoNum type="arabicPeriod"/>
            </a:pPr>
            <a:r>
              <a:rPr lang="en" sz="2400"/>
              <a:t>Graph theory</a:t>
            </a:r>
            <a:endParaRPr sz="2400"/>
          </a:p>
          <a:p>
            <a:pPr marL="457200" lvl="0" indent="-381000" rtl="0">
              <a:spcBef>
                <a:spcPts val="0"/>
              </a:spcBef>
              <a:spcAft>
                <a:spcPts val="0"/>
              </a:spcAft>
              <a:buSzPts val="2400"/>
              <a:buAutoNum type="arabicPeriod"/>
            </a:pPr>
            <a:r>
              <a:rPr lang="en" sz="2400"/>
              <a:t>Adv. Graph theory</a:t>
            </a:r>
            <a:endParaRPr sz="2400"/>
          </a:p>
          <a:p>
            <a:pPr marL="457200" lvl="0" indent="-381000" rtl="0">
              <a:spcBef>
                <a:spcPts val="0"/>
              </a:spcBef>
              <a:spcAft>
                <a:spcPts val="0"/>
              </a:spcAft>
              <a:buSzPts val="2400"/>
              <a:buAutoNum type="arabicPeriod"/>
            </a:pPr>
            <a:r>
              <a:rPr lang="en" sz="2400"/>
              <a:t>Strings</a:t>
            </a:r>
            <a:endParaRPr sz="2400"/>
          </a:p>
          <a:p>
            <a:pPr marL="457200" lvl="0" indent="-381000" rtl="0">
              <a:spcBef>
                <a:spcPts val="0"/>
              </a:spcBef>
              <a:spcAft>
                <a:spcPts val="0"/>
              </a:spcAft>
              <a:buSzPts val="2400"/>
              <a:buAutoNum type="arabicPeriod"/>
            </a:pPr>
            <a:r>
              <a:rPr lang="en" sz="2400"/>
              <a:t>Geometry (If time permits)</a:t>
            </a:r>
            <a:endParaRPr sz="2400"/>
          </a:p>
          <a:p>
            <a:pPr marL="457200" lvl="0" indent="-381000" rtl="0">
              <a:spcBef>
                <a:spcPts val="0"/>
              </a:spcBef>
              <a:spcAft>
                <a:spcPts val="0"/>
              </a:spcAft>
              <a:buSzPts val="2400"/>
              <a:buAutoNum type="arabicPeriod"/>
            </a:pPr>
            <a:r>
              <a:rPr lang="en" sz="2400"/>
              <a:t>Game theory (If time permits)</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490250" y="526350"/>
            <a:ext cx="8187900" cy="4090800"/>
          </a:xfrm>
          <a:prstGeom prst="rect">
            <a:avLst/>
          </a:prstGeom>
        </p:spPr>
        <p:txBody>
          <a:bodyPr wrap="square" lIns="91425" tIns="91425" rIns="91425" bIns="91425" anchor="ctr" anchorCtr="0">
            <a:noAutofit/>
          </a:bodyPr>
          <a:lstStyle/>
          <a:p>
            <a:pPr marL="0" lvl="0" indent="0">
              <a:spcBef>
                <a:spcPts val="0"/>
              </a:spcBef>
              <a:spcAft>
                <a:spcPts val="0"/>
              </a:spcAft>
              <a:buNone/>
            </a:pPr>
            <a:r>
              <a:rPr lang="en" sz="2400" dirty="0"/>
              <a:t>In each tutorial we will:</a:t>
            </a:r>
            <a:endParaRPr sz="2400" dirty="0"/>
          </a:p>
          <a:p>
            <a:pPr marL="457200" lvl="0" indent="-381000">
              <a:spcBef>
                <a:spcPts val="0"/>
              </a:spcBef>
              <a:spcAft>
                <a:spcPts val="0"/>
              </a:spcAft>
              <a:buSzPts val="2400"/>
              <a:buChar char="●"/>
            </a:pPr>
            <a:r>
              <a:rPr lang="en" sz="2400" dirty="0"/>
              <a:t>Motivate new data structures and algorithms</a:t>
            </a:r>
            <a:endParaRPr sz="2400" dirty="0"/>
          </a:p>
          <a:p>
            <a:pPr marL="457200" lvl="0" indent="-381000" rtl="0">
              <a:spcBef>
                <a:spcPts val="0"/>
              </a:spcBef>
              <a:spcAft>
                <a:spcPts val="0"/>
              </a:spcAft>
              <a:buSzPts val="2400"/>
              <a:buChar char="●"/>
            </a:pPr>
            <a:r>
              <a:rPr lang="en" sz="2400" dirty="0"/>
              <a:t>Introduce them in a progressive manner</a:t>
            </a:r>
            <a:endParaRPr sz="2400" dirty="0"/>
          </a:p>
          <a:p>
            <a:pPr marL="457200" lvl="0" indent="-381000" rtl="0">
              <a:spcBef>
                <a:spcPts val="0"/>
              </a:spcBef>
              <a:spcAft>
                <a:spcPts val="0"/>
              </a:spcAft>
              <a:buSzPts val="2400"/>
              <a:buChar char="●"/>
            </a:pPr>
            <a:r>
              <a:rPr lang="en" sz="2400" dirty="0"/>
              <a:t>Practice them on some problems</a:t>
            </a:r>
            <a:endParaRPr sz="2400" dirty="0"/>
          </a:p>
          <a:p>
            <a:pPr marL="457200" lvl="0" indent="-381000">
              <a:spcBef>
                <a:spcPts val="0"/>
              </a:spcBef>
              <a:spcAft>
                <a:spcPts val="0"/>
              </a:spcAft>
              <a:buSzPts val="2400"/>
              <a:buChar char="●"/>
            </a:pPr>
            <a:r>
              <a:rPr lang="en-US" sz="2400" dirty="0"/>
              <a:t>And </a:t>
            </a:r>
            <a:r>
              <a:rPr lang="en" sz="2400" dirty="0"/>
              <a:t>most importantly, </a:t>
            </a:r>
            <a:r>
              <a:rPr lang="en" sz="2400" dirty="0">
                <a:solidFill>
                  <a:srgbClr val="FFC000"/>
                </a:solidFill>
              </a:rPr>
              <a:t>have fun!</a:t>
            </a:r>
            <a:endParaRPr sz="2400" dirty="0">
              <a:solidFill>
                <a:srgbClr val="FFC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512700" y="64500"/>
            <a:ext cx="8118600" cy="1522800"/>
          </a:xfrm>
          <a:prstGeom prst="rect">
            <a:avLst/>
          </a:prstGeom>
        </p:spPr>
        <p:txBody>
          <a:bodyPr wrap="square" lIns="91425" tIns="91425" rIns="91425" bIns="91425" anchor="b" anchorCtr="0">
            <a:noAutofit/>
          </a:bodyPr>
          <a:lstStyle/>
          <a:p>
            <a:pPr marL="0" lvl="0" indent="0">
              <a:spcBef>
                <a:spcPts val="0"/>
              </a:spcBef>
              <a:spcAft>
                <a:spcPts val="0"/>
              </a:spcAft>
              <a:buNone/>
            </a:pPr>
            <a:r>
              <a:rPr lang="en-US" dirty="0"/>
              <a:t>We will cover</a:t>
            </a:r>
            <a:endParaRPr dirty="0"/>
          </a:p>
        </p:txBody>
      </p:sp>
      <p:sp>
        <p:nvSpPr>
          <p:cNvPr id="60" name="Shape 60"/>
          <p:cNvSpPr txBox="1">
            <a:spLocks noGrp="1"/>
          </p:cNvSpPr>
          <p:nvPr>
            <p:ph type="subTitle" idx="1"/>
          </p:nvPr>
        </p:nvSpPr>
        <p:spPr>
          <a:xfrm>
            <a:off x="630395" y="1784249"/>
            <a:ext cx="8118600" cy="1692281"/>
          </a:xfrm>
          <a:prstGeom prst="rect">
            <a:avLst/>
          </a:prstGeom>
        </p:spPr>
        <p:txBody>
          <a:bodyPr wrap="square" lIns="91425" tIns="91425" rIns="91425" bIns="91425" anchor="t" anchorCtr="0">
            <a:noAutofit/>
          </a:bodyPr>
          <a:lstStyle/>
          <a:p>
            <a:pPr marL="0" lvl="0" indent="0">
              <a:spcBef>
                <a:spcPts val="0"/>
              </a:spcBef>
              <a:spcAft>
                <a:spcPts val="0"/>
              </a:spcAft>
              <a:buNone/>
            </a:pPr>
            <a:r>
              <a:rPr lang="en-US" dirty="0"/>
              <a:t>What is competitive programming?</a:t>
            </a:r>
          </a:p>
          <a:p>
            <a:pPr marL="0" lvl="0" indent="0">
              <a:spcBef>
                <a:spcPts val="0"/>
              </a:spcBef>
              <a:spcAft>
                <a:spcPts val="0"/>
              </a:spcAft>
              <a:buNone/>
            </a:pPr>
            <a:r>
              <a:rPr lang="en-US" dirty="0"/>
              <a:t>Our experience!</a:t>
            </a:r>
          </a:p>
          <a:p>
            <a:pPr marL="0" lvl="0" indent="0">
              <a:spcBef>
                <a:spcPts val="0"/>
              </a:spcBef>
              <a:spcAft>
                <a:spcPts val="0"/>
              </a:spcAft>
              <a:buNone/>
            </a:pPr>
            <a:r>
              <a:rPr lang="en-US" dirty="0"/>
              <a:t>How does it work?</a:t>
            </a:r>
          </a:p>
          <a:p>
            <a:pPr marL="0" lvl="0" indent="0">
              <a:spcBef>
                <a:spcPts val="0"/>
              </a:spcBef>
              <a:spcAft>
                <a:spcPts val="0"/>
              </a:spcAft>
              <a:buNone/>
            </a:pPr>
            <a:r>
              <a:rPr lang="en-US" dirty="0"/>
              <a:t>We will solve sample problems</a:t>
            </a:r>
          </a:p>
          <a:p>
            <a:pPr marL="0" lvl="0" indent="0">
              <a:spcBef>
                <a:spcPts val="0"/>
              </a:spcBef>
              <a:spcAft>
                <a:spcPts val="0"/>
              </a:spcAft>
              <a:buNone/>
            </a:pPr>
            <a:endParaRPr dirty="0"/>
          </a:p>
        </p:txBody>
      </p:sp>
    </p:spTree>
    <p:extLst>
      <p:ext uri="{BB962C8B-B14F-4D97-AF65-F5344CB8AC3E}">
        <p14:creationId xmlns:p14="http://schemas.microsoft.com/office/powerpoint/2010/main" val="30028701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body" idx="1"/>
          </p:nvPr>
        </p:nvSpPr>
        <p:spPr>
          <a:xfrm>
            <a:off x="311700" y="1171675"/>
            <a:ext cx="3999900" cy="3397200"/>
          </a:xfrm>
          <a:prstGeom prst="rect">
            <a:avLst/>
          </a:prstGeom>
        </p:spPr>
        <p:txBody>
          <a:bodyPr wrap="square" lIns="91425" tIns="91425" rIns="91425" bIns="91425" anchor="t" anchorCtr="0">
            <a:noAutofit/>
          </a:bodyPr>
          <a:lstStyle/>
          <a:p>
            <a:pPr marL="0" lvl="0" indent="0">
              <a:spcBef>
                <a:spcPts val="0"/>
              </a:spcBef>
              <a:spcAft>
                <a:spcPts val="0"/>
              </a:spcAft>
              <a:buNone/>
            </a:pPr>
            <a:r>
              <a:rPr lang="en" sz="1800" b="1" dirty="0"/>
              <a:t>Your side (team of 3, one PC):</a:t>
            </a:r>
            <a:endParaRPr sz="1800" b="1" dirty="0"/>
          </a:p>
          <a:p>
            <a:pPr marL="457200" marR="0" lvl="0" indent="-330200" algn="l" rtl="0">
              <a:lnSpc>
                <a:spcPct val="115000"/>
              </a:lnSpc>
              <a:spcBef>
                <a:spcPts val="1600"/>
              </a:spcBef>
              <a:spcAft>
                <a:spcPts val="0"/>
              </a:spcAft>
              <a:buSzPts val="1600"/>
              <a:buChar char="●"/>
            </a:pPr>
            <a:r>
              <a:rPr lang="en" sz="1600" dirty="0"/>
              <a:t>You are given 8-12 problems</a:t>
            </a:r>
            <a:endParaRPr sz="1600" dirty="0"/>
          </a:p>
          <a:p>
            <a:pPr marL="457200" marR="0" lvl="0" indent="-330200" algn="l" rtl="0">
              <a:lnSpc>
                <a:spcPct val="115000"/>
              </a:lnSpc>
              <a:spcBef>
                <a:spcPts val="0"/>
              </a:spcBef>
              <a:spcAft>
                <a:spcPts val="0"/>
              </a:spcAft>
              <a:buSzPts val="1600"/>
              <a:buChar char="●"/>
            </a:pPr>
            <a:r>
              <a:rPr lang="en" sz="1600" dirty="0"/>
              <a:t>You need to solve as many problems in 5 hours.</a:t>
            </a:r>
            <a:endParaRPr sz="1800" b="1" dirty="0"/>
          </a:p>
          <a:p>
            <a:pPr marL="457200" marR="0" lvl="0" indent="-342900" algn="l" rtl="0">
              <a:lnSpc>
                <a:spcPct val="115000"/>
              </a:lnSpc>
              <a:spcBef>
                <a:spcPts val="0"/>
              </a:spcBef>
              <a:spcAft>
                <a:spcPts val="0"/>
              </a:spcAft>
              <a:buSzPts val="1800"/>
              <a:buChar char="●"/>
            </a:pPr>
            <a:r>
              <a:rPr lang="en" sz="1600" dirty="0"/>
              <a:t>Scoreboard is visible for the first 4 hours.</a:t>
            </a:r>
            <a:endParaRPr sz="1600" dirty="0"/>
          </a:p>
          <a:p>
            <a:pPr marL="457200" marR="0" lvl="0" indent="-330200" algn="l" rtl="0">
              <a:lnSpc>
                <a:spcPct val="115000"/>
              </a:lnSpc>
              <a:spcBef>
                <a:spcPts val="0"/>
              </a:spcBef>
              <a:spcAft>
                <a:spcPts val="0"/>
              </a:spcAft>
              <a:buSzPts val="1600"/>
              <a:buChar char="●"/>
            </a:pPr>
            <a:r>
              <a:rPr lang="en" sz="1600" dirty="0"/>
              <a:t>Each team is assigned </a:t>
            </a:r>
            <a:r>
              <a:rPr lang="en-US" sz="1600" dirty="0"/>
              <a:t>a </a:t>
            </a:r>
            <a:r>
              <a:rPr lang="en" sz="1600" dirty="0"/>
              <a:t>penalty.</a:t>
            </a:r>
            <a:endParaRPr sz="1600" dirty="0"/>
          </a:p>
          <a:p>
            <a:pPr marL="457200" lvl="0" indent="-330200" rtl="0">
              <a:spcBef>
                <a:spcPts val="0"/>
              </a:spcBef>
              <a:spcAft>
                <a:spcPts val="0"/>
              </a:spcAft>
              <a:buSzPts val="1600"/>
              <a:buChar char="●"/>
            </a:pPr>
            <a:r>
              <a:rPr lang="en" sz="1600" dirty="0"/>
              <a:t>Team</a:t>
            </a:r>
            <a:r>
              <a:rPr lang="en-US" sz="1600" dirty="0"/>
              <a:t>s</a:t>
            </a:r>
            <a:r>
              <a:rPr lang="en" sz="1600" dirty="0"/>
              <a:t> are sorted by number of problems solved then by penalty then by </a:t>
            </a:r>
            <a:r>
              <a:rPr lang="en-US" sz="1600" dirty="0"/>
              <a:t>the</a:t>
            </a:r>
            <a:r>
              <a:rPr lang="en" sz="1600" dirty="0"/>
              <a:t> time of last solution.</a:t>
            </a:r>
            <a:endParaRPr sz="1600" dirty="0"/>
          </a:p>
        </p:txBody>
      </p:sp>
      <p:sp>
        <p:nvSpPr>
          <p:cNvPr id="140" name="Shape 140"/>
          <p:cNvSpPr txBox="1">
            <a:spLocks noGrp="1"/>
          </p:cNvSpPr>
          <p:nvPr>
            <p:ph type="body" idx="2"/>
          </p:nvPr>
        </p:nvSpPr>
        <p:spPr>
          <a:xfrm>
            <a:off x="4832400" y="1171675"/>
            <a:ext cx="3999900" cy="3397200"/>
          </a:xfrm>
          <a:prstGeom prst="rect">
            <a:avLst/>
          </a:prstGeom>
        </p:spPr>
        <p:txBody>
          <a:bodyPr wrap="square" lIns="91425" tIns="91425" rIns="91425" bIns="91425" anchor="t" anchorCtr="0">
            <a:noAutofit/>
          </a:bodyPr>
          <a:lstStyle/>
          <a:p>
            <a:pPr marL="0" lvl="0" indent="0">
              <a:spcBef>
                <a:spcPts val="0"/>
              </a:spcBef>
              <a:spcAft>
                <a:spcPts val="0"/>
              </a:spcAft>
              <a:buNone/>
            </a:pPr>
            <a:r>
              <a:rPr lang="en" sz="1800" b="1" dirty="0"/>
              <a:t>Judge side:</a:t>
            </a:r>
            <a:endParaRPr sz="1800" b="1" dirty="0"/>
          </a:p>
          <a:p>
            <a:pPr marL="457200" lvl="0" indent="-330200" rtl="0">
              <a:spcBef>
                <a:spcPts val="1600"/>
              </a:spcBef>
              <a:spcAft>
                <a:spcPts val="0"/>
              </a:spcAft>
              <a:buSzPts val="1600"/>
              <a:buChar char="●"/>
            </a:pPr>
            <a:r>
              <a:rPr lang="en" sz="1600" dirty="0"/>
              <a:t>4 Verdicts:</a:t>
            </a:r>
            <a:endParaRPr sz="1600" dirty="0"/>
          </a:p>
        </p:txBody>
      </p:sp>
      <p:sp>
        <p:nvSpPr>
          <p:cNvPr id="141" name="Shape 141"/>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marL="0" lvl="0" indent="0">
              <a:spcBef>
                <a:spcPts val="0"/>
              </a:spcBef>
              <a:spcAft>
                <a:spcPts val="0"/>
              </a:spcAft>
              <a:buNone/>
            </a:pPr>
            <a:r>
              <a:rPr lang="en"/>
              <a:t>How does this work? (ICPC style)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3" name="Text Placeholder 2">
            <a:extLst>
              <a:ext uri="{FF2B5EF4-FFF2-40B4-BE49-F238E27FC236}">
                <a16:creationId xmlns:a16="http://schemas.microsoft.com/office/drawing/2014/main" id="{F1E2F1BB-C2BB-45BE-83F0-0C6FBE8E6846}"/>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81D37940-31DA-4FC6-B049-FB5919B81153}"/>
              </a:ext>
            </a:extLst>
          </p:cNvPr>
          <p:cNvSpPr>
            <a:spLocks noGrp="1"/>
          </p:cNvSpPr>
          <p:nvPr>
            <p:ph type="body" idx="2"/>
          </p:nvPr>
        </p:nvSpPr>
        <p:spPr/>
        <p:txBody>
          <a:bodyPr/>
          <a:lstStyle/>
          <a:p>
            <a:endParaRPr lang="en-US"/>
          </a:p>
        </p:txBody>
      </p:sp>
      <p:sp>
        <p:nvSpPr>
          <p:cNvPr id="7" name="Title 6">
            <a:extLst>
              <a:ext uri="{FF2B5EF4-FFF2-40B4-BE49-F238E27FC236}">
                <a16:creationId xmlns:a16="http://schemas.microsoft.com/office/drawing/2014/main" id="{51A2AF0A-2F39-4FFE-9D7A-2FE7F41E0B1D}"/>
              </a:ext>
            </a:extLst>
          </p:cNvPr>
          <p:cNvSpPr>
            <a:spLocks noGrp="1"/>
          </p:cNvSpPr>
          <p:nvPr>
            <p:ph type="title"/>
          </p:nvPr>
        </p:nvSpPr>
        <p:spPr/>
        <p:txBody>
          <a:bodyPr/>
          <a:lstStyle/>
          <a:p>
            <a:endParaRPr lang="en-US"/>
          </a:p>
        </p:txBody>
      </p:sp>
      <p:pic>
        <p:nvPicPr>
          <p:cNvPr id="11" name="Picture 10">
            <a:extLst>
              <a:ext uri="{FF2B5EF4-FFF2-40B4-BE49-F238E27FC236}">
                <a16:creationId xmlns:a16="http://schemas.microsoft.com/office/drawing/2014/main" id="{70598C25-F975-45F8-A558-E2086C0E59C4}"/>
              </a:ext>
            </a:extLst>
          </p:cNvPr>
          <p:cNvPicPr>
            <a:picLocks noChangeAspect="1"/>
          </p:cNvPicPr>
          <p:nvPr/>
        </p:nvPicPr>
        <p:blipFill>
          <a:blip r:embed="rId3"/>
          <a:stretch>
            <a:fillRect/>
          </a:stretch>
        </p:blipFill>
        <p:spPr>
          <a:xfrm>
            <a:off x="2000250" y="0"/>
            <a:ext cx="5143500" cy="5143500"/>
          </a:xfrm>
          <a:prstGeom prst="rect">
            <a:avLst/>
          </a:prstGeom>
        </p:spPr>
      </p:pic>
    </p:spTree>
    <p:extLst>
      <p:ext uri="{BB962C8B-B14F-4D97-AF65-F5344CB8AC3E}">
        <p14:creationId xmlns:p14="http://schemas.microsoft.com/office/powerpoint/2010/main" val="37093275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3" name="Text Placeholder 2">
            <a:extLst>
              <a:ext uri="{FF2B5EF4-FFF2-40B4-BE49-F238E27FC236}">
                <a16:creationId xmlns:a16="http://schemas.microsoft.com/office/drawing/2014/main" id="{F1E2F1BB-C2BB-45BE-83F0-0C6FBE8E6846}"/>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81D37940-31DA-4FC6-B049-FB5919B81153}"/>
              </a:ext>
            </a:extLst>
          </p:cNvPr>
          <p:cNvSpPr>
            <a:spLocks noGrp="1"/>
          </p:cNvSpPr>
          <p:nvPr>
            <p:ph type="body" idx="2"/>
          </p:nvPr>
        </p:nvSpPr>
        <p:spPr/>
        <p:txBody>
          <a:bodyPr/>
          <a:lstStyle/>
          <a:p>
            <a:endParaRPr lang="en-US"/>
          </a:p>
        </p:txBody>
      </p:sp>
      <p:sp>
        <p:nvSpPr>
          <p:cNvPr id="7" name="Title 6">
            <a:extLst>
              <a:ext uri="{FF2B5EF4-FFF2-40B4-BE49-F238E27FC236}">
                <a16:creationId xmlns:a16="http://schemas.microsoft.com/office/drawing/2014/main" id="{51A2AF0A-2F39-4FFE-9D7A-2FE7F41E0B1D}"/>
              </a:ext>
            </a:extLst>
          </p:cNvPr>
          <p:cNvSpPr>
            <a:spLocks noGrp="1"/>
          </p:cNvSpPr>
          <p:nvPr>
            <p:ph type="title"/>
          </p:nvPr>
        </p:nvSpPr>
        <p:spPr/>
        <p:txBody>
          <a:bodyPr/>
          <a:lstStyle/>
          <a:p>
            <a:endParaRPr lang="en-US"/>
          </a:p>
        </p:txBody>
      </p:sp>
      <p:pic>
        <p:nvPicPr>
          <p:cNvPr id="9" name="Picture 8">
            <a:extLst>
              <a:ext uri="{FF2B5EF4-FFF2-40B4-BE49-F238E27FC236}">
                <a16:creationId xmlns:a16="http://schemas.microsoft.com/office/drawing/2014/main" id="{3D81A7F8-BFA7-4CF8-97FA-69BAE428FEB5}"/>
              </a:ext>
            </a:extLst>
          </p:cNvPr>
          <p:cNvPicPr>
            <a:picLocks noChangeAspect="1"/>
          </p:cNvPicPr>
          <p:nvPr/>
        </p:nvPicPr>
        <p:blipFill>
          <a:blip r:embed="rId3"/>
          <a:stretch>
            <a:fillRect/>
          </a:stretch>
        </p:blipFill>
        <p:spPr>
          <a:xfrm>
            <a:off x="2431273" y="0"/>
            <a:ext cx="3944570" cy="5143500"/>
          </a:xfrm>
          <a:prstGeom prst="rect">
            <a:avLst/>
          </a:prstGeom>
        </p:spPr>
      </p:pic>
    </p:spTree>
    <p:extLst>
      <p:ext uri="{BB962C8B-B14F-4D97-AF65-F5344CB8AC3E}">
        <p14:creationId xmlns:p14="http://schemas.microsoft.com/office/powerpoint/2010/main" val="16904870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body" idx="1"/>
          </p:nvPr>
        </p:nvSpPr>
        <p:spPr>
          <a:xfrm>
            <a:off x="311700" y="1171675"/>
            <a:ext cx="3999900" cy="3397200"/>
          </a:xfrm>
          <a:prstGeom prst="rect">
            <a:avLst/>
          </a:prstGeom>
        </p:spPr>
        <p:txBody>
          <a:bodyPr wrap="square" lIns="91425" tIns="91425" rIns="91425" bIns="91425" anchor="t" anchorCtr="0">
            <a:noAutofit/>
          </a:bodyPr>
          <a:lstStyle/>
          <a:p>
            <a:pPr marL="0" lvl="0" indent="0">
              <a:spcBef>
                <a:spcPts val="0"/>
              </a:spcBef>
              <a:spcAft>
                <a:spcPts val="0"/>
              </a:spcAft>
              <a:buNone/>
            </a:pPr>
            <a:r>
              <a:rPr lang="en" sz="1800" b="1" dirty="0"/>
              <a:t>Your side (team of 3, one PC):</a:t>
            </a:r>
            <a:endParaRPr sz="1800" b="1" dirty="0"/>
          </a:p>
          <a:p>
            <a:pPr marL="457200" marR="0" lvl="0" indent="-330200" algn="l" rtl="0">
              <a:lnSpc>
                <a:spcPct val="115000"/>
              </a:lnSpc>
              <a:spcBef>
                <a:spcPts val="1600"/>
              </a:spcBef>
              <a:spcAft>
                <a:spcPts val="0"/>
              </a:spcAft>
              <a:buSzPts val="1600"/>
              <a:buChar char="●"/>
            </a:pPr>
            <a:r>
              <a:rPr lang="en" sz="1600" dirty="0"/>
              <a:t>You are given 8-12 problems</a:t>
            </a:r>
            <a:endParaRPr sz="1600" dirty="0"/>
          </a:p>
          <a:p>
            <a:pPr marL="457200" marR="0" lvl="0" indent="-330200" algn="l" rtl="0">
              <a:lnSpc>
                <a:spcPct val="115000"/>
              </a:lnSpc>
              <a:spcBef>
                <a:spcPts val="0"/>
              </a:spcBef>
              <a:spcAft>
                <a:spcPts val="0"/>
              </a:spcAft>
              <a:buSzPts val="1600"/>
              <a:buChar char="●"/>
            </a:pPr>
            <a:r>
              <a:rPr lang="en" sz="1600" dirty="0"/>
              <a:t>You need to solve as many problems in 5 hours.</a:t>
            </a:r>
            <a:endParaRPr sz="1800" b="1" dirty="0"/>
          </a:p>
          <a:p>
            <a:pPr marL="457200" marR="0" lvl="0" indent="-342900" algn="l" rtl="0">
              <a:lnSpc>
                <a:spcPct val="115000"/>
              </a:lnSpc>
              <a:spcBef>
                <a:spcPts val="0"/>
              </a:spcBef>
              <a:spcAft>
                <a:spcPts val="0"/>
              </a:spcAft>
              <a:buSzPts val="1800"/>
              <a:buChar char="●"/>
            </a:pPr>
            <a:r>
              <a:rPr lang="en" sz="1600" dirty="0"/>
              <a:t>Scoreboard is visible for the first 4 hours.</a:t>
            </a:r>
            <a:endParaRPr sz="1600" dirty="0"/>
          </a:p>
          <a:p>
            <a:pPr marL="457200" marR="0" lvl="0" indent="-330200" algn="l" rtl="0">
              <a:lnSpc>
                <a:spcPct val="115000"/>
              </a:lnSpc>
              <a:spcBef>
                <a:spcPts val="0"/>
              </a:spcBef>
              <a:spcAft>
                <a:spcPts val="0"/>
              </a:spcAft>
              <a:buSzPts val="1600"/>
              <a:buChar char="●"/>
            </a:pPr>
            <a:r>
              <a:rPr lang="en" sz="1600" dirty="0"/>
              <a:t>Each team is assigned </a:t>
            </a:r>
            <a:r>
              <a:rPr lang="en-US" sz="1600" dirty="0"/>
              <a:t>a </a:t>
            </a:r>
            <a:r>
              <a:rPr lang="en" sz="1600" dirty="0"/>
              <a:t>penalty.</a:t>
            </a:r>
            <a:endParaRPr sz="1600" dirty="0"/>
          </a:p>
          <a:p>
            <a:pPr marL="457200" lvl="0" indent="-330200" rtl="0">
              <a:spcBef>
                <a:spcPts val="0"/>
              </a:spcBef>
              <a:spcAft>
                <a:spcPts val="0"/>
              </a:spcAft>
              <a:buSzPts val="1600"/>
              <a:buChar char="●"/>
            </a:pPr>
            <a:r>
              <a:rPr lang="en" sz="1600" dirty="0"/>
              <a:t>Team</a:t>
            </a:r>
            <a:r>
              <a:rPr lang="en-US" sz="1600" dirty="0"/>
              <a:t>s</a:t>
            </a:r>
            <a:r>
              <a:rPr lang="en" sz="1600" dirty="0"/>
              <a:t> are sorted by number of problems solved then by penalty then by </a:t>
            </a:r>
            <a:r>
              <a:rPr lang="en-US" sz="1600" dirty="0"/>
              <a:t>the</a:t>
            </a:r>
            <a:r>
              <a:rPr lang="en" sz="1600" dirty="0"/>
              <a:t> time of last solution.</a:t>
            </a:r>
            <a:endParaRPr sz="1600" dirty="0"/>
          </a:p>
        </p:txBody>
      </p:sp>
      <p:sp>
        <p:nvSpPr>
          <p:cNvPr id="140" name="Shape 140"/>
          <p:cNvSpPr txBox="1">
            <a:spLocks noGrp="1"/>
          </p:cNvSpPr>
          <p:nvPr>
            <p:ph type="body" idx="2"/>
          </p:nvPr>
        </p:nvSpPr>
        <p:spPr>
          <a:xfrm>
            <a:off x="4832400" y="1171675"/>
            <a:ext cx="3999900" cy="3397200"/>
          </a:xfrm>
          <a:prstGeom prst="rect">
            <a:avLst/>
          </a:prstGeom>
        </p:spPr>
        <p:txBody>
          <a:bodyPr wrap="square" lIns="91425" tIns="91425" rIns="91425" bIns="91425" anchor="t" anchorCtr="0">
            <a:noAutofit/>
          </a:bodyPr>
          <a:lstStyle/>
          <a:p>
            <a:pPr marL="0" lvl="0" indent="0">
              <a:spcBef>
                <a:spcPts val="0"/>
              </a:spcBef>
              <a:spcAft>
                <a:spcPts val="0"/>
              </a:spcAft>
              <a:buNone/>
            </a:pPr>
            <a:r>
              <a:rPr lang="en" sz="1800" b="1" dirty="0"/>
              <a:t>Judge side:</a:t>
            </a:r>
            <a:endParaRPr sz="1800" b="1" dirty="0"/>
          </a:p>
          <a:p>
            <a:pPr marL="457200" lvl="0" indent="-330200" rtl="0">
              <a:spcBef>
                <a:spcPts val="1600"/>
              </a:spcBef>
              <a:spcAft>
                <a:spcPts val="0"/>
              </a:spcAft>
              <a:buSzPts val="1600"/>
              <a:buChar char="●"/>
            </a:pPr>
            <a:r>
              <a:rPr lang="en" sz="1600" dirty="0"/>
              <a:t>4 Verdicts:</a:t>
            </a:r>
            <a:endParaRPr sz="1600" dirty="0"/>
          </a:p>
          <a:p>
            <a:pPr marL="914400" lvl="1" indent="-330200" rtl="0">
              <a:spcBef>
                <a:spcPts val="0"/>
              </a:spcBef>
              <a:spcAft>
                <a:spcPts val="0"/>
              </a:spcAft>
              <a:buClr>
                <a:srgbClr val="CC0000"/>
              </a:buClr>
              <a:buSzPts val="1600"/>
              <a:buAutoNum type="alphaLcPeriod"/>
            </a:pPr>
            <a:r>
              <a:rPr lang="en" sz="1600" dirty="0">
                <a:solidFill>
                  <a:srgbClr val="CC0000"/>
                </a:solidFill>
              </a:rPr>
              <a:t>Wrong answer</a:t>
            </a:r>
          </a:p>
          <a:p>
            <a:pPr lvl="1" indent="-330200">
              <a:spcBef>
                <a:spcPts val="0"/>
              </a:spcBef>
              <a:buClr>
                <a:srgbClr val="CC0000"/>
              </a:buClr>
              <a:buSzPts val="1600"/>
              <a:buFont typeface="Old Standard TT"/>
              <a:buAutoNum type="alphaLcPeriod"/>
            </a:pPr>
            <a:r>
              <a:rPr lang="en-US" sz="1600" dirty="0">
                <a:solidFill>
                  <a:srgbClr val="CC0000"/>
                </a:solidFill>
              </a:rPr>
              <a:t>RE/Compile Errors</a:t>
            </a:r>
            <a:endParaRPr sz="1600" dirty="0">
              <a:solidFill>
                <a:srgbClr val="CC0000"/>
              </a:solidFill>
            </a:endParaRPr>
          </a:p>
          <a:p>
            <a:pPr marL="914400" lvl="1" indent="-330200" rtl="0">
              <a:spcBef>
                <a:spcPts val="0"/>
              </a:spcBef>
              <a:spcAft>
                <a:spcPts val="0"/>
              </a:spcAft>
              <a:buClr>
                <a:srgbClr val="CC0000"/>
              </a:buClr>
              <a:buSzPts val="1600"/>
              <a:buAutoNum type="alphaLcPeriod"/>
            </a:pPr>
            <a:r>
              <a:rPr lang="en" sz="1600" dirty="0">
                <a:solidFill>
                  <a:srgbClr val="CC0000"/>
                </a:solidFill>
              </a:rPr>
              <a:t>Time limit exceeded</a:t>
            </a:r>
            <a:endParaRPr sz="1600" dirty="0">
              <a:solidFill>
                <a:srgbClr val="CC0000"/>
              </a:solidFill>
            </a:endParaRPr>
          </a:p>
          <a:p>
            <a:pPr marL="914400" lvl="1" indent="-330200" rtl="0">
              <a:spcBef>
                <a:spcPts val="0"/>
              </a:spcBef>
              <a:spcAft>
                <a:spcPts val="0"/>
              </a:spcAft>
              <a:buClr>
                <a:srgbClr val="00FF00"/>
              </a:buClr>
              <a:buSzPts val="1600"/>
              <a:buAutoNum type="alphaLcPeriod"/>
            </a:pPr>
            <a:r>
              <a:rPr lang="en" sz="1600" dirty="0">
                <a:solidFill>
                  <a:srgbClr val="00FF00"/>
                </a:solidFill>
              </a:rPr>
              <a:t>Accepted</a:t>
            </a:r>
            <a:endParaRPr sz="1600" dirty="0">
              <a:solidFill>
                <a:srgbClr val="00FF00"/>
              </a:solidFill>
            </a:endParaRPr>
          </a:p>
          <a:p>
            <a:pPr marL="457200" lvl="0" indent="-330200" rtl="0">
              <a:spcBef>
                <a:spcPts val="0"/>
              </a:spcBef>
              <a:spcAft>
                <a:spcPts val="0"/>
              </a:spcAft>
              <a:buClr>
                <a:srgbClr val="000000"/>
              </a:buClr>
              <a:buSzPts val="1600"/>
              <a:buChar char="●"/>
            </a:pPr>
            <a:r>
              <a:rPr lang="en" sz="1600" dirty="0">
                <a:solidFill>
                  <a:srgbClr val="000000"/>
                </a:solidFill>
              </a:rPr>
              <a:t>Each failed submission will cost you 20 penalty</a:t>
            </a:r>
            <a:endParaRPr sz="1600" dirty="0">
              <a:solidFill>
                <a:srgbClr val="000000"/>
              </a:solidFill>
            </a:endParaRPr>
          </a:p>
          <a:p>
            <a:pPr marL="457200" lvl="0" indent="-330200" rtl="0">
              <a:spcBef>
                <a:spcPts val="0"/>
              </a:spcBef>
              <a:spcAft>
                <a:spcPts val="0"/>
              </a:spcAft>
              <a:buClr>
                <a:srgbClr val="000000"/>
              </a:buClr>
              <a:buSzPts val="1600"/>
              <a:buChar char="●"/>
            </a:pPr>
            <a:r>
              <a:rPr lang="en" sz="1600" dirty="0">
                <a:solidFill>
                  <a:srgbClr val="000000"/>
                </a:solidFill>
              </a:rPr>
              <a:t>No partial score</a:t>
            </a:r>
            <a:endParaRPr sz="1600" dirty="0">
              <a:solidFill>
                <a:srgbClr val="000000"/>
              </a:solidFill>
            </a:endParaRPr>
          </a:p>
          <a:p>
            <a:pPr marL="457200" lvl="0" indent="-330200">
              <a:spcBef>
                <a:spcPts val="0"/>
              </a:spcBef>
              <a:spcAft>
                <a:spcPts val="0"/>
              </a:spcAft>
              <a:buClr>
                <a:srgbClr val="000000"/>
              </a:buClr>
              <a:buSzPts val="1600"/>
              <a:buChar char="●"/>
            </a:pPr>
            <a:r>
              <a:rPr lang="en" sz="1600" dirty="0">
                <a:solidFill>
                  <a:srgbClr val="000000"/>
                </a:solidFill>
              </a:rPr>
              <a:t>Will not tell you which test case failed.</a:t>
            </a:r>
            <a:endParaRPr sz="1600" dirty="0">
              <a:solidFill>
                <a:srgbClr val="000000"/>
              </a:solidFill>
            </a:endParaRPr>
          </a:p>
        </p:txBody>
      </p:sp>
      <p:sp>
        <p:nvSpPr>
          <p:cNvPr id="141" name="Shape 141"/>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marL="0" lvl="0" indent="0">
              <a:spcBef>
                <a:spcPts val="0"/>
              </a:spcBef>
              <a:spcAft>
                <a:spcPts val="0"/>
              </a:spcAft>
              <a:buNone/>
            </a:pPr>
            <a:r>
              <a:rPr lang="en"/>
              <a:t>How does this work? (ICPC style)</a:t>
            </a:r>
            <a:endParaRPr/>
          </a:p>
        </p:txBody>
      </p:sp>
    </p:spTree>
    <p:extLst>
      <p:ext uri="{BB962C8B-B14F-4D97-AF65-F5344CB8AC3E}">
        <p14:creationId xmlns:p14="http://schemas.microsoft.com/office/powerpoint/2010/main" val="33557397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3" name="Text Placeholder 2">
            <a:extLst>
              <a:ext uri="{FF2B5EF4-FFF2-40B4-BE49-F238E27FC236}">
                <a16:creationId xmlns:a16="http://schemas.microsoft.com/office/drawing/2014/main" id="{14A20BEB-BD30-4D76-9C68-B668139D710D}"/>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01B537C4-4E8B-41B4-843A-A8F80988B657}"/>
              </a:ext>
            </a:extLst>
          </p:cNvPr>
          <p:cNvSpPr>
            <a:spLocks noGrp="1"/>
          </p:cNvSpPr>
          <p:nvPr>
            <p:ph type="body" idx="2"/>
          </p:nvPr>
        </p:nvSpPr>
        <p:spPr/>
        <p:txBody>
          <a:bodyPr/>
          <a:lstStyle/>
          <a:p>
            <a:endParaRPr lang="en-US"/>
          </a:p>
        </p:txBody>
      </p:sp>
      <p:sp>
        <p:nvSpPr>
          <p:cNvPr id="7" name="Title 6">
            <a:extLst>
              <a:ext uri="{FF2B5EF4-FFF2-40B4-BE49-F238E27FC236}">
                <a16:creationId xmlns:a16="http://schemas.microsoft.com/office/drawing/2014/main" id="{27AF79ED-0EA5-4BB2-84E0-3EAB9A0D0BEA}"/>
              </a:ext>
            </a:extLst>
          </p:cNvPr>
          <p:cNvSpPr>
            <a:spLocks noGrp="1"/>
          </p:cNvSpPr>
          <p:nvPr>
            <p:ph type="title"/>
          </p:nvPr>
        </p:nvSpPr>
        <p:spPr/>
        <p:txBody>
          <a:bodyPr/>
          <a:lstStyle/>
          <a:p>
            <a:endParaRPr lang="en-US"/>
          </a:p>
        </p:txBody>
      </p:sp>
      <p:pic>
        <p:nvPicPr>
          <p:cNvPr id="9" name="Picture 8">
            <a:extLst>
              <a:ext uri="{FF2B5EF4-FFF2-40B4-BE49-F238E27FC236}">
                <a16:creationId xmlns:a16="http://schemas.microsoft.com/office/drawing/2014/main" id="{6AD4C533-2ECE-4B16-83BD-0D7700E28553}"/>
              </a:ext>
            </a:extLst>
          </p:cNvPr>
          <p:cNvPicPr>
            <a:picLocks noChangeAspect="1"/>
          </p:cNvPicPr>
          <p:nvPr/>
        </p:nvPicPr>
        <p:blipFill>
          <a:blip r:embed="rId3"/>
          <a:stretch>
            <a:fillRect/>
          </a:stretch>
        </p:blipFill>
        <p:spPr>
          <a:xfrm>
            <a:off x="3011010" y="246108"/>
            <a:ext cx="3439411" cy="4651284"/>
          </a:xfrm>
          <a:prstGeom prst="rect">
            <a:avLst/>
          </a:prstGeom>
        </p:spPr>
      </p:pic>
    </p:spTree>
    <p:extLst>
      <p:ext uri="{BB962C8B-B14F-4D97-AF65-F5344CB8AC3E}">
        <p14:creationId xmlns:p14="http://schemas.microsoft.com/office/powerpoint/2010/main" val="42709862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marL="0" lvl="0" indent="0" rtl="0">
              <a:spcBef>
                <a:spcPts val="0"/>
              </a:spcBef>
              <a:spcAft>
                <a:spcPts val="0"/>
              </a:spcAft>
              <a:buNone/>
            </a:pPr>
            <a:r>
              <a:rPr lang="en"/>
              <a:t>Algorithm analysis:</a:t>
            </a:r>
            <a:endParaRPr/>
          </a:p>
        </p:txBody>
      </p:sp>
      <p:pic>
        <p:nvPicPr>
          <p:cNvPr id="154" name="Shape 154"/>
          <p:cNvPicPr preferRelativeResize="0"/>
          <p:nvPr/>
        </p:nvPicPr>
        <p:blipFill>
          <a:blip r:embed="rId3">
            <a:alphaModFix/>
          </a:blip>
          <a:stretch>
            <a:fillRect/>
          </a:stretch>
        </p:blipFill>
        <p:spPr>
          <a:xfrm>
            <a:off x="152400" y="1399375"/>
            <a:ext cx="8839200" cy="2460843"/>
          </a:xfrm>
          <a:prstGeom prst="rect">
            <a:avLst/>
          </a:prstGeom>
          <a:noFill/>
          <a:ln>
            <a:noFill/>
          </a:ln>
        </p:spPr>
      </p:pic>
      <p:sp>
        <p:nvSpPr>
          <p:cNvPr id="155" name="Shape 155"/>
          <p:cNvSpPr txBox="1"/>
          <p:nvPr/>
        </p:nvSpPr>
        <p:spPr>
          <a:xfrm>
            <a:off x="8708965" y="4698475"/>
            <a:ext cx="4551000" cy="531000"/>
          </a:xfrm>
          <a:prstGeom prst="rect">
            <a:avLst/>
          </a:prstGeom>
          <a:noFill/>
          <a:ln>
            <a:noFill/>
          </a:ln>
        </p:spPr>
        <p:txBody>
          <a:bodyPr wrap="square" lIns="91425" tIns="91425" rIns="91425" bIns="91425" anchor="t" anchorCtr="0">
            <a:noAutofit/>
          </a:bodyPr>
          <a:lstStyle/>
          <a:p>
            <a:pPr marL="0" lvl="0" indent="0">
              <a:spcBef>
                <a:spcPts val="0"/>
              </a:spcBef>
              <a:spcAft>
                <a:spcPts val="0"/>
              </a:spcAft>
              <a:buNone/>
            </a:pPr>
            <a:r>
              <a:rPr lang="en-US" dirty="0"/>
              <a:t>[2]</a:t>
            </a: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512700" y="1893300"/>
            <a:ext cx="8118600" cy="1522800"/>
          </a:xfrm>
          <a:prstGeom prst="rect">
            <a:avLst/>
          </a:prstGeom>
        </p:spPr>
        <p:txBody>
          <a:bodyPr wrap="square" lIns="91425" tIns="91425" rIns="91425" bIns="91425" anchor="b" anchorCtr="0">
            <a:noAutofit/>
          </a:bodyPr>
          <a:lstStyle/>
          <a:p>
            <a:pPr marL="0" lvl="0" indent="0" rtl="0">
              <a:spcBef>
                <a:spcPts val="0"/>
              </a:spcBef>
              <a:spcAft>
                <a:spcPts val="0"/>
              </a:spcAft>
              <a:buNone/>
            </a:pPr>
            <a:r>
              <a:rPr lang="en"/>
              <a:t>Sample problems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marL="0" lvl="0" indent="0" algn="ctr">
              <a:spcBef>
                <a:spcPts val="0"/>
              </a:spcBef>
              <a:spcAft>
                <a:spcPts val="0"/>
              </a:spcAft>
              <a:buNone/>
            </a:pPr>
            <a:r>
              <a:rPr lang="en"/>
              <a:t>Hello CP</a:t>
            </a:r>
            <a:endParaRPr/>
          </a:p>
        </p:txBody>
      </p:sp>
      <p:sp>
        <p:nvSpPr>
          <p:cNvPr id="166" name="Shape 166"/>
          <p:cNvSpPr txBox="1">
            <a:spLocks noGrp="1"/>
          </p:cNvSpPr>
          <p:nvPr>
            <p:ph type="body" idx="1"/>
          </p:nvPr>
        </p:nvSpPr>
        <p:spPr>
          <a:xfrm>
            <a:off x="311700" y="1171600"/>
            <a:ext cx="8520600" cy="3397200"/>
          </a:xfrm>
          <a:prstGeom prst="rect">
            <a:avLst/>
          </a:prstGeom>
        </p:spPr>
        <p:txBody>
          <a:bodyPr wrap="square" lIns="91425" tIns="91425" rIns="91425" bIns="91425" anchor="t" anchorCtr="0">
            <a:noAutofit/>
          </a:bodyPr>
          <a:lstStyle/>
          <a:p>
            <a:pPr marL="0" lvl="0" indent="0">
              <a:spcBef>
                <a:spcPts val="0"/>
              </a:spcBef>
              <a:spcAft>
                <a:spcPts val="0"/>
              </a:spcAft>
              <a:buNone/>
            </a:pPr>
            <a:r>
              <a:rPr lang="en"/>
              <a:t>Given two numbers A and B output A*B</a:t>
            </a:r>
            <a:endParaRPr/>
          </a:p>
          <a:p>
            <a:pPr marL="0" lvl="0" indent="0">
              <a:spcBef>
                <a:spcPts val="1600"/>
              </a:spcBef>
              <a:spcAft>
                <a:spcPts val="0"/>
              </a:spcAft>
              <a:buNone/>
            </a:pPr>
            <a:r>
              <a:rPr lang="en" b="1"/>
              <a:t>Input:</a:t>
            </a:r>
            <a:endParaRPr b="1"/>
          </a:p>
          <a:p>
            <a:pPr marL="0" lvl="0" indent="0">
              <a:spcBef>
                <a:spcPts val="1600"/>
              </a:spcBef>
              <a:spcAft>
                <a:spcPts val="0"/>
              </a:spcAft>
              <a:buNone/>
            </a:pPr>
            <a:r>
              <a:rPr lang="en"/>
              <a:t>Two numbers                         separated with a space</a:t>
            </a:r>
            <a:endParaRPr/>
          </a:p>
          <a:p>
            <a:pPr marL="0" lvl="0" indent="0">
              <a:spcBef>
                <a:spcPts val="1600"/>
              </a:spcBef>
              <a:spcAft>
                <a:spcPts val="0"/>
              </a:spcAft>
              <a:buNone/>
            </a:pPr>
            <a:r>
              <a:rPr lang="en" b="1"/>
              <a:t>Output:</a:t>
            </a:r>
            <a:endParaRPr b="1"/>
          </a:p>
          <a:p>
            <a:pPr marL="0" lvl="0" indent="0">
              <a:spcBef>
                <a:spcPts val="1600"/>
              </a:spcBef>
              <a:spcAft>
                <a:spcPts val="1600"/>
              </a:spcAft>
              <a:buClr>
                <a:schemeClr val="dk1"/>
              </a:buClr>
              <a:buSzPts val="1100"/>
              <a:buFont typeface="Arial"/>
              <a:buNone/>
            </a:pPr>
            <a:r>
              <a:rPr lang="en"/>
              <a:t>The result of A*B on a seperate line</a:t>
            </a:r>
            <a:endParaRPr/>
          </a:p>
        </p:txBody>
      </p:sp>
      <p:pic>
        <p:nvPicPr>
          <p:cNvPr id="167" name="Shape 167"/>
          <p:cNvPicPr preferRelativeResize="0"/>
          <p:nvPr/>
        </p:nvPicPr>
        <p:blipFill>
          <a:blip r:embed="rId3">
            <a:alphaModFix/>
          </a:blip>
          <a:stretch>
            <a:fillRect/>
          </a:stretch>
        </p:blipFill>
        <p:spPr>
          <a:xfrm>
            <a:off x="1827400" y="2831950"/>
            <a:ext cx="1451475" cy="2546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marL="0" lvl="0" indent="0" rtl="0">
              <a:spcBef>
                <a:spcPts val="0"/>
              </a:spcBef>
              <a:spcAft>
                <a:spcPts val="0"/>
              </a:spcAft>
              <a:buNone/>
            </a:pPr>
            <a:r>
              <a:rPr lang="en"/>
              <a:t>Solution:</a:t>
            </a:r>
            <a:endParaRPr/>
          </a:p>
        </p:txBody>
      </p:sp>
      <p:pic>
        <p:nvPicPr>
          <p:cNvPr id="173" name="Shape 173"/>
          <p:cNvPicPr preferRelativeResize="0"/>
          <p:nvPr/>
        </p:nvPicPr>
        <p:blipFill>
          <a:blip r:embed="rId3">
            <a:alphaModFix/>
          </a:blip>
          <a:stretch>
            <a:fillRect/>
          </a:stretch>
        </p:blipFill>
        <p:spPr>
          <a:xfrm>
            <a:off x="579975" y="1398350"/>
            <a:ext cx="2647950" cy="1885950"/>
          </a:xfrm>
          <a:prstGeom prst="rect">
            <a:avLst/>
          </a:prstGeom>
          <a:noFill/>
          <a:ln>
            <a:noFill/>
          </a:ln>
        </p:spPr>
      </p:pic>
      <p:sp>
        <p:nvSpPr>
          <p:cNvPr id="174" name="Shape 174"/>
          <p:cNvSpPr txBox="1">
            <a:spLocks noGrp="1"/>
          </p:cNvSpPr>
          <p:nvPr>
            <p:ph type="body" idx="1"/>
          </p:nvPr>
        </p:nvSpPr>
        <p:spPr>
          <a:xfrm>
            <a:off x="4961775" y="1914275"/>
            <a:ext cx="3475500" cy="3397200"/>
          </a:xfrm>
          <a:prstGeom prst="rect">
            <a:avLst/>
          </a:prstGeom>
        </p:spPr>
        <p:txBody>
          <a:bodyPr wrap="square" lIns="91425" tIns="91425" rIns="91425" bIns="91425" anchor="t" anchorCtr="0">
            <a:noAutofit/>
          </a:bodyPr>
          <a:lstStyle/>
          <a:p>
            <a:pPr marL="0" marR="0" lvl="0" indent="0" algn="l" rtl="0">
              <a:lnSpc>
                <a:spcPct val="115000"/>
              </a:lnSpc>
              <a:spcBef>
                <a:spcPts val="0"/>
              </a:spcBef>
              <a:spcAft>
                <a:spcPts val="1600"/>
              </a:spcAft>
              <a:buNone/>
            </a:pPr>
            <a:r>
              <a:rPr lang="en"/>
              <a:t>Try max int? (0x7FFFFFFF=2147483647 )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marL="0" lvl="0" indent="0" rtl="0">
              <a:spcBef>
                <a:spcPts val="0"/>
              </a:spcBef>
              <a:spcAft>
                <a:spcPts val="0"/>
              </a:spcAft>
              <a:buNone/>
            </a:pPr>
            <a:r>
              <a:rPr lang="en"/>
              <a:t>Solution:</a:t>
            </a:r>
            <a:endParaRPr/>
          </a:p>
        </p:txBody>
      </p:sp>
      <p:sp>
        <p:nvSpPr>
          <p:cNvPr id="180" name="Shape 180"/>
          <p:cNvSpPr txBox="1">
            <a:spLocks noGrp="1"/>
          </p:cNvSpPr>
          <p:nvPr>
            <p:ph type="body" idx="1"/>
          </p:nvPr>
        </p:nvSpPr>
        <p:spPr>
          <a:xfrm>
            <a:off x="5037975" y="1914275"/>
            <a:ext cx="3475500" cy="3397200"/>
          </a:xfrm>
          <a:prstGeom prst="rect">
            <a:avLst/>
          </a:prstGeom>
        </p:spPr>
        <p:txBody>
          <a:bodyPr wrap="square" lIns="91425" tIns="91425" rIns="91425" bIns="91425" anchor="t" anchorCtr="0">
            <a:noAutofit/>
          </a:bodyPr>
          <a:lstStyle/>
          <a:p>
            <a:pPr marL="0" marR="0" lvl="0" indent="0" algn="l" rtl="0">
              <a:lnSpc>
                <a:spcPct val="115000"/>
              </a:lnSpc>
              <a:spcBef>
                <a:spcPts val="0"/>
              </a:spcBef>
              <a:spcAft>
                <a:spcPts val="0"/>
              </a:spcAft>
              <a:buNone/>
            </a:pPr>
            <a:r>
              <a:rPr lang="en"/>
              <a:t>We are overflowing the result!</a:t>
            </a:r>
            <a:endParaRPr/>
          </a:p>
          <a:p>
            <a:pPr marL="0" lvl="0" indent="0" rtl="0">
              <a:spcBef>
                <a:spcPts val="1600"/>
              </a:spcBef>
              <a:spcAft>
                <a:spcPts val="1600"/>
              </a:spcAft>
              <a:buClr>
                <a:schemeClr val="dk1"/>
              </a:buClr>
              <a:buSzPts val="1100"/>
              <a:buFont typeface="Arial"/>
              <a:buNone/>
            </a:pPr>
            <a:r>
              <a:rPr lang="en"/>
              <a:t>Wrong answer!</a:t>
            </a:r>
            <a:endParaRPr/>
          </a:p>
        </p:txBody>
      </p:sp>
      <p:pic>
        <p:nvPicPr>
          <p:cNvPr id="181" name="Shape 181"/>
          <p:cNvPicPr preferRelativeResize="0"/>
          <p:nvPr/>
        </p:nvPicPr>
        <p:blipFill>
          <a:blip r:embed="rId3">
            <a:alphaModFix/>
          </a:blip>
          <a:stretch>
            <a:fillRect/>
          </a:stretch>
        </p:blipFill>
        <p:spPr>
          <a:xfrm>
            <a:off x="311700" y="3460475"/>
            <a:ext cx="3362325" cy="447675"/>
          </a:xfrm>
          <a:prstGeom prst="rect">
            <a:avLst/>
          </a:prstGeom>
          <a:noFill/>
          <a:ln>
            <a:noFill/>
          </a:ln>
        </p:spPr>
      </p:pic>
      <p:pic>
        <p:nvPicPr>
          <p:cNvPr id="182" name="Shape 182"/>
          <p:cNvPicPr preferRelativeResize="0"/>
          <p:nvPr/>
        </p:nvPicPr>
        <p:blipFill>
          <a:blip r:embed="rId4">
            <a:alphaModFix/>
          </a:blip>
          <a:stretch>
            <a:fillRect/>
          </a:stretch>
        </p:blipFill>
        <p:spPr>
          <a:xfrm>
            <a:off x="311700" y="1411625"/>
            <a:ext cx="3267075" cy="1695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90250" y="526350"/>
            <a:ext cx="5604000" cy="4090800"/>
          </a:xfrm>
          <a:prstGeom prst="rect">
            <a:avLst/>
          </a:prstGeom>
        </p:spPr>
        <p:txBody>
          <a:bodyPr wrap="square" lIns="91425" tIns="91425" rIns="91425" bIns="91425" anchor="ctr" anchorCtr="0">
            <a:noAutofit/>
          </a:bodyPr>
          <a:lstStyle/>
          <a:p>
            <a:pPr marL="0" lvl="0" indent="0">
              <a:spcBef>
                <a:spcPts val="0"/>
              </a:spcBef>
              <a:spcAft>
                <a:spcPts val="0"/>
              </a:spcAft>
              <a:buNone/>
            </a:pPr>
            <a:r>
              <a:rPr lang="en"/>
              <a:t>What is it?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marL="0" lvl="0" indent="0" rtl="0">
              <a:spcBef>
                <a:spcPts val="0"/>
              </a:spcBef>
              <a:spcAft>
                <a:spcPts val="0"/>
              </a:spcAft>
              <a:buNone/>
            </a:pPr>
            <a:r>
              <a:rPr lang="en"/>
              <a:t>Solution:</a:t>
            </a:r>
            <a:endParaRPr/>
          </a:p>
        </p:txBody>
      </p:sp>
      <p:sp>
        <p:nvSpPr>
          <p:cNvPr id="188" name="Shape 188"/>
          <p:cNvSpPr txBox="1">
            <a:spLocks noGrp="1"/>
          </p:cNvSpPr>
          <p:nvPr>
            <p:ph type="body" idx="1"/>
          </p:nvPr>
        </p:nvSpPr>
        <p:spPr>
          <a:xfrm>
            <a:off x="5037975" y="1914275"/>
            <a:ext cx="3475500" cy="1763700"/>
          </a:xfrm>
          <a:prstGeom prst="rect">
            <a:avLst/>
          </a:prstGeom>
        </p:spPr>
        <p:txBody>
          <a:bodyPr wrap="square" lIns="91425" tIns="91425" rIns="91425" bIns="91425" anchor="t" anchorCtr="0">
            <a:noAutofit/>
          </a:bodyPr>
          <a:lstStyle/>
          <a:p>
            <a:pPr marL="0" lvl="0" indent="0">
              <a:spcBef>
                <a:spcPts val="0"/>
              </a:spcBef>
              <a:spcAft>
                <a:spcPts val="0"/>
              </a:spcAft>
              <a:buNone/>
            </a:pPr>
            <a:r>
              <a:rPr lang="en"/>
              <a:t>Will give the right answer as long as the result fits in 64 bit signed integer!</a:t>
            </a:r>
            <a:endParaRPr/>
          </a:p>
          <a:p>
            <a:pPr marL="0" lvl="0" indent="0" rtl="0">
              <a:spcBef>
                <a:spcPts val="1600"/>
              </a:spcBef>
              <a:spcAft>
                <a:spcPts val="1600"/>
              </a:spcAft>
              <a:buNone/>
            </a:pPr>
            <a:r>
              <a:rPr lang="en"/>
              <a:t>So this is an accepted solution!</a:t>
            </a:r>
            <a:endParaRPr/>
          </a:p>
        </p:txBody>
      </p:sp>
      <p:pic>
        <p:nvPicPr>
          <p:cNvPr id="189" name="Shape 189"/>
          <p:cNvPicPr preferRelativeResize="0"/>
          <p:nvPr/>
        </p:nvPicPr>
        <p:blipFill>
          <a:blip r:embed="rId3">
            <a:alphaModFix/>
          </a:blip>
          <a:stretch>
            <a:fillRect/>
          </a:stretch>
        </p:blipFill>
        <p:spPr>
          <a:xfrm>
            <a:off x="551475" y="1365825"/>
            <a:ext cx="3009900" cy="1924050"/>
          </a:xfrm>
          <a:prstGeom prst="rect">
            <a:avLst/>
          </a:prstGeom>
          <a:noFill/>
          <a:ln>
            <a:noFill/>
          </a:ln>
        </p:spPr>
      </p:pic>
      <p:pic>
        <p:nvPicPr>
          <p:cNvPr id="190" name="Shape 190"/>
          <p:cNvPicPr preferRelativeResize="0"/>
          <p:nvPr/>
        </p:nvPicPr>
        <p:blipFill>
          <a:blip r:embed="rId4">
            <a:alphaModFix/>
          </a:blip>
          <a:stretch>
            <a:fillRect/>
          </a:stretch>
        </p:blipFill>
        <p:spPr>
          <a:xfrm>
            <a:off x="551475" y="3464450"/>
            <a:ext cx="3381375" cy="8191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marL="0" lvl="0" indent="0" algn="ctr" rtl="0">
              <a:spcBef>
                <a:spcPts val="0"/>
              </a:spcBef>
              <a:spcAft>
                <a:spcPts val="0"/>
              </a:spcAft>
              <a:buNone/>
            </a:pPr>
            <a:r>
              <a:rPr lang="en"/>
              <a:t>Pairs</a:t>
            </a:r>
            <a:endParaRPr/>
          </a:p>
        </p:txBody>
      </p:sp>
      <p:sp>
        <p:nvSpPr>
          <p:cNvPr id="196" name="Shape 196"/>
          <p:cNvSpPr txBox="1">
            <a:spLocks noGrp="1"/>
          </p:cNvSpPr>
          <p:nvPr>
            <p:ph type="body" idx="1"/>
          </p:nvPr>
        </p:nvSpPr>
        <p:spPr>
          <a:xfrm>
            <a:off x="2342200" y="4733000"/>
            <a:ext cx="5519400" cy="355200"/>
          </a:xfrm>
          <a:prstGeom prst="rect">
            <a:avLst/>
          </a:prstGeom>
        </p:spPr>
        <p:txBody>
          <a:bodyPr wrap="square" lIns="91425" tIns="91425" rIns="91425" bIns="91425" anchor="t" anchorCtr="0">
            <a:noAutofit/>
          </a:bodyPr>
          <a:lstStyle/>
          <a:p>
            <a:pPr marL="0" lvl="0" indent="0" rtl="0">
              <a:spcBef>
                <a:spcPts val="400"/>
              </a:spcBef>
              <a:spcAft>
                <a:spcPts val="0"/>
              </a:spcAft>
              <a:buNone/>
            </a:pPr>
            <a:r>
              <a:rPr lang="en" sz="1000">
                <a:solidFill>
                  <a:srgbClr val="000000"/>
                </a:solidFill>
                <a:latin typeface="Arial"/>
                <a:ea typeface="Arial"/>
                <a:cs typeface="Arial"/>
                <a:sym typeface="Arial"/>
              </a:rPr>
              <a:t>source: </a:t>
            </a:r>
            <a:r>
              <a:rPr lang="en" sz="1000" b="1" u="sng">
                <a:solidFill>
                  <a:schemeClr val="hlink"/>
                </a:solidFill>
                <a:latin typeface="Arial"/>
                <a:ea typeface="Arial"/>
                <a:cs typeface="Arial"/>
                <a:sym typeface="Arial"/>
                <a:hlinkClick r:id="rId3"/>
              </a:rPr>
              <a:t>https://www.hackerrank.com/challenges/pairs/problem</a:t>
            </a:r>
            <a:endParaRPr sz="1000" b="1" u="sng">
              <a:solidFill>
                <a:schemeClr val="hlink"/>
              </a:solidFill>
              <a:latin typeface="Arial"/>
              <a:ea typeface="Arial"/>
              <a:cs typeface="Arial"/>
              <a:sym typeface="Arial"/>
              <a:hlinkClick r:id="rId3"/>
            </a:endParaRPr>
          </a:p>
          <a:p>
            <a:pPr marL="0" lvl="0" indent="0" rtl="0">
              <a:spcBef>
                <a:spcPts val="600"/>
              </a:spcBef>
              <a:spcAft>
                <a:spcPts val="1600"/>
              </a:spcAft>
              <a:buNone/>
            </a:pPr>
            <a:endParaRPr sz="1000"/>
          </a:p>
        </p:txBody>
      </p:sp>
      <p:pic>
        <p:nvPicPr>
          <p:cNvPr id="197" name="Shape 197"/>
          <p:cNvPicPr preferRelativeResize="0"/>
          <p:nvPr/>
        </p:nvPicPr>
        <p:blipFill>
          <a:blip r:embed="rId4">
            <a:alphaModFix/>
          </a:blip>
          <a:stretch>
            <a:fillRect/>
          </a:stretch>
        </p:blipFill>
        <p:spPr>
          <a:xfrm>
            <a:off x="465100" y="1058225"/>
            <a:ext cx="3743106" cy="3780475"/>
          </a:xfrm>
          <a:prstGeom prst="rect">
            <a:avLst/>
          </a:prstGeom>
          <a:noFill/>
          <a:ln>
            <a:noFill/>
          </a:ln>
        </p:spPr>
      </p:pic>
      <p:sp>
        <p:nvSpPr>
          <p:cNvPr id="198" name="Shape 198"/>
          <p:cNvSpPr txBox="1">
            <a:spLocks noGrp="1"/>
          </p:cNvSpPr>
          <p:nvPr>
            <p:ph type="body" idx="1"/>
          </p:nvPr>
        </p:nvSpPr>
        <p:spPr>
          <a:xfrm>
            <a:off x="5188100" y="2032800"/>
            <a:ext cx="3475500" cy="1719000"/>
          </a:xfrm>
          <a:prstGeom prst="rect">
            <a:avLst/>
          </a:prstGeom>
        </p:spPr>
        <p:txBody>
          <a:bodyPr wrap="square" lIns="91425" tIns="91425" rIns="91425" bIns="91425" anchor="t" anchorCtr="0">
            <a:noAutofit/>
          </a:bodyPr>
          <a:lstStyle/>
          <a:p>
            <a:pPr marL="0" lvl="0" indent="0">
              <a:spcBef>
                <a:spcPts val="0"/>
              </a:spcBef>
              <a:spcAft>
                <a:spcPts val="0"/>
              </a:spcAft>
              <a:buNone/>
            </a:pPr>
            <a:r>
              <a:rPr lang="en"/>
              <a:t>What are your thoughts?</a:t>
            </a:r>
            <a:endParaRPr/>
          </a:p>
          <a:p>
            <a:pPr marL="457200" lvl="0" indent="-342900" rtl="0">
              <a:spcBef>
                <a:spcPts val="1600"/>
              </a:spcBef>
              <a:spcAft>
                <a:spcPts val="0"/>
              </a:spcAft>
              <a:buSzPts val="1800"/>
              <a:buChar char="●"/>
            </a:pPr>
            <a:r>
              <a:rPr lang="en"/>
              <a:t>Input limits</a:t>
            </a:r>
            <a:endParaRPr/>
          </a:p>
          <a:p>
            <a:pPr marL="457200" lvl="0" indent="-342900" rtl="0">
              <a:spcBef>
                <a:spcPts val="0"/>
              </a:spcBef>
              <a:spcAft>
                <a:spcPts val="0"/>
              </a:spcAft>
              <a:buSzPts val="1800"/>
              <a:buChar char="●"/>
            </a:pPr>
            <a:r>
              <a:rPr lang="en"/>
              <a:t>Data representation?</a:t>
            </a:r>
            <a:endParaRPr/>
          </a:p>
          <a:p>
            <a:pPr marL="457200" lvl="0" indent="-342900" rtl="0">
              <a:spcBef>
                <a:spcPts val="0"/>
              </a:spcBef>
              <a:spcAft>
                <a:spcPts val="0"/>
              </a:spcAft>
              <a:buSzPts val="1800"/>
              <a:buChar char="●"/>
            </a:pPr>
            <a:r>
              <a:rPr lang="en"/>
              <a:t>Possible solution?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marL="0" lvl="0" indent="0" rtl="0">
              <a:spcBef>
                <a:spcPts val="0"/>
              </a:spcBef>
              <a:spcAft>
                <a:spcPts val="0"/>
              </a:spcAft>
              <a:buNone/>
            </a:pPr>
            <a:r>
              <a:rPr lang="en"/>
              <a:t>Solution:</a:t>
            </a:r>
            <a:endParaRPr/>
          </a:p>
        </p:txBody>
      </p:sp>
      <p:pic>
        <p:nvPicPr>
          <p:cNvPr id="204" name="Shape 204"/>
          <p:cNvPicPr preferRelativeResize="0"/>
          <p:nvPr/>
        </p:nvPicPr>
        <p:blipFill>
          <a:blip r:embed="rId3">
            <a:alphaModFix/>
          </a:blip>
          <a:stretch>
            <a:fillRect/>
          </a:stretch>
        </p:blipFill>
        <p:spPr>
          <a:xfrm>
            <a:off x="407350" y="1058225"/>
            <a:ext cx="2933768" cy="37804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marL="0" lvl="0" indent="0" rtl="0">
              <a:spcBef>
                <a:spcPts val="0"/>
              </a:spcBef>
              <a:spcAft>
                <a:spcPts val="0"/>
              </a:spcAft>
              <a:buNone/>
            </a:pPr>
            <a:r>
              <a:rPr lang="en"/>
              <a:t>Solution:</a:t>
            </a:r>
            <a:endParaRPr/>
          </a:p>
        </p:txBody>
      </p:sp>
      <p:pic>
        <p:nvPicPr>
          <p:cNvPr id="210" name="Shape 210"/>
          <p:cNvPicPr preferRelativeResize="0"/>
          <p:nvPr/>
        </p:nvPicPr>
        <p:blipFill>
          <a:blip r:embed="rId3">
            <a:alphaModFix/>
          </a:blip>
          <a:stretch>
            <a:fillRect/>
          </a:stretch>
        </p:blipFill>
        <p:spPr>
          <a:xfrm>
            <a:off x="407350" y="1058225"/>
            <a:ext cx="2933768" cy="3780475"/>
          </a:xfrm>
          <a:prstGeom prst="rect">
            <a:avLst/>
          </a:prstGeom>
          <a:noFill/>
          <a:ln>
            <a:noFill/>
          </a:ln>
        </p:spPr>
      </p:pic>
      <p:sp>
        <p:nvSpPr>
          <p:cNvPr id="211" name="Shape 211"/>
          <p:cNvSpPr txBox="1">
            <a:spLocks noGrp="1"/>
          </p:cNvSpPr>
          <p:nvPr>
            <p:ph type="body" idx="1"/>
          </p:nvPr>
        </p:nvSpPr>
        <p:spPr>
          <a:xfrm>
            <a:off x="4601875" y="2088963"/>
            <a:ext cx="3475500" cy="1719000"/>
          </a:xfrm>
          <a:prstGeom prst="rect">
            <a:avLst/>
          </a:prstGeom>
        </p:spPr>
        <p:txBody>
          <a:bodyPr wrap="square" lIns="91425" tIns="91425" rIns="91425" bIns="91425" anchor="t" anchorCtr="0">
            <a:noAutofit/>
          </a:bodyPr>
          <a:lstStyle/>
          <a:p>
            <a:pPr marL="0" lvl="0" indent="0" rtl="0">
              <a:spcBef>
                <a:spcPts val="0"/>
              </a:spcBef>
              <a:spcAft>
                <a:spcPts val="1600"/>
              </a:spcAft>
              <a:buNone/>
            </a:pPr>
            <a:r>
              <a:rPr lang="en"/>
              <a:t>Counting twice?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marL="0" lvl="0" indent="0" rtl="0">
              <a:spcBef>
                <a:spcPts val="0"/>
              </a:spcBef>
              <a:spcAft>
                <a:spcPts val="0"/>
              </a:spcAft>
              <a:buNone/>
            </a:pPr>
            <a:r>
              <a:rPr lang="en"/>
              <a:t>Solution:</a:t>
            </a:r>
            <a:endParaRPr/>
          </a:p>
        </p:txBody>
      </p:sp>
      <p:pic>
        <p:nvPicPr>
          <p:cNvPr id="217" name="Shape 217"/>
          <p:cNvPicPr preferRelativeResize="0"/>
          <p:nvPr/>
        </p:nvPicPr>
        <p:blipFill>
          <a:blip r:embed="rId3">
            <a:alphaModFix/>
          </a:blip>
          <a:stretch>
            <a:fillRect/>
          </a:stretch>
        </p:blipFill>
        <p:spPr>
          <a:xfrm>
            <a:off x="407350" y="1058225"/>
            <a:ext cx="2933768" cy="3780475"/>
          </a:xfrm>
          <a:prstGeom prst="rect">
            <a:avLst/>
          </a:prstGeom>
          <a:noFill/>
          <a:ln>
            <a:noFill/>
          </a:ln>
        </p:spPr>
      </p:pic>
      <p:pic>
        <p:nvPicPr>
          <p:cNvPr id="218" name="Shape 218"/>
          <p:cNvPicPr preferRelativeResize="0"/>
          <p:nvPr/>
        </p:nvPicPr>
        <p:blipFill>
          <a:blip r:embed="rId4">
            <a:alphaModFix/>
          </a:blip>
          <a:stretch>
            <a:fillRect/>
          </a:stretch>
        </p:blipFill>
        <p:spPr>
          <a:xfrm>
            <a:off x="2534830" y="4395163"/>
            <a:ext cx="2438400" cy="390525"/>
          </a:xfrm>
          <a:prstGeom prst="rect">
            <a:avLst/>
          </a:prstGeom>
          <a:noFill/>
          <a:ln>
            <a:noFill/>
          </a:ln>
        </p:spPr>
      </p:pic>
      <p:cxnSp>
        <p:nvCxnSpPr>
          <p:cNvPr id="219" name="Shape 219"/>
          <p:cNvCxnSpPr/>
          <p:nvPr/>
        </p:nvCxnSpPr>
        <p:spPr>
          <a:xfrm>
            <a:off x="576775" y="4590425"/>
            <a:ext cx="1596000" cy="0"/>
          </a:xfrm>
          <a:prstGeom prst="straightConnector1">
            <a:avLst/>
          </a:prstGeom>
          <a:noFill/>
          <a:ln w="38100" cap="flat" cmpd="sng">
            <a:solidFill>
              <a:srgbClr val="CC4125"/>
            </a:solidFill>
            <a:prstDash val="solid"/>
            <a:round/>
            <a:headEnd type="none" w="lg" len="lg"/>
            <a:tailEnd type="none" w="lg" len="lg"/>
          </a:ln>
        </p:spPr>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marL="0" lvl="0" indent="0" rtl="0">
              <a:spcBef>
                <a:spcPts val="0"/>
              </a:spcBef>
              <a:spcAft>
                <a:spcPts val="0"/>
              </a:spcAft>
              <a:buNone/>
            </a:pPr>
            <a:r>
              <a:rPr lang="en"/>
              <a:t>Solution:</a:t>
            </a:r>
            <a:endParaRPr/>
          </a:p>
        </p:txBody>
      </p:sp>
      <p:pic>
        <p:nvPicPr>
          <p:cNvPr id="225" name="Shape 225"/>
          <p:cNvPicPr preferRelativeResize="0"/>
          <p:nvPr/>
        </p:nvPicPr>
        <p:blipFill>
          <a:blip r:embed="rId3">
            <a:alphaModFix/>
          </a:blip>
          <a:stretch>
            <a:fillRect/>
          </a:stretch>
        </p:blipFill>
        <p:spPr>
          <a:xfrm>
            <a:off x="407350" y="1058225"/>
            <a:ext cx="2933768" cy="3780475"/>
          </a:xfrm>
          <a:prstGeom prst="rect">
            <a:avLst/>
          </a:prstGeom>
          <a:noFill/>
          <a:ln>
            <a:noFill/>
          </a:ln>
        </p:spPr>
      </p:pic>
      <p:pic>
        <p:nvPicPr>
          <p:cNvPr id="226" name="Shape 226"/>
          <p:cNvPicPr preferRelativeResize="0"/>
          <p:nvPr/>
        </p:nvPicPr>
        <p:blipFill>
          <a:blip r:embed="rId4">
            <a:alphaModFix/>
          </a:blip>
          <a:stretch>
            <a:fillRect/>
          </a:stretch>
        </p:blipFill>
        <p:spPr>
          <a:xfrm>
            <a:off x="2534830" y="4395163"/>
            <a:ext cx="2438400" cy="390525"/>
          </a:xfrm>
          <a:prstGeom prst="rect">
            <a:avLst/>
          </a:prstGeom>
          <a:noFill/>
          <a:ln>
            <a:noFill/>
          </a:ln>
        </p:spPr>
      </p:pic>
      <p:cxnSp>
        <p:nvCxnSpPr>
          <p:cNvPr id="227" name="Shape 227"/>
          <p:cNvCxnSpPr/>
          <p:nvPr/>
        </p:nvCxnSpPr>
        <p:spPr>
          <a:xfrm>
            <a:off x="576775" y="4590425"/>
            <a:ext cx="1596000" cy="0"/>
          </a:xfrm>
          <a:prstGeom prst="straightConnector1">
            <a:avLst/>
          </a:prstGeom>
          <a:noFill/>
          <a:ln w="38100" cap="flat" cmpd="sng">
            <a:solidFill>
              <a:srgbClr val="CC4125"/>
            </a:solidFill>
            <a:prstDash val="solid"/>
            <a:round/>
            <a:headEnd type="none" w="lg" len="lg"/>
            <a:tailEnd type="none" w="lg" len="lg"/>
          </a:ln>
        </p:spPr>
      </p:cxnSp>
      <p:sp>
        <p:nvSpPr>
          <p:cNvPr id="228" name="Shape 228"/>
          <p:cNvSpPr txBox="1">
            <a:spLocks noGrp="1"/>
          </p:cNvSpPr>
          <p:nvPr>
            <p:ph type="body" idx="1"/>
          </p:nvPr>
        </p:nvSpPr>
        <p:spPr>
          <a:xfrm>
            <a:off x="4530775" y="1634800"/>
            <a:ext cx="3475500" cy="1719000"/>
          </a:xfrm>
          <a:prstGeom prst="rect">
            <a:avLst/>
          </a:prstGeom>
        </p:spPr>
        <p:txBody>
          <a:bodyPr wrap="square" lIns="91425" tIns="91425" rIns="91425" bIns="91425" anchor="t" anchorCtr="0">
            <a:noAutofit/>
          </a:bodyPr>
          <a:lstStyle/>
          <a:p>
            <a:pPr marL="0" lvl="0" indent="0" rtl="0">
              <a:spcBef>
                <a:spcPts val="0"/>
              </a:spcBef>
              <a:spcAft>
                <a:spcPts val="1600"/>
              </a:spcAft>
              <a:buNone/>
            </a:pPr>
            <a:r>
              <a:rPr lang="en"/>
              <a:t>Whats the time complexity? Can we do better?</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Shape 233"/>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marL="0" lvl="0" indent="0" rtl="0">
              <a:spcBef>
                <a:spcPts val="0"/>
              </a:spcBef>
              <a:spcAft>
                <a:spcPts val="0"/>
              </a:spcAft>
              <a:buNone/>
            </a:pPr>
            <a:r>
              <a:rPr lang="en"/>
              <a:t>Solution:</a:t>
            </a:r>
            <a:endParaRPr/>
          </a:p>
        </p:txBody>
      </p:sp>
      <p:pic>
        <p:nvPicPr>
          <p:cNvPr id="234" name="Shape 234"/>
          <p:cNvPicPr preferRelativeResize="0"/>
          <p:nvPr/>
        </p:nvPicPr>
        <p:blipFill>
          <a:blip r:embed="rId3">
            <a:alphaModFix/>
          </a:blip>
          <a:stretch>
            <a:fillRect/>
          </a:stretch>
        </p:blipFill>
        <p:spPr>
          <a:xfrm>
            <a:off x="407350" y="1058225"/>
            <a:ext cx="2933768" cy="3780475"/>
          </a:xfrm>
          <a:prstGeom prst="rect">
            <a:avLst/>
          </a:prstGeom>
          <a:noFill/>
          <a:ln>
            <a:noFill/>
          </a:ln>
        </p:spPr>
      </p:pic>
      <p:pic>
        <p:nvPicPr>
          <p:cNvPr id="235" name="Shape 235"/>
          <p:cNvPicPr preferRelativeResize="0"/>
          <p:nvPr/>
        </p:nvPicPr>
        <p:blipFill>
          <a:blip r:embed="rId4">
            <a:alphaModFix/>
          </a:blip>
          <a:stretch>
            <a:fillRect/>
          </a:stretch>
        </p:blipFill>
        <p:spPr>
          <a:xfrm>
            <a:off x="2534830" y="4395163"/>
            <a:ext cx="2438400" cy="390525"/>
          </a:xfrm>
          <a:prstGeom prst="rect">
            <a:avLst/>
          </a:prstGeom>
          <a:noFill/>
          <a:ln>
            <a:noFill/>
          </a:ln>
        </p:spPr>
      </p:pic>
      <p:pic>
        <p:nvPicPr>
          <p:cNvPr id="236" name="Shape 236"/>
          <p:cNvPicPr preferRelativeResize="0"/>
          <p:nvPr/>
        </p:nvPicPr>
        <p:blipFill>
          <a:blip r:embed="rId5">
            <a:alphaModFix/>
          </a:blip>
          <a:stretch>
            <a:fillRect/>
          </a:stretch>
        </p:blipFill>
        <p:spPr>
          <a:xfrm>
            <a:off x="3098493" y="3375475"/>
            <a:ext cx="2857500" cy="438150"/>
          </a:xfrm>
          <a:prstGeom prst="rect">
            <a:avLst/>
          </a:prstGeom>
          <a:noFill/>
          <a:ln>
            <a:noFill/>
          </a:ln>
        </p:spPr>
      </p:pic>
      <p:cxnSp>
        <p:nvCxnSpPr>
          <p:cNvPr id="237" name="Shape 237"/>
          <p:cNvCxnSpPr/>
          <p:nvPr/>
        </p:nvCxnSpPr>
        <p:spPr>
          <a:xfrm>
            <a:off x="938825" y="3755200"/>
            <a:ext cx="1596000" cy="0"/>
          </a:xfrm>
          <a:prstGeom prst="straightConnector1">
            <a:avLst/>
          </a:prstGeom>
          <a:noFill/>
          <a:ln w="38100" cap="flat" cmpd="sng">
            <a:solidFill>
              <a:srgbClr val="CC4125"/>
            </a:solidFill>
            <a:prstDash val="solid"/>
            <a:round/>
            <a:headEnd type="none" w="lg" len="lg"/>
            <a:tailEnd type="none" w="lg" len="lg"/>
          </a:ln>
        </p:spPr>
      </p:cxnSp>
      <p:cxnSp>
        <p:nvCxnSpPr>
          <p:cNvPr id="238" name="Shape 238"/>
          <p:cNvCxnSpPr/>
          <p:nvPr/>
        </p:nvCxnSpPr>
        <p:spPr>
          <a:xfrm>
            <a:off x="763050" y="3594550"/>
            <a:ext cx="1596000" cy="0"/>
          </a:xfrm>
          <a:prstGeom prst="straightConnector1">
            <a:avLst/>
          </a:prstGeom>
          <a:noFill/>
          <a:ln w="38100" cap="flat" cmpd="sng">
            <a:solidFill>
              <a:srgbClr val="CC4125"/>
            </a:solidFill>
            <a:prstDash val="solid"/>
            <a:round/>
            <a:headEnd type="none" w="lg" len="lg"/>
            <a:tailEnd type="none" w="lg" len="lg"/>
          </a:ln>
        </p:spPr>
      </p:cxnSp>
      <p:sp>
        <p:nvSpPr>
          <p:cNvPr id="239" name="Shape 239"/>
          <p:cNvSpPr txBox="1">
            <a:spLocks noGrp="1"/>
          </p:cNvSpPr>
          <p:nvPr>
            <p:ph type="body" idx="1"/>
          </p:nvPr>
        </p:nvSpPr>
        <p:spPr>
          <a:xfrm>
            <a:off x="4432425" y="1389850"/>
            <a:ext cx="4711500" cy="17190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
              <a:t>Half the number of operations.</a:t>
            </a:r>
            <a:endParaRPr/>
          </a:p>
          <a:p>
            <a:pPr marL="457200" lvl="0" indent="-342900" rtl="0">
              <a:spcBef>
                <a:spcPts val="0"/>
              </a:spcBef>
              <a:spcAft>
                <a:spcPts val="0"/>
              </a:spcAft>
              <a:buSzPts val="1800"/>
              <a:buChar char="●"/>
            </a:pPr>
            <a:r>
              <a:rPr lang="en"/>
              <a:t>Same complexity O(n^2) </a:t>
            </a:r>
            <a:endParaRPr/>
          </a:p>
        </p:txBody>
      </p:sp>
      <p:cxnSp>
        <p:nvCxnSpPr>
          <p:cNvPr id="240" name="Shape 240"/>
          <p:cNvCxnSpPr/>
          <p:nvPr/>
        </p:nvCxnSpPr>
        <p:spPr>
          <a:xfrm>
            <a:off x="2704400" y="4590425"/>
            <a:ext cx="1596000" cy="0"/>
          </a:xfrm>
          <a:prstGeom prst="straightConnector1">
            <a:avLst/>
          </a:prstGeom>
          <a:noFill/>
          <a:ln w="38100" cap="flat" cmpd="sng">
            <a:solidFill>
              <a:srgbClr val="CC4125"/>
            </a:solidFill>
            <a:prstDash val="solid"/>
            <a:round/>
            <a:headEnd type="none" w="lg" len="lg"/>
            <a:tailEnd type="none" w="lg" len="lg"/>
          </a:ln>
        </p:spPr>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pic>
        <p:nvPicPr>
          <p:cNvPr id="245" name="Shape 245"/>
          <p:cNvPicPr preferRelativeResize="0"/>
          <p:nvPr/>
        </p:nvPicPr>
        <p:blipFill>
          <a:blip r:embed="rId3">
            <a:alphaModFix/>
          </a:blip>
          <a:stretch>
            <a:fillRect/>
          </a:stretch>
        </p:blipFill>
        <p:spPr>
          <a:xfrm>
            <a:off x="1005625" y="1106127"/>
            <a:ext cx="6668900" cy="28074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marL="0" lvl="0" indent="0" rtl="0">
              <a:spcBef>
                <a:spcPts val="0"/>
              </a:spcBef>
              <a:spcAft>
                <a:spcPts val="0"/>
              </a:spcAft>
              <a:buNone/>
            </a:pPr>
            <a:r>
              <a:rPr lang="en"/>
              <a:t>Too slow!</a:t>
            </a:r>
            <a:endParaRPr/>
          </a:p>
        </p:txBody>
      </p:sp>
      <p:pic>
        <p:nvPicPr>
          <p:cNvPr id="251" name="Shape 251"/>
          <p:cNvPicPr preferRelativeResize="0"/>
          <p:nvPr/>
        </p:nvPicPr>
        <p:blipFill>
          <a:blip r:embed="rId3">
            <a:alphaModFix/>
          </a:blip>
          <a:stretch>
            <a:fillRect/>
          </a:stretch>
        </p:blipFill>
        <p:spPr>
          <a:xfrm>
            <a:off x="152400" y="1204475"/>
            <a:ext cx="8839202" cy="2647656"/>
          </a:xfrm>
          <a:prstGeom prst="rect">
            <a:avLst/>
          </a:prstGeom>
          <a:noFill/>
          <a:ln>
            <a:noFill/>
          </a:ln>
        </p:spPr>
      </p:pic>
      <p:sp>
        <p:nvSpPr>
          <p:cNvPr id="252" name="Shape 252"/>
          <p:cNvSpPr txBox="1">
            <a:spLocks noGrp="1"/>
          </p:cNvSpPr>
          <p:nvPr>
            <p:ph type="body" idx="1"/>
          </p:nvPr>
        </p:nvSpPr>
        <p:spPr>
          <a:xfrm>
            <a:off x="644225" y="3852125"/>
            <a:ext cx="7980000" cy="477600"/>
          </a:xfrm>
          <a:prstGeom prst="rect">
            <a:avLst/>
          </a:prstGeom>
        </p:spPr>
        <p:txBody>
          <a:bodyPr wrap="square" lIns="91425" tIns="91425" rIns="91425" bIns="91425" anchor="t" anchorCtr="0">
            <a:noAutofit/>
          </a:bodyPr>
          <a:lstStyle/>
          <a:p>
            <a:pPr marL="0" lvl="0" indent="0" algn="ctr" rtl="0">
              <a:spcBef>
                <a:spcPts val="0"/>
              </a:spcBef>
              <a:spcAft>
                <a:spcPts val="1600"/>
              </a:spcAft>
              <a:buNone/>
            </a:pPr>
            <a:r>
              <a:rPr lang="en"/>
              <a:t>~((10^5)^2)/2 operations &gt; 10^8 (remember our rule of thumb)</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marL="0" lvl="0" indent="0" rtl="0">
              <a:spcBef>
                <a:spcPts val="0"/>
              </a:spcBef>
              <a:spcAft>
                <a:spcPts val="0"/>
              </a:spcAft>
              <a:buNone/>
            </a:pPr>
            <a:r>
              <a:rPr lang="en"/>
              <a:t>Let’s think… assume sorted</a:t>
            </a:r>
            <a:endParaRPr/>
          </a:p>
        </p:txBody>
      </p:sp>
      <p:pic>
        <p:nvPicPr>
          <p:cNvPr id="258" name="Shape 258"/>
          <p:cNvPicPr preferRelativeResize="0"/>
          <p:nvPr/>
        </p:nvPicPr>
        <p:blipFill>
          <a:blip r:embed="rId3">
            <a:alphaModFix/>
          </a:blip>
          <a:stretch>
            <a:fillRect/>
          </a:stretch>
        </p:blipFill>
        <p:spPr>
          <a:xfrm>
            <a:off x="2755350" y="1334000"/>
            <a:ext cx="3036025" cy="395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512700" y="1893300"/>
            <a:ext cx="8118600" cy="1522800"/>
          </a:xfrm>
          <a:prstGeom prst="rect">
            <a:avLst/>
          </a:prstGeom>
        </p:spPr>
        <p:txBody>
          <a:bodyPr wrap="square" lIns="91425" tIns="91425" rIns="91425" bIns="91425" anchor="b" anchorCtr="0">
            <a:noAutofit/>
          </a:bodyPr>
          <a:lstStyle/>
          <a:p>
            <a:pPr marL="0" lvl="0" indent="0">
              <a:spcBef>
                <a:spcPts val="0"/>
              </a:spcBef>
              <a:spcAft>
                <a:spcPts val="0"/>
              </a:spcAft>
              <a:buNone/>
            </a:pPr>
            <a:r>
              <a:rPr lang="en" sz="2400"/>
              <a:t>Given a problem, you want to:</a:t>
            </a:r>
            <a:endParaRPr sz="2400"/>
          </a:p>
          <a:p>
            <a:pPr marL="457200" lvl="0" indent="-381000" rtl="0">
              <a:spcBef>
                <a:spcPts val="0"/>
              </a:spcBef>
              <a:spcAft>
                <a:spcPts val="0"/>
              </a:spcAft>
              <a:buSzPts val="2400"/>
              <a:buChar char="●"/>
            </a:pPr>
            <a:r>
              <a:rPr lang="en" sz="2400"/>
              <a:t>Solve it as quickly and efficiently as possible</a:t>
            </a:r>
            <a:endParaRPr sz="2400"/>
          </a:p>
          <a:p>
            <a:pPr marL="457200" lvl="0" indent="-381000" rtl="0">
              <a:spcBef>
                <a:spcPts val="0"/>
              </a:spcBef>
              <a:spcAft>
                <a:spcPts val="0"/>
              </a:spcAft>
              <a:buSzPts val="2400"/>
              <a:buChar char="●"/>
            </a:pPr>
            <a:r>
              <a:rPr lang="en" sz="2400"/>
              <a:t>Use algorithms and data structures to help you out</a:t>
            </a:r>
            <a:endParaRPr sz="2400"/>
          </a:p>
          <a:p>
            <a:pPr marL="457200" lvl="0" indent="-381000" rtl="0">
              <a:spcBef>
                <a:spcPts val="0"/>
              </a:spcBef>
              <a:spcAft>
                <a:spcPts val="0"/>
              </a:spcAft>
              <a:buSzPts val="2400"/>
              <a:buChar char="●"/>
            </a:pPr>
            <a:r>
              <a:rPr lang="en" sz="2400"/>
              <a:t>code up a bug free solution using Python, C++ or Java</a:t>
            </a:r>
            <a:endParaRPr sz="24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marL="0" lvl="0" indent="0" rtl="0">
              <a:spcBef>
                <a:spcPts val="0"/>
              </a:spcBef>
              <a:spcAft>
                <a:spcPts val="0"/>
              </a:spcAft>
              <a:buNone/>
            </a:pPr>
            <a:r>
              <a:rPr lang="en"/>
              <a:t>Let’s think…</a:t>
            </a:r>
            <a:endParaRPr/>
          </a:p>
        </p:txBody>
      </p:sp>
      <p:pic>
        <p:nvPicPr>
          <p:cNvPr id="264" name="Shape 264"/>
          <p:cNvPicPr preferRelativeResize="0"/>
          <p:nvPr/>
        </p:nvPicPr>
        <p:blipFill>
          <a:blip r:embed="rId3">
            <a:alphaModFix/>
          </a:blip>
          <a:stretch>
            <a:fillRect/>
          </a:stretch>
        </p:blipFill>
        <p:spPr>
          <a:xfrm>
            <a:off x="2755350" y="1334000"/>
            <a:ext cx="3036025" cy="395225"/>
          </a:xfrm>
          <a:prstGeom prst="rect">
            <a:avLst/>
          </a:prstGeom>
          <a:noFill/>
          <a:ln>
            <a:noFill/>
          </a:ln>
        </p:spPr>
      </p:pic>
      <p:pic>
        <p:nvPicPr>
          <p:cNvPr id="265" name="Shape 265"/>
          <p:cNvPicPr preferRelativeResize="0"/>
          <p:nvPr/>
        </p:nvPicPr>
        <p:blipFill>
          <a:blip r:embed="rId4">
            <a:alphaModFix/>
          </a:blip>
          <a:stretch>
            <a:fillRect/>
          </a:stretch>
        </p:blipFill>
        <p:spPr>
          <a:xfrm>
            <a:off x="255125" y="1957825"/>
            <a:ext cx="7642722" cy="1144025"/>
          </a:xfrm>
          <a:prstGeom prst="rect">
            <a:avLst/>
          </a:prstGeom>
          <a:noFill/>
          <a:ln>
            <a:noFill/>
          </a:ln>
        </p:spPr>
      </p:pic>
      <p:sp>
        <p:nvSpPr>
          <p:cNvPr id="266" name="Shape 266"/>
          <p:cNvSpPr/>
          <p:nvPr/>
        </p:nvSpPr>
        <p:spPr>
          <a:xfrm>
            <a:off x="311700" y="2329275"/>
            <a:ext cx="7586100" cy="705300"/>
          </a:xfrm>
          <a:prstGeom prst="rect">
            <a:avLst/>
          </a:prstGeom>
          <a:solidFill>
            <a:srgbClr val="FFFFF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marL="0" lvl="0" indent="0" rtl="0">
              <a:spcBef>
                <a:spcPts val="0"/>
              </a:spcBef>
              <a:spcAft>
                <a:spcPts val="0"/>
              </a:spcAft>
              <a:buNone/>
            </a:pPr>
            <a:r>
              <a:rPr lang="en"/>
              <a:t>Let’s think… </a:t>
            </a:r>
            <a:endParaRPr/>
          </a:p>
        </p:txBody>
      </p:sp>
      <p:pic>
        <p:nvPicPr>
          <p:cNvPr id="272" name="Shape 272"/>
          <p:cNvPicPr preferRelativeResize="0"/>
          <p:nvPr/>
        </p:nvPicPr>
        <p:blipFill>
          <a:blip r:embed="rId3">
            <a:alphaModFix/>
          </a:blip>
          <a:stretch>
            <a:fillRect/>
          </a:stretch>
        </p:blipFill>
        <p:spPr>
          <a:xfrm>
            <a:off x="2755350" y="1334000"/>
            <a:ext cx="3036025" cy="395225"/>
          </a:xfrm>
          <a:prstGeom prst="rect">
            <a:avLst/>
          </a:prstGeom>
          <a:noFill/>
          <a:ln>
            <a:noFill/>
          </a:ln>
        </p:spPr>
      </p:pic>
      <p:pic>
        <p:nvPicPr>
          <p:cNvPr id="273" name="Shape 273"/>
          <p:cNvPicPr preferRelativeResize="0"/>
          <p:nvPr/>
        </p:nvPicPr>
        <p:blipFill>
          <a:blip r:embed="rId4">
            <a:alphaModFix/>
          </a:blip>
          <a:stretch>
            <a:fillRect/>
          </a:stretch>
        </p:blipFill>
        <p:spPr>
          <a:xfrm>
            <a:off x="255125" y="1957825"/>
            <a:ext cx="7642722" cy="1144025"/>
          </a:xfrm>
          <a:prstGeom prst="rect">
            <a:avLst/>
          </a:prstGeom>
          <a:noFill/>
          <a:ln>
            <a:noFill/>
          </a:ln>
        </p:spPr>
      </p:pic>
      <p:sp>
        <p:nvSpPr>
          <p:cNvPr id="274" name="Shape 274"/>
          <p:cNvSpPr/>
          <p:nvPr/>
        </p:nvSpPr>
        <p:spPr>
          <a:xfrm>
            <a:off x="311700" y="2639425"/>
            <a:ext cx="7586100" cy="395100"/>
          </a:xfrm>
          <a:prstGeom prst="rect">
            <a:avLst/>
          </a:prstGeom>
          <a:solidFill>
            <a:srgbClr val="FFFFFF"/>
          </a:solidFill>
          <a:ln>
            <a:noFill/>
          </a:ln>
        </p:spPr>
        <p:txBody>
          <a:bodyPr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Shape 279"/>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marL="0" lvl="0" indent="0" rtl="0">
              <a:spcBef>
                <a:spcPts val="0"/>
              </a:spcBef>
              <a:spcAft>
                <a:spcPts val="0"/>
              </a:spcAft>
              <a:buNone/>
            </a:pPr>
            <a:r>
              <a:rPr lang="en"/>
              <a:t>Let’s think…</a:t>
            </a:r>
            <a:endParaRPr/>
          </a:p>
        </p:txBody>
      </p:sp>
      <p:pic>
        <p:nvPicPr>
          <p:cNvPr id="280" name="Shape 280"/>
          <p:cNvPicPr preferRelativeResize="0"/>
          <p:nvPr/>
        </p:nvPicPr>
        <p:blipFill>
          <a:blip r:embed="rId3">
            <a:alphaModFix/>
          </a:blip>
          <a:stretch>
            <a:fillRect/>
          </a:stretch>
        </p:blipFill>
        <p:spPr>
          <a:xfrm>
            <a:off x="2755350" y="1334000"/>
            <a:ext cx="3036025" cy="395225"/>
          </a:xfrm>
          <a:prstGeom prst="rect">
            <a:avLst/>
          </a:prstGeom>
          <a:noFill/>
          <a:ln>
            <a:noFill/>
          </a:ln>
        </p:spPr>
      </p:pic>
      <p:pic>
        <p:nvPicPr>
          <p:cNvPr id="281" name="Shape 281"/>
          <p:cNvPicPr preferRelativeResize="0"/>
          <p:nvPr/>
        </p:nvPicPr>
        <p:blipFill>
          <a:blip r:embed="rId4">
            <a:alphaModFix/>
          </a:blip>
          <a:stretch>
            <a:fillRect/>
          </a:stretch>
        </p:blipFill>
        <p:spPr>
          <a:xfrm>
            <a:off x="255125" y="1957825"/>
            <a:ext cx="7642722" cy="11440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Shape 286"/>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marL="0" lvl="0" indent="0" rtl="0">
              <a:spcBef>
                <a:spcPts val="0"/>
              </a:spcBef>
              <a:spcAft>
                <a:spcPts val="0"/>
              </a:spcAft>
              <a:buNone/>
            </a:pPr>
            <a:r>
              <a:rPr lang="en"/>
              <a:t>Let’s think…</a:t>
            </a:r>
            <a:endParaRPr/>
          </a:p>
        </p:txBody>
      </p:sp>
      <p:pic>
        <p:nvPicPr>
          <p:cNvPr id="287" name="Shape 287"/>
          <p:cNvPicPr preferRelativeResize="0"/>
          <p:nvPr/>
        </p:nvPicPr>
        <p:blipFill>
          <a:blip r:embed="rId3">
            <a:alphaModFix/>
          </a:blip>
          <a:stretch>
            <a:fillRect/>
          </a:stretch>
        </p:blipFill>
        <p:spPr>
          <a:xfrm>
            <a:off x="2755350" y="1334000"/>
            <a:ext cx="3036025" cy="395225"/>
          </a:xfrm>
          <a:prstGeom prst="rect">
            <a:avLst/>
          </a:prstGeom>
          <a:noFill/>
          <a:ln>
            <a:noFill/>
          </a:ln>
        </p:spPr>
      </p:pic>
      <p:sp>
        <p:nvSpPr>
          <p:cNvPr id="288" name="Shape 288"/>
          <p:cNvSpPr txBox="1"/>
          <p:nvPr/>
        </p:nvSpPr>
        <p:spPr>
          <a:xfrm>
            <a:off x="311700" y="3178050"/>
            <a:ext cx="1663500" cy="546300"/>
          </a:xfrm>
          <a:prstGeom prst="rect">
            <a:avLst/>
          </a:prstGeom>
          <a:noFill/>
          <a:ln>
            <a:noFill/>
          </a:ln>
        </p:spPr>
        <p:txBody>
          <a:bodyPr wrap="square" lIns="91425" tIns="91425" rIns="91425" bIns="91425" anchor="t" anchorCtr="0">
            <a:noAutofit/>
          </a:bodyPr>
          <a:lstStyle/>
          <a:p>
            <a:pPr marL="0" lvl="0" indent="0" rtl="0">
              <a:spcBef>
                <a:spcPts val="0"/>
              </a:spcBef>
              <a:spcAft>
                <a:spcPts val="0"/>
              </a:spcAft>
              <a:buNone/>
            </a:pPr>
            <a:r>
              <a:rPr lang="en"/>
              <a:t>Visually… (k=2)</a:t>
            </a:r>
            <a:endParaRPr/>
          </a:p>
        </p:txBody>
      </p:sp>
      <p:graphicFrame>
        <p:nvGraphicFramePr>
          <p:cNvPr id="289" name="Shape 289"/>
          <p:cNvGraphicFramePr/>
          <p:nvPr/>
        </p:nvGraphicFramePr>
        <p:xfrm>
          <a:off x="407325" y="3909975"/>
          <a:ext cx="2763125" cy="396210"/>
        </p:xfrm>
        <a:graphic>
          <a:graphicData uri="http://schemas.openxmlformats.org/drawingml/2006/table">
            <a:tbl>
              <a:tblPr>
                <a:noFill/>
                <a:tableStyleId>{D8B2DB08-389A-40EE-AAC4-312D612F2B7C}</a:tableStyleId>
              </a:tblPr>
              <a:tblGrid>
                <a:gridCol w="552625">
                  <a:extLst>
                    <a:ext uri="{9D8B030D-6E8A-4147-A177-3AD203B41FA5}">
                      <a16:colId xmlns:a16="http://schemas.microsoft.com/office/drawing/2014/main" val="20000"/>
                    </a:ext>
                  </a:extLst>
                </a:gridCol>
                <a:gridCol w="552625">
                  <a:extLst>
                    <a:ext uri="{9D8B030D-6E8A-4147-A177-3AD203B41FA5}">
                      <a16:colId xmlns:a16="http://schemas.microsoft.com/office/drawing/2014/main" val="20001"/>
                    </a:ext>
                  </a:extLst>
                </a:gridCol>
                <a:gridCol w="552625">
                  <a:extLst>
                    <a:ext uri="{9D8B030D-6E8A-4147-A177-3AD203B41FA5}">
                      <a16:colId xmlns:a16="http://schemas.microsoft.com/office/drawing/2014/main" val="20002"/>
                    </a:ext>
                  </a:extLst>
                </a:gridCol>
                <a:gridCol w="552625">
                  <a:extLst>
                    <a:ext uri="{9D8B030D-6E8A-4147-A177-3AD203B41FA5}">
                      <a16:colId xmlns:a16="http://schemas.microsoft.com/office/drawing/2014/main" val="20003"/>
                    </a:ext>
                  </a:extLst>
                </a:gridCol>
                <a:gridCol w="552625">
                  <a:extLst>
                    <a:ext uri="{9D8B030D-6E8A-4147-A177-3AD203B41FA5}">
                      <a16:colId xmlns:a16="http://schemas.microsoft.com/office/drawing/2014/main" val="20004"/>
                    </a:ext>
                  </a:extLst>
                </a:gridCol>
              </a:tblGrid>
              <a:tr h="395225">
                <a:tc>
                  <a:txBody>
                    <a:bodyPr/>
                    <a:lstStyle/>
                    <a:p>
                      <a:pPr marL="0" lvl="0" indent="0" algn="ctr" rtl="0">
                        <a:spcBef>
                          <a:spcPts val="0"/>
                        </a:spcBef>
                        <a:spcAft>
                          <a:spcPts val="0"/>
                        </a:spcAft>
                        <a:buNone/>
                      </a:pPr>
                      <a:r>
                        <a:rPr lang="en"/>
                        <a:t>1</a:t>
                      </a:r>
                      <a:endParaRPr/>
                    </a:p>
                  </a:txBody>
                  <a:tcPr marL="91425" marR="91425" marT="91425" marB="91425"/>
                </a:tc>
                <a:tc>
                  <a:txBody>
                    <a:bodyPr/>
                    <a:lstStyle/>
                    <a:p>
                      <a:pPr marL="0" lvl="0" indent="0" algn="ctr" rtl="0">
                        <a:spcBef>
                          <a:spcPts val="0"/>
                        </a:spcBef>
                        <a:spcAft>
                          <a:spcPts val="0"/>
                        </a:spcAft>
                        <a:buNone/>
                      </a:pPr>
                      <a:r>
                        <a:rPr lang="en"/>
                        <a:t>2</a:t>
                      </a:r>
                      <a:endParaRPr/>
                    </a:p>
                  </a:txBody>
                  <a:tcPr marL="91425" marR="91425" marT="91425" marB="91425"/>
                </a:tc>
                <a:tc>
                  <a:txBody>
                    <a:bodyPr/>
                    <a:lstStyle/>
                    <a:p>
                      <a:pPr marL="0" lvl="0" indent="0" algn="ctr" rtl="0">
                        <a:spcBef>
                          <a:spcPts val="0"/>
                        </a:spcBef>
                        <a:spcAft>
                          <a:spcPts val="0"/>
                        </a:spcAft>
                        <a:buNone/>
                      </a:pPr>
                      <a:r>
                        <a:rPr lang="en"/>
                        <a:t>3</a:t>
                      </a:r>
                      <a:endParaRPr/>
                    </a:p>
                  </a:txBody>
                  <a:tcPr marL="91425" marR="91425" marT="91425" marB="91425"/>
                </a:tc>
                <a:tc>
                  <a:txBody>
                    <a:bodyPr/>
                    <a:lstStyle/>
                    <a:p>
                      <a:pPr marL="0" lvl="0" indent="0" algn="ctr" rtl="0">
                        <a:spcBef>
                          <a:spcPts val="0"/>
                        </a:spcBef>
                        <a:spcAft>
                          <a:spcPts val="0"/>
                        </a:spcAft>
                        <a:buNone/>
                      </a:pPr>
                      <a:r>
                        <a:rPr lang="en"/>
                        <a:t>4</a:t>
                      </a:r>
                      <a:endParaRPr/>
                    </a:p>
                  </a:txBody>
                  <a:tcPr marL="91425" marR="91425" marT="91425" marB="91425"/>
                </a:tc>
                <a:tc>
                  <a:txBody>
                    <a:bodyPr/>
                    <a:lstStyle/>
                    <a:p>
                      <a:pPr marL="0" lvl="0" indent="0" algn="ctr" rtl="0">
                        <a:spcBef>
                          <a:spcPts val="0"/>
                        </a:spcBef>
                        <a:spcAft>
                          <a:spcPts val="0"/>
                        </a:spcAft>
                        <a:buNone/>
                      </a:pPr>
                      <a:r>
                        <a:rPr lang="en"/>
                        <a:t>5</a:t>
                      </a:r>
                      <a:endParaRPr/>
                    </a:p>
                  </a:txBody>
                  <a:tcPr marL="91425" marR="91425" marT="91425" marB="91425"/>
                </a:tc>
                <a:extLst>
                  <a:ext uri="{0D108BD9-81ED-4DB2-BD59-A6C34878D82A}">
                    <a16:rowId xmlns:a16="http://schemas.microsoft.com/office/drawing/2014/main" val="10000"/>
                  </a:ext>
                </a:extLst>
              </a:tr>
            </a:tbl>
          </a:graphicData>
        </a:graphic>
      </p:graphicFrame>
      <p:cxnSp>
        <p:nvCxnSpPr>
          <p:cNvPr id="290" name="Shape 290"/>
          <p:cNvCxnSpPr/>
          <p:nvPr/>
        </p:nvCxnSpPr>
        <p:spPr>
          <a:xfrm rot="10800000" flipH="1">
            <a:off x="624175" y="4339850"/>
            <a:ext cx="47400" cy="418800"/>
          </a:xfrm>
          <a:prstGeom prst="straightConnector1">
            <a:avLst/>
          </a:prstGeom>
          <a:noFill/>
          <a:ln w="28575" cap="flat" cmpd="sng">
            <a:solidFill>
              <a:schemeClr val="dk2"/>
            </a:solidFill>
            <a:prstDash val="solid"/>
            <a:round/>
            <a:headEnd type="none" w="lg" len="lg"/>
            <a:tailEnd type="triangle" w="lg" len="lg"/>
          </a:ln>
        </p:spPr>
      </p:cxnSp>
      <p:cxnSp>
        <p:nvCxnSpPr>
          <p:cNvPr id="291" name="Shape 291"/>
          <p:cNvCxnSpPr/>
          <p:nvPr/>
        </p:nvCxnSpPr>
        <p:spPr>
          <a:xfrm rot="10800000" flipH="1">
            <a:off x="2822900" y="4381400"/>
            <a:ext cx="47400" cy="418800"/>
          </a:xfrm>
          <a:prstGeom prst="straightConnector1">
            <a:avLst/>
          </a:prstGeom>
          <a:noFill/>
          <a:ln w="28575" cap="flat" cmpd="sng">
            <a:solidFill>
              <a:schemeClr val="dk2"/>
            </a:solidFill>
            <a:prstDash val="solid"/>
            <a:round/>
            <a:headEnd type="none" w="lg" len="lg"/>
            <a:tailEnd type="triangle" w="lg" len="lg"/>
          </a:ln>
        </p:spPr>
      </p:cxnSp>
      <p:sp>
        <p:nvSpPr>
          <p:cNvPr id="292" name="Shape 292"/>
          <p:cNvSpPr txBox="1"/>
          <p:nvPr/>
        </p:nvSpPr>
        <p:spPr>
          <a:xfrm>
            <a:off x="496675" y="4652900"/>
            <a:ext cx="302400" cy="349800"/>
          </a:xfrm>
          <a:prstGeom prst="rect">
            <a:avLst/>
          </a:prstGeom>
          <a:noFill/>
          <a:ln>
            <a:noFill/>
          </a:ln>
        </p:spPr>
        <p:txBody>
          <a:bodyPr wrap="square" lIns="91425" tIns="91425" rIns="91425" bIns="91425" anchor="t" anchorCtr="0">
            <a:noAutofit/>
          </a:bodyPr>
          <a:lstStyle/>
          <a:p>
            <a:pPr marL="0" lvl="0" indent="0" rtl="0">
              <a:spcBef>
                <a:spcPts val="0"/>
              </a:spcBef>
              <a:spcAft>
                <a:spcPts val="0"/>
              </a:spcAft>
              <a:buNone/>
            </a:pPr>
            <a:r>
              <a:rPr lang="en"/>
              <a:t>i</a:t>
            </a:r>
            <a:endParaRPr/>
          </a:p>
        </p:txBody>
      </p:sp>
      <p:pic>
        <p:nvPicPr>
          <p:cNvPr id="293" name="Shape 293"/>
          <p:cNvPicPr preferRelativeResize="0"/>
          <p:nvPr/>
        </p:nvPicPr>
        <p:blipFill>
          <a:blip r:embed="rId4">
            <a:alphaModFix/>
          </a:blip>
          <a:stretch>
            <a:fillRect/>
          </a:stretch>
        </p:blipFill>
        <p:spPr>
          <a:xfrm>
            <a:off x="255125" y="1957825"/>
            <a:ext cx="7642722" cy="1144025"/>
          </a:xfrm>
          <a:prstGeom prst="rect">
            <a:avLst/>
          </a:prstGeom>
          <a:noFill/>
          <a:ln>
            <a:noFill/>
          </a:ln>
        </p:spPr>
      </p:pic>
      <p:sp>
        <p:nvSpPr>
          <p:cNvPr id="294" name="Shape 294"/>
          <p:cNvSpPr txBox="1"/>
          <p:nvPr/>
        </p:nvSpPr>
        <p:spPr>
          <a:xfrm>
            <a:off x="2655900" y="4652900"/>
            <a:ext cx="302400" cy="349800"/>
          </a:xfrm>
          <a:prstGeom prst="rect">
            <a:avLst/>
          </a:prstGeom>
          <a:noFill/>
          <a:ln>
            <a:noFill/>
          </a:ln>
        </p:spPr>
        <p:txBody>
          <a:bodyPr wrap="square" lIns="91425" tIns="91425" rIns="91425" bIns="91425" anchor="t" anchorCtr="0">
            <a:noAutofit/>
          </a:bodyPr>
          <a:lstStyle/>
          <a:p>
            <a:pPr marL="0" lvl="0" indent="0" rtl="0">
              <a:spcBef>
                <a:spcPts val="0"/>
              </a:spcBef>
              <a:spcAft>
                <a:spcPts val="0"/>
              </a:spcAft>
              <a:buNone/>
            </a:pPr>
            <a:r>
              <a:rPr lang="en"/>
              <a:t>j</a:t>
            </a:r>
            <a:endParaRPr/>
          </a:p>
        </p:txBody>
      </p:sp>
      <p:sp>
        <p:nvSpPr>
          <p:cNvPr id="295" name="Shape 295"/>
          <p:cNvSpPr txBox="1"/>
          <p:nvPr/>
        </p:nvSpPr>
        <p:spPr>
          <a:xfrm>
            <a:off x="924563" y="3583400"/>
            <a:ext cx="1495200" cy="546300"/>
          </a:xfrm>
          <a:prstGeom prst="rect">
            <a:avLst/>
          </a:prstGeom>
          <a:noFill/>
          <a:ln>
            <a:noFill/>
          </a:ln>
        </p:spPr>
        <p:txBody>
          <a:bodyPr wrap="square" lIns="91425" tIns="91425" rIns="91425" bIns="91425" anchor="t" anchorCtr="0">
            <a:noAutofit/>
          </a:bodyPr>
          <a:lstStyle/>
          <a:p>
            <a:pPr marL="0" lvl="0" indent="0" rtl="0">
              <a:spcBef>
                <a:spcPts val="0"/>
              </a:spcBef>
              <a:spcAft>
                <a:spcPts val="0"/>
              </a:spcAft>
              <a:buNone/>
            </a:pPr>
            <a:r>
              <a:rPr lang="en"/>
              <a:t>Too large...</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marL="0" lvl="0" indent="0" rtl="0">
              <a:spcBef>
                <a:spcPts val="0"/>
              </a:spcBef>
              <a:spcAft>
                <a:spcPts val="0"/>
              </a:spcAft>
              <a:buNone/>
            </a:pPr>
            <a:r>
              <a:rPr lang="en"/>
              <a:t>Let’s think…</a:t>
            </a:r>
            <a:endParaRPr/>
          </a:p>
        </p:txBody>
      </p:sp>
      <p:pic>
        <p:nvPicPr>
          <p:cNvPr id="301" name="Shape 301"/>
          <p:cNvPicPr preferRelativeResize="0"/>
          <p:nvPr/>
        </p:nvPicPr>
        <p:blipFill>
          <a:blip r:embed="rId3">
            <a:alphaModFix/>
          </a:blip>
          <a:stretch>
            <a:fillRect/>
          </a:stretch>
        </p:blipFill>
        <p:spPr>
          <a:xfrm>
            <a:off x="2755350" y="1334000"/>
            <a:ext cx="3036025" cy="395225"/>
          </a:xfrm>
          <a:prstGeom prst="rect">
            <a:avLst/>
          </a:prstGeom>
          <a:noFill/>
          <a:ln>
            <a:noFill/>
          </a:ln>
        </p:spPr>
      </p:pic>
      <p:sp>
        <p:nvSpPr>
          <p:cNvPr id="302" name="Shape 302"/>
          <p:cNvSpPr txBox="1"/>
          <p:nvPr/>
        </p:nvSpPr>
        <p:spPr>
          <a:xfrm>
            <a:off x="311700" y="3178050"/>
            <a:ext cx="1663500" cy="546300"/>
          </a:xfrm>
          <a:prstGeom prst="rect">
            <a:avLst/>
          </a:prstGeom>
          <a:noFill/>
          <a:ln>
            <a:noFill/>
          </a:ln>
        </p:spPr>
        <p:txBody>
          <a:bodyPr wrap="square" lIns="91425" tIns="91425" rIns="91425" bIns="91425" anchor="t" anchorCtr="0">
            <a:noAutofit/>
          </a:bodyPr>
          <a:lstStyle/>
          <a:p>
            <a:pPr marL="0" lvl="0" indent="0" rtl="0">
              <a:spcBef>
                <a:spcPts val="0"/>
              </a:spcBef>
              <a:spcAft>
                <a:spcPts val="0"/>
              </a:spcAft>
              <a:buNone/>
            </a:pPr>
            <a:r>
              <a:rPr lang="en"/>
              <a:t>Visually… (k=2)</a:t>
            </a:r>
            <a:endParaRPr/>
          </a:p>
        </p:txBody>
      </p:sp>
      <p:graphicFrame>
        <p:nvGraphicFramePr>
          <p:cNvPr id="303" name="Shape 303"/>
          <p:cNvGraphicFramePr/>
          <p:nvPr/>
        </p:nvGraphicFramePr>
        <p:xfrm>
          <a:off x="407325" y="3909975"/>
          <a:ext cx="2763125" cy="396210"/>
        </p:xfrm>
        <a:graphic>
          <a:graphicData uri="http://schemas.openxmlformats.org/drawingml/2006/table">
            <a:tbl>
              <a:tblPr>
                <a:noFill/>
                <a:tableStyleId>{D8B2DB08-389A-40EE-AAC4-312D612F2B7C}</a:tableStyleId>
              </a:tblPr>
              <a:tblGrid>
                <a:gridCol w="552625">
                  <a:extLst>
                    <a:ext uri="{9D8B030D-6E8A-4147-A177-3AD203B41FA5}">
                      <a16:colId xmlns:a16="http://schemas.microsoft.com/office/drawing/2014/main" val="20000"/>
                    </a:ext>
                  </a:extLst>
                </a:gridCol>
                <a:gridCol w="552625">
                  <a:extLst>
                    <a:ext uri="{9D8B030D-6E8A-4147-A177-3AD203B41FA5}">
                      <a16:colId xmlns:a16="http://schemas.microsoft.com/office/drawing/2014/main" val="20001"/>
                    </a:ext>
                  </a:extLst>
                </a:gridCol>
                <a:gridCol w="552625">
                  <a:extLst>
                    <a:ext uri="{9D8B030D-6E8A-4147-A177-3AD203B41FA5}">
                      <a16:colId xmlns:a16="http://schemas.microsoft.com/office/drawing/2014/main" val="20002"/>
                    </a:ext>
                  </a:extLst>
                </a:gridCol>
                <a:gridCol w="552625">
                  <a:extLst>
                    <a:ext uri="{9D8B030D-6E8A-4147-A177-3AD203B41FA5}">
                      <a16:colId xmlns:a16="http://schemas.microsoft.com/office/drawing/2014/main" val="20003"/>
                    </a:ext>
                  </a:extLst>
                </a:gridCol>
                <a:gridCol w="552625">
                  <a:extLst>
                    <a:ext uri="{9D8B030D-6E8A-4147-A177-3AD203B41FA5}">
                      <a16:colId xmlns:a16="http://schemas.microsoft.com/office/drawing/2014/main" val="20004"/>
                    </a:ext>
                  </a:extLst>
                </a:gridCol>
              </a:tblGrid>
              <a:tr h="395225">
                <a:tc>
                  <a:txBody>
                    <a:bodyPr/>
                    <a:lstStyle/>
                    <a:p>
                      <a:pPr marL="0" lvl="0" indent="0" algn="ctr" rtl="0">
                        <a:spcBef>
                          <a:spcPts val="0"/>
                        </a:spcBef>
                        <a:spcAft>
                          <a:spcPts val="0"/>
                        </a:spcAft>
                        <a:buNone/>
                      </a:pPr>
                      <a:r>
                        <a:rPr lang="en"/>
                        <a:t>1</a:t>
                      </a:r>
                      <a:endParaRPr/>
                    </a:p>
                  </a:txBody>
                  <a:tcPr marL="91425" marR="91425" marT="91425" marB="91425"/>
                </a:tc>
                <a:tc>
                  <a:txBody>
                    <a:bodyPr/>
                    <a:lstStyle/>
                    <a:p>
                      <a:pPr marL="0" lvl="0" indent="0" algn="ctr" rtl="0">
                        <a:spcBef>
                          <a:spcPts val="0"/>
                        </a:spcBef>
                        <a:spcAft>
                          <a:spcPts val="0"/>
                        </a:spcAft>
                        <a:buNone/>
                      </a:pPr>
                      <a:r>
                        <a:rPr lang="en"/>
                        <a:t>2</a:t>
                      </a:r>
                      <a:endParaRPr/>
                    </a:p>
                  </a:txBody>
                  <a:tcPr marL="91425" marR="91425" marT="91425" marB="91425"/>
                </a:tc>
                <a:tc>
                  <a:txBody>
                    <a:bodyPr/>
                    <a:lstStyle/>
                    <a:p>
                      <a:pPr marL="0" lvl="0" indent="0" algn="ctr" rtl="0">
                        <a:spcBef>
                          <a:spcPts val="0"/>
                        </a:spcBef>
                        <a:spcAft>
                          <a:spcPts val="0"/>
                        </a:spcAft>
                        <a:buNone/>
                      </a:pPr>
                      <a:r>
                        <a:rPr lang="en"/>
                        <a:t>3</a:t>
                      </a:r>
                      <a:endParaRPr/>
                    </a:p>
                  </a:txBody>
                  <a:tcPr marL="91425" marR="91425" marT="91425" marB="91425"/>
                </a:tc>
                <a:tc>
                  <a:txBody>
                    <a:bodyPr/>
                    <a:lstStyle/>
                    <a:p>
                      <a:pPr marL="0" lvl="0" indent="0" algn="ctr" rtl="0">
                        <a:spcBef>
                          <a:spcPts val="0"/>
                        </a:spcBef>
                        <a:spcAft>
                          <a:spcPts val="0"/>
                        </a:spcAft>
                        <a:buNone/>
                      </a:pPr>
                      <a:r>
                        <a:rPr lang="en"/>
                        <a:t>4</a:t>
                      </a:r>
                      <a:endParaRPr/>
                    </a:p>
                  </a:txBody>
                  <a:tcPr marL="91425" marR="91425" marT="91425" marB="91425"/>
                </a:tc>
                <a:tc>
                  <a:txBody>
                    <a:bodyPr/>
                    <a:lstStyle/>
                    <a:p>
                      <a:pPr marL="0" lvl="0" indent="0" algn="ctr" rtl="0">
                        <a:spcBef>
                          <a:spcPts val="0"/>
                        </a:spcBef>
                        <a:spcAft>
                          <a:spcPts val="0"/>
                        </a:spcAft>
                        <a:buNone/>
                      </a:pPr>
                      <a:r>
                        <a:rPr lang="en"/>
                        <a:t>5</a:t>
                      </a:r>
                      <a:endParaRPr/>
                    </a:p>
                  </a:txBody>
                  <a:tcPr marL="91425" marR="91425" marT="91425" marB="91425"/>
                </a:tc>
                <a:extLst>
                  <a:ext uri="{0D108BD9-81ED-4DB2-BD59-A6C34878D82A}">
                    <a16:rowId xmlns:a16="http://schemas.microsoft.com/office/drawing/2014/main" val="10000"/>
                  </a:ext>
                </a:extLst>
              </a:tr>
            </a:tbl>
          </a:graphicData>
        </a:graphic>
      </p:graphicFrame>
      <p:graphicFrame>
        <p:nvGraphicFramePr>
          <p:cNvPr id="304" name="Shape 304"/>
          <p:cNvGraphicFramePr/>
          <p:nvPr/>
        </p:nvGraphicFramePr>
        <p:xfrm>
          <a:off x="3299050" y="3909975"/>
          <a:ext cx="2763125" cy="396210"/>
        </p:xfrm>
        <a:graphic>
          <a:graphicData uri="http://schemas.openxmlformats.org/drawingml/2006/table">
            <a:tbl>
              <a:tblPr>
                <a:noFill/>
                <a:tableStyleId>{D8B2DB08-389A-40EE-AAC4-312D612F2B7C}</a:tableStyleId>
              </a:tblPr>
              <a:tblGrid>
                <a:gridCol w="552625">
                  <a:extLst>
                    <a:ext uri="{9D8B030D-6E8A-4147-A177-3AD203B41FA5}">
                      <a16:colId xmlns:a16="http://schemas.microsoft.com/office/drawing/2014/main" val="20000"/>
                    </a:ext>
                  </a:extLst>
                </a:gridCol>
                <a:gridCol w="552625">
                  <a:extLst>
                    <a:ext uri="{9D8B030D-6E8A-4147-A177-3AD203B41FA5}">
                      <a16:colId xmlns:a16="http://schemas.microsoft.com/office/drawing/2014/main" val="20001"/>
                    </a:ext>
                  </a:extLst>
                </a:gridCol>
                <a:gridCol w="552625">
                  <a:extLst>
                    <a:ext uri="{9D8B030D-6E8A-4147-A177-3AD203B41FA5}">
                      <a16:colId xmlns:a16="http://schemas.microsoft.com/office/drawing/2014/main" val="20002"/>
                    </a:ext>
                  </a:extLst>
                </a:gridCol>
                <a:gridCol w="552625">
                  <a:extLst>
                    <a:ext uri="{9D8B030D-6E8A-4147-A177-3AD203B41FA5}">
                      <a16:colId xmlns:a16="http://schemas.microsoft.com/office/drawing/2014/main" val="20003"/>
                    </a:ext>
                  </a:extLst>
                </a:gridCol>
                <a:gridCol w="552625">
                  <a:extLst>
                    <a:ext uri="{9D8B030D-6E8A-4147-A177-3AD203B41FA5}">
                      <a16:colId xmlns:a16="http://schemas.microsoft.com/office/drawing/2014/main" val="20004"/>
                    </a:ext>
                  </a:extLst>
                </a:gridCol>
              </a:tblGrid>
              <a:tr h="395225">
                <a:tc>
                  <a:txBody>
                    <a:bodyPr/>
                    <a:lstStyle/>
                    <a:p>
                      <a:pPr marL="0" lvl="0" indent="0" algn="ctr" rtl="0">
                        <a:spcBef>
                          <a:spcPts val="0"/>
                        </a:spcBef>
                        <a:spcAft>
                          <a:spcPts val="0"/>
                        </a:spcAft>
                        <a:buNone/>
                      </a:pPr>
                      <a:r>
                        <a:rPr lang="en"/>
                        <a:t>1</a:t>
                      </a:r>
                      <a:endParaRPr/>
                    </a:p>
                  </a:txBody>
                  <a:tcPr marL="91425" marR="91425" marT="91425" marB="91425"/>
                </a:tc>
                <a:tc>
                  <a:txBody>
                    <a:bodyPr/>
                    <a:lstStyle/>
                    <a:p>
                      <a:pPr marL="0" lvl="0" indent="0" algn="ctr" rtl="0">
                        <a:spcBef>
                          <a:spcPts val="0"/>
                        </a:spcBef>
                        <a:spcAft>
                          <a:spcPts val="0"/>
                        </a:spcAft>
                        <a:buNone/>
                      </a:pPr>
                      <a:r>
                        <a:rPr lang="en"/>
                        <a:t>2</a:t>
                      </a:r>
                      <a:endParaRPr/>
                    </a:p>
                  </a:txBody>
                  <a:tcPr marL="91425" marR="91425" marT="91425" marB="91425"/>
                </a:tc>
                <a:tc>
                  <a:txBody>
                    <a:bodyPr/>
                    <a:lstStyle/>
                    <a:p>
                      <a:pPr marL="0" lvl="0" indent="0" algn="ctr" rtl="0">
                        <a:spcBef>
                          <a:spcPts val="0"/>
                        </a:spcBef>
                        <a:spcAft>
                          <a:spcPts val="0"/>
                        </a:spcAft>
                        <a:buNone/>
                      </a:pPr>
                      <a:r>
                        <a:rPr lang="en"/>
                        <a:t>3</a:t>
                      </a:r>
                      <a:endParaRPr/>
                    </a:p>
                  </a:txBody>
                  <a:tcPr marL="91425" marR="91425" marT="91425" marB="91425"/>
                </a:tc>
                <a:tc>
                  <a:txBody>
                    <a:bodyPr/>
                    <a:lstStyle/>
                    <a:p>
                      <a:pPr marL="0" lvl="0" indent="0" algn="ctr" rtl="0">
                        <a:spcBef>
                          <a:spcPts val="0"/>
                        </a:spcBef>
                        <a:spcAft>
                          <a:spcPts val="0"/>
                        </a:spcAft>
                        <a:buNone/>
                      </a:pPr>
                      <a:r>
                        <a:rPr lang="en"/>
                        <a:t>4</a:t>
                      </a:r>
                      <a:endParaRPr/>
                    </a:p>
                  </a:txBody>
                  <a:tcPr marL="91425" marR="91425" marT="91425" marB="91425"/>
                </a:tc>
                <a:tc>
                  <a:txBody>
                    <a:bodyPr/>
                    <a:lstStyle/>
                    <a:p>
                      <a:pPr marL="0" lvl="0" indent="0" algn="ctr" rtl="0">
                        <a:spcBef>
                          <a:spcPts val="0"/>
                        </a:spcBef>
                        <a:spcAft>
                          <a:spcPts val="0"/>
                        </a:spcAft>
                        <a:buNone/>
                      </a:pPr>
                      <a:r>
                        <a:rPr lang="en"/>
                        <a:t>5</a:t>
                      </a:r>
                      <a:endParaRPr/>
                    </a:p>
                  </a:txBody>
                  <a:tcPr marL="91425" marR="91425" marT="91425" marB="91425"/>
                </a:tc>
                <a:extLst>
                  <a:ext uri="{0D108BD9-81ED-4DB2-BD59-A6C34878D82A}">
                    <a16:rowId xmlns:a16="http://schemas.microsoft.com/office/drawing/2014/main" val="10000"/>
                  </a:ext>
                </a:extLst>
              </a:tr>
            </a:tbl>
          </a:graphicData>
        </a:graphic>
      </p:graphicFrame>
      <p:cxnSp>
        <p:nvCxnSpPr>
          <p:cNvPr id="305" name="Shape 305"/>
          <p:cNvCxnSpPr/>
          <p:nvPr/>
        </p:nvCxnSpPr>
        <p:spPr>
          <a:xfrm rot="10800000" flipH="1">
            <a:off x="624175" y="4339850"/>
            <a:ext cx="47400" cy="418800"/>
          </a:xfrm>
          <a:prstGeom prst="straightConnector1">
            <a:avLst/>
          </a:prstGeom>
          <a:noFill/>
          <a:ln w="28575" cap="flat" cmpd="sng">
            <a:solidFill>
              <a:schemeClr val="dk2"/>
            </a:solidFill>
            <a:prstDash val="solid"/>
            <a:round/>
            <a:headEnd type="none" w="lg" len="lg"/>
            <a:tailEnd type="triangle" w="lg" len="lg"/>
          </a:ln>
        </p:spPr>
      </p:cxnSp>
      <p:cxnSp>
        <p:nvCxnSpPr>
          <p:cNvPr id="306" name="Shape 306"/>
          <p:cNvCxnSpPr/>
          <p:nvPr/>
        </p:nvCxnSpPr>
        <p:spPr>
          <a:xfrm rot="10800000" flipH="1">
            <a:off x="2822900" y="4381400"/>
            <a:ext cx="47400" cy="418800"/>
          </a:xfrm>
          <a:prstGeom prst="straightConnector1">
            <a:avLst/>
          </a:prstGeom>
          <a:noFill/>
          <a:ln w="28575" cap="flat" cmpd="sng">
            <a:solidFill>
              <a:schemeClr val="dk2"/>
            </a:solidFill>
            <a:prstDash val="solid"/>
            <a:round/>
            <a:headEnd type="none" w="lg" len="lg"/>
            <a:tailEnd type="triangle" w="lg" len="lg"/>
          </a:ln>
        </p:spPr>
      </p:cxnSp>
      <p:sp>
        <p:nvSpPr>
          <p:cNvPr id="307" name="Shape 307"/>
          <p:cNvSpPr txBox="1"/>
          <p:nvPr/>
        </p:nvSpPr>
        <p:spPr>
          <a:xfrm>
            <a:off x="496675" y="4652900"/>
            <a:ext cx="302400" cy="349800"/>
          </a:xfrm>
          <a:prstGeom prst="rect">
            <a:avLst/>
          </a:prstGeom>
          <a:noFill/>
          <a:ln>
            <a:noFill/>
          </a:ln>
        </p:spPr>
        <p:txBody>
          <a:bodyPr wrap="square" lIns="91425" tIns="91425" rIns="91425" bIns="91425" anchor="t" anchorCtr="0">
            <a:noAutofit/>
          </a:bodyPr>
          <a:lstStyle/>
          <a:p>
            <a:pPr marL="0" lvl="0" indent="0" rtl="0">
              <a:spcBef>
                <a:spcPts val="0"/>
              </a:spcBef>
              <a:spcAft>
                <a:spcPts val="0"/>
              </a:spcAft>
              <a:buNone/>
            </a:pPr>
            <a:r>
              <a:rPr lang="en"/>
              <a:t>i</a:t>
            </a:r>
            <a:endParaRPr/>
          </a:p>
        </p:txBody>
      </p:sp>
      <p:pic>
        <p:nvPicPr>
          <p:cNvPr id="308" name="Shape 308"/>
          <p:cNvPicPr preferRelativeResize="0"/>
          <p:nvPr/>
        </p:nvPicPr>
        <p:blipFill>
          <a:blip r:embed="rId4">
            <a:alphaModFix/>
          </a:blip>
          <a:stretch>
            <a:fillRect/>
          </a:stretch>
        </p:blipFill>
        <p:spPr>
          <a:xfrm>
            <a:off x="255125" y="1957825"/>
            <a:ext cx="7642722" cy="1144025"/>
          </a:xfrm>
          <a:prstGeom prst="rect">
            <a:avLst/>
          </a:prstGeom>
          <a:noFill/>
          <a:ln>
            <a:noFill/>
          </a:ln>
        </p:spPr>
      </p:pic>
      <p:sp>
        <p:nvSpPr>
          <p:cNvPr id="309" name="Shape 309"/>
          <p:cNvSpPr txBox="1"/>
          <p:nvPr/>
        </p:nvSpPr>
        <p:spPr>
          <a:xfrm>
            <a:off x="2655900" y="4652900"/>
            <a:ext cx="302400" cy="349800"/>
          </a:xfrm>
          <a:prstGeom prst="rect">
            <a:avLst/>
          </a:prstGeom>
          <a:noFill/>
          <a:ln>
            <a:noFill/>
          </a:ln>
        </p:spPr>
        <p:txBody>
          <a:bodyPr wrap="square" lIns="91425" tIns="91425" rIns="91425" bIns="91425" anchor="t" anchorCtr="0">
            <a:noAutofit/>
          </a:bodyPr>
          <a:lstStyle/>
          <a:p>
            <a:pPr marL="0" lvl="0" indent="0" rtl="0">
              <a:spcBef>
                <a:spcPts val="0"/>
              </a:spcBef>
              <a:spcAft>
                <a:spcPts val="0"/>
              </a:spcAft>
              <a:buNone/>
            </a:pPr>
            <a:r>
              <a:rPr lang="en"/>
              <a:t>j</a:t>
            </a:r>
            <a:endParaRPr/>
          </a:p>
        </p:txBody>
      </p:sp>
      <p:cxnSp>
        <p:nvCxnSpPr>
          <p:cNvPr id="310" name="Shape 310"/>
          <p:cNvCxnSpPr/>
          <p:nvPr/>
        </p:nvCxnSpPr>
        <p:spPr>
          <a:xfrm rot="10800000" flipH="1">
            <a:off x="5232675" y="4339850"/>
            <a:ext cx="47400" cy="418800"/>
          </a:xfrm>
          <a:prstGeom prst="straightConnector1">
            <a:avLst/>
          </a:prstGeom>
          <a:noFill/>
          <a:ln w="28575" cap="flat" cmpd="sng">
            <a:solidFill>
              <a:schemeClr val="dk2"/>
            </a:solidFill>
            <a:prstDash val="solid"/>
            <a:round/>
            <a:headEnd type="none" w="lg" len="lg"/>
            <a:tailEnd type="triangle" w="lg" len="lg"/>
          </a:ln>
        </p:spPr>
      </p:cxnSp>
      <p:sp>
        <p:nvSpPr>
          <p:cNvPr id="311" name="Shape 311"/>
          <p:cNvSpPr txBox="1"/>
          <p:nvPr/>
        </p:nvSpPr>
        <p:spPr>
          <a:xfrm>
            <a:off x="5065675" y="4611350"/>
            <a:ext cx="302400" cy="349800"/>
          </a:xfrm>
          <a:prstGeom prst="rect">
            <a:avLst/>
          </a:prstGeom>
          <a:noFill/>
          <a:ln>
            <a:noFill/>
          </a:ln>
        </p:spPr>
        <p:txBody>
          <a:bodyPr wrap="square" lIns="91425" tIns="91425" rIns="91425" bIns="91425" anchor="t" anchorCtr="0">
            <a:noAutofit/>
          </a:bodyPr>
          <a:lstStyle/>
          <a:p>
            <a:pPr marL="0" lvl="0" indent="0" rtl="0">
              <a:spcBef>
                <a:spcPts val="0"/>
              </a:spcBef>
              <a:spcAft>
                <a:spcPts val="0"/>
              </a:spcAft>
              <a:buNone/>
            </a:pPr>
            <a:r>
              <a:rPr lang="en"/>
              <a:t>j</a:t>
            </a:r>
            <a:endParaRPr/>
          </a:p>
        </p:txBody>
      </p:sp>
      <p:cxnSp>
        <p:nvCxnSpPr>
          <p:cNvPr id="312" name="Shape 312"/>
          <p:cNvCxnSpPr/>
          <p:nvPr/>
        </p:nvCxnSpPr>
        <p:spPr>
          <a:xfrm rot="10800000" flipH="1">
            <a:off x="4617425" y="4339850"/>
            <a:ext cx="47400" cy="418800"/>
          </a:xfrm>
          <a:prstGeom prst="straightConnector1">
            <a:avLst/>
          </a:prstGeom>
          <a:noFill/>
          <a:ln w="28575" cap="flat" cmpd="sng">
            <a:solidFill>
              <a:schemeClr val="dk2"/>
            </a:solidFill>
            <a:prstDash val="solid"/>
            <a:round/>
            <a:headEnd type="none" w="lg" len="lg"/>
            <a:tailEnd type="triangle" w="lg" len="lg"/>
          </a:ln>
        </p:spPr>
      </p:cxnSp>
      <p:sp>
        <p:nvSpPr>
          <p:cNvPr id="313" name="Shape 313"/>
          <p:cNvSpPr txBox="1"/>
          <p:nvPr/>
        </p:nvSpPr>
        <p:spPr>
          <a:xfrm>
            <a:off x="4489925" y="4652900"/>
            <a:ext cx="302400" cy="349800"/>
          </a:xfrm>
          <a:prstGeom prst="rect">
            <a:avLst/>
          </a:prstGeom>
          <a:noFill/>
          <a:ln>
            <a:noFill/>
          </a:ln>
        </p:spPr>
        <p:txBody>
          <a:bodyPr wrap="square" lIns="91425" tIns="91425" rIns="91425" bIns="91425" anchor="t" anchorCtr="0">
            <a:noAutofit/>
          </a:bodyPr>
          <a:lstStyle/>
          <a:p>
            <a:pPr marL="0" lvl="0" indent="0" rtl="0">
              <a:spcBef>
                <a:spcPts val="0"/>
              </a:spcBef>
              <a:spcAft>
                <a:spcPts val="0"/>
              </a:spcAft>
              <a:buNone/>
            </a:pPr>
            <a:r>
              <a:rPr lang="en"/>
              <a:t>i</a:t>
            </a:r>
            <a:endParaRPr/>
          </a:p>
        </p:txBody>
      </p:sp>
      <p:sp>
        <p:nvSpPr>
          <p:cNvPr id="314" name="Shape 314"/>
          <p:cNvSpPr txBox="1"/>
          <p:nvPr/>
        </p:nvSpPr>
        <p:spPr>
          <a:xfrm>
            <a:off x="924563" y="3583400"/>
            <a:ext cx="1495200" cy="546300"/>
          </a:xfrm>
          <a:prstGeom prst="rect">
            <a:avLst/>
          </a:prstGeom>
          <a:noFill/>
          <a:ln>
            <a:noFill/>
          </a:ln>
        </p:spPr>
        <p:txBody>
          <a:bodyPr wrap="square" lIns="91425" tIns="91425" rIns="91425" bIns="91425" anchor="t" anchorCtr="0">
            <a:noAutofit/>
          </a:bodyPr>
          <a:lstStyle/>
          <a:p>
            <a:pPr marL="0" lvl="0" indent="0" rtl="0">
              <a:spcBef>
                <a:spcPts val="0"/>
              </a:spcBef>
              <a:spcAft>
                <a:spcPts val="0"/>
              </a:spcAft>
              <a:buNone/>
            </a:pPr>
            <a:r>
              <a:rPr lang="en"/>
              <a:t>Too large...</a:t>
            </a:r>
            <a:endParaRPr/>
          </a:p>
        </p:txBody>
      </p:sp>
      <p:sp>
        <p:nvSpPr>
          <p:cNvPr id="315" name="Shape 315"/>
          <p:cNvSpPr txBox="1"/>
          <p:nvPr/>
        </p:nvSpPr>
        <p:spPr>
          <a:xfrm>
            <a:off x="3851675" y="3583450"/>
            <a:ext cx="1495200" cy="546300"/>
          </a:xfrm>
          <a:prstGeom prst="rect">
            <a:avLst/>
          </a:prstGeom>
          <a:noFill/>
          <a:ln>
            <a:noFill/>
          </a:ln>
        </p:spPr>
        <p:txBody>
          <a:bodyPr wrap="square" lIns="91425" tIns="91425" rIns="91425" bIns="91425" anchor="t" anchorCtr="0">
            <a:noAutofit/>
          </a:bodyPr>
          <a:lstStyle/>
          <a:p>
            <a:pPr marL="0" lvl="0" indent="0" rtl="0">
              <a:spcBef>
                <a:spcPts val="0"/>
              </a:spcBef>
              <a:spcAft>
                <a:spcPts val="0"/>
              </a:spcAft>
              <a:buNone/>
            </a:pPr>
            <a:r>
              <a:rPr lang="en"/>
              <a:t>Too small...</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Shape 320"/>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marL="0" lvl="0" indent="0" rtl="0">
              <a:spcBef>
                <a:spcPts val="0"/>
              </a:spcBef>
              <a:spcAft>
                <a:spcPts val="0"/>
              </a:spcAft>
              <a:buNone/>
            </a:pPr>
            <a:r>
              <a:rPr lang="en"/>
              <a:t>Let’s think…</a:t>
            </a:r>
            <a:endParaRPr/>
          </a:p>
        </p:txBody>
      </p:sp>
      <p:pic>
        <p:nvPicPr>
          <p:cNvPr id="321" name="Shape 321"/>
          <p:cNvPicPr preferRelativeResize="0"/>
          <p:nvPr/>
        </p:nvPicPr>
        <p:blipFill>
          <a:blip r:embed="rId3">
            <a:alphaModFix/>
          </a:blip>
          <a:stretch>
            <a:fillRect/>
          </a:stretch>
        </p:blipFill>
        <p:spPr>
          <a:xfrm>
            <a:off x="2755350" y="1334000"/>
            <a:ext cx="3036025" cy="395225"/>
          </a:xfrm>
          <a:prstGeom prst="rect">
            <a:avLst/>
          </a:prstGeom>
          <a:noFill/>
          <a:ln>
            <a:noFill/>
          </a:ln>
        </p:spPr>
      </p:pic>
      <p:sp>
        <p:nvSpPr>
          <p:cNvPr id="322" name="Shape 322"/>
          <p:cNvSpPr txBox="1"/>
          <p:nvPr/>
        </p:nvSpPr>
        <p:spPr>
          <a:xfrm>
            <a:off x="311700" y="3178050"/>
            <a:ext cx="1663500" cy="546300"/>
          </a:xfrm>
          <a:prstGeom prst="rect">
            <a:avLst/>
          </a:prstGeom>
          <a:noFill/>
          <a:ln>
            <a:noFill/>
          </a:ln>
        </p:spPr>
        <p:txBody>
          <a:bodyPr wrap="square" lIns="91425" tIns="91425" rIns="91425" bIns="91425" anchor="t" anchorCtr="0">
            <a:noAutofit/>
          </a:bodyPr>
          <a:lstStyle/>
          <a:p>
            <a:pPr marL="0" lvl="0" indent="0" rtl="0">
              <a:spcBef>
                <a:spcPts val="0"/>
              </a:spcBef>
              <a:spcAft>
                <a:spcPts val="0"/>
              </a:spcAft>
              <a:buNone/>
            </a:pPr>
            <a:r>
              <a:rPr lang="en"/>
              <a:t>Visually… (k=2)</a:t>
            </a:r>
            <a:endParaRPr/>
          </a:p>
        </p:txBody>
      </p:sp>
      <p:graphicFrame>
        <p:nvGraphicFramePr>
          <p:cNvPr id="323" name="Shape 323"/>
          <p:cNvGraphicFramePr/>
          <p:nvPr/>
        </p:nvGraphicFramePr>
        <p:xfrm>
          <a:off x="407325" y="3909975"/>
          <a:ext cx="2763125" cy="396210"/>
        </p:xfrm>
        <a:graphic>
          <a:graphicData uri="http://schemas.openxmlformats.org/drawingml/2006/table">
            <a:tbl>
              <a:tblPr>
                <a:noFill/>
                <a:tableStyleId>{D8B2DB08-389A-40EE-AAC4-312D612F2B7C}</a:tableStyleId>
              </a:tblPr>
              <a:tblGrid>
                <a:gridCol w="552625">
                  <a:extLst>
                    <a:ext uri="{9D8B030D-6E8A-4147-A177-3AD203B41FA5}">
                      <a16:colId xmlns:a16="http://schemas.microsoft.com/office/drawing/2014/main" val="20000"/>
                    </a:ext>
                  </a:extLst>
                </a:gridCol>
                <a:gridCol w="552625">
                  <a:extLst>
                    <a:ext uri="{9D8B030D-6E8A-4147-A177-3AD203B41FA5}">
                      <a16:colId xmlns:a16="http://schemas.microsoft.com/office/drawing/2014/main" val="20001"/>
                    </a:ext>
                  </a:extLst>
                </a:gridCol>
                <a:gridCol w="552625">
                  <a:extLst>
                    <a:ext uri="{9D8B030D-6E8A-4147-A177-3AD203B41FA5}">
                      <a16:colId xmlns:a16="http://schemas.microsoft.com/office/drawing/2014/main" val="20002"/>
                    </a:ext>
                  </a:extLst>
                </a:gridCol>
                <a:gridCol w="552625">
                  <a:extLst>
                    <a:ext uri="{9D8B030D-6E8A-4147-A177-3AD203B41FA5}">
                      <a16:colId xmlns:a16="http://schemas.microsoft.com/office/drawing/2014/main" val="20003"/>
                    </a:ext>
                  </a:extLst>
                </a:gridCol>
                <a:gridCol w="552625">
                  <a:extLst>
                    <a:ext uri="{9D8B030D-6E8A-4147-A177-3AD203B41FA5}">
                      <a16:colId xmlns:a16="http://schemas.microsoft.com/office/drawing/2014/main" val="20004"/>
                    </a:ext>
                  </a:extLst>
                </a:gridCol>
              </a:tblGrid>
              <a:tr h="395225">
                <a:tc>
                  <a:txBody>
                    <a:bodyPr/>
                    <a:lstStyle/>
                    <a:p>
                      <a:pPr marL="0" lvl="0" indent="0" algn="ctr" rtl="0">
                        <a:spcBef>
                          <a:spcPts val="0"/>
                        </a:spcBef>
                        <a:spcAft>
                          <a:spcPts val="0"/>
                        </a:spcAft>
                        <a:buNone/>
                      </a:pPr>
                      <a:r>
                        <a:rPr lang="en"/>
                        <a:t>1</a:t>
                      </a:r>
                      <a:endParaRPr/>
                    </a:p>
                  </a:txBody>
                  <a:tcPr marL="91425" marR="91425" marT="91425" marB="91425"/>
                </a:tc>
                <a:tc>
                  <a:txBody>
                    <a:bodyPr/>
                    <a:lstStyle/>
                    <a:p>
                      <a:pPr marL="0" lvl="0" indent="0" algn="ctr" rtl="0">
                        <a:spcBef>
                          <a:spcPts val="0"/>
                        </a:spcBef>
                        <a:spcAft>
                          <a:spcPts val="0"/>
                        </a:spcAft>
                        <a:buNone/>
                      </a:pPr>
                      <a:r>
                        <a:rPr lang="en"/>
                        <a:t>2</a:t>
                      </a:r>
                      <a:endParaRPr/>
                    </a:p>
                  </a:txBody>
                  <a:tcPr marL="91425" marR="91425" marT="91425" marB="91425"/>
                </a:tc>
                <a:tc>
                  <a:txBody>
                    <a:bodyPr/>
                    <a:lstStyle/>
                    <a:p>
                      <a:pPr marL="0" lvl="0" indent="0" algn="ctr" rtl="0">
                        <a:spcBef>
                          <a:spcPts val="0"/>
                        </a:spcBef>
                        <a:spcAft>
                          <a:spcPts val="0"/>
                        </a:spcAft>
                        <a:buNone/>
                      </a:pPr>
                      <a:r>
                        <a:rPr lang="en"/>
                        <a:t>3</a:t>
                      </a:r>
                      <a:endParaRPr/>
                    </a:p>
                  </a:txBody>
                  <a:tcPr marL="91425" marR="91425" marT="91425" marB="91425"/>
                </a:tc>
                <a:tc>
                  <a:txBody>
                    <a:bodyPr/>
                    <a:lstStyle/>
                    <a:p>
                      <a:pPr marL="0" lvl="0" indent="0" algn="ctr" rtl="0">
                        <a:spcBef>
                          <a:spcPts val="0"/>
                        </a:spcBef>
                        <a:spcAft>
                          <a:spcPts val="0"/>
                        </a:spcAft>
                        <a:buNone/>
                      </a:pPr>
                      <a:r>
                        <a:rPr lang="en"/>
                        <a:t>4</a:t>
                      </a:r>
                      <a:endParaRPr/>
                    </a:p>
                  </a:txBody>
                  <a:tcPr marL="91425" marR="91425" marT="91425" marB="91425"/>
                </a:tc>
                <a:tc>
                  <a:txBody>
                    <a:bodyPr/>
                    <a:lstStyle/>
                    <a:p>
                      <a:pPr marL="0" lvl="0" indent="0" algn="ctr" rtl="0">
                        <a:spcBef>
                          <a:spcPts val="0"/>
                        </a:spcBef>
                        <a:spcAft>
                          <a:spcPts val="0"/>
                        </a:spcAft>
                        <a:buNone/>
                      </a:pPr>
                      <a:r>
                        <a:rPr lang="en"/>
                        <a:t>5</a:t>
                      </a:r>
                      <a:endParaRPr/>
                    </a:p>
                  </a:txBody>
                  <a:tcPr marL="91425" marR="91425" marT="91425" marB="91425"/>
                </a:tc>
                <a:extLst>
                  <a:ext uri="{0D108BD9-81ED-4DB2-BD59-A6C34878D82A}">
                    <a16:rowId xmlns:a16="http://schemas.microsoft.com/office/drawing/2014/main" val="10000"/>
                  </a:ext>
                </a:extLst>
              </a:tr>
            </a:tbl>
          </a:graphicData>
        </a:graphic>
      </p:graphicFrame>
      <p:graphicFrame>
        <p:nvGraphicFramePr>
          <p:cNvPr id="324" name="Shape 324"/>
          <p:cNvGraphicFramePr/>
          <p:nvPr/>
        </p:nvGraphicFramePr>
        <p:xfrm>
          <a:off x="3299050" y="3909975"/>
          <a:ext cx="2763125" cy="396210"/>
        </p:xfrm>
        <a:graphic>
          <a:graphicData uri="http://schemas.openxmlformats.org/drawingml/2006/table">
            <a:tbl>
              <a:tblPr>
                <a:noFill/>
                <a:tableStyleId>{D8B2DB08-389A-40EE-AAC4-312D612F2B7C}</a:tableStyleId>
              </a:tblPr>
              <a:tblGrid>
                <a:gridCol w="552625">
                  <a:extLst>
                    <a:ext uri="{9D8B030D-6E8A-4147-A177-3AD203B41FA5}">
                      <a16:colId xmlns:a16="http://schemas.microsoft.com/office/drawing/2014/main" val="20000"/>
                    </a:ext>
                  </a:extLst>
                </a:gridCol>
                <a:gridCol w="552625">
                  <a:extLst>
                    <a:ext uri="{9D8B030D-6E8A-4147-A177-3AD203B41FA5}">
                      <a16:colId xmlns:a16="http://schemas.microsoft.com/office/drawing/2014/main" val="20001"/>
                    </a:ext>
                  </a:extLst>
                </a:gridCol>
                <a:gridCol w="552625">
                  <a:extLst>
                    <a:ext uri="{9D8B030D-6E8A-4147-A177-3AD203B41FA5}">
                      <a16:colId xmlns:a16="http://schemas.microsoft.com/office/drawing/2014/main" val="20002"/>
                    </a:ext>
                  </a:extLst>
                </a:gridCol>
                <a:gridCol w="552625">
                  <a:extLst>
                    <a:ext uri="{9D8B030D-6E8A-4147-A177-3AD203B41FA5}">
                      <a16:colId xmlns:a16="http://schemas.microsoft.com/office/drawing/2014/main" val="20003"/>
                    </a:ext>
                  </a:extLst>
                </a:gridCol>
                <a:gridCol w="552625">
                  <a:extLst>
                    <a:ext uri="{9D8B030D-6E8A-4147-A177-3AD203B41FA5}">
                      <a16:colId xmlns:a16="http://schemas.microsoft.com/office/drawing/2014/main" val="20004"/>
                    </a:ext>
                  </a:extLst>
                </a:gridCol>
              </a:tblGrid>
              <a:tr h="395225">
                <a:tc>
                  <a:txBody>
                    <a:bodyPr/>
                    <a:lstStyle/>
                    <a:p>
                      <a:pPr marL="0" lvl="0" indent="0" algn="ctr" rtl="0">
                        <a:spcBef>
                          <a:spcPts val="0"/>
                        </a:spcBef>
                        <a:spcAft>
                          <a:spcPts val="0"/>
                        </a:spcAft>
                        <a:buNone/>
                      </a:pPr>
                      <a:r>
                        <a:rPr lang="en"/>
                        <a:t>1</a:t>
                      </a:r>
                      <a:endParaRPr/>
                    </a:p>
                  </a:txBody>
                  <a:tcPr marL="91425" marR="91425" marT="91425" marB="91425"/>
                </a:tc>
                <a:tc>
                  <a:txBody>
                    <a:bodyPr/>
                    <a:lstStyle/>
                    <a:p>
                      <a:pPr marL="0" lvl="0" indent="0" algn="ctr" rtl="0">
                        <a:spcBef>
                          <a:spcPts val="0"/>
                        </a:spcBef>
                        <a:spcAft>
                          <a:spcPts val="0"/>
                        </a:spcAft>
                        <a:buNone/>
                      </a:pPr>
                      <a:r>
                        <a:rPr lang="en"/>
                        <a:t>2</a:t>
                      </a:r>
                      <a:endParaRPr/>
                    </a:p>
                  </a:txBody>
                  <a:tcPr marL="91425" marR="91425" marT="91425" marB="91425"/>
                </a:tc>
                <a:tc>
                  <a:txBody>
                    <a:bodyPr/>
                    <a:lstStyle/>
                    <a:p>
                      <a:pPr marL="0" lvl="0" indent="0" algn="ctr" rtl="0">
                        <a:spcBef>
                          <a:spcPts val="0"/>
                        </a:spcBef>
                        <a:spcAft>
                          <a:spcPts val="0"/>
                        </a:spcAft>
                        <a:buNone/>
                      </a:pPr>
                      <a:r>
                        <a:rPr lang="en"/>
                        <a:t>3</a:t>
                      </a:r>
                      <a:endParaRPr/>
                    </a:p>
                  </a:txBody>
                  <a:tcPr marL="91425" marR="91425" marT="91425" marB="91425"/>
                </a:tc>
                <a:tc>
                  <a:txBody>
                    <a:bodyPr/>
                    <a:lstStyle/>
                    <a:p>
                      <a:pPr marL="0" lvl="0" indent="0" algn="ctr" rtl="0">
                        <a:spcBef>
                          <a:spcPts val="0"/>
                        </a:spcBef>
                        <a:spcAft>
                          <a:spcPts val="0"/>
                        </a:spcAft>
                        <a:buNone/>
                      </a:pPr>
                      <a:r>
                        <a:rPr lang="en"/>
                        <a:t>4</a:t>
                      </a:r>
                      <a:endParaRPr/>
                    </a:p>
                  </a:txBody>
                  <a:tcPr marL="91425" marR="91425" marT="91425" marB="91425"/>
                </a:tc>
                <a:tc>
                  <a:txBody>
                    <a:bodyPr/>
                    <a:lstStyle/>
                    <a:p>
                      <a:pPr marL="0" lvl="0" indent="0" algn="ctr" rtl="0">
                        <a:spcBef>
                          <a:spcPts val="0"/>
                        </a:spcBef>
                        <a:spcAft>
                          <a:spcPts val="0"/>
                        </a:spcAft>
                        <a:buNone/>
                      </a:pPr>
                      <a:r>
                        <a:rPr lang="en"/>
                        <a:t>5</a:t>
                      </a:r>
                      <a:endParaRPr/>
                    </a:p>
                  </a:txBody>
                  <a:tcPr marL="91425" marR="91425" marT="91425" marB="91425"/>
                </a:tc>
                <a:extLst>
                  <a:ext uri="{0D108BD9-81ED-4DB2-BD59-A6C34878D82A}">
                    <a16:rowId xmlns:a16="http://schemas.microsoft.com/office/drawing/2014/main" val="10000"/>
                  </a:ext>
                </a:extLst>
              </a:tr>
            </a:tbl>
          </a:graphicData>
        </a:graphic>
      </p:graphicFrame>
      <p:graphicFrame>
        <p:nvGraphicFramePr>
          <p:cNvPr id="325" name="Shape 325"/>
          <p:cNvGraphicFramePr/>
          <p:nvPr/>
        </p:nvGraphicFramePr>
        <p:xfrm>
          <a:off x="6188000" y="3909975"/>
          <a:ext cx="2763125" cy="396210"/>
        </p:xfrm>
        <a:graphic>
          <a:graphicData uri="http://schemas.openxmlformats.org/drawingml/2006/table">
            <a:tbl>
              <a:tblPr>
                <a:noFill/>
                <a:tableStyleId>{D8B2DB08-389A-40EE-AAC4-312D612F2B7C}</a:tableStyleId>
              </a:tblPr>
              <a:tblGrid>
                <a:gridCol w="552625">
                  <a:extLst>
                    <a:ext uri="{9D8B030D-6E8A-4147-A177-3AD203B41FA5}">
                      <a16:colId xmlns:a16="http://schemas.microsoft.com/office/drawing/2014/main" val="20000"/>
                    </a:ext>
                  </a:extLst>
                </a:gridCol>
                <a:gridCol w="552625">
                  <a:extLst>
                    <a:ext uri="{9D8B030D-6E8A-4147-A177-3AD203B41FA5}">
                      <a16:colId xmlns:a16="http://schemas.microsoft.com/office/drawing/2014/main" val="20001"/>
                    </a:ext>
                  </a:extLst>
                </a:gridCol>
                <a:gridCol w="552625">
                  <a:extLst>
                    <a:ext uri="{9D8B030D-6E8A-4147-A177-3AD203B41FA5}">
                      <a16:colId xmlns:a16="http://schemas.microsoft.com/office/drawing/2014/main" val="20002"/>
                    </a:ext>
                  </a:extLst>
                </a:gridCol>
                <a:gridCol w="552625">
                  <a:extLst>
                    <a:ext uri="{9D8B030D-6E8A-4147-A177-3AD203B41FA5}">
                      <a16:colId xmlns:a16="http://schemas.microsoft.com/office/drawing/2014/main" val="20003"/>
                    </a:ext>
                  </a:extLst>
                </a:gridCol>
                <a:gridCol w="552625">
                  <a:extLst>
                    <a:ext uri="{9D8B030D-6E8A-4147-A177-3AD203B41FA5}">
                      <a16:colId xmlns:a16="http://schemas.microsoft.com/office/drawing/2014/main" val="20004"/>
                    </a:ext>
                  </a:extLst>
                </a:gridCol>
              </a:tblGrid>
              <a:tr h="395225">
                <a:tc>
                  <a:txBody>
                    <a:bodyPr/>
                    <a:lstStyle/>
                    <a:p>
                      <a:pPr marL="0" lvl="0" indent="0" algn="ctr" rtl="0">
                        <a:spcBef>
                          <a:spcPts val="0"/>
                        </a:spcBef>
                        <a:spcAft>
                          <a:spcPts val="0"/>
                        </a:spcAft>
                        <a:buNone/>
                      </a:pPr>
                      <a:r>
                        <a:rPr lang="en"/>
                        <a:t>1</a:t>
                      </a:r>
                      <a:endParaRPr/>
                    </a:p>
                  </a:txBody>
                  <a:tcPr marL="91425" marR="91425" marT="91425" marB="91425"/>
                </a:tc>
                <a:tc>
                  <a:txBody>
                    <a:bodyPr/>
                    <a:lstStyle/>
                    <a:p>
                      <a:pPr marL="0" lvl="0" indent="0" algn="ctr" rtl="0">
                        <a:spcBef>
                          <a:spcPts val="0"/>
                        </a:spcBef>
                        <a:spcAft>
                          <a:spcPts val="0"/>
                        </a:spcAft>
                        <a:buNone/>
                      </a:pPr>
                      <a:r>
                        <a:rPr lang="en"/>
                        <a:t>2</a:t>
                      </a:r>
                      <a:endParaRPr/>
                    </a:p>
                  </a:txBody>
                  <a:tcPr marL="91425" marR="91425" marT="91425" marB="91425"/>
                </a:tc>
                <a:tc>
                  <a:txBody>
                    <a:bodyPr/>
                    <a:lstStyle/>
                    <a:p>
                      <a:pPr marL="0" lvl="0" indent="0" algn="ctr" rtl="0">
                        <a:spcBef>
                          <a:spcPts val="0"/>
                        </a:spcBef>
                        <a:spcAft>
                          <a:spcPts val="0"/>
                        </a:spcAft>
                        <a:buNone/>
                      </a:pPr>
                      <a:r>
                        <a:rPr lang="en"/>
                        <a:t>3</a:t>
                      </a:r>
                      <a:endParaRPr/>
                    </a:p>
                  </a:txBody>
                  <a:tcPr marL="91425" marR="91425" marT="91425" marB="91425"/>
                </a:tc>
                <a:tc>
                  <a:txBody>
                    <a:bodyPr/>
                    <a:lstStyle/>
                    <a:p>
                      <a:pPr marL="0" lvl="0" indent="0" algn="ctr" rtl="0">
                        <a:spcBef>
                          <a:spcPts val="0"/>
                        </a:spcBef>
                        <a:spcAft>
                          <a:spcPts val="0"/>
                        </a:spcAft>
                        <a:buNone/>
                      </a:pPr>
                      <a:r>
                        <a:rPr lang="en"/>
                        <a:t>4</a:t>
                      </a:r>
                      <a:endParaRPr/>
                    </a:p>
                  </a:txBody>
                  <a:tcPr marL="91425" marR="91425" marT="91425" marB="91425"/>
                </a:tc>
                <a:tc>
                  <a:txBody>
                    <a:bodyPr/>
                    <a:lstStyle/>
                    <a:p>
                      <a:pPr marL="0" lvl="0" indent="0" algn="ctr" rtl="0">
                        <a:spcBef>
                          <a:spcPts val="0"/>
                        </a:spcBef>
                        <a:spcAft>
                          <a:spcPts val="0"/>
                        </a:spcAft>
                        <a:buNone/>
                      </a:pPr>
                      <a:r>
                        <a:rPr lang="en"/>
                        <a:t>5</a:t>
                      </a:r>
                      <a:endParaRPr/>
                    </a:p>
                  </a:txBody>
                  <a:tcPr marL="91425" marR="91425" marT="91425" marB="91425"/>
                </a:tc>
                <a:extLst>
                  <a:ext uri="{0D108BD9-81ED-4DB2-BD59-A6C34878D82A}">
                    <a16:rowId xmlns:a16="http://schemas.microsoft.com/office/drawing/2014/main" val="10000"/>
                  </a:ext>
                </a:extLst>
              </a:tr>
            </a:tbl>
          </a:graphicData>
        </a:graphic>
      </p:graphicFrame>
      <p:cxnSp>
        <p:nvCxnSpPr>
          <p:cNvPr id="326" name="Shape 326"/>
          <p:cNvCxnSpPr/>
          <p:nvPr/>
        </p:nvCxnSpPr>
        <p:spPr>
          <a:xfrm rot="10800000" flipH="1">
            <a:off x="624175" y="4339850"/>
            <a:ext cx="47400" cy="418800"/>
          </a:xfrm>
          <a:prstGeom prst="straightConnector1">
            <a:avLst/>
          </a:prstGeom>
          <a:noFill/>
          <a:ln w="28575" cap="flat" cmpd="sng">
            <a:solidFill>
              <a:schemeClr val="dk2"/>
            </a:solidFill>
            <a:prstDash val="solid"/>
            <a:round/>
            <a:headEnd type="none" w="lg" len="lg"/>
            <a:tailEnd type="triangle" w="lg" len="lg"/>
          </a:ln>
        </p:spPr>
      </p:cxnSp>
      <p:cxnSp>
        <p:nvCxnSpPr>
          <p:cNvPr id="327" name="Shape 327"/>
          <p:cNvCxnSpPr/>
          <p:nvPr/>
        </p:nvCxnSpPr>
        <p:spPr>
          <a:xfrm rot="10800000" flipH="1">
            <a:off x="2822900" y="4381400"/>
            <a:ext cx="47400" cy="418800"/>
          </a:xfrm>
          <a:prstGeom prst="straightConnector1">
            <a:avLst/>
          </a:prstGeom>
          <a:noFill/>
          <a:ln w="28575" cap="flat" cmpd="sng">
            <a:solidFill>
              <a:schemeClr val="dk2"/>
            </a:solidFill>
            <a:prstDash val="solid"/>
            <a:round/>
            <a:headEnd type="none" w="lg" len="lg"/>
            <a:tailEnd type="triangle" w="lg" len="lg"/>
          </a:ln>
        </p:spPr>
      </p:cxnSp>
      <p:sp>
        <p:nvSpPr>
          <p:cNvPr id="328" name="Shape 328"/>
          <p:cNvSpPr txBox="1"/>
          <p:nvPr/>
        </p:nvSpPr>
        <p:spPr>
          <a:xfrm>
            <a:off x="496675" y="4652900"/>
            <a:ext cx="302400" cy="349800"/>
          </a:xfrm>
          <a:prstGeom prst="rect">
            <a:avLst/>
          </a:prstGeom>
          <a:noFill/>
          <a:ln>
            <a:noFill/>
          </a:ln>
        </p:spPr>
        <p:txBody>
          <a:bodyPr wrap="square" lIns="91425" tIns="91425" rIns="91425" bIns="91425" anchor="t" anchorCtr="0">
            <a:noAutofit/>
          </a:bodyPr>
          <a:lstStyle/>
          <a:p>
            <a:pPr marL="0" lvl="0" indent="0" rtl="0">
              <a:spcBef>
                <a:spcPts val="0"/>
              </a:spcBef>
              <a:spcAft>
                <a:spcPts val="0"/>
              </a:spcAft>
              <a:buNone/>
            </a:pPr>
            <a:r>
              <a:rPr lang="en"/>
              <a:t>i</a:t>
            </a:r>
            <a:endParaRPr/>
          </a:p>
        </p:txBody>
      </p:sp>
      <p:pic>
        <p:nvPicPr>
          <p:cNvPr id="329" name="Shape 329"/>
          <p:cNvPicPr preferRelativeResize="0"/>
          <p:nvPr/>
        </p:nvPicPr>
        <p:blipFill>
          <a:blip r:embed="rId4">
            <a:alphaModFix/>
          </a:blip>
          <a:stretch>
            <a:fillRect/>
          </a:stretch>
        </p:blipFill>
        <p:spPr>
          <a:xfrm>
            <a:off x="255125" y="1957825"/>
            <a:ext cx="7642722" cy="1144025"/>
          </a:xfrm>
          <a:prstGeom prst="rect">
            <a:avLst/>
          </a:prstGeom>
          <a:noFill/>
          <a:ln>
            <a:noFill/>
          </a:ln>
        </p:spPr>
      </p:pic>
      <p:sp>
        <p:nvSpPr>
          <p:cNvPr id="330" name="Shape 330"/>
          <p:cNvSpPr txBox="1"/>
          <p:nvPr/>
        </p:nvSpPr>
        <p:spPr>
          <a:xfrm>
            <a:off x="2655900" y="4652900"/>
            <a:ext cx="302400" cy="349800"/>
          </a:xfrm>
          <a:prstGeom prst="rect">
            <a:avLst/>
          </a:prstGeom>
          <a:noFill/>
          <a:ln>
            <a:noFill/>
          </a:ln>
        </p:spPr>
        <p:txBody>
          <a:bodyPr wrap="square" lIns="91425" tIns="91425" rIns="91425" bIns="91425" anchor="t" anchorCtr="0">
            <a:noAutofit/>
          </a:bodyPr>
          <a:lstStyle/>
          <a:p>
            <a:pPr marL="0" lvl="0" indent="0" rtl="0">
              <a:spcBef>
                <a:spcPts val="0"/>
              </a:spcBef>
              <a:spcAft>
                <a:spcPts val="0"/>
              </a:spcAft>
              <a:buNone/>
            </a:pPr>
            <a:r>
              <a:rPr lang="en"/>
              <a:t>j</a:t>
            </a:r>
            <a:endParaRPr/>
          </a:p>
        </p:txBody>
      </p:sp>
      <p:cxnSp>
        <p:nvCxnSpPr>
          <p:cNvPr id="331" name="Shape 331"/>
          <p:cNvCxnSpPr/>
          <p:nvPr/>
        </p:nvCxnSpPr>
        <p:spPr>
          <a:xfrm rot="10800000" flipH="1">
            <a:off x="5232675" y="4339850"/>
            <a:ext cx="47400" cy="418800"/>
          </a:xfrm>
          <a:prstGeom prst="straightConnector1">
            <a:avLst/>
          </a:prstGeom>
          <a:noFill/>
          <a:ln w="28575" cap="flat" cmpd="sng">
            <a:solidFill>
              <a:schemeClr val="dk2"/>
            </a:solidFill>
            <a:prstDash val="solid"/>
            <a:round/>
            <a:headEnd type="none" w="lg" len="lg"/>
            <a:tailEnd type="triangle" w="lg" len="lg"/>
          </a:ln>
        </p:spPr>
      </p:cxnSp>
      <p:sp>
        <p:nvSpPr>
          <p:cNvPr id="332" name="Shape 332"/>
          <p:cNvSpPr txBox="1"/>
          <p:nvPr/>
        </p:nvSpPr>
        <p:spPr>
          <a:xfrm>
            <a:off x="5065675" y="4611350"/>
            <a:ext cx="302400" cy="349800"/>
          </a:xfrm>
          <a:prstGeom prst="rect">
            <a:avLst/>
          </a:prstGeom>
          <a:noFill/>
          <a:ln>
            <a:noFill/>
          </a:ln>
        </p:spPr>
        <p:txBody>
          <a:bodyPr wrap="square" lIns="91425" tIns="91425" rIns="91425" bIns="91425" anchor="t" anchorCtr="0">
            <a:noAutofit/>
          </a:bodyPr>
          <a:lstStyle/>
          <a:p>
            <a:pPr marL="0" lvl="0" indent="0" rtl="0">
              <a:spcBef>
                <a:spcPts val="0"/>
              </a:spcBef>
              <a:spcAft>
                <a:spcPts val="0"/>
              </a:spcAft>
              <a:buNone/>
            </a:pPr>
            <a:r>
              <a:rPr lang="en"/>
              <a:t>j</a:t>
            </a:r>
            <a:endParaRPr/>
          </a:p>
        </p:txBody>
      </p:sp>
      <p:cxnSp>
        <p:nvCxnSpPr>
          <p:cNvPr id="333" name="Shape 333"/>
          <p:cNvCxnSpPr/>
          <p:nvPr/>
        </p:nvCxnSpPr>
        <p:spPr>
          <a:xfrm rot="10800000" flipH="1">
            <a:off x="4617425" y="4339850"/>
            <a:ext cx="47400" cy="418800"/>
          </a:xfrm>
          <a:prstGeom prst="straightConnector1">
            <a:avLst/>
          </a:prstGeom>
          <a:noFill/>
          <a:ln w="28575" cap="flat" cmpd="sng">
            <a:solidFill>
              <a:schemeClr val="dk2"/>
            </a:solidFill>
            <a:prstDash val="solid"/>
            <a:round/>
            <a:headEnd type="none" w="lg" len="lg"/>
            <a:tailEnd type="triangle" w="lg" len="lg"/>
          </a:ln>
        </p:spPr>
      </p:cxnSp>
      <p:sp>
        <p:nvSpPr>
          <p:cNvPr id="334" name="Shape 334"/>
          <p:cNvSpPr txBox="1"/>
          <p:nvPr/>
        </p:nvSpPr>
        <p:spPr>
          <a:xfrm>
            <a:off x="4489925" y="4652900"/>
            <a:ext cx="302400" cy="349800"/>
          </a:xfrm>
          <a:prstGeom prst="rect">
            <a:avLst/>
          </a:prstGeom>
          <a:noFill/>
          <a:ln>
            <a:noFill/>
          </a:ln>
        </p:spPr>
        <p:txBody>
          <a:bodyPr wrap="square" lIns="91425" tIns="91425" rIns="91425" bIns="91425" anchor="t" anchorCtr="0">
            <a:noAutofit/>
          </a:bodyPr>
          <a:lstStyle/>
          <a:p>
            <a:pPr marL="0" lvl="0" indent="0" rtl="0">
              <a:spcBef>
                <a:spcPts val="0"/>
              </a:spcBef>
              <a:spcAft>
                <a:spcPts val="0"/>
              </a:spcAft>
              <a:buNone/>
            </a:pPr>
            <a:r>
              <a:rPr lang="en"/>
              <a:t>i</a:t>
            </a:r>
            <a:endParaRPr/>
          </a:p>
        </p:txBody>
      </p:sp>
      <p:cxnSp>
        <p:nvCxnSpPr>
          <p:cNvPr id="335" name="Shape 335"/>
          <p:cNvCxnSpPr/>
          <p:nvPr/>
        </p:nvCxnSpPr>
        <p:spPr>
          <a:xfrm rot="10800000" flipH="1">
            <a:off x="6431825" y="4305200"/>
            <a:ext cx="47400" cy="418800"/>
          </a:xfrm>
          <a:prstGeom prst="straightConnector1">
            <a:avLst/>
          </a:prstGeom>
          <a:noFill/>
          <a:ln w="28575" cap="flat" cmpd="sng">
            <a:solidFill>
              <a:schemeClr val="dk2"/>
            </a:solidFill>
            <a:prstDash val="solid"/>
            <a:round/>
            <a:headEnd type="none" w="lg" len="lg"/>
            <a:tailEnd type="triangle" w="lg" len="lg"/>
          </a:ln>
        </p:spPr>
      </p:cxnSp>
      <p:sp>
        <p:nvSpPr>
          <p:cNvPr id="336" name="Shape 336"/>
          <p:cNvSpPr txBox="1"/>
          <p:nvPr/>
        </p:nvSpPr>
        <p:spPr>
          <a:xfrm>
            <a:off x="6304325" y="4618250"/>
            <a:ext cx="302400" cy="349800"/>
          </a:xfrm>
          <a:prstGeom prst="rect">
            <a:avLst/>
          </a:prstGeom>
          <a:noFill/>
          <a:ln>
            <a:noFill/>
          </a:ln>
        </p:spPr>
        <p:txBody>
          <a:bodyPr wrap="square" lIns="91425" tIns="91425" rIns="91425" bIns="91425" anchor="t" anchorCtr="0">
            <a:noAutofit/>
          </a:bodyPr>
          <a:lstStyle/>
          <a:p>
            <a:pPr marL="0" lvl="0" indent="0" rtl="0">
              <a:spcBef>
                <a:spcPts val="0"/>
              </a:spcBef>
              <a:spcAft>
                <a:spcPts val="0"/>
              </a:spcAft>
              <a:buNone/>
            </a:pPr>
            <a:r>
              <a:rPr lang="en"/>
              <a:t>i</a:t>
            </a:r>
            <a:endParaRPr/>
          </a:p>
        </p:txBody>
      </p:sp>
      <p:cxnSp>
        <p:nvCxnSpPr>
          <p:cNvPr id="337" name="Shape 337"/>
          <p:cNvCxnSpPr/>
          <p:nvPr/>
        </p:nvCxnSpPr>
        <p:spPr>
          <a:xfrm rot="10800000" flipH="1">
            <a:off x="7585363" y="4339850"/>
            <a:ext cx="47400" cy="418800"/>
          </a:xfrm>
          <a:prstGeom prst="straightConnector1">
            <a:avLst/>
          </a:prstGeom>
          <a:noFill/>
          <a:ln w="28575" cap="flat" cmpd="sng">
            <a:solidFill>
              <a:schemeClr val="dk2"/>
            </a:solidFill>
            <a:prstDash val="solid"/>
            <a:round/>
            <a:headEnd type="none" w="lg" len="lg"/>
            <a:tailEnd type="triangle" w="lg" len="lg"/>
          </a:ln>
        </p:spPr>
      </p:cxnSp>
      <p:sp>
        <p:nvSpPr>
          <p:cNvPr id="338" name="Shape 338"/>
          <p:cNvSpPr txBox="1"/>
          <p:nvPr/>
        </p:nvSpPr>
        <p:spPr>
          <a:xfrm>
            <a:off x="7418363" y="4611350"/>
            <a:ext cx="302400" cy="349800"/>
          </a:xfrm>
          <a:prstGeom prst="rect">
            <a:avLst/>
          </a:prstGeom>
          <a:noFill/>
          <a:ln>
            <a:noFill/>
          </a:ln>
        </p:spPr>
        <p:txBody>
          <a:bodyPr wrap="square" lIns="91425" tIns="91425" rIns="91425" bIns="91425" anchor="t" anchorCtr="0">
            <a:noAutofit/>
          </a:bodyPr>
          <a:lstStyle/>
          <a:p>
            <a:pPr marL="0" lvl="0" indent="0" rtl="0">
              <a:spcBef>
                <a:spcPts val="0"/>
              </a:spcBef>
              <a:spcAft>
                <a:spcPts val="0"/>
              </a:spcAft>
              <a:buNone/>
            </a:pPr>
            <a:r>
              <a:rPr lang="en"/>
              <a:t>j</a:t>
            </a:r>
            <a:endParaRPr/>
          </a:p>
        </p:txBody>
      </p:sp>
      <p:sp>
        <p:nvSpPr>
          <p:cNvPr id="339" name="Shape 339"/>
          <p:cNvSpPr txBox="1"/>
          <p:nvPr/>
        </p:nvSpPr>
        <p:spPr>
          <a:xfrm>
            <a:off x="924563" y="3583400"/>
            <a:ext cx="1495200" cy="546300"/>
          </a:xfrm>
          <a:prstGeom prst="rect">
            <a:avLst/>
          </a:prstGeom>
          <a:noFill/>
          <a:ln>
            <a:noFill/>
          </a:ln>
        </p:spPr>
        <p:txBody>
          <a:bodyPr wrap="square" lIns="91425" tIns="91425" rIns="91425" bIns="91425" anchor="t" anchorCtr="0">
            <a:noAutofit/>
          </a:bodyPr>
          <a:lstStyle/>
          <a:p>
            <a:pPr marL="0" lvl="0" indent="0" rtl="0">
              <a:spcBef>
                <a:spcPts val="0"/>
              </a:spcBef>
              <a:spcAft>
                <a:spcPts val="0"/>
              </a:spcAft>
              <a:buNone/>
            </a:pPr>
            <a:r>
              <a:rPr lang="en"/>
              <a:t>Too large...</a:t>
            </a:r>
            <a:endParaRPr/>
          </a:p>
        </p:txBody>
      </p:sp>
      <p:sp>
        <p:nvSpPr>
          <p:cNvPr id="340" name="Shape 340"/>
          <p:cNvSpPr txBox="1"/>
          <p:nvPr/>
        </p:nvSpPr>
        <p:spPr>
          <a:xfrm>
            <a:off x="3851675" y="3583450"/>
            <a:ext cx="1495200" cy="546300"/>
          </a:xfrm>
          <a:prstGeom prst="rect">
            <a:avLst/>
          </a:prstGeom>
          <a:noFill/>
          <a:ln>
            <a:noFill/>
          </a:ln>
        </p:spPr>
        <p:txBody>
          <a:bodyPr wrap="square" lIns="91425" tIns="91425" rIns="91425" bIns="91425" anchor="t" anchorCtr="0">
            <a:noAutofit/>
          </a:bodyPr>
          <a:lstStyle/>
          <a:p>
            <a:pPr marL="0" lvl="0" indent="0" rtl="0">
              <a:spcBef>
                <a:spcPts val="0"/>
              </a:spcBef>
              <a:spcAft>
                <a:spcPts val="0"/>
              </a:spcAft>
              <a:buNone/>
            </a:pPr>
            <a:r>
              <a:rPr lang="en"/>
              <a:t>Too small...</a:t>
            </a:r>
            <a:endParaRPr/>
          </a:p>
        </p:txBody>
      </p:sp>
      <p:sp>
        <p:nvSpPr>
          <p:cNvPr id="341" name="Shape 341"/>
          <p:cNvSpPr txBox="1"/>
          <p:nvPr/>
        </p:nvSpPr>
        <p:spPr>
          <a:xfrm>
            <a:off x="6740613" y="3583450"/>
            <a:ext cx="1495200" cy="546300"/>
          </a:xfrm>
          <a:prstGeom prst="rect">
            <a:avLst/>
          </a:prstGeom>
          <a:noFill/>
          <a:ln>
            <a:noFill/>
          </a:ln>
        </p:spPr>
        <p:txBody>
          <a:bodyPr wrap="square" lIns="91425" tIns="91425" rIns="91425" bIns="91425" anchor="t" anchorCtr="0">
            <a:noAutofit/>
          </a:bodyPr>
          <a:lstStyle/>
          <a:p>
            <a:pPr marL="0" lvl="0" indent="0" rtl="0">
              <a:spcBef>
                <a:spcPts val="0"/>
              </a:spcBef>
              <a:spcAft>
                <a:spcPts val="0"/>
              </a:spcAft>
              <a:buNone/>
            </a:pPr>
            <a:r>
              <a:rPr lang="en"/>
              <a:t>Prefect!</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Shape 346"/>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marL="0" lvl="0" indent="0" rtl="0">
              <a:spcBef>
                <a:spcPts val="0"/>
              </a:spcBef>
              <a:spcAft>
                <a:spcPts val="0"/>
              </a:spcAft>
              <a:buNone/>
            </a:pPr>
            <a:r>
              <a:rPr lang="en"/>
              <a:t>Efficient Solution:</a:t>
            </a:r>
            <a:endParaRPr/>
          </a:p>
        </p:txBody>
      </p:sp>
      <p:pic>
        <p:nvPicPr>
          <p:cNvPr id="347" name="Shape 347"/>
          <p:cNvPicPr preferRelativeResize="0"/>
          <p:nvPr/>
        </p:nvPicPr>
        <p:blipFill>
          <a:blip r:embed="rId3">
            <a:alphaModFix/>
          </a:blip>
          <a:stretch>
            <a:fillRect/>
          </a:stretch>
        </p:blipFill>
        <p:spPr>
          <a:xfrm>
            <a:off x="5120725" y="522900"/>
            <a:ext cx="3162076" cy="4029600"/>
          </a:xfrm>
          <a:prstGeom prst="rect">
            <a:avLst/>
          </a:prstGeom>
          <a:noFill/>
          <a:ln>
            <a:noFill/>
          </a:ln>
        </p:spPr>
      </p:pic>
      <p:sp>
        <p:nvSpPr>
          <p:cNvPr id="348" name="Shape 348"/>
          <p:cNvSpPr txBox="1">
            <a:spLocks noGrp="1"/>
          </p:cNvSpPr>
          <p:nvPr>
            <p:ph type="body" idx="1"/>
          </p:nvPr>
        </p:nvSpPr>
        <p:spPr>
          <a:xfrm>
            <a:off x="567275" y="1641300"/>
            <a:ext cx="4366500" cy="19851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
              <a:t>Shrink if too large</a:t>
            </a:r>
            <a:endParaRPr/>
          </a:p>
          <a:p>
            <a:pPr marL="457200" lvl="0" indent="-342900" rtl="0">
              <a:spcBef>
                <a:spcPts val="0"/>
              </a:spcBef>
              <a:spcAft>
                <a:spcPts val="0"/>
              </a:spcAft>
              <a:buSzPts val="1800"/>
              <a:buChar char="●"/>
            </a:pPr>
            <a:r>
              <a:rPr lang="en"/>
              <a:t>Extend if too small</a:t>
            </a:r>
            <a:endParaRPr/>
          </a:p>
          <a:p>
            <a:pPr marL="457200" lvl="0" indent="-342900" rtl="0">
              <a:spcBef>
                <a:spcPts val="0"/>
              </a:spcBef>
              <a:spcAft>
                <a:spcPts val="0"/>
              </a:spcAft>
              <a:buSzPts val="1800"/>
              <a:buChar char="●"/>
            </a:pPr>
            <a:r>
              <a:rPr lang="en"/>
              <a:t>Move to next feasible solution if we already have a solution</a:t>
            </a:r>
            <a:endParaRPr/>
          </a:p>
          <a:p>
            <a:pPr marL="457200" lvl="0" indent="-342900" rtl="0">
              <a:spcBef>
                <a:spcPts val="0"/>
              </a:spcBef>
              <a:spcAft>
                <a:spcPts val="0"/>
              </a:spcAft>
              <a:buSzPts val="1800"/>
              <a:buChar char="●"/>
            </a:pPr>
            <a:r>
              <a:rPr lang="en"/>
              <a:t>O(nlogn) solution  &lt; 10^8 ops/sec</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Shape 353"/>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marL="0" lvl="0" indent="0" rtl="0">
              <a:spcBef>
                <a:spcPts val="0"/>
              </a:spcBef>
              <a:spcAft>
                <a:spcPts val="0"/>
              </a:spcAft>
              <a:buNone/>
            </a:pPr>
            <a:r>
              <a:rPr lang="en"/>
              <a:t>We are golden!</a:t>
            </a:r>
            <a:endParaRPr/>
          </a:p>
        </p:txBody>
      </p:sp>
      <p:sp>
        <p:nvSpPr>
          <p:cNvPr id="354" name="Shape 354"/>
          <p:cNvSpPr txBox="1">
            <a:spLocks noGrp="1"/>
          </p:cNvSpPr>
          <p:nvPr>
            <p:ph type="body" idx="1"/>
          </p:nvPr>
        </p:nvSpPr>
        <p:spPr>
          <a:xfrm>
            <a:off x="567275" y="1641300"/>
            <a:ext cx="4366500" cy="19851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endParaRPr/>
          </a:p>
        </p:txBody>
      </p:sp>
      <p:pic>
        <p:nvPicPr>
          <p:cNvPr id="355" name="Shape 355"/>
          <p:cNvPicPr preferRelativeResize="0"/>
          <p:nvPr/>
        </p:nvPicPr>
        <p:blipFill>
          <a:blip r:embed="rId3">
            <a:alphaModFix/>
          </a:blip>
          <a:stretch>
            <a:fillRect/>
          </a:stretch>
        </p:blipFill>
        <p:spPr>
          <a:xfrm>
            <a:off x="0" y="1225770"/>
            <a:ext cx="9143999" cy="2524259"/>
          </a:xfrm>
          <a:prstGeom prst="rect">
            <a:avLst/>
          </a:prstGeom>
          <a:noFill/>
          <a:ln>
            <a:noFill/>
          </a:ln>
        </p:spPr>
      </p:pic>
      <p:pic>
        <p:nvPicPr>
          <p:cNvPr id="356" name="Shape 356"/>
          <p:cNvPicPr preferRelativeResize="0"/>
          <p:nvPr/>
        </p:nvPicPr>
        <p:blipFill>
          <a:blip r:embed="rId4">
            <a:alphaModFix/>
          </a:blip>
          <a:stretch>
            <a:fillRect/>
          </a:stretch>
        </p:blipFill>
        <p:spPr>
          <a:xfrm>
            <a:off x="7524425" y="3397500"/>
            <a:ext cx="1619574" cy="1619574"/>
          </a:xfrm>
          <a:prstGeom prst="rect">
            <a:avLst/>
          </a:prstGeom>
          <a:noFill/>
          <a:ln>
            <a:noFill/>
          </a:ln>
        </p:spPr>
      </p:pic>
      <p:sp>
        <p:nvSpPr>
          <p:cNvPr id="357" name="Shape 357"/>
          <p:cNvSpPr txBox="1">
            <a:spLocks noGrp="1"/>
          </p:cNvSpPr>
          <p:nvPr>
            <p:ph type="title"/>
          </p:nvPr>
        </p:nvSpPr>
        <p:spPr>
          <a:xfrm>
            <a:off x="523050" y="3938938"/>
            <a:ext cx="6610200" cy="536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 sz="1800"/>
              <a:t>Note: Almost equally good solution is to use binary search</a:t>
            </a:r>
            <a:endParaRPr sz="18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Shape 362"/>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marL="0" lvl="0" indent="0" rtl="0">
              <a:spcBef>
                <a:spcPts val="0"/>
              </a:spcBef>
              <a:spcAft>
                <a:spcPts val="0"/>
              </a:spcAft>
              <a:buNone/>
            </a:pPr>
            <a:r>
              <a:rPr lang="en"/>
              <a:t>Last but not least:</a:t>
            </a:r>
            <a:endParaRPr/>
          </a:p>
        </p:txBody>
      </p:sp>
      <p:pic>
        <p:nvPicPr>
          <p:cNvPr id="363" name="Shape 363"/>
          <p:cNvPicPr preferRelativeResize="0"/>
          <p:nvPr/>
        </p:nvPicPr>
        <p:blipFill>
          <a:blip r:embed="rId3">
            <a:alphaModFix/>
          </a:blip>
          <a:stretch>
            <a:fillRect/>
          </a:stretch>
        </p:blipFill>
        <p:spPr>
          <a:xfrm>
            <a:off x="5662925" y="1058225"/>
            <a:ext cx="2741444" cy="3780475"/>
          </a:xfrm>
          <a:prstGeom prst="rect">
            <a:avLst/>
          </a:prstGeom>
          <a:noFill/>
          <a:ln>
            <a:noFill/>
          </a:ln>
        </p:spPr>
      </p:pic>
      <p:sp>
        <p:nvSpPr>
          <p:cNvPr id="364" name="Shape 364"/>
          <p:cNvSpPr txBox="1"/>
          <p:nvPr/>
        </p:nvSpPr>
        <p:spPr>
          <a:xfrm>
            <a:off x="311700" y="1358950"/>
            <a:ext cx="4788000" cy="1696500"/>
          </a:xfrm>
          <a:prstGeom prst="rect">
            <a:avLst/>
          </a:prstGeom>
          <a:noFill/>
          <a:ln>
            <a:noFill/>
          </a:ln>
        </p:spPr>
        <p:txBody>
          <a:bodyPr wrap="square" lIns="91425" tIns="91425" rIns="91425" bIns="91425" anchor="ctr" anchorCtr="0">
            <a:noAutofit/>
          </a:bodyPr>
          <a:lstStyle/>
          <a:p>
            <a:pPr marL="457200" lvl="0" indent="-317500">
              <a:spcBef>
                <a:spcPts val="0"/>
              </a:spcBef>
              <a:spcAft>
                <a:spcPts val="0"/>
              </a:spcAft>
              <a:buSzPts val="1400"/>
              <a:buAutoNum type="arabicPeriod"/>
            </a:pPr>
            <a:r>
              <a:rPr lang="en" u="sng">
                <a:solidFill>
                  <a:schemeClr val="hlink"/>
                </a:solidFill>
                <a:hlinkClick r:id="rId4"/>
              </a:rPr>
              <a:t>https://open.kattis.com/problems/keytocrypto</a:t>
            </a:r>
            <a:endParaRPr/>
          </a:p>
          <a:p>
            <a:pPr marL="457200" lvl="0" indent="-317500" rtl="0">
              <a:spcBef>
                <a:spcPts val="0"/>
              </a:spcBef>
              <a:spcAft>
                <a:spcPts val="0"/>
              </a:spcAft>
              <a:buSzPts val="1400"/>
              <a:buAutoNum type="arabicPeriod"/>
            </a:pPr>
            <a:r>
              <a:rPr lang="en" u="sng">
                <a:solidFill>
                  <a:schemeClr val="hlink"/>
                </a:solidFill>
                <a:hlinkClick r:id="rId5"/>
              </a:rPr>
              <a:t>https://open.kattis.com/problems/plantingtrees</a:t>
            </a:r>
            <a:endParaRPr/>
          </a:p>
          <a:p>
            <a:pPr marL="457200" lvl="0" indent="-317500" rtl="0">
              <a:spcBef>
                <a:spcPts val="0"/>
              </a:spcBef>
              <a:spcAft>
                <a:spcPts val="0"/>
              </a:spcAft>
              <a:buSzPts val="1400"/>
              <a:buAutoNum type="arabicPeriod"/>
            </a:pPr>
            <a:r>
              <a:rPr lang="en" u="sng">
                <a:solidFill>
                  <a:schemeClr val="hlink"/>
                </a:solidFill>
                <a:hlinkClick r:id="rId6"/>
              </a:rPr>
              <a:t>https://open.kattis.com/problems/hittingtargets</a:t>
            </a:r>
            <a:endParaRPr/>
          </a:p>
          <a:p>
            <a:pPr marL="457200" lvl="0" indent="-317500" rtl="0">
              <a:spcBef>
                <a:spcPts val="0"/>
              </a:spcBef>
              <a:spcAft>
                <a:spcPts val="0"/>
              </a:spcAft>
              <a:buSzPts val="1400"/>
              <a:buAutoNum type="arabicPeriod"/>
            </a:pPr>
            <a:r>
              <a:rPr lang="en" u="sng">
                <a:solidFill>
                  <a:schemeClr val="hlink"/>
                </a:solidFill>
                <a:hlinkClick r:id="rId7"/>
              </a:rPr>
              <a:t>https://a2oj.com/p?ID=26</a:t>
            </a:r>
            <a:endParaRPr/>
          </a:p>
          <a:p>
            <a:pPr marL="457200" lvl="0" indent="-317500" rtl="0">
              <a:spcBef>
                <a:spcPts val="0"/>
              </a:spcBef>
              <a:spcAft>
                <a:spcPts val="0"/>
              </a:spcAft>
              <a:buSzPts val="1400"/>
              <a:buAutoNum type="arabicPeriod"/>
            </a:pPr>
            <a:r>
              <a:rPr lang="en" u="sng">
                <a:solidFill>
                  <a:schemeClr val="hlink"/>
                </a:solidFill>
                <a:hlinkClick r:id="rId8"/>
              </a:rPr>
              <a:t>http://codeforces.com/problemset/problem/12/B</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Shape 369"/>
          <p:cNvSpPr txBox="1">
            <a:spLocks noGrp="1"/>
          </p:cNvSpPr>
          <p:nvPr>
            <p:ph type="title"/>
          </p:nvPr>
        </p:nvSpPr>
        <p:spPr>
          <a:xfrm>
            <a:off x="512700" y="1532775"/>
            <a:ext cx="8118600" cy="1883400"/>
          </a:xfrm>
          <a:prstGeom prst="rect">
            <a:avLst/>
          </a:prstGeom>
        </p:spPr>
        <p:txBody>
          <a:bodyPr wrap="square" lIns="91425" tIns="91425" rIns="91425" bIns="91425" anchor="b" anchorCtr="0">
            <a:noAutofit/>
          </a:bodyPr>
          <a:lstStyle/>
          <a:p>
            <a:pPr marL="0" lvl="0" indent="0">
              <a:spcBef>
                <a:spcPts val="0"/>
              </a:spcBef>
              <a:spcAft>
                <a:spcPts val="0"/>
              </a:spcAft>
              <a:buNone/>
            </a:pPr>
            <a:r>
              <a:rPr lang="en"/>
              <a:t>Hope you had fun</a:t>
            </a:r>
            <a:endParaRPr/>
          </a:p>
          <a:p>
            <a:pPr marL="0" lvl="0" indent="0" rtl="0">
              <a:spcBef>
                <a:spcPts val="0"/>
              </a:spcBef>
              <a:spcAft>
                <a:spcPts val="0"/>
              </a:spcAft>
              <a:buNone/>
            </a:pPr>
            <a:r>
              <a:rPr lang="en"/>
              <a:t>Thank you!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265500" y="446500"/>
            <a:ext cx="4045200" cy="1333200"/>
          </a:xfrm>
          <a:prstGeom prst="rect">
            <a:avLst/>
          </a:prstGeom>
        </p:spPr>
        <p:txBody>
          <a:bodyPr wrap="square" lIns="91425" tIns="91425" rIns="91425" bIns="91425" anchor="b" anchorCtr="0">
            <a:noAutofit/>
          </a:bodyPr>
          <a:lstStyle/>
          <a:p>
            <a:pPr marL="0" lvl="0" indent="0">
              <a:spcBef>
                <a:spcPts val="0"/>
              </a:spcBef>
              <a:spcAft>
                <a:spcPts val="0"/>
              </a:spcAft>
              <a:buNone/>
            </a:pPr>
            <a:r>
              <a:rPr lang="en"/>
              <a:t>Examples</a:t>
            </a:r>
            <a:endParaRPr/>
          </a:p>
        </p:txBody>
      </p:sp>
      <p:sp>
        <p:nvSpPr>
          <p:cNvPr id="76" name="Shape 76"/>
          <p:cNvSpPr txBox="1">
            <a:spLocks noGrp="1"/>
          </p:cNvSpPr>
          <p:nvPr>
            <p:ph type="subTitle" idx="1"/>
          </p:nvPr>
        </p:nvSpPr>
        <p:spPr>
          <a:xfrm>
            <a:off x="265500" y="1973151"/>
            <a:ext cx="4045200" cy="1345500"/>
          </a:xfrm>
          <a:prstGeom prst="rect">
            <a:avLst/>
          </a:prstGeom>
        </p:spPr>
        <p:txBody>
          <a:bodyPr wrap="square" lIns="91425" tIns="91425" rIns="91425" bIns="91425" anchor="t" anchorCtr="0">
            <a:noAutofit/>
          </a:bodyPr>
          <a:lstStyle/>
          <a:p>
            <a:pPr marL="457200" lvl="0" indent="-361950" algn="l" rtl="0">
              <a:spcBef>
                <a:spcPts val="0"/>
              </a:spcBef>
              <a:spcAft>
                <a:spcPts val="0"/>
              </a:spcAft>
              <a:buSzPts val="2100"/>
              <a:buChar char="●"/>
            </a:pPr>
            <a:r>
              <a:rPr lang="en"/>
              <a:t>Ace classes!</a:t>
            </a:r>
            <a:endParaRPr/>
          </a:p>
          <a:p>
            <a:pPr marL="457200" lvl="0" indent="-361950" algn="l" rtl="0">
              <a:spcBef>
                <a:spcPts val="0"/>
              </a:spcBef>
              <a:spcAft>
                <a:spcPts val="0"/>
              </a:spcAft>
              <a:buSzPts val="2100"/>
              <a:buChar char="●"/>
            </a:pPr>
            <a:r>
              <a:rPr lang="en"/>
              <a:t>Rock technical interviews!</a:t>
            </a:r>
            <a:endParaRPr/>
          </a:p>
          <a:p>
            <a:pPr marL="457200" lvl="0" indent="-361950" algn="l" rtl="0">
              <a:spcBef>
                <a:spcPts val="0"/>
              </a:spcBef>
              <a:spcAft>
                <a:spcPts val="0"/>
              </a:spcAft>
              <a:buSzPts val="2100"/>
              <a:buChar char="●"/>
            </a:pPr>
            <a:r>
              <a:rPr lang="en"/>
              <a:t>Prestigious on your Resume!</a:t>
            </a:r>
            <a:endParaRPr/>
          </a:p>
          <a:p>
            <a:pPr marL="457200" lvl="0" indent="-361950" algn="l" rtl="0">
              <a:spcBef>
                <a:spcPts val="0"/>
              </a:spcBef>
              <a:spcAft>
                <a:spcPts val="0"/>
              </a:spcAft>
              <a:buSzPts val="2100"/>
              <a:buChar char="●"/>
            </a:pPr>
            <a:r>
              <a:rPr lang="en"/>
              <a:t>Free vacations!</a:t>
            </a:r>
            <a:endParaRPr/>
          </a:p>
          <a:p>
            <a:pPr marL="0" lvl="0" indent="0" algn="l">
              <a:spcBef>
                <a:spcPts val="0"/>
              </a:spcBef>
              <a:spcAft>
                <a:spcPts val="0"/>
              </a:spcAft>
              <a:buNone/>
            </a:pPr>
            <a:endParaRPr/>
          </a:p>
        </p:txBody>
      </p:sp>
      <p:pic>
        <p:nvPicPr>
          <p:cNvPr id="77" name="Shape 77"/>
          <p:cNvPicPr preferRelativeResize="0"/>
          <p:nvPr/>
        </p:nvPicPr>
        <p:blipFill>
          <a:blip r:embed="rId3">
            <a:alphaModFix/>
          </a:blip>
          <a:stretch>
            <a:fillRect/>
          </a:stretch>
        </p:blipFill>
        <p:spPr>
          <a:xfrm>
            <a:off x="7048475" y="2958250"/>
            <a:ext cx="1897225" cy="1077550"/>
          </a:xfrm>
          <a:prstGeom prst="rect">
            <a:avLst/>
          </a:prstGeom>
          <a:noFill/>
          <a:ln>
            <a:noFill/>
          </a:ln>
        </p:spPr>
      </p:pic>
      <p:pic>
        <p:nvPicPr>
          <p:cNvPr id="78" name="Shape 78"/>
          <p:cNvPicPr preferRelativeResize="0"/>
          <p:nvPr/>
        </p:nvPicPr>
        <p:blipFill>
          <a:blip r:embed="rId4">
            <a:alphaModFix/>
          </a:blip>
          <a:stretch>
            <a:fillRect/>
          </a:stretch>
        </p:blipFill>
        <p:spPr>
          <a:xfrm>
            <a:off x="4732500" y="3924850"/>
            <a:ext cx="2152650" cy="1162050"/>
          </a:xfrm>
          <a:prstGeom prst="rect">
            <a:avLst/>
          </a:prstGeom>
          <a:noFill/>
          <a:ln>
            <a:noFill/>
          </a:ln>
        </p:spPr>
      </p:pic>
      <p:pic>
        <p:nvPicPr>
          <p:cNvPr id="79" name="Shape 79"/>
          <p:cNvPicPr preferRelativeResize="0"/>
          <p:nvPr/>
        </p:nvPicPr>
        <p:blipFill>
          <a:blip r:embed="rId5">
            <a:alphaModFix/>
          </a:blip>
          <a:stretch>
            <a:fillRect/>
          </a:stretch>
        </p:blipFill>
        <p:spPr>
          <a:xfrm>
            <a:off x="6838888" y="140275"/>
            <a:ext cx="2106800" cy="2106800"/>
          </a:xfrm>
          <a:prstGeom prst="rect">
            <a:avLst/>
          </a:prstGeom>
          <a:noFill/>
          <a:ln>
            <a:noFill/>
          </a:ln>
        </p:spPr>
      </p:pic>
      <p:pic>
        <p:nvPicPr>
          <p:cNvPr id="80" name="Shape 80"/>
          <p:cNvPicPr preferRelativeResize="0"/>
          <p:nvPr/>
        </p:nvPicPr>
        <p:blipFill>
          <a:blip r:embed="rId6">
            <a:alphaModFix/>
          </a:blip>
          <a:stretch>
            <a:fillRect/>
          </a:stretch>
        </p:blipFill>
        <p:spPr>
          <a:xfrm>
            <a:off x="4772125" y="1652650"/>
            <a:ext cx="1865625" cy="139486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Shape 362"/>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marL="0" lvl="0" indent="0" rtl="0">
              <a:spcBef>
                <a:spcPts val="0"/>
              </a:spcBef>
              <a:spcAft>
                <a:spcPts val="0"/>
              </a:spcAft>
              <a:buNone/>
            </a:pPr>
            <a:r>
              <a:rPr lang="en-US" dirty="0"/>
              <a:t>References</a:t>
            </a:r>
            <a:endParaRPr dirty="0"/>
          </a:p>
        </p:txBody>
      </p:sp>
      <p:sp>
        <p:nvSpPr>
          <p:cNvPr id="364" name="Shape 364"/>
          <p:cNvSpPr txBox="1"/>
          <p:nvPr/>
        </p:nvSpPr>
        <p:spPr>
          <a:xfrm>
            <a:off x="311700" y="1248782"/>
            <a:ext cx="4788000" cy="1696500"/>
          </a:xfrm>
          <a:prstGeom prst="rect">
            <a:avLst/>
          </a:prstGeom>
          <a:noFill/>
          <a:ln>
            <a:noFill/>
          </a:ln>
        </p:spPr>
        <p:txBody>
          <a:bodyPr wrap="square" lIns="91425" tIns="91425" rIns="91425" bIns="91425" anchor="ctr" anchorCtr="0">
            <a:noAutofit/>
          </a:bodyPr>
          <a:lstStyle/>
          <a:p>
            <a:pPr marL="139700" lvl="0">
              <a:buSzPts val="1400"/>
            </a:pPr>
            <a:r>
              <a:rPr lang="en-US" b="1" dirty="0">
                <a:solidFill>
                  <a:schemeClr val="hlink"/>
                </a:solidFill>
              </a:rPr>
              <a:t>[1] </a:t>
            </a:r>
            <a:r>
              <a:rPr lang="en" u="sng" dirty="0">
                <a:solidFill>
                  <a:schemeClr val="hlink"/>
                </a:solidFill>
                <a:hlinkClick r:id="rId3"/>
              </a:rPr>
              <a:t>https://visualgo.net/en</a:t>
            </a:r>
            <a:endParaRPr lang="en" u="sng" dirty="0">
              <a:solidFill>
                <a:schemeClr val="hlink"/>
              </a:solidFill>
            </a:endParaRPr>
          </a:p>
          <a:p>
            <a:pPr marL="139700" lvl="0">
              <a:buSzPts val="1400"/>
            </a:pPr>
            <a:r>
              <a:rPr lang="en-US" b="1" dirty="0">
                <a:solidFill>
                  <a:schemeClr val="hlink"/>
                </a:solidFill>
              </a:rPr>
              <a:t>[2]</a:t>
            </a:r>
            <a:r>
              <a:rPr lang="en-US" dirty="0"/>
              <a:t> </a:t>
            </a:r>
            <a:r>
              <a:rPr lang="fr-FR" u="sng" dirty="0">
                <a:solidFill>
                  <a:schemeClr val="hlink"/>
                </a:solidFill>
                <a:hlinkClick r:id="rId4"/>
              </a:rPr>
              <a:t>https://cpbook.net/#CP3details</a:t>
            </a:r>
            <a:endParaRPr lang="fr-FR" dirty="0"/>
          </a:p>
          <a:p>
            <a:pPr lvl="0"/>
            <a:endParaRPr lang="fr-FR" dirty="0"/>
          </a:p>
          <a:p>
            <a:pPr marL="457200" lvl="0" indent="-317500">
              <a:buSzPts val="1400"/>
              <a:buAutoNum type="arabicPeriod"/>
            </a:pPr>
            <a:endParaRPr dirty="0"/>
          </a:p>
        </p:txBody>
      </p:sp>
    </p:spTree>
    <p:extLst>
      <p:ext uri="{BB962C8B-B14F-4D97-AF65-F5344CB8AC3E}">
        <p14:creationId xmlns:p14="http://schemas.microsoft.com/office/powerpoint/2010/main" val="3659791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512700" y="1893300"/>
            <a:ext cx="8118600" cy="1522800"/>
          </a:xfrm>
          <a:prstGeom prst="rect">
            <a:avLst/>
          </a:prstGeom>
        </p:spPr>
        <p:txBody>
          <a:bodyPr wrap="square" lIns="91425" tIns="91425" rIns="91425" bIns="91425" anchor="b" anchorCtr="0">
            <a:noAutofit/>
          </a:bodyPr>
          <a:lstStyle/>
          <a:p>
            <a:pPr marL="0" lvl="0" indent="0" rtl="0">
              <a:spcBef>
                <a:spcPts val="0"/>
              </a:spcBef>
              <a:spcAft>
                <a:spcPts val="0"/>
              </a:spcAft>
              <a:buNone/>
            </a:pPr>
            <a:r>
              <a:rPr lang="en"/>
              <a:t>Prof. Devroye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marL="0" lvl="0" indent="0">
              <a:spcBef>
                <a:spcPts val="0"/>
              </a:spcBef>
              <a:spcAft>
                <a:spcPts val="0"/>
              </a:spcAft>
              <a:buNone/>
            </a:pPr>
            <a:r>
              <a:rPr lang="en"/>
              <a:t>What are we going to do:</a:t>
            </a:r>
            <a:endParaRPr/>
          </a:p>
        </p:txBody>
      </p:sp>
      <p:sp>
        <p:nvSpPr>
          <p:cNvPr id="91" name="Shape 91"/>
          <p:cNvSpPr txBox="1">
            <a:spLocks noGrp="1"/>
          </p:cNvSpPr>
          <p:nvPr>
            <p:ph type="body" idx="1"/>
          </p:nvPr>
        </p:nvSpPr>
        <p:spPr>
          <a:xfrm>
            <a:off x="311700" y="1171675"/>
            <a:ext cx="3999900" cy="3397200"/>
          </a:xfrm>
          <a:prstGeom prst="rect">
            <a:avLst/>
          </a:prstGeom>
        </p:spPr>
        <p:txBody>
          <a:bodyPr wrap="square" lIns="91425" tIns="91425" rIns="91425" bIns="91425" anchor="t" anchorCtr="0">
            <a:noAutofit/>
          </a:bodyPr>
          <a:lstStyle/>
          <a:p>
            <a:pPr marL="457200" lvl="0" indent="-330200" rtl="0">
              <a:spcBef>
                <a:spcPts val="0"/>
              </a:spcBef>
              <a:spcAft>
                <a:spcPts val="0"/>
              </a:spcAft>
              <a:buSzPts val="1600"/>
              <a:buAutoNum type="arabicPeriod"/>
            </a:pPr>
            <a:r>
              <a:rPr lang="en" sz="1600"/>
              <a:t>Learn common types of problems and algorithms</a:t>
            </a:r>
            <a:endParaRPr sz="1600"/>
          </a:p>
          <a:p>
            <a:pPr marL="457200" lvl="0" indent="-330200" rtl="0">
              <a:spcBef>
                <a:spcPts val="1600"/>
              </a:spcBef>
              <a:spcAft>
                <a:spcPts val="0"/>
              </a:spcAft>
              <a:buSzPts val="1600"/>
              <a:buAutoNum type="arabicPeriod"/>
            </a:pPr>
            <a:r>
              <a:rPr lang="en" sz="1600"/>
              <a:t>Learn a practical problem solving approach to solve problems</a:t>
            </a:r>
            <a:endParaRPr sz="1600"/>
          </a:p>
          <a:p>
            <a:pPr marL="457200" lvl="0" indent="-330200" rtl="0">
              <a:spcBef>
                <a:spcPts val="1600"/>
              </a:spcBef>
              <a:spcAft>
                <a:spcPts val="0"/>
              </a:spcAft>
              <a:buSzPts val="1600"/>
              <a:buAutoNum type="arabicPeriod"/>
            </a:pPr>
            <a:r>
              <a:rPr lang="en" sz="1600"/>
              <a:t>Touch on some advanced topics in competitive programming</a:t>
            </a:r>
            <a:endParaRPr sz="1600"/>
          </a:p>
          <a:p>
            <a:pPr marL="457200" lvl="0" indent="-330200">
              <a:spcBef>
                <a:spcPts val="1600"/>
              </a:spcBef>
              <a:spcAft>
                <a:spcPts val="1600"/>
              </a:spcAft>
              <a:buSzPts val="1600"/>
              <a:buAutoNum type="arabicPeriod"/>
            </a:pPr>
            <a:r>
              <a:rPr lang="en" sz="1600"/>
              <a:t>Apply learned techniques to problems on online judges.</a:t>
            </a:r>
            <a:endParaRPr sz="1600"/>
          </a:p>
        </p:txBody>
      </p:sp>
      <p:pic>
        <p:nvPicPr>
          <p:cNvPr id="92" name="Shape 92"/>
          <p:cNvPicPr preferRelativeResize="0"/>
          <p:nvPr/>
        </p:nvPicPr>
        <p:blipFill>
          <a:blip r:embed="rId3">
            <a:alphaModFix/>
          </a:blip>
          <a:stretch>
            <a:fillRect/>
          </a:stretch>
        </p:blipFill>
        <p:spPr>
          <a:xfrm>
            <a:off x="7482150" y="215100"/>
            <a:ext cx="1466850" cy="1143000"/>
          </a:xfrm>
          <a:prstGeom prst="rect">
            <a:avLst/>
          </a:prstGeom>
          <a:noFill/>
          <a:ln>
            <a:noFill/>
          </a:ln>
        </p:spPr>
      </p:pic>
      <p:pic>
        <p:nvPicPr>
          <p:cNvPr id="93" name="Shape 93"/>
          <p:cNvPicPr preferRelativeResize="0"/>
          <p:nvPr/>
        </p:nvPicPr>
        <p:blipFill>
          <a:blip r:embed="rId4">
            <a:alphaModFix/>
          </a:blip>
          <a:stretch>
            <a:fillRect/>
          </a:stretch>
        </p:blipFill>
        <p:spPr>
          <a:xfrm>
            <a:off x="5111875" y="791525"/>
            <a:ext cx="1876425" cy="1885950"/>
          </a:xfrm>
          <a:prstGeom prst="rect">
            <a:avLst/>
          </a:prstGeom>
          <a:noFill/>
          <a:ln>
            <a:noFill/>
          </a:ln>
        </p:spPr>
      </p:pic>
      <p:pic>
        <p:nvPicPr>
          <p:cNvPr id="94" name="Shape 94"/>
          <p:cNvPicPr preferRelativeResize="0"/>
          <p:nvPr/>
        </p:nvPicPr>
        <p:blipFill>
          <a:blip r:embed="rId5">
            <a:alphaModFix/>
          </a:blip>
          <a:stretch>
            <a:fillRect/>
          </a:stretch>
        </p:blipFill>
        <p:spPr>
          <a:xfrm>
            <a:off x="4945950" y="3525175"/>
            <a:ext cx="4114800" cy="1352550"/>
          </a:xfrm>
          <a:prstGeom prst="rect">
            <a:avLst/>
          </a:prstGeom>
          <a:noFill/>
          <a:ln>
            <a:noFill/>
          </a:ln>
        </p:spPr>
      </p:pic>
      <p:pic>
        <p:nvPicPr>
          <p:cNvPr id="95" name="Shape 95"/>
          <p:cNvPicPr preferRelativeResize="0"/>
          <p:nvPr/>
        </p:nvPicPr>
        <p:blipFill>
          <a:blip r:embed="rId6">
            <a:alphaModFix/>
          </a:blip>
          <a:stretch>
            <a:fillRect/>
          </a:stretch>
        </p:blipFill>
        <p:spPr>
          <a:xfrm>
            <a:off x="4857237" y="2869375"/>
            <a:ext cx="2385702" cy="542900"/>
          </a:xfrm>
          <a:prstGeom prst="rect">
            <a:avLst/>
          </a:prstGeom>
          <a:noFill/>
          <a:ln>
            <a:noFill/>
          </a:ln>
        </p:spPr>
      </p:pic>
      <p:pic>
        <p:nvPicPr>
          <p:cNvPr id="96" name="Shape 96"/>
          <p:cNvPicPr preferRelativeResize="0"/>
          <p:nvPr/>
        </p:nvPicPr>
        <p:blipFill>
          <a:blip r:embed="rId7">
            <a:alphaModFix/>
          </a:blip>
          <a:stretch>
            <a:fillRect/>
          </a:stretch>
        </p:blipFill>
        <p:spPr>
          <a:xfrm>
            <a:off x="7395339" y="1510500"/>
            <a:ext cx="1596261" cy="160436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marL="0" lvl="0" indent="0">
              <a:spcBef>
                <a:spcPts val="0"/>
              </a:spcBef>
              <a:spcAft>
                <a:spcPts val="0"/>
              </a:spcAft>
              <a:buNone/>
            </a:pPr>
            <a:r>
              <a:rPr lang="en-US" dirty="0"/>
              <a:t>Few things to mention:</a:t>
            </a:r>
            <a:endParaRPr dirty="0"/>
          </a:p>
        </p:txBody>
      </p:sp>
      <p:sp>
        <p:nvSpPr>
          <p:cNvPr id="91" name="Shape 91"/>
          <p:cNvSpPr txBox="1">
            <a:spLocks noGrp="1"/>
          </p:cNvSpPr>
          <p:nvPr>
            <p:ph type="body" idx="1"/>
          </p:nvPr>
        </p:nvSpPr>
        <p:spPr>
          <a:xfrm>
            <a:off x="311700" y="1171675"/>
            <a:ext cx="8754328" cy="2478837"/>
          </a:xfrm>
          <a:prstGeom prst="rect">
            <a:avLst/>
          </a:prstGeom>
        </p:spPr>
        <p:txBody>
          <a:bodyPr wrap="square" lIns="91425" tIns="91425" rIns="91425" bIns="91425" anchor="t" anchorCtr="0">
            <a:noAutofit/>
          </a:bodyPr>
          <a:lstStyle/>
          <a:p>
            <a:pPr marL="457200" lvl="0" indent="-330200" rtl="0">
              <a:spcBef>
                <a:spcPts val="0"/>
              </a:spcBef>
              <a:spcAft>
                <a:spcPts val="0"/>
              </a:spcAft>
              <a:buSzPts val="1600"/>
              <a:buAutoNum type="arabicPeriod"/>
            </a:pPr>
            <a:r>
              <a:rPr lang="en-US" sz="1600" dirty="0"/>
              <a:t>This is not the “best” way to develop software in any means</a:t>
            </a:r>
          </a:p>
          <a:p>
            <a:pPr marL="457200" lvl="0" indent="-330200" rtl="0">
              <a:spcBef>
                <a:spcPts val="0"/>
              </a:spcBef>
              <a:spcAft>
                <a:spcPts val="0"/>
              </a:spcAft>
              <a:buSzPts val="1600"/>
              <a:buAutoNum type="arabicPeriod"/>
            </a:pPr>
            <a:endParaRPr sz="1600" dirty="0"/>
          </a:p>
        </p:txBody>
      </p:sp>
    </p:spTree>
    <p:extLst>
      <p:ext uri="{BB962C8B-B14F-4D97-AF65-F5344CB8AC3E}">
        <p14:creationId xmlns:p14="http://schemas.microsoft.com/office/powerpoint/2010/main" val="3161602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marL="0" lvl="0" indent="0">
              <a:spcBef>
                <a:spcPts val="0"/>
              </a:spcBef>
              <a:spcAft>
                <a:spcPts val="0"/>
              </a:spcAft>
              <a:buNone/>
            </a:pPr>
            <a:r>
              <a:rPr lang="en-US" dirty="0"/>
              <a:t>Few things to mention:</a:t>
            </a:r>
            <a:endParaRPr dirty="0"/>
          </a:p>
        </p:txBody>
      </p:sp>
      <p:sp>
        <p:nvSpPr>
          <p:cNvPr id="91" name="Shape 91"/>
          <p:cNvSpPr txBox="1">
            <a:spLocks noGrp="1"/>
          </p:cNvSpPr>
          <p:nvPr>
            <p:ph type="body" idx="1"/>
          </p:nvPr>
        </p:nvSpPr>
        <p:spPr>
          <a:xfrm>
            <a:off x="311700" y="1171675"/>
            <a:ext cx="8754328" cy="2478837"/>
          </a:xfrm>
          <a:prstGeom prst="rect">
            <a:avLst/>
          </a:prstGeom>
        </p:spPr>
        <p:txBody>
          <a:bodyPr wrap="square" lIns="91425" tIns="91425" rIns="91425" bIns="91425" anchor="t" anchorCtr="0">
            <a:noAutofit/>
          </a:bodyPr>
          <a:lstStyle/>
          <a:p>
            <a:pPr marL="457200" lvl="0" indent="-330200" rtl="0">
              <a:spcBef>
                <a:spcPts val="0"/>
              </a:spcBef>
              <a:spcAft>
                <a:spcPts val="0"/>
              </a:spcAft>
              <a:buSzPts val="1600"/>
              <a:buAutoNum type="arabicPeriod"/>
            </a:pPr>
            <a:r>
              <a:rPr lang="en-US" sz="1600" dirty="0"/>
              <a:t>This is not the “best” way to develop software in any means</a:t>
            </a:r>
          </a:p>
          <a:p>
            <a:pPr marL="457200" lvl="0" indent="-330200" rtl="0">
              <a:spcBef>
                <a:spcPts val="0"/>
              </a:spcBef>
              <a:spcAft>
                <a:spcPts val="0"/>
              </a:spcAft>
              <a:buSzPts val="1600"/>
              <a:buAutoNum type="arabicPeriod"/>
            </a:pPr>
            <a:r>
              <a:rPr lang="en-US" sz="1600" dirty="0"/>
              <a:t>Do it for fun and to improve your problem solving skills</a:t>
            </a:r>
          </a:p>
          <a:p>
            <a:pPr marL="457200" lvl="0" indent="-330200" rtl="0">
              <a:spcBef>
                <a:spcPts val="0"/>
              </a:spcBef>
              <a:spcAft>
                <a:spcPts val="0"/>
              </a:spcAft>
              <a:buSzPts val="1600"/>
              <a:buAutoNum type="arabicPeriod"/>
            </a:pPr>
            <a:endParaRPr sz="1600" dirty="0"/>
          </a:p>
        </p:txBody>
      </p:sp>
    </p:spTree>
    <p:extLst>
      <p:ext uri="{BB962C8B-B14F-4D97-AF65-F5344CB8AC3E}">
        <p14:creationId xmlns:p14="http://schemas.microsoft.com/office/powerpoint/2010/main" val="2311989263"/>
      </p:ext>
    </p:extLst>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1142</Words>
  <Application>Microsoft Office PowerPoint</Application>
  <PresentationFormat>On-screen Show (16:9)</PresentationFormat>
  <Paragraphs>205</Paragraphs>
  <Slides>50</Slides>
  <Notes>50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50</vt:i4>
      </vt:variant>
    </vt:vector>
  </HeadingPairs>
  <TitlesOfParts>
    <vt:vector size="53" baseType="lpstr">
      <vt:lpstr>Arial</vt:lpstr>
      <vt:lpstr>Old Standard TT</vt:lpstr>
      <vt:lpstr>Paperback</vt:lpstr>
      <vt:lpstr>McGill Competitive programming -Introduction</vt:lpstr>
      <vt:lpstr>We will cover</vt:lpstr>
      <vt:lpstr>What is it?</vt:lpstr>
      <vt:lpstr>Given a problem, you want to: Solve it as quickly and efficiently as possible Use algorithms and data structures to help you out code up a bug free solution using Python, C++ or Java</vt:lpstr>
      <vt:lpstr>Examples</vt:lpstr>
      <vt:lpstr>Prof. Devroye</vt:lpstr>
      <vt:lpstr>What are we going to do:</vt:lpstr>
      <vt:lpstr>Few things to mention:</vt:lpstr>
      <vt:lpstr>Few things to mention:</vt:lpstr>
      <vt:lpstr>Few things to mention:</vt:lpstr>
      <vt:lpstr>Few things to mention:</vt:lpstr>
      <vt:lpstr>Few things to mention:</vt:lpstr>
      <vt:lpstr>Few things to mention:</vt:lpstr>
      <vt:lpstr>Finals 2017</vt:lpstr>
      <vt:lpstr>My experience</vt:lpstr>
      <vt:lpstr>Topics include</vt:lpstr>
      <vt:lpstr>PowerPoint Presentation</vt:lpstr>
      <vt:lpstr>Intro Ad-hoc problems and basic data Structures Adv. Data Structures Mathematics Basic search, Backtrack, Greedy, Dynamic programming Graph theory Adv. Graph theory Strings Geometry (If time permits) Game theory (If time permits)</vt:lpstr>
      <vt:lpstr>In each tutorial we will: Motivate new data structures and algorithms Introduce them in a progressive manner Practice them on some problems And most importantly, have fun!</vt:lpstr>
      <vt:lpstr>How does this work? (ICPC style)</vt:lpstr>
      <vt:lpstr>PowerPoint Presentation</vt:lpstr>
      <vt:lpstr>PowerPoint Presentation</vt:lpstr>
      <vt:lpstr>How does this work? (ICPC style)</vt:lpstr>
      <vt:lpstr>PowerPoint Presentation</vt:lpstr>
      <vt:lpstr>Algorithm analysis:</vt:lpstr>
      <vt:lpstr>Sample problems</vt:lpstr>
      <vt:lpstr>Hello CP</vt:lpstr>
      <vt:lpstr>Solution:</vt:lpstr>
      <vt:lpstr>Solution:</vt:lpstr>
      <vt:lpstr>Solution:</vt:lpstr>
      <vt:lpstr>Pairs</vt:lpstr>
      <vt:lpstr>Solution:</vt:lpstr>
      <vt:lpstr>Solution:</vt:lpstr>
      <vt:lpstr>Solution:</vt:lpstr>
      <vt:lpstr>Solution:</vt:lpstr>
      <vt:lpstr>Solution:</vt:lpstr>
      <vt:lpstr>PowerPoint Presentation</vt:lpstr>
      <vt:lpstr>Too slow!</vt:lpstr>
      <vt:lpstr>Let’s think… assume sorted</vt:lpstr>
      <vt:lpstr>Let’s think…</vt:lpstr>
      <vt:lpstr>Let’s think… </vt:lpstr>
      <vt:lpstr>Let’s think…</vt:lpstr>
      <vt:lpstr>Let’s think…</vt:lpstr>
      <vt:lpstr>Let’s think…</vt:lpstr>
      <vt:lpstr>Let’s think…</vt:lpstr>
      <vt:lpstr>Efficient Solution:</vt:lpstr>
      <vt:lpstr>We are golden!</vt:lpstr>
      <vt:lpstr>Last but not least:</vt:lpstr>
      <vt:lpstr>Hope you had fun Thank you!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McGill Competitive programming -Intro</dc:title>
  <cp:lastModifiedBy>Andre Kaba</cp:lastModifiedBy>
  <cp:revision>8</cp:revision>
  <dcterms:modified xsi:type="dcterms:W3CDTF">2018-01-20T00:32:27Z</dcterms:modified>
</cp:coreProperties>
</file>