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5"/>
  </p:notesMasterIdLst>
  <p:sldIdLst>
    <p:sldId id="256" r:id="rId2"/>
    <p:sldId id="534" r:id="rId3"/>
    <p:sldId id="535" r:id="rId4"/>
    <p:sldId id="341" r:id="rId5"/>
    <p:sldId id="401" r:id="rId6"/>
    <p:sldId id="257" r:id="rId7"/>
    <p:sldId id="408" r:id="rId8"/>
    <p:sldId id="409" r:id="rId9"/>
    <p:sldId id="424" r:id="rId10"/>
    <p:sldId id="410" r:id="rId11"/>
    <p:sldId id="411" r:id="rId12"/>
    <p:sldId id="412" r:id="rId13"/>
    <p:sldId id="414" r:id="rId14"/>
    <p:sldId id="415" r:id="rId15"/>
    <p:sldId id="417" r:id="rId16"/>
    <p:sldId id="421" r:id="rId17"/>
    <p:sldId id="425" r:id="rId18"/>
    <p:sldId id="426" r:id="rId19"/>
    <p:sldId id="430" r:id="rId20"/>
    <p:sldId id="432" r:id="rId21"/>
    <p:sldId id="433" r:id="rId22"/>
    <p:sldId id="434" r:id="rId23"/>
    <p:sldId id="441" r:id="rId24"/>
    <p:sldId id="435" r:id="rId25"/>
    <p:sldId id="442" r:id="rId26"/>
    <p:sldId id="443" r:id="rId27"/>
    <p:sldId id="444" r:id="rId28"/>
    <p:sldId id="337" r:id="rId29"/>
    <p:sldId id="400" r:id="rId30"/>
    <p:sldId id="413" r:id="rId31"/>
    <p:sldId id="445" r:id="rId32"/>
    <p:sldId id="418" r:id="rId33"/>
    <p:sldId id="419" r:id="rId34"/>
    <p:sldId id="402" r:id="rId35"/>
    <p:sldId id="404" r:id="rId36"/>
    <p:sldId id="403" r:id="rId37"/>
    <p:sldId id="446" r:id="rId38"/>
    <p:sldId id="405" r:id="rId39"/>
    <p:sldId id="422" r:id="rId40"/>
    <p:sldId id="423" r:id="rId41"/>
    <p:sldId id="448" r:id="rId42"/>
    <p:sldId id="449" r:id="rId43"/>
    <p:sldId id="450" r:id="rId44"/>
    <p:sldId id="447" r:id="rId45"/>
    <p:sldId id="451" r:id="rId46"/>
    <p:sldId id="452" r:id="rId47"/>
    <p:sldId id="453" r:id="rId48"/>
    <p:sldId id="454" r:id="rId49"/>
    <p:sldId id="455" r:id="rId50"/>
    <p:sldId id="456" r:id="rId51"/>
    <p:sldId id="457" r:id="rId52"/>
    <p:sldId id="458" r:id="rId53"/>
    <p:sldId id="459" r:id="rId54"/>
    <p:sldId id="462" r:id="rId55"/>
    <p:sldId id="465" r:id="rId56"/>
    <p:sldId id="463" r:id="rId57"/>
    <p:sldId id="467" r:id="rId58"/>
    <p:sldId id="464" r:id="rId59"/>
    <p:sldId id="468" r:id="rId60"/>
    <p:sldId id="469" r:id="rId61"/>
    <p:sldId id="481" r:id="rId62"/>
    <p:sldId id="486" r:id="rId63"/>
    <p:sldId id="484" r:id="rId64"/>
    <p:sldId id="485" r:id="rId65"/>
    <p:sldId id="482" r:id="rId66"/>
    <p:sldId id="488" r:id="rId67"/>
    <p:sldId id="483" r:id="rId68"/>
    <p:sldId id="487" r:id="rId69"/>
    <p:sldId id="489" r:id="rId70"/>
    <p:sldId id="491" r:id="rId71"/>
    <p:sldId id="492" r:id="rId72"/>
    <p:sldId id="493" r:id="rId73"/>
    <p:sldId id="490" r:id="rId74"/>
    <p:sldId id="471" r:id="rId75"/>
    <p:sldId id="472" r:id="rId76"/>
    <p:sldId id="476" r:id="rId77"/>
    <p:sldId id="477" r:id="rId78"/>
    <p:sldId id="478" r:id="rId79"/>
    <p:sldId id="479" r:id="rId80"/>
    <p:sldId id="496" r:id="rId81"/>
    <p:sldId id="525" r:id="rId82"/>
    <p:sldId id="526" r:id="rId83"/>
    <p:sldId id="527" r:id="rId84"/>
    <p:sldId id="528" r:id="rId85"/>
    <p:sldId id="529" r:id="rId86"/>
    <p:sldId id="530" r:id="rId87"/>
    <p:sldId id="531" r:id="rId88"/>
    <p:sldId id="533" r:id="rId89"/>
    <p:sldId id="494" r:id="rId90"/>
    <p:sldId id="498" r:id="rId91"/>
    <p:sldId id="499" r:id="rId92"/>
    <p:sldId id="500" r:id="rId93"/>
    <p:sldId id="501" r:id="rId94"/>
    <p:sldId id="502" r:id="rId95"/>
    <p:sldId id="503" r:id="rId96"/>
    <p:sldId id="504" r:id="rId97"/>
    <p:sldId id="507" r:id="rId98"/>
    <p:sldId id="508" r:id="rId99"/>
    <p:sldId id="509" r:id="rId100"/>
    <p:sldId id="510" r:id="rId101"/>
    <p:sldId id="511" r:id="rId102"/>
    <p:sldId id="512" r:id="rId103"/>
    <p:sldId id="506" r:id="rId104"/>
    <p:sldId id="513" r:id="rId105"/>
    <p:sldId id="514" r:id="rId106"/>
    <p:sldId id="515" r:id="rId107"/>
    <p:sldId id="516" r:id="rId108"/>
    <p:sldId id="517" r:id="rId109"/>
    <p:sldId id="518" r:id="rId110"/>
    <p:sldId id="519" r:id="rId111"/>
    <p:sldId id="520" r:id="rId112"/>
    <p:sldId id="521" r:id="rId113"/>
    <p:sldId id="294" r:id="rId114"/>
  </p:sldIdLst>
  <p:sldSz cx="9144000" cy="5143500" type="screen16x9"/>
  <p:notesSz cx="6858000" cy="9144000"/>
  <p:embeddedFontLst>
    <p:embeddedFont>
      <p:font typeface="Old Standard TT" panose="020B0604020202020204" charset="0"/>
      <p:regular r:id="rId116"/>
      <p:bold r:id="rId117"/>
      <p:italic r:id="rId118"/>
    </p:embeddedFont>
    <p:embeddedFont>
      <p:font typeface="Cambria Math" panose="02040503050406030204" pitchFamily="18" charset="0"/>
      <p:regular r:id="rId1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B2DB08-389A-40EE-AAC4-312D612F2B7C}">
  <a:tblStyle styleId="{D8B2DB08-389A-40EE-AAC4-312D612F2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5" autoAdjust="0"/>
    <p:restoredTop sz="93492" autoAdjust="0"/>
  </p:normalViewPr>
  <p:slideViewPr>
    <p:cSldViewPr snapToGrid="0">
      <p:cViewPr varScale="1">
        <p:scale>
          <a:sx n="141" d="100"/>
          <a:sy n="141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2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22015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76756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50281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07821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288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07860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95704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7144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09319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3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7673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95762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61032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871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27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01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060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11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490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8472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8431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3369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8383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5134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048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7361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8582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62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28028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5100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8580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02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3974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351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9131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16700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3857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25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2897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5317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6076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9642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8296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0381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05205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6484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5996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978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45216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5675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6181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62731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86258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590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57830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0159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41775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91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racle.com/javase/7/docs/api/java/math/BigInteger.html" TargetMode="Externa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://www.spoj.com/problems/SUMSUMS/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2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5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en.wikipedia.org/wiki/Catalan_number#Applications_in_combinatorics" TargetMode="Externa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g.org/texshowcase/cheat.pdf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en.wikipedia.org/wiki/Catalan_number#Applications_in_combinatorics" TargetMode="Externa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en.wikipedia.org/wiki/Catalan_number#Applications_in_combinatorics" TargetMode="External"/><Relationship Id="rId4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en.wikipedia.org/wiki/Catalan_number#Applications_in_combinatorics" TargetMode="External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en.wikipedia.org/wiki/Catalan_number#Applications_in_combinatorics" TargetMode="External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factstone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factstone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factstone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factstone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factston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factstone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factstone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factstone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ces.com/problemset/problem/389/A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ces.com/contest/230/problem/B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McGill Competitive programming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Mathematics</a:t>
            </a: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Andre Kaba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30E62-3A09-4AC4-A860-695362BAD489}"/>
              </a:ext>
            </a:extLst>
          </p:cNvPr>
          <p:cNvSpPr txBox="1"/>
          <p:nvPr/>
        </p:nvSpPr>
        <p:spPr>
          <a:xfrm>
            <a:off x="4114800" y="211498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87B5D-983C-4D72-A617-0F1A9DBE3CC3}"/>
              </a:ext>
            </a:extLst>
          </p:cNvPr>
          <p:cNvSpPr txBox="1"/>
          <p:nvPr/>
        </p:nvSpPr>
        <p:spPr>
          <a:xfrm>
            <a:off x="4114800" y="211498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74450-98A8-4A54-A0A8-2E73EFE39386}"/>
              </a:ext>
            </a:extLst>
          </p:cNvPr>
          <p:cNvSpPr txBox="1"/>
          <p:nvPr/>
        </p:nvSpPr>
        <p:spPr>
          <a:xfrm>
            <a:off x="4114800" y="2113877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𝑩𝒂𝒔𝒆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𝒄𝒐𝒏𝒗𝒆𝒓𝒔𝒊𝒐𝒏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18D1371-430F-4560-A6B7-44DC94789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137" y="1098852"/>
            <a:ext cx="3746879" cy="1864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E44694-9CAD-4653-939E-111BC718BDEE}"/>
              </a:ext>
            </a:extLst>
          </p:cNvPr>
          <p:cNvSpPr txBox="1"/>
          <p:nvPr/>
        </p:nvSpPr>
        <p:spPr>
          <a:xfrm>
            <a:off x="856642" y="3112520"/>
            <a:ext cx="7430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generalize for different bases conversion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last note: </a:t>
            </a:r>
            <a:r>
              <a:rPr lang="en-US" sz="2400" dirty="0">
                <a:hlinkClick r:id="rId5"/>
              </a:rPr>
              <a:t>https://docs.oracle.com/javase/7/docs/api/java/math/BigInteger.html</a:t>
            </a:r>
            <a:endParaRPr lang="en-US" sz="2400" dirty="0"/>
          </a:p>
          <a:p>
            <a:r>
              <a:rPr lang="en-US" sz="2400" dirty="0"/>
              <a:t>Can be used if arbitrary large numbers are needed.</a:t>
            </a:r>
          </a:p>
        </p:txBody>
      </p:sp>
    </p:spTree>
    <p:extLst>
      <p:ext uri="{BB962C8B-B14F-4D97-AF65-F5344CB8AC3E}">
        <p14:creationId xmlns:p14="http://schemas.microsoft.com/office/powerpoint/2010/main" val="2388709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T-primes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Any ideas? We need to do this in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</a:p>
              <a:p>
                <a:r>
                  <a:rPr lang="en-US" dirty="0"/>
                  <a:t>How do we get divisors?</a:t>
                </a:r>
              </a:p>
              <a:p>
                <a:r>
                  <a:rPr lang="en-US" dirty="0"/>
                  <a:t>Let’s try couple of numbers…</a:t>
                </a:r>
              </a:p>
              <a:p>
                <a:r>
                  <a:rPr lang="en-US" dirty="0"/>
                  <a:t>Divisors come in pairs! </a:t>
                </a:r>
                <a:r>
                  <a:rPr lang="en-US" dirty="0" err="1"/>
                  <a:t>i.e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divide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too!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9220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T-primes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Any ideas? We need to do this in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</a:p>
              <a:p>
                <a:r>
                  <a:rPr lang="en-US" dirty="0"/>
                  <a:t>How do we get divisors?</a:t>
                </a:r>
              </a:p>
              <a:p>
                <a:r>
                  <a:rPr lang="en-US" dirty="0"/>
                  <a:t>Let’s try couple of numbers…</a:t>
                </a:r>
              </a:p>
              <a:p>
                <a:r>
                  <a:rPr lang="en-US" dirty="0"/>
                  <a:t>Divisors come in pairs! </a:t>
                </a:r>
                <a:r>
                  <a:rPr lang="en-US" dirty="0" err="1"/>
                  <a:t>i.e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divide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too!</a:t>
                </a:r>
              </a:p>
              <a:p>
                <a:r>
                  <a:rPr lang="en-US" dirty="0"/>
                  <a:t>Only maybe perfect squares?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4697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T-primes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Any ideas? We need to do this in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</a:p>
              <a:p>
                <a:r>
                  <a:rPr lang="en-US" dirty="0"/>
                  <a:t>How do we get divisors?</a:t>
                </a:r>
              </a:p>
              <a:p>
                <a:r>
                  <a:rPr lang="en-US" dirty="0"/>
                  <a:t>Let’s try couple of numbers…</a:t>
                </a:r>
              </a:p>
              <a:p>
                <a:r>
                  <a:rPr lang="en-US" dirty="0"/>
                  <a:t>Divisors come in pairs! </a:t>
                </a:r>
                <a:r>
                  <a:rPr lang="en-US" dirty="0" err="1"/>
                  <a:t>i.e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divide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too!</a:t>
                </a:r>
              </a:p>
              <a:p>
                <a:r>
                  <a:rPr lang="en-US" dirty="0"/>
                  <a:t>Only maybe perfect squares?</a:t>
                </a:r>
              </a:p>
              <a:p>
                <a:r>
                  <a:rPr lang="en-US" dirty="0"/>
                  <a:t>No, but close … it’s perfect squares of primes!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3066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T-primes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Any ideas? We need to do this in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</a:p>
              <a:p>
                <a:r>
                  <a:rPr lang="en-US" dirty="0"/>
                  <a:t>How do we get divisors?</a:t>
                </a:r>
              </a:p>
              <a:p>
                <a:r>
                  <a:rPr lang="en-US" dirty="0"/>
                  <a:t>Let’s try couple of numbers…</a:t>
                </a:r>
              </a:p>
              <a:p>
                <a:r>
                  <a:rPr lang="en-US" dirty="0"/>
                  <a:t>Divisors come in pairs! </a:t>
                </a:r>
                <a:r>
                  <a:rPr lang="en-US" dirty="0" err="1"/>
                  <a:t>i.e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divide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too!</a:t>
                </a:r>
              </a:p>
              <a:p>
                <a:r>
                  <a:rPr lang="en-US" dirty="0"/>
                  <a:t>Only maybe perfect squares?</a:t>
                </a:r>
              </a:p>
              <a:p>
                <a:r>
                  <a:rPr lang="en-US" dirty="0"/>
                  <a:t>No, but close … it’s perfect squares of primes!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2EDC312-CB82-478D-98C3-059D9FAD6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142" y="801444"/>
            <a:ext cx="3345889" cy="40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892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08356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Summing sums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D6703-348A-48BB-BCF1-2F3A21FFB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1" y="821556"/>
            <a:ext cx="5193070" cy="3713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1107A2-44EE-4CE6-8EF0-EB58A6794868}"/>
              </a:ext>
            </a:extLst>
          </p:cNvPr>
          <p:cNvSpPr/>
          <p:nvPr/>
        </p:nvSpPr>
        <p:spPr>
          <a:xfrm>
            <a:off x="2073891" y="4774032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http://www.spoj.com/problems/SUMSUMS/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DB21F4-E972-479F-A7F0-8FD63EC20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179" y="895204"/>
            <a:ext cx="2301439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67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08356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Summing sums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406F6026-7F1F-4A1F-B501-654ABBB622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8014719" cy="3397200"/>
              </a:xfrm>
            </p:spPr>
            <p:txBody>
              <a:bodyPr/>
              <a:lstStyle/>
              <a:p>
                <a:r>
                  <a:rPr lang="en-US" dirty="0"/>
                  <a:t>Any ideas? </a:t>
                </a:r>
              </a:p>
              <a:p>
                <a:r>
                  <a:rPr lang="en-US" dirty="0"/>
                  <a:t>Let’s solve it for one cow, if we can do it efficiently enough then we can compute the answer for every cow independently using the same approach.</a:t>
                </a:r>
              </a:p>
              <a:p>
                <a:r>
                  <a:rPr lang="en-US" dirty="0"/>
                  <a:t>Can we write a recursion?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denote the sum of all the numbers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denote the number of the </a:t>
                </a:r>
                <a:r>
                  <a:rPr lang="en-US" dirty="0" err="1"/>
                  <a:t>ith</a:t>
                </a:r>
                <a:r>
                  <a:rPr lang="en-US" dirty="0"/>
                  <a:t> cow after n steps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Then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Let’s design a matrix to exponentiate </a:t>
                </a:r>
                <a:r>
                  <a:rPr lang="en-US" dirty="0">
                    <a:latin typeface="Cambria Math" panose="02040503050406030204" pitchFamily="18" charset="0"/>
                  </a:rPr>
                  <a:t>in order to computer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609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𝑙𝑜𝑔𝑇</m:t>
                        </m:r>
                      </m:e>
                    </m:d>
                  </m:oMath>
                </a14:m>
                <a:r>
                  <a:rPr lang="en-US" dirty="0"/>
                  <a:t> per cow, Run it on all cows for total complexity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406F6026-7F1F-4A1F-B501-654ABBB62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8014719" cy="3397200"/>
              </a:xfrm>
              <a:blipFill>
                <a:blip r:embed="rId3"/>
                <a:stretch>
                  <a:fillRect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1963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08356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Summing sums</a:t>
            </a:r>
            <a:endParaRPr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6F6026-7F1F-4A1F-B501-654ABBB6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71675"/>
            <a:ext cx="8014719" cy="3397200"/>
          </a:xfrm>
        </p:spPr>
        <p:txBody>
          <a:bodyPr/>
          <a:lstStyle/>
          <a:p>
            <a:r>
              <a:rPr lang="en-US" dirty="0"/>
              <a:t>Any ideas? </a:t>
            </a:r>
          </a:p>
        </p:txBody>
      </p:sp>
    </p:spTree>
    <p:extLst>
      <p:ext uri="{BB962C8B-B14F-4D97-AF65-F5344CB8AC3E}">
        <p14:creationId xmlns:p14="http://schemas.microsoft.com/office/powerpoint/2010/main" val="11251045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08356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Summing sums</a:t>
            </a:r>
            <a:endParaRPr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6F6026-7F1F-4A1F-B501-654ABBB6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71675"/>
            <a:ext cx="8014719" cy="3397200"/>
          </a:xfrm>
        </p:spPr>
        <p:txBody>
          <a:bodyPr/>
          <a:lstStyle/>
          <a:p>
            <a:r>
              <a:rPr lang="en-US" dirty="0"/>
              <a:t>Any ideas? </a:t>
            </a:r>
          </a:p>
          <a:p>
            <a:r>
              <a:rPr lang="en-US" dirty="0"/>
              <a:t>Let’s solve it for one cow, if we can do it efficiently enough then we can compute the answer for every cow independently using the same approach.</a:t>
            </a:r>
          </a:p>
        </p:txBody>
      </p:sp>
    </p:spTree>
    <p:extLst>
      <p:ext uri="{BB962C8B-B14F-4D97-AF65-F5344CB8AC3E}">
        <p14:creationId xmlns:p14="http://schemas.microsoft.com/office/powerpoint/2010/main" val="311927907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08356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Summing sums</a:t>
            </a:r>
            <a:endParaRPr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6F6026-7F1F-4A1F-B501-654ABBB6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71675"/>
            <a:ext cx="8014719" cy="3397200"/>
          </a:xfrm>
        </p:spPr>
        <p:txBody>
          <a:bodyPr/>
          <a:lstStyle/>
          <a:p>
            <a:r>
              <a:rPr lang="en-US" dirty="0"/>
              <a:t>Any ideas? </a:t>
            </a:r>
          </a:p>
          <a:p>
            <a:r>
              <a:rPr lang="en-US" dirty="0"/>
              <a:t>Let’s solve it for one cow, if we can do it efficiently enough then we can compute the answer for every cow independently using the same approach.</a:t>
            </a:r>
          </a:p>
          <a:p>
            <a:r>
              <a:rPr lang="en-US" dirty="0"/>
              <a:t>Can we write a recursion?</a:t>
            </a:r>
          </a:p>
        </p:txBody>
      </p:sp>
    </p:spTree>
    <p:extLst>
      <p:ext uri="{BB962C8B-B14F-4D97-AF65-F5344CB8AC3E}">
        <p14:creationId xmlns:p14="http://schemas.microsoft.com/office/powerpoint/2010/main" val="22284736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08356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Summing sums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406F6026-7F1F-4A1F-B501-654ABBB622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8014719" cy="3397200"/>
              </a:xfrm>
            </p:spPr>
            <p:txBody>
              <a:bodyPr/>
              <a:lstStyle/>
              <a:p>
                <a:r>
                  <a:rPr lang="en-US" dirty="0"/>
                  <a:t>Any ideas? </a:t>
                </a:r>
              </a:p>
              <a:p>
                <a:r>
                  <a:rPr lang="en-US" dirty="0"/>
                  <a:t>Let’s solve it for one cow, if we can do it efficiently enough then we can compute the answer for every cow independently using the same approach.</a:t>
                </a:r>
              </a:p>
              <a:p>
                <a:r>
                  <a:rPr lang="en-US" dirty="0"/>
                  <a:t>Can we write a recursion?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denote the sum of all the numbers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denote the number of the </a:t>
                </a:r>
                <a:r>
                  <a:rPr lang="en-US" dirty="0" err="1"/>
                  <a:t>ith</a:t>
                </a:r>
                <a:r>
                  <a:rPr lang="en-US" dirty="0"/>
                  <a:t> cow after n steps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Then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406F6026-7F1F-4A1F-B501-654ABBB62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8014719" cy="3397200"/>
              </a:xfrm>
              <a:blipFill>
                <a:blip r:embed="rId3"/>
                <a:stretch>
                  <a:fillRect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8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8008621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/>
            <a:r>
              <a:rPr lang="en-US" dirty="0"/>
              <a:t>Number theory</a:t>
            </a:r>
          </a:p>
        </p:txBody>
      </p:sp>
    </p:spTree>
    <p:extLst>
      <p:ext uri="{BB962C8B-B14F-4D97-AF65-F5344CB8AC3E}">
        <p14:creationId xmlns:p14="http://schemas.microsoft.com/office/powerpoint/2010/main" val="215119707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08356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Summing sums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406F6026-7F1F-4A1F-B501-654ABBB622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8014719" cy="3397200"/>
              </a:xfrm>
            </p:spPr>
            <p:txBody>
              <a:bodyPr/>
              <a:lstStyle/>
              <a:p>
                <a:r>
                  <a:rPr lang="en-US" dirty="0"/>
                  <a:t>Any ideas? </a:t>
                </a:r>
              </a:p>
              <a:p>
                <a:r>
                  <a:rPr lang="en-US" dirty="0"/>
                  <a:t>Let’s solve it for one cow, if we can do it efficiently enough then we can compute the answer for every cow independently using the same approach.</a:t>
                </a:r>
              </a:p>
              <a:p>
                <a:r>
                  <a:rPr lang="en-US" dirty="0"/>
                  <a:t>Can we write a recursion?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denote the sum of all the numbers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denote the number of the </a:t>
                </a:r>
                <a:r>
                  <a:rPr lang="en-US" dirty="0" err="1"/>
                  <a:t>ith</a:t>
                </a:r>
                <a:r>
                  <a:rPr lang="en-US" dirty="0"/>
                  <a:t> cow after n steps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Then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Let’s design a matrix to exponentiate </a:t>
                </a:r>
                <a:r>
                  <a:rPr lang="en-US" dirty="0">
                    <a:latin typeface="Cambria Math" panose="02040503050406030204" pitchFamily="18" charset="0"/>
                  </a:rPr>
                  <a:t>in order to computer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609600" lvl="1" indent="0">
                  <a:buNone/>
                </a:pPr>
                <a:endParaRPr lang="en-US" b="0" dirty="0"/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406F6026-7F1F-4A1F-B501-654ABBB62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8014719" cy="3397200"/>
              </a:xfrm>
              <a:blipFill>
                <a:blip r:embed="rId3"/>
                <a:stretch>
                  <a:fillRect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216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08356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Summing sums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406F6026-7F1F-4A1F-B501-654ABBB622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8014719" cy="3397200"/>
              </a:xfrm>
            </p:spPr>
            <p:txBody>
              <a:bodyPr/>
              <a:lstStyle/>
              <a:p>
                <a:r>
                  <a:rPr lang="en-US" dirty="0"/>
                  <a:t>Any ideas? </a:t>
                </a:r>
              </a:p>
              <a:p>
                <a:r>
                  <a:rPr lang="en-US" dirty="0"/>
                  <a:t>Let’s solve it for one cow, if we can do it efficiently enough then we can compute the answer for every cow independently using the same approach.</a:t>
                </a:r>
              </a:p>
              <a:p>
                <a:r>
                  <a:rPr lang="en-US" dirty="0"/>
                  <a:t>Can we write a recursion?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denote the sum of all the numbers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denote the number of the </a:t>
                </a:r>
                <a:r>
                  <a:rPr lang="en-US" dirty="0" err="1"/>
                  <a:t>ith</a:t>
                </a:r>
                <a:r>
                  <a:rPr lang="en-US" dirty="0"/>
                  <a:t> cow after n steps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Then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Let’s design a matrix to exponentiate </a:t>
                </a:r>
                <a:r>
                  <a:rPr lang="en-US" dirty="0">
                    <a:latin typeface="Cambria Math" panose="02040503050406030204" pitchFamily="18" charset="0"/>
                  </a:rPr>
                  <a:t>in order to computer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609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406F6026-7F1F-4A1F-B501-654ABBB62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8014719" cy="3397200"/>
              </a:xfrm>
              <a:blipFill>
                <a:blip r:embed="rId3"/>
                <a:stretch>
                  <a:fillRect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9690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08356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Summing sums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406F6026-7F1F-4A1F-B501-654ABBB622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8014719" cy="3397200"/>
              </a:xfrm>
            </p:spPr>
            <p:txBody>
              <a:bodyPr/>
              <a:lstStyle/>
              <a:p>
                <a:r>
                  <a:rPr lang="en-US" dirty="0"/>
                  <a:t>Any ideas? </a:t>
                </a:r>
              </a:p>
              <a:p>
                <a:r>
                  <a:rPr lang="en-US" dirty="0"/>
                  <a:t>Let’s solve it for one cow, if we can do it efficiently enough then we can compute the answer for every cow independently using the same approach.</a:t>
                </a:r>
              </a:p>
              <a:p>
                <a:r>
                  <a:rPr lang="en-US" dirty="0"/>
                  <a:t>Can we write a recursion?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denote the sum of all the numbers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denote the number of the </a:t>
                </a:r>
                <a:r>
                  <a:rPr lang="en-US" dirty="0" err="1"/>
                  <a:t>ith</a:t>
                </a:r>
                <a:r>
                  <a:rPr lang="en-US" dirty="0"/>
                  <a:t> cow after n steps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Then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Let’s design a matrix to exponentiate </a:t>
                </a:r>
                <a:r>
                  <a:rPr lang="en-US" dirty="0">
                    <a:latin typeface="Cambria Math" panose="02040503050406030204" pitchFamily="18" charset="0"/>
                  </a:rPr>
                  <a:t>in order to computer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609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𝑙𝑜𝑔𝑇</m:t>
                        </m:r>
                      </m:e>
                    </m:d>
                  </m:oMath>
                </a14:m>
                <a:r>
                  <a:rPr lang="en-US" dirty="0"/>
                  <a:t> per cow, Run it on all cows for total complexity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406F6026-7F1F-4A1F-B501-654ABBB62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8014719" cy="3397200"/>
              </a:xfrm>
              <a:blipFill>
                <a:blip r:embed="rId3"/>
                <a:stretch>
                  <a:fillRect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0062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512700" y="1532775"/>
            <a:ext cx="8118600" cy="188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you had fun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𝑫𝒆𝒇𝒊𝒏𝒂𝒕𝒊𝒐𝒏𝒔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44694-9CAD-4653-939E-111BC718BDEE}"/>
                  </a:ext>
                </a:extLst>
              </p:cNvPr>
              <p:cNvSpPr txBox="1"/>
              <p:nvPr/>
            </p:nvSpPr>
            <p:spPr>
              <a:xfrm>
                <a:off x="311701" y="1171523"/>
                <a:ext cx="80541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Prime number:</a:t>
                </a:r>
                <a:r>
                  <a:rPr lang="en-US" sz="2400" dirty="0">
                    <a:solidFill>
                      <a:schemeClr val="tx1"/>
                    </a:solidFill>
                  </a:rPr>
                  <a:t> a positive number greater than 1 that has no positive divisors other than 1 and itself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Greatest common divisor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the largest divisor of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Least common multiple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the smallest positive number divisible by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Prime factor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prime divisor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Prime factorization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representation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by multiplying primes (fundamental theorem of algebra)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44694-9CAD-4653-939E-111BC718B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1" y="1171523"/>
                <a:ext cx="8054194" cy="3416320"/>
              </a:xfrm>
              <a:prstGeom prst="rect">
                <a:avLst/>
              </a:prstGeom>
              <a:blipFill>
                <a:blip r:embed="rId6"/>
                <a:stretch>
                  <a:fillRect l="-984" t="-1248" r="-1893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0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Prime numbers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88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𝑷𝒓𝒊𝒎𝒂𝒍𝒊𝒕𝒚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𝒄𝒉𝒆𝒄𝒌𝒊𝒏𝒈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44694-9CAD-4653-939E-111BC718BDEE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prime?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44694-9CAD-4653-939E-111BC718B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461665"/>
              </a:xfrm>
              <a:prstGeom prst="rect">
                <a:avLst/>
              </a:prstGeom>
              <a:blipFill>
                <a:blip r:embed="rId4"/>
                <a:stretch>
                  <a:fillRect l="-106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0C11A76-3632-4581-AD6C-1E8FD79B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23" y="2047583"/>
            <a:ext cx="2488209" cy="1588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B435F-2D66-4370-A78F-465DC651C649}"/>
                  </a:ext>
                </a:extLst>
              </p:cNvPr>
              <p:cNvSpPr txBox="1"/>
              <p:nvPr/>
            </p:nvSpPr>
            <p:spPr>
              <a:xfrm>
                <a:off x="1938191" y="4145653"/>
                <a:ext cx="4290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B435F-2D66-4370-A78F-465DC651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191" y="4145653"/>
                <a:ext cx="429028" cy="215444"/>
              </a:xfrm>
              <a:prstGeom prst="rect">
                <a:avLst/>
              </a:prstGeom>
              <a:blipFill>
                <a:blip r:embed="rId6"/>
                <a:stretch>
                  <a:fillRect l="-8571" r="-12857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49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𝑷𝒓𝒊𝒎𝒂𝒍𝒊𝒕𝒚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𝒄𝒉𝒆𝒄𝒌𝒊𝒏𝒈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44694-9CAD-4653-939E-111BC718BDEE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prime?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44694-9CAD-4653-939E-111BC718B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461665"/>
              </a:xfrm>
              <a:prstGeom prst="rect">
                <a:avLst/>
              </a:prstGeom>
              <a:blipFill>
                <a:blip r:embed="rId4"/>
                <a:stretch>
                  <a:fillRect l="-106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0C11A76-3632-4581-AD6C-1E8FD79B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23" y="2047583"/>
            <a:ext cx="2488209" cy="1588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F2F61-35AB-419F-9F92-F5695473D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527" y="1746486"/>
            <a:ext cx="2761678" cy="1991872"/>
          </a:xfrm>
          <a:prstGeom prst="rect">
            <a:avLst/>
          </a:prstGeo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23CB7246-1A41-4B90-A6BC-D9F6BE0C6725}"/>
              </a:ext>
            </a:extLst>
          </p:cNvPr>
          <p:cNvSpPr/>
          <p:nvPr/>
        </p:nvSpPr>
        <p:spPr>
          <a:xfrm>
            <a:off x="1165491" y="1746486"/>
            <a:ext cx="2148559" cy="214855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B435F-2D66-4370-A78F-465DC651C649}"/>
                  </a:ext>
                </a:extLst>
              </p:cNvPr>
              <p:cNvSpPr txBox="1"/>
              <p:nvPr/>
            </p:nvSpPr>
            <p:spPr>
              <a:xfrm>
                <a:off x="1938191" y="4145653"/>
                <a:ext cx="4290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B435F-2D66-4370-A78F-465DC651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191" y="4145653"/>
                <a:ext cx="429028" cy="215444"/>
              </a:xfrm>
              <a:prstGeom prst="rect">
                <a:avLst/>
              </a:prstGeom>
              <a:blipFill>
                <a:blip r:embed="rId7"/>
                <a:stretch>
                  <a:fillRect l="-8571" r="-12857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D2C58-BA91-4C6A-BD78-DD7FE38F3E72}"/>
                  </a:ext>
                </a:extLst>
              </p:cNvPr>
              <p:cNvSpPr txBox="1"/>
              <p:nvPr/>
            </p:nvSpPr>
            <p:spPr>
              <a:xfrm>
                <a:off x="6135268" y="4129559"/>
                <a:ext cx="547649" cy="231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D2C58-BA91-4C6A-BD78-DD7FE38F3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68" y="4129559"/>
                <a:ext cx="547649" cy="231538"/>
              </a:xfrm>
              <a:prstGeom prst="rect">
                <a:avLst/>
              </a:prstGeom>
              <a:blipFill>
                <a:blip r:embed="rId8"/>
                <a:stretch>
                  <a:fillRect l="-6667" t="-7895" r="-10000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13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𝑷𝒓𝒊𝒎𝒂𝒍𝒊𝒕𝒚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𝒄𝒉𝒆𝒄𝒌𝒊𝒏𝒈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44694-9CAD-4653-939E-111BC718BDEE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prime?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44694-9CAD-4653-939E-111BC718B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461665"/>
              </a:xfrm>
              <a:prstGeom prst="rect">
                <a:avLst/>
              </a:prstGeom>
              <a:blipFill>
                <a:blip r:embed="rId4"/>
                <a:stretch>
                  <a:fillRect l="-106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0C11A76-3632-4581-AD6C-1E8FD79B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23" y="2047583"/>
            <a:ext cx="2488209" cy="1588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F2F61-35AB-419F-9F92-F5695473D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527" y="1746486"/>
            <a:ext cx="2761678" cy="1991872"/>
          </a:xfrm>
          <a:prstGeom prst="rect">
            <a:avLst/>
          </a:prstGeo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23CB7246-1A41-4B90-A6BC-D9F6BE0C6725}"/>
              </a:ext>
            </a:extLst>
          </p:cNvPr>
          <p:cNvSpPr/>
          <p:nvPr/>
        </p:nvSpPr>
        <p:spPr>
          <a:xfrm>
            <a:off x="1165491" y="1746486"/>
            <a:ext cx="2148559" cy="214855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B435F-2D66-4370-A78F-465DC651C649}"/>
                  </a:ext>
                </a:extLst>
              </p:cNvPr>
              <p:cNvSpPr txBox="1"/>
              <p:nvPr/>
            </p:nvSpPr>
            <p:spPr>
              <a:xfrm>
                <a:off x="1938191" y="4145653"/>
                <a:ext cx="4290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B435F-2D66-4370-A78F-465DC651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191" y="4145653"/>
                <a:ext cx="429028" cy="215444"/>
              </a:xfrm>
              <a:prstGeom prst="rect">
                <a:avLst/>
              </a:prstGeom>
              <a:blipFill>
                <a:blip r:embed="rId7"/>
                <a:stretch>
                  <a:fillRect l="-8571" r="-12857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D2C58-BA91-4C6A-BD78-DD7FE38F3E72}"/>
                  </a:ext>
                </a:extLst>
              </p:cNvPr>
              <p:cNvSpPr txBox="1"/>
              <p:nvPr/>
            </p:nvSpPr>
            <p:spPr>
              <a:xfrm>
                <a:off x="6135268" y="4129559"/>
                <a:ext cx="547649" cy="231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D2C58-BA91-4C6A-BD78-DD7FE38F3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68" y="4129559"/>
                <a:ext cx="547649" cy="231538"/>
              </a:xfrm>
              <a:prstGeom prst="rect">
                <a:avLst/>
              </a:prstGeom>
              <a:blipFill>
                <a:blip r:embed="rId8"/>
                <a:stretch>
                  <a:fillRect l="-6667" t="-7895" r="-10000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E7F626-5406-4FAC-9B95-569C10F7B430}"/>
                  </a:ext>
                </a:extLst>
              </p:cNvPr>
              <p:cNvSpPr txBox="1"/>
              <p:nvPr/>
            </p:nvSpPr>
            <p:spPr>
              <a:xfrm>
                <a:off x="2496368" y="4536539"/>
                <a:ext cx="3467681" cy="323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Even better, just iterate over primes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E7F626-5406-4FAC-9B95-569C10F7B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68" y="4536539"/>
                <a:ext cx="3467681" cy="323871"/>
              </a:xfrm>
              <a:prstGeom prst="rect">
                <a:avLst/>
              </a:prstGeom>
              <a:blipFill>
                <a:blip r:embed="rId9"/>
                <a:stretch>
                  <a:fillRect l="-528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5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𝒊𝒆𝒗𝒆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𝒓𝒂𝒕𝒐𝒔𝒕𝒉𝒆𝒏𝒆𝒔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List all numbers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2…</m:t>
                        </m:r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Pick the first one and declare it as prime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Remove all its multiples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Go back to step 1, until we reach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[2…19]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blipFill>
                <a:blip r:embed="rId4"/>
                <a:stretch>
                  <a:fillRect l="-106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953BB-68E8-4E9C-B9B9-2ED6BC49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95596"/>
              </p:ext>
            </p:extLst>
          </p:nvPr>
        </p:nvGraphicFramePr>
        <p:xfrm>
          <a:off x="723454" y="4031290"/>
          <a:ext cx="7642440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24580">
                  <a:extLst>
                    <a:ext uri="{9D8B030D-6E8A-4147-A177-3AD203B41FA5}">
                      <a16:colId xmlns:a16="http://schemas.microsoft.com/office/drawing/2014/main" val="214623982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8345966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88408814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74396643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98200541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39985658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515286768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407394605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90200637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99050484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167661694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8177139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63579177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3067580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47515702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68012957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877753871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74506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2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𝒊𝒆𝒗𝒆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𝒓𝒂𝒕𝒐𝒔𝒕𝒉𝒆𝒏𝒆𝒔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List all numbers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2…</m:t>
                        </m:r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Pick the first one and declare it as prime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Remove all its multiples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Go back to step 1, until we reach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[2…19]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blipFill>
                <a:blip r:embed="rId4"/>
                <a:stretch>
                  <a:fillRect l="-106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953BB-68E8-4E9C-B9B9-2ED6BC49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8462"/>
              </p:ext>
            </p:extLst>
          </p:nvPr>
        </p:nvGraphicFramePr>
        <p:xfrm>
          <a:off x="723454" y="4031290"/>
          <a:ext cx="7642440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24580">
                  <a:extLst>
                    <a:ext uri="{9D8B030D-6E8A-4147-A177-3AD203B41FA5}">
                      <a16:colId xmlns:a16="http://schemas.microsoft.com/office/drawing/2014/main" val="214623982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8345966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88408814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74396643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98200541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39985658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515286768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407394605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90200637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99050484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167661694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8177139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63579177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3067580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47515702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68012957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877753871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74506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63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0D1A5C-BB49-41B3-887B-58692FAC713D}"/>
              </a:ext>
            </a:extLst>
          </p:cNvPr>
          <p:cNvSpPr txBox="1"/>
          <p:nvPr/>
        </p:nvSpPr>
        <p:spPr>
          <a:xfrm>
            <a:off x="609809" y="4576034"/>
            <a:ext cx="143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Prime!</a:t>
            </a:r>
          </a:p>
        </p:txBody>
      </p:sp>
    </p:spTree>
    <p:extLst>
      <p:ext uri="{BB962C8B-B14F-4D97-AF65-F5344CB8AC3E}">
        <p14:creationId xmlns:p14="http://schemas.microsoft.com/office/powerpoint/2010/main" val="312174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𝒊𝒆𝒗𝒆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𝒓𝒂𝒕𝒐𝒔𝒕𝒉𝒆𝒏𝒆𝒔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List all numbers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2…</m:t>
                        </m:r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Pick the first one and declare it as prime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Remove all its multiples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Go back to step 1, until we reach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[2…19]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blipFill>
                <a:blip r:embed="rId4"/>
                <a:stretch>
                  <a:fillRect l="-106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953BB-68E8-4E9C-B9B9-2ED6BC49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44510"/>
              </p:ext>
            </p:extLst>
          </p:nvPr>
        </p:nvGraphicFramePr>
        <p:xfrm>
          <a:off x="723454" y="4031290"/>
          <a:ext cx="7642440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24580">
                  <a:extLst>
                    <a:ext uri="{9D8B030D-6E8A-4147-A177-3AD203B41FA5}">
                      <a16:colId xmlns:a16="http://schemas.microsoft.com/office/drawing/2014/main" val="214623982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8345966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88408814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74396643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98200541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39985658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515286768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407394605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90200637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99050484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167661694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8177139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63579177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3067580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47515702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68012957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877753871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74506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63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0D1A5C-BB49-41B3-887B-58692FAC713D}"/>
              </a:ext>
            </a:extLst>
          </p:cNvPr>
          <p:cNvSpPr txBox="1"/>
          <p:nvPr/>
        </p:nvSpPr>
        <p:spPr>
          <a:xfrm>
            <a:off x="609809" y="4576034"/>
            <a:ext cx="281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multiples of 2</a:t>
            </a:r>
          </a:p>
        </p:txBody>
      </p:sp>
    </p:spTree>
    <p:extLst>
      <p:ext uri="{BB962C8B-B14F-4D97-AF65-F5344CB8AC3E}">
        <p14:creationId xmlns:p14="http://schemas.microsoft.com/office/powerpoint/2010/main" val="12560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37889" y="138459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next?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30E62-3A09-4AC4-A860-695362BAD489}"/>
              </a:ext>
            </a:extLst>
          </p:cNvPr>
          <p:cNvSpPr txBox="1"/>
          <p:nvPr/>
        </p:nvSpPr>
        <p:spPr>
          <a:xfrm>
            <a:off x="4114800" y="211498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87B5D-983C-4D72-A617-0F1A9DBE3CC3}"/>
              </a:ext>
            </a:extLst>
          </p:cNvPr>
          <p:cNvSpPr txBox="1"/>
          <p:nvPr/>
        </p:nvSpPr>
        <p:spPr>
          <a:xfrm>
            <a:off x="4114800" y="211498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74450-98A8-4A54-A0A8-2E73EFE39386}"/>
              </a:ext>
            </a:extLst>
          </p:cNvPr>
          <p:cNvSpPr txBox="1"/>
          <p:nvPr/>
        </p:nvSpPr>
        <p:spPr>
          <a:xfrm>
            <a:off x="4114800" y="2113877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1908180-A382-461F-B446-3730CEDBA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700" y="1935570"/>
            <a:ext cx="8118600" cy="1599629"/>
          </a:xfrm>
        </p:spPr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/>
              <a:t>Contact David Romero?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/>
              <a:t>We need someone to sponsor the teams, a prof?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/>
              <a:t>Organize contests? I can work on that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/>
              <a:t>Work on team training?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6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𝒊𝒆𝒗𝒆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𝒓𝒂𝒕𝒐𝒔𝒕𝒉𝒆𝒏𝒆𝒔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List all numbers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2…</m:t>
                        </m:r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Pick the first one and declare it as prime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Remove all its multiples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Go back to step 1, until we reach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[2…19]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blipFill>
                <a:blip r:embed="rId4"/>
                <a:stretch>
                  <a:fillRect l="-106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953BB-68E8-4E9C-B9B9-2ED6BC49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17040"/>
              </p:ext>
            </p:extLst>
          </p:nvPr>
        </p:nvGraphicFramePr>
        <p:xfrm>
          <a:off x="723454" y="4031290"/>
          <a:ext cx="7642440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24580">
                  <a:extLst>
                    <a:ext uri="{9D8B030D-6E8A-4147-A177-3AD203B41FA5}">
                      <a16:colId xmlns:a16="http://schemas.microsoft.com/office/drawing/2014/main" val="214623982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8345966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88408814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74396643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98200541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39985658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515286768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407394605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90200637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99050484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167661694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8177139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63579177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3067580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47515702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68012957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877753871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74506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63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0D1A5C-BB49-41B3-887B-58692FAC713D}"/>
              </a:ext>
            </a:extLst>
          </p:cNvPr>
          <p:cNvSpPr txBox="1"/>
          <p:nvPr/>
        </p:nvSpPr>
        <p:spPr>
          <a:xfrm>
            <a:off x="609809" y="4576034"/>
            <a:ext cx="281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Prime!</a:t>
            </a:r>
          </a:p>
        </p:txBody>
      </p:sp>
    </p:spTree>
    <p:extLst>
      <p:ext uri="{BB962C8B-B14F-4D97-AF65-F5344CB8AC3E}">
        <p14:creationId xmlns:p14="http://schemas.microsoft.com/office/powerpoint/2010/main" val="2384136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𝒊𝒆𝒗𝒆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𝒓𝒂𝒕𝒐𝒔𝒕𝒉𝒆𝒏𝒆𝒔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List all numbers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2…</m:t>
                        </m:r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Pick the first one and declare it as prime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Remove all its multiples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Go back to step 1, until we reach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[2…19]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blipFill>
                <a:blip r:embed="rId4"/>
                <a:stretch>
                  <a:fillRect l="-106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953BB-68E8-4E9C-B9B9-2ED6BC49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06506"/>
              </p:ext>
            </p:extLst>
          </p:nvPr>
        </p:nvGraphicFramePr>
        <p:xfrm>
          <a:off x="723454" y="4031290"/>
          <a:ext cx="7642440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24580">
                  <a:extLst>
                    <a:ext uri="{9D8B030D-6E8A-4147-A177-3AD203B41FA5}">
                      <a16:colId xmlns:a16="http://schemas.microsoft.com/office/drawing/2014/main" val="214623982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8345966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88408814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74396643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98200541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39985658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515286768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407394605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90200637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99050484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167661694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8177139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63579177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3067580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47515702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68012957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877753871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74506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63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0D1A5C-BB49-41B3-887B-58692FAC713D}"/>
              </a:ext>
            </a:extLst>
          </p:cNvPr>
          <p:cNvSpPr txBox="1"/>
          <p:nvPr/>
        </p:nvSpPr>
        <p:spPr>
          <a:xfrm>
            <a:off x="609809" y="4576034"/>
            <a:ext cx="281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multiples of 3</a:t>
            </a:r>
          </a:p>
        </p:txBody>
      </p:sp>
    </p:spTree>
    <p:extLst>
      <p:ext uri="{BB962C8B-B14F-4D97-AF65-F5344CB8AC3E}">
        <p14:creationId xmlns:p14="http://schemas.microsoft.com/office/powerpoint/2010/main" val="168526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𝒊𝒆𝒗𝒆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𝒓𝒂𝒕𝒐𝒔𝒕𝒉𝒆𝒏𝒆𝒔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List all numbers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2…</m:t>
                        </m:r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Pick the first one and declare it as prime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Remove all its multiples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Go back to step 1, until we reach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[2…19]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blipFill>
                <a:blip r:embed="rId4"/>
                <a:stretch>
                  <a:fillRect l="-106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953BB-68E8-4E9C-B9B9-2ED6BC49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36154"/>
              </p:ext>
            </p:extLst>
          </p:nvPr>
        </p:nvGraphicFramePr>
        <p:xfrm>
          <a:off x="723454" y="4031290"/>
          <a:ext cx="7642440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24580">
                  <a:extLst>
                    <a:ext uri="{9D8B030D-6E8A-4147-A177-3AD203B41FA5}">
                      <a16:colId xmlns:a16="http://schemas.microsoft.com/office/drawing/2014/main" val="214623982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8345966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88408814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74396643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98200541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39985658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515286768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407394605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90200637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99050484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167661694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8177139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63579177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3067580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47515702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68012957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877753871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74506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63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0D1A5C-BB49-41B3-887B-58692FAC713D}"/>
              </a:ext>
            </a:extLst>
          </p:cNvPr>
          <p:cNvSpPr txBox="1"/>
          <p:nvPr/>
        </p:nvSpPr>
        <p:spPr>
          <a:xfrm>
            <a:off x="609809" y="4576034"/>
            <a:ext cx="281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</a:t>
            </a:r>
          </a:p>
        </p:txBody>
      </p:sp>
    </p:spTree>
    <p:extLst>
      <p:ext uri="{BB962C8B-B14F-4D97-AF65-F5344CB8AC3E}">
        <p14:creationId xmlns:p14="http://schemas.microsoft.com/office/powerpoint/2010/main" val="856171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𝒊𝒆𝒗𝒆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𝒓𝒂𝒕𝒐𝒔𝒕𝒉𝒆𝒏𝒆𝒔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List all numbers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2…</m:t>
                        </m:r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Pick the first one and declare it as prime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Remove all its multiples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Go back to step 1, until we reach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[2…19]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blipFill>
                <a:blip r:embed="rId4"/>
                <a:stretch>
                  <a:fillRect l="-106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953BB-68E8-4E9C-B9B9-2ED6BC497A61}"/>
              </a:ext>
            </a:extLst>
          </p:cNvPr>
          <p:cNvGraphicFramePr>
            <a:graphicFrameLocks noGrp="1"/>
          </p:cNvGraphicFramePr>
          <p:nvPr/>
        </p:nvGraphicFramePr>
        <p:xfrm>
          <a:off x="723454" y="4031290"/>
          <a:ext cx="7642440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24580">
                  <a:extLst>
                    <a:ext uri="{9D8B030D-6E8A-4147-A177-3AD203B41FA5}">
                      <a16:colId xmlns:a16="http://schemas.microsoft.com/office/drawing/2014/main" val="214623982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8345966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88408814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74396643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98200541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39985658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515286768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407394605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90200637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99050484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167661694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8177139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63579177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3067580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47515702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68012957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877753871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74506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63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0D1A5C-BB49-41B3-887B-58692FAC713D}"/>
              </a:ext>
            </a:extLst>
          </p:cNvPr>
          <p:cNvSpPr txBox="1"/>
          <p:nvPr/>
        </p:nvSpPr>
        <p:spPr>
          <a:xfrm>
            <a:off x="609809" y="4576034"/>
            <a:ext cx="281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multiples of 5</a:t>
            </a:r>
          </a:p>
        </p:txBody>
      </p:sp>
    </p:spTree>
    <p:extLst>
      <p:ext uri="{BB962C8B-B14F-4D97-AF65-F5344CB8AC3E}">
        <p14:creationId xmlns:p14="http://schemas.microsoft.com/office/powerpoint/2010/main" val="128624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𝒊𝒆𝒗𝒆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𝒓𝒂𝒕𝒐𝒔𝒕𝒉𝒆𝒏𝒆𝒔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List all numbers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2…</m:t>
                        </m:r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Pick the first one and declare it as prime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Remove all its multiples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Go back to step 1, until we reach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[2…19]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blipFill>
                <a:blip r:embed="rId4"/>
                <a:stretch>
                  <a:fillRect l="-106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953BB-68E8-4E9C-B9B9-2ED6BC49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23417"/>
              </p:ext>
            </p:extLst>
          </p:nvPr>
        </p:nvGraphicFramePr>
        <p:xfrm>
          <a:off x="723454" y="4031290"/>
          <a:ext cx="7642440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24580">
                  <a:extLst>
                    <a:ext uri="{9D8B030D-6E8A-4147-A177-3AD203B41FA5}">
                      <a16:colId xmlns:a16="http://schemas.microsoft.com/office/drawing/2014/main" val="214623982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8345966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88408814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74396643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98200541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39985658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515286768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407394605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90200637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99050484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167661694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8177139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63579177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3067580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47515702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68012957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877753871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74506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63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0D1A5C-BB49-41B3-887B-58692FAC713D}"/>
              </a:ext>
            </a:extLst>
          </p:cNvPr>
          <p:cNvSpPr txBox="1"/>
          <p:nvPr/>
        </p:nvSpPr>
        <p:spPr>
          <a:xfrm>
            <a:off x="609809" y="4576034"/>
            <a:ext cx="281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</a:t>
            </a:r>
          </a:p>
        </p:txBody>
      </p:sp>
    </p:spTree>
    <p:extLst>
      <p:ext uri="{BB962C8B-B14F-4D97-AF65-F5344CB8AC3E}">
        <p14:creationId xmlns:p14="http://schemas.microsoft.com/office/powerpoint/2010/main" val="350925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𝒊𝒆𝒗𝒆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𝒓𝒂𝒕𝒐𝒔𝒕𝒉𝒆𝒏𝒆𝒔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/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List all numbers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2…</m:t>
                        </m:r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Pick the first one and declare it as prime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Remove all its multiples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Go back to step 1, until we reach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[2…19]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79" y="1171523"/>
                <a:ext cx="7430715" cy="2685863"/>
              </a:xfrm>
              <a:prstGeom prst="rect">
                <a:avLst/>
              </a:prstGeom>
              <a:blipFill>
                <a:blip r:embed="rId4"/>
                <a:stretch>
                  <a:fillRect l="-106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953BB-68E8-4E9C-B9B9-2ED6BC497A61}"/>
              </a:ext>
            </a:extLst>
          </p:cNvPr>
          <p:cNvGraphicFramePr>
            <a:graphicFrameLocks noGrp="1"/>
          </p:cNvGraphicFramePr>
          <p:nvPr/>
        </p:nvGraphicFramePr>
        <p:xfrm>
          <a:off x="723454" y="4031290"/>
          <a:ext cx="7642440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24580">
                  <a:extLst>
                    <a:ext uri="{9D8B030D-6E8A-4147-A177-3AD203B41FA5}">
                      <a16:colId xmlns:a16="http://schemas.microsoft.com/office/drawing/2014/main" val="214623982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8345966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884088149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74396643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98200541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399856586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515286768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407394605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90200637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99050484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167661694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8177139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1635791773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30675800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2047515702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3680129575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877753871"/>
                    </a:ext>
                  </a:extLst>
                </a:gridCol>
                <a:gridCol w="424580">
                  <a:extLst>
                    <a:ext uri="{9D8B030D-6E8A-4147-A177-3AD203B41FA5}">
                      <a16:colId xmlns:a16="http://schemas.microsoft.com/office/drawing/2014/main" val="74506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63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0D1A5C-BB49-41B3-887B-58692FAC713D}"/>
              </a:ext>
            </a:extLst>
          </p:cNvPr>
          <p:cNvSpPr txBox="1"/>
          <p:nvPr/>
        </p:nvSpPr>
        <p:spPr>
          <a:xfrm>
            <a:off x="609809" y="4576034"/>
            <a:ext cx="362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multiples of 7 … and so on …</a:t>
            </a:r>
          </a:p>
        </p:txBody>
      </p:sp>
    </p:spTree>
    <p:extLst>
      <p:ext uri="{BB962C8B-B14F-4D97-AF65-F5344CB8AC3E}">
        <p14:creationId xmlns:p14="http://schemas.microsoft.com/office/powerpoint/2010/main" val="180430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𝒊𝒆𝒗𝒆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𝒓𝒂𝒕𝒐𝒔𝒕𝒉𝒆𝒏𝒆𝒔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/>
              <p:nvPr/>
            </p:nvSpPr>
            <p:spPr>
              <a:xfrm>
                <a:off x="311700" y="1738113"/>
                <a:ext cx="3882821" cy="1204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Runs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proof not so hard check it online!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738113"/>
                <a:ext cx="3882821" cy="1204432"/>
              </a:xfrm>
              <a:prstGeom prst="rect">
                <a:avLst/>
              </a:prstGeom>
              <a:blipFill>
                <a:blip r:embed="rId5"/>
                <a:stretch>
                  <a:fillRect l="-2041" t="-3535" r="-314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781BA1-B8C4-4F69-9EF1-516A6EFCA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217821"/>
            <a:ext cx="3436918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1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𝒊𝒆𝒗𝒆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𝒓𝒂𝒕𝒐𝒔𝒕𝒉𝒆𝒏𝒆𝒔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/>
              <p:nvPr/>
            </p:nvSpPr>
            <p:spPr>
              <a:xfrm>
                <a:off x="311700" y="1738113"/>
                <a:ext cx="4045147" cy="1943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Runs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proof not so hard check it online!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We get primality testing for free!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7A016-8252-4E21-9BE8-79B8073E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738113"/>
                <a:ext cx="4045147" cy="1943096"/>
              </a:xfrm>
              <a:prstGeom prst="rect">
                <a:avLst/>
              </a:prstGeom>
              <a:blipFill>
                <a:blip r:embed="rId4"/>
                <a:stretch>
                  <a:fillRect l="-1958" t="-2194" b="-6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781BA1-B8C4-4F69-9EF1-516A6EFCA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17821"/>
            <a:ext cx="3436918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4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GCD &amp; LCM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761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𝑮𝑪𝑫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8" y="1392452"/>
                <a:ext cx="743071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Euclidean algorithm: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Idea: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Thus we can compute GCD recursively:</a:t>
                </a:r>
              </a:p>
              <a:p>
                <a:pPr lvl="1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Runs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8" y="1392452"/>
                <a:ext cx="7430715" cy="3046988"/>
              </a:xfrm>
              <a:prstGeom prst="rect">
                <a:avLst/>
              </a:prstGeom>
              <a:blipFill>
                <a:blip r:embed="rId5"/>
                <a:stretch>
                  <a:fillRect l="-1313" t="-1400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9C82DA2-9000-4E3F-B16E-9FA5FA206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548" y="3040106"/>
            <a:ext cx="3048264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8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37889" y="138459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Your thoughts?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30E62-3A09-4AC4-A860-695362BAD489}"/>
              </a:ext>
            </a:extLst>
          </p:cNvPr>
          <p:cNvSpPr txBox="1"/>
          <p:nvPr/>
        </p:nvSpPr>
        <p:spPr>
          <a:xfrm>
            <a:off x="4114800" y="211498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87B5D-983C-4D72-A617-0F1A9DBE3CC3}"/>
              </a:ext>
            </a:extLst>
          </p:cNvPr>
          <p:cNvSpPr txBox="1"/>
          <p:nvPr/>
        </p:nvSpPr>
        <p:spPr>
          <a:xfrm>
            <a:off x="4114800" y="211498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74450-98A8-4A54-A0A8-2E73EFE39386}"/>
              </a:ext>
            </a:extLst>
          </p:cNvPr>
          <p:cNvSpPr txBox="1"/>
          <p:nvPr/>
        </p:nvSpPr>
        <p:spPr>
          <a:xfrm>
            <a:off x="4114800" y="2113877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1908180-A382-461F-B446-3730CEDBA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741" y="1935570"/>
            <a:ext cx="8118600" cy="16068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Maybe we start a students group/club?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Organize events, contests and tech talks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Anyone interested in the idea?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let me know what you think of these tutorials!</a:t>
            </a:r>
          </a:p>
        </p:txBody>
      </p:sp>
    </p:spTree>
    <p:extLst>
      <p:ext uri="{BB962C8B-B14F-4D97-AF65-F5344CB8AC3E}">
        <p14:creationId xmlns:p14="http://schemas.microsoft.com/office/powerpoint/2010/main" val="882279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𝑮𝑪𝑫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𝑳𝑪𝑴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12569" y="1392452"/>
                <a:ext cx="7430715" cy="2955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Facts: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400" dirty="0"/>
                  <a:t>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𝐿𝐶𝑀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can we compute LCM efficiently?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9" y="1392452"/>
                <a:ext cx="7430715" cy="2955168"/>
              </a:xfrm>
              <a:prstGeom prst="rect">
                <a:avLst/>
              </a:prstGeom>
              <a:blipFill>
                <a:blip r:embed="rId5"/>
                <a:stretch>
                  <a:fillRect l="-1231" t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838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𝑮𝑪𝑫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𝑳𝑪𝑴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12569" y="1392452"/>
                <a:ext cx="7430715" cy="3678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Facts: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400" dirty="0"/>
                  <a:t>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𝐿𝐶𝑀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can we compute LCM efficiently?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𝐿𝐶𝑀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𝐺𝐶𝐷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9" y="1392452"/>
                <a:ext cx="7430715" cy="3678508"/>
              </a:xfrm>
              <a:prstGeom prst="rect">
                <a:avLst/>
              </a:prstGeom>
              <a:blipFill>
                <a:blip r:embed="rId4"/>
                <a:stretch>
                  <a:fillRect l="-1231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99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𝑩𝒆𝒛𝒐𝒖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𝒊𝒅𝒆𝒏𝒕𝒊𝒕𝒚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478910" y="1392452"/>
                <a:ext cx="7430715" cy="3372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21,12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21,12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21=1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21,12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10" y="1392452"/>
                <a:ext cx="7430715" cy="3372270"/>
              </a:xfrm>
              <a:prstGeom prst="rect">
                <a:avLst/>
              </a:prstGeom>
              <a:blipFill>
                <a:blip r:embed="rId6"/>
                <a:stretch>
                  <a:fillRect l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4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𝑩𝒆𝒛𝒐𝒖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𝒊𝒅𝒆𝒏𝒕𝒊𝒕𝒚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478910" y="1392452"/>
                <a:ext cx="7430715" cy="3155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21,12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21,12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:21=1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:12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:9=3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𝐺𝐶𝐷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21,12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10" y="1392452"/>
                <a:ext cx="7430715" cy="3155416"/>
              </a:xfrm>
              <a:prstGeom prst="rect">
                <a:avLst/>
              </a:prstGeom>
              <a:blipFill>
                <a:blip r:embed="rId4"/>
                <a:stretch>
                  <a:fillRect l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Circular 1">
            <a:extLst>
              <a:ext uri="{FF2B5EF4-FFF2-40B4-BE49-F238E27FC236}">
                <a16:creationId xmlns:a16="http://schemas.microsoft.com/office/drawing/2014/main" id="{8EBF8A86-3E74-4674-841C-A110ABA39AF6}"/>
              </a:ext>
            </a:extLst>
          </p:cNvPr>
          <p:cNvSpPr/>
          <p:nvPr/>
        </p:nvSpPr>
        <p:spPr>
          <a:xfrm rot="18159543" flipV="1">
            <a:off x="5778090" y="2555527"/>
            <a:ext cx="1072260" cy="140225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26838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FB0CB8-5FAF-4899-9302-1075249AA0A6}"/>
                  </a:ext>
                </a:extLst>
              </p:cNvPr>
              <p:cNvSpPr txBox="1"/>
              <p:nvPr/>
            </p:nvSpPr>
            <p:spPr>
              <a:xfrm>
                <a:off x="7096665" y="2571750"/>
                <a:ext cx="1877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Back tracing gives 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3=−1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+2(12)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FB0CB8-5FAF-4899-9302-1075249A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665" y="2571750"/>
                <a:ext cx="1877437" cy="523220"/>
              </a:xfrm>
              <a:prstGeom prst="rect">
                <a:avLst/>
              </a:prstGeom>
              <a:blipFill>
                <a:blip r:embed="rId5"/>
                <a:stretch>
                  <a:fillRect l="-974" t="-2326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68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Fast exponentiation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7906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𝑬𝒙𝒑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7" y="1392452"/>
                <a:ext cx="85205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“Slow” exponentiation algorithm: </a:t>
                </a:r>
                <a:r>
                  <a:rPr lang="en-US" sz="2400" dirty="0"/>
                  <a:t>We want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7" y="1392452"/>
                <a:ext cx="8520599" cy="1200329"/>
              </a:xfrm>
              <a:prstGeom prst="rect">
                <a:avLst/>
              </a:prstGeom>
              <a:blipFill>
                <a:blip r:embed="rId5"/>
                <a:stretch>
                  <a:fillRect l="-1145" t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0CA37C-3931-4C5C-BE49-36625D3C1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373" y="2720865"/>
            <a:ext cx="3547083" cy="16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4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𝑬𝒙𝒑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8" y="1392452"/>
                <a:ext cx="8182468" cy="281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Fast exponentiation algorithm: </a:t>
                </a:r>
                <a:r>
                  <a:rPr lang="en-US" sz="2400" dirty="0"/>
                  <a:t>We want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Idea: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even,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otherwise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 we only need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then square it and multiply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odd</a:t>
                </a:r>
              </a:p>
              <a:p>
                <a:pPr lvl="1"/>
                <a:endParaRPr lang="en-US" sz="24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Runs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8" y="1392452"/>
                <a:ext cx="8182468" cy="2814873"/>
              </a:xfrm>
              <a:prstGeom prst="rect">
                <a:avLst/>
              </a:prstGeom>
              <a:blipFill>
                <a:blip r:embed="rId7"/>
                <a:stretch>
                  <a:fillRect l="-1192" t="-1515" b="-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964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𝑬𝒙𝒑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8" y="1392452"/>
                <a:ext cx="8182468" cy="281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Fast exponentiation algorithm: </a:t>
                </a:r>
                <a:r>
                  <a:rPr lang="en-US" sz="2400" dirty="0"/>
                  <a:t>We want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Idea: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even,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otherwise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 we only need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then square it and multiply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odd</a:t>
                </a:r>
              </a:p>
              <a:p>
                <a:pPr lvl="1"/>
                <a:endParaRPr lang="en-US" sz="24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Runs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8" y="1392452"/>
                <a:ext cx="8182468" cy="2814873"/>
              </a:xfrm>
              <a:prstGeom prst="rect">
                <a:avLst/>
              </a:prstGeom>
              <a:blipFill>
                <a:blip r:embed="rId4"/>
                <a:stretch>
                  <a:fillRect l="-1192" t="-1515" b="-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B420A17-900F-485D-95A1-E47409E80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310" y="3365890"/>
            <a:ext cx="3011395" cy="14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8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𝑬𝒙𝒑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𝒕𝒊𝒎𝒆𝒔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8" y="1392452"/>
                <a:ext cx="8182468" cy="160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want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𝑬𝒙𝒑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 each one using </a:t>
                </a:r>
                <a:r>
                  <a:rPr lang="en-US" sz="2400" dirty="0" err="1"/>
                  <a:t>fastExpo</a:t>
                </a:r>
                <a:r>
                  <a:rPr lang="en-US" sz="2400" dirty="0"/>
                  <a:t>? No!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 using </a:t>
                </a:r>
                <a:r>
                  <a:rPr lang="en-US" sz="2400" dirty="0" err="1"/>
                  <a:t>slowExpo</a:t>
                </a:r>
                <a:r>
                  <a:rPr lang="en-US" sz="2400" dirty="0"/>
                  <a:t>? No!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using </a:t>
                </a:r>
                <a:r>
                  <a:rPr lang="en-US" sz="2400" dirty="0" err="1"/>
                  <a:t>fastExpo</a:t>
                </a:r>
                <a:r>
                  <a:rPr lang="en-US" sz="2400" dirty="0"/>
                  <a:t> then </a:t>
                </a:r>
                <a:r>
                  <a:rPr lang="en-US" sz="2400" dirty="0" err="1"/>
                  <a:t>slowExpo</a:t>
                </a:r>
                <a:r>
                  <a:rPr lang="en-US" sz="2400" dirty="0"/>
                  <a:t> the rest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8" y="1392452"/>
                <a:ext cx="8182468" cy="1601272"/>
              </a:xfrm>
              <a:prstGeom prst="rect">
                <a:avLst/>
              </a:prstGeom>
              <a:blipFill>
                <a:blip r:embed="rId5"/>
                <a:stretch>
                  <a:fillRect l="-1192" t="-2662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160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Modulo arithmetic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70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52157" y="491502"/>
            <a:ext cx="8118600" cy="72874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Topics today:</a:t>
            </a: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1784250"/>
            <a:ext cx="8118600" cy="19309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Preliminaries &amp; Number theory</a:t>
            </a:r>
          </a:p>
          <a:p>
            <a:pPr marL="342900" lv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Combinatorics</a:t>
            </a:r>
          </a:p>
          <a:p>
            <a:pPr marL="342900" lv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Matrix power</a:t>
            </a:r>
          </a:p>
          <a:p>
            <a:pPr marL="342900" lv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839500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we usually define it as the remainder when dividing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1200329"/>
              </a:xfrm>
              <a:prstGeom prst="rect">
                <a:avLst/>
              </a:prstGeom>
              <a:blipFill>
                <a:blip r:embed="rId7"/>
                <a:stretch>
                  <a:fillRect l="-1043" t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26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we usually define it as the remainder when dividing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2400" b="0" dirty="0"/>
                  <a:t>, numbers mod n are called a ring, I call it a “mod class” thou :P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1938992"/>
              </a:xfrm>
              <a:prstGeom prst="rect">
                <a:avLst/>
              </a:prstGeom>
              <a:blipFill>
                <a:blip r:embed="rId4"/>
                <a:stretch>
                  <a:fillRect l="-1043" t="-2201" r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70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we usually define it as the remainder when dividing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2400" b="0" dirty="0"/>
                  <a:t>, numbers mod n are called a ring, I call it a “mod class” thou :P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You will often see “... and output the answer modulo n” in problem statements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2677656"/>
              </a:xfrm>
              <a:prstGeom prst="rect">
                <a:avLst/>
              </a:prstGeom>
              <a:blipFill>
                <a:blip r:embed="rId4"/>
                <a:stretch>
                  <a:fillRect l="-1043" t="-1595" r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729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we usually define it as the remainder when dividing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2400" b="0" dirty="0"/>
                  <a:t>, numbers mod n are called a ring, I call it a “mod class” thou :P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You will often see “... and output the answer modulo n” in problem statements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These rules come in handy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3785652"/>
              </a:xfrm>
              <a:prstGeom prst="rect">
                <a:avLst/>
              </a:prstGeom>
              <a:blipFill>
                <a:blip r:embed="rId4"/>
                <a:stretch>
                  <a:fillRect l="-1043" t="-1127" r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549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we usually define it as the remainder when dividing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2400" b="0" dirty="0"/>
                  <a:t>, numbers mod n are called a ring, I call it a “mod class” though :P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You will often see ““... and output the answer modulo n” in problem statements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These rules come in handy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 division! (check multiplication inverse)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4154984"/>
              </a:xfrm>
              <a:prstGeom prst="rect">
                <a:avLst/>
              </a:prstGeom>
              <a:blipFill>
                <a:blip r:embed="rId4"/>
                <a:stretch>
                  <a:fillRect l="-1043" t="-1026" r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18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𝑰𝒎𝒑𝒐𝒓𝒕𝒂𝒏𝒕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𝒏𝒐𝒕𝒆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are talking about the CS version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en-US" sz="2400" dirty="0"/>
                  <a:t> here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461665"/>
              </a:xfrm>
              <a:prstGeom prst="rect">
                <a:avLst/>
              </a:prstGeom>
              <a:blipFill>
                <a:blip r:embed="rId5"/>
                <a:stretch>
                  <a:fillRect l="-104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860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𝑰𝒎𝒑𝒐𝒓𝒕𝒂𝒏𝒕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𝒏𝒐𝒕𝒆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are talking about the CS version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en-US" sz="2400" dirty="0"/>
                  <a:t> here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can be negative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−7 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9=−7!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830997"/>
              </a:xfrm>
              <a:prstGeom prst="rect">
                <a:avLst/>
              </a:prstGeom>
              <a:blipFill>
                <a:blip r:embed="rId4"/>
                <a:stretch>
                  <a:fillRect l="-1043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69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𝑰𝒎𝒑𝒐𝒓𝒕𝒂𝒏𝒕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𝒏𝒐𝒕𝒆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are talking about the CS version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en-US" sz="2400" dirty="0"/>
                  <a:t> here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can be negative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−7 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9=−7!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want the smallest positive value, a possible fix?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1200329"/>
              </a:xfrm>
              <a:prstGeom prst="rect">
                <a:avLst/>
              </a:prstGeom>
              <a:blipFill>
                <a:blip r:embed="rId4"/>
                <a:stretch>
                  <a:fillRect l="-1043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981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𝑰𝒎𝒑𝒐𝒓𝒕𝒂𝒏𝒕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𝒏𝒐𝒕𝒆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are talking about the CS version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en-US" sz="2400" dirty="0"/>
                  <a:t> here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can be negative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−7 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9=−7!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want the smallest positive value, a possible fix?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Always 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before taking the mod!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1569660"/>
              </a:xfrm>
              <a:prstGeom prst="rect">
                <a:avLst/>
              </a:prstGeom>
              <a:blipFill>
                <a:blip r:embed="rId4"/>
                <a:stretch>
                  <a:fillRect l="-1043" t="-2713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61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𝑰𝒎𝒑𝒐𝒓𝒕𝒂𝒏𝒕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𝒏𝒐𝒕𝒆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are talking about the CS version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en-US" sz="2400" dirty="0"/>
                  <a:t> here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can be negative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−7 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9=−7!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want the smallest positive value, a possible fix?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Always 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before taking the mod!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about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9=−3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1938992"/>
              </a:xfrm>
              <a:prstGeom prst="rect">
                <a:avLst/>
              </a:prstGeom>
              <a:blipFill>
                <a:blip r:embed="rId4"/>
                <a:stretch>
                  <a:fillRect l="-1043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9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52157" y="491502"/>
            <a:ext cx="8118600" cy="72874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math?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Shape 6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12700" y="1784250"/>
                <a:ext cx="8118600" cy="1747708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342900" lv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Many problems require some mathematical intuition</a:t>
                </a:r>
              </a:p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US" dirty="0"/>
                  <a:t>Math can produce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formula solutions</a:t>
                </a:r>
              </a:p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US" dirty="0"/>
                  <a:t>Most contests will contain a math problem</a:t>
                </a:r>
              </a:p>
              <a:p>
                <a:pPr marL="342900" lv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CS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Math</a:t>
                </a:r>
              </a:p>
            </p:txBody>
          </p:sp>
        </mc:Choice>
        <mc:Fallback xmlns="">
          <p:sp>
            <p:nvSpPr>
              <p:cNvPr id="60" name="Shape 6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2700" y="1784250"/>
                <a:ext cx="8118600" cy="1747708"/>
              </a:xfrm>
              <a:prstGeom prst="rect">
                <a:avLst/>
              </a:prstGeom>
              <a:blipFill>
                <a:blip r:embed="rId4"/>
                <a:stretch>
                  <a:fillRect l="-976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55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𝑰𝒎𝒑𝒐𝒓𝒕𝒂𝒏𝒕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𝒏𝒐𝒕𝒆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are talking about the CS version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en-US" sz="2400" dirty="0"/>
                  <a:t> here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can be negative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−7 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9=−7!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want the smallest positive value, a possible fix?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Always 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before taking the mod!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about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9=−3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can be larger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we need to take mode first then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2677656"/>
              </a:xfrm>
              <a:prstGeom prst="rect">
                <a:avLst/>
              </a:prstGeom>
              <a:blipFill>
                <a:blip r:embed="rId4"/>
                <a:stretch>
                  <a:fillRect l="-1043" t="-1595" r="-1192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536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𝑰𝒎𝒑𝒐𝒓𝒕𝒂𝒏𝒕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𝒏𝒐𝒕𝒆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3463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are talking about the CS version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en-US" sz="2400" dirty="0"/>
                  <a:t> here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can be negative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−7 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9=−7!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want the smallest positive value, a possible fix?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Always 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before taking the mod!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about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9=−3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can be larger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we need to take mode first then 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I.e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Different in C++/Java from Python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3463833"/>
              </a:xfrm>
              <a:prstGeom prst="rect">
                <a:avLst/>
              </a:prstGeom>
              <a:blipFill>
                <a:blip r:embed="rId4"/>
                <a:stretch>
                  <a:fillRect l="-1043" t="-1232" r="-1192" b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517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699" y="1893300"/>
            <a:ext cx="8535933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Divisors &amp; factorization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9076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𝑭𝒂𝒄𝒕𝒐𝒓𝒊𝒛𝒂𝒕𝒊𝒐𝒏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96108"/>
                <a:ext cx="8182468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400" dirty="0"/>
                  <a:t>,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1,…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we do about this?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96108"/>
                <a:ext cx="8182468" cy="886012"/>
              </a:xfrm>
              <a:prstGeom prst="rect">
                <a:avLst/>
              </a:prstGeom>
              <a:blipFill>
                <a:blip r:embed="rId6"/>
                <a:stretch>
                  <a:fillRect l="-1043" t="-274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511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𝑭𝒂𝒄𝒕𝒐𝒓𝒊𝒛𝒂𝒕𝒊𝒐𝒏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559304" y="1779529"/>
                <a:ext cx="7574930" cy="1255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400" dirty="0"/>
                  <a:t>,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1,…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we do about this?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Generate all the primes and try them one by one!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4" y="1779529"/>
                <a:ext cx="7574930" cy="1255344"/>
              </a:xfrm>
              <a:prstGeom prst="rect">
                <a:avLst/>
              </a:prstGeom>
              <a:blipFill>
                <a:blip r:embed="rId5"/>
                <a:stretch>
                  <a:fillRect l="-1127" t="-1942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2235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𝑭𝒂𝒄𝒕𝒐𝒓𝒊𝒛𝒂𝒕𝒊𝒐𝒏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615403" y="4467642"/>
                <a:ext cx="757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𝑊h𝑦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03" y="4467642"/>
                <a:ext cx="757493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12568C-7A56-4C48-B270-087566216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126" y="1145629"/>
            <a:ext cx="3368332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554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244626-A418-4889-9C87-171E2C8B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494" y="0"/>
            <a:ext cx="58850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5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𝑭𝒂𝒄𝒕𝒐𝒓𝒊𝒛𝒂𝒕𝒊𝒐𝒏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𝐧𝐨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𝐨𝐯𝐞𝐫𝐟𝐥𝐨𝐰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824514-3216-4A76-8BFA-50517AF3E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713" y="1312697"/>
            <a:ext cx="5648597" cy="28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579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𝑭𝒂𝒄𝒕𝒐𝒓𝒊𝒛𝒂𝒕𝒊𝒐𝒏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316962"/>
                <a:ext cx="8182468" cy="361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400" dirty="0"/>
                  <a:t>,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1,…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we can we do about this?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Generate all the primes and try them one by one!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reduce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so limit is also shrinking!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, but very efficient in practice!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Few useful things: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𝑑𝑖𝑣𝑖𝑠𝑜𝑟𝑠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316962"/>
                <a:ext cx="8182468" cy="3618811"/>
              </a:xfrm>
              <a:prstGeom prst="rect">
                <a:avLst/>
              </a:prstGeom>
              <a:blipFill>
                <a:blip r:embed="rId4"/>
                <a:stretch>
                  <a:fillRect l="-1043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754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8008621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/>
            <a:r>
              <a:rPr lang="en-US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21905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8008621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/>
            <a:r>
              <a:rPr lang="en-US" dirty="0"/>
              <a:t>Useful stuff to know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𝑭𝒂𝒄𝒕𝒐𝒓𝒊𝒂𝒍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43098"/>
                <a:ext cx="81824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=1∗2∗3∗…∗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0!=1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Grow</a:t>
                </a:r>
                <a:r>
                  <a:rPr lang="en-US" sz="2400" dirty="0"/>
                  <a:t>s very large, can only fit up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b="0" dirty="0"/>
                  <a:t> in an integer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Usually problem involving factorials involve the mod operator to prevent overflows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Also, usually problems requires more than one factorial value.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Simple and efficient way is precompute a factorial table: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43098"/>
                <a:ext cx="8182468" cy="2677656"/>
              </a:xfrm>
              <a:prstGeom prst="rect">
                <a:avLst/>
              </a:prstGeom>
              <a:blipFill>
                <a:blip r:embed="rId4"/>
                <a:stretch>
                  <a:fillRect l="-1043" t="-683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CC8B6E8-906A-4C9C-85C1-E78351DC6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551" y="4028697"/>
            <a:ext cx="4328535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32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𝑩𝒊𝒏𝒐𝒎𝒊𝒂𝒍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𝒄𝒐𝒆𝒇𝒇𝒊𝒄𝒊𝒆𝒏𝒕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26961"/>
                <a:ext cx="8182468" cy="66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26961"/>
                <a:ext cx="8182468" cy="662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56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𝑩𝒊𝒏𝒐𝒎𝒊𝒂𝒍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𝒄𝒐𝒆𝒇𝒇𝒊𝒄𝒊𝒆𝒏𝒕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26961"/>
                <a:ext cx="8182468" cy="103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be computed directly … but overflow!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26961"/>
                <a:ext cx="8182468" cy="1031564"/>
              </a:xfrm>
              <a:prstGeom prst="rect">
                <a:avLst/>
              </a:prstGeom>
              <a:blipFill>
                <a:blip r:embed="rId4"/>
                <a:stretch>
                  <a:fillRect l="-1043" b="-13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792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𝑩𝒊𝒏𝒐𝒎𝒊𝒂𝒍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𝒄𝒐𝒆𝒇𝒇𝒊𝒄𝒊𝒆𝒏𝒕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26961"/>
                <a:ext cx="8182468" cy="1770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be computed directly … but overflow!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Can we use direct formula</a:t>
                </a:r>
                <a:r>
                  <a:rPr lang="en-US" sz="2400" dirty="0"/>
                  <a:t> to compute if we know the ending result fit in an integer?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26961"/>
                <a:ext cx="8182468" cy="1770228"/>
              </a:xfrm>
              <a:prstGeom prst="rect">
                <a:avLst/>
              </a:prstGeom>
              <a:blipFill>
                <a:blip r:embed="rId4"/>
                <a:stretch>
                  <a:fillRect l="-1043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4993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𝑩𝒊𝒏𝒐𝒎𝒊𝒂𝒍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𝒄𝒐𝒆𝒇𝒇𝒊𝒄𝒊𝒆𝒏𝒕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26961"/>
                <a:ext cx="8182468" cy="213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be computed directly … but overflow!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Can we use direct formula</a:t>
                </a:r>
                <a:r>
                  <a:rPr lang="en-US" sz="2400" dirty="0"/>
                  <a:t> to compute if we know the ending result fit in an integer?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Yes! Use GCD!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26961"/>
                <a:ext cx="8182468" cy="2139560"/>
              </a:xfrm>
              <a:prstGeom prst="rect">
                <a:avLst/>
              </a:prstGeom>
              <a:blipFill>
                <a:blip r:embed="rId4"/>
                <a:stretch>
                  <a:fillRect l="-1043" b="-5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633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𝑩𝒊𝒏𝒐𝒎𝒊𝒂𝒍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𝒄𝒐𝒆𝒇𝒇𝒊𝒄𝒊𝒆𝒏𝒕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26961"/>
                <a:ext cx="8182468" cy="2508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be computed directly … but overflow!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Can we use direct formula</a:t>
                </a:r>
                <a:r>
                  <a:rPr lang="en-US" sz="2400" dirty="0"/>
                  <a:t> to compute if we know the ending result fit in an integer?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Yes! Use GCD!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Another way would be </a:t>
                </a:r>
                <a:r>
                  <a:rPr lang="en-US" sz="2400" dirty="0"/>
                  <a:t>using pascal triangle!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26961"/>
                <a:ext cx="8182468" cy="2508892"/>
              </a:xfrm>
              <a:prstGeom prst="rect">
                <a:avLst/>
              </a:prstGeom>
              <a:blipFill>
                <a:blip r:embed="rId4"/>
                <a:stretch>
                  <a:fillRect l="-1043" b="-4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095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𝑷𝒂𝒔𝒄𝒂𝒍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𝒕𝒓𝒊𝒂𝒏𝒈𝒍𝒆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4A1071-3305-461C-968F-BF6C6C7AF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794" y="1527586"/>
            <a:ext cx="6437784" cy="24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770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𝑩𝒊𝒏𝒐𝒎𝒊𝒂𝒍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𝒄𝒐𝒆𝒇𝒇𝒊𝒄𝒊𝒆𝒏𝒕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26961"/>
                <a:ext cx="8182468" cy="2878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be computed directly … but overflow!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Can we use direct formula</a:t>
                </a:r>
                <a:r>
                  <a:rPr lang="en-US" sz="2400" dirty="0"/>
                  <a:t> to compute if we know the ending result fit in an integer?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Yes! Use GCD!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Another way would be </a:t>
                </a:r>
                <a:r>
                  <a:rPr lang="en-US" sz="2400" dirty="0"/>
                  <a:t>using pascal triangle!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Can we be more memory efficient?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26961"/>
                <a:ext cx="8182468" cy="2878224"/>
              </a:xfrm>
              <a:prstGeom prst="rect">
                <a:avLst/>
              </a:prstGeom>
              <a:blipFill>
                <a:blip r:embed="rId4"/>
                <a:stretch>
                  <a:fillRect l="-1043" b="-4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378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𝑩𝒊𝒏𝒐𝒎𝒊𝒂𝒍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𝒄𝒐𝒆𝒇𝒇𝒊𝒄𝒊𝒆𝒏𝒕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26961"/>
                <a:ext cx="8182468" cy="324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be computed directly … but overflow!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Can we use direct formula</a:t>
                </a:r>
                <a:r>
                  <a:rPr lang="en-US" sz="2400" dirty="0"/>
                  <a:t> to compute if we know the ending result fit in an integer?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Yes! Use GCD!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Another way would be </a:t>
                </a:r>
                <a:r>
                  <a:rPr lang="en-US" sz="2400" dirty="0"/>
                  <a:t>using pascal triangle!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Can we be more memory efficient?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Yes, s</a:t>
                </a:r>
                <a:r>
                  <a:rPr lang="en-US" sz="2400" b="0" dirty="0"/>
                  <a:t>tore only the last row!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26961"/>
                <a:ext cx="8182468" cy="3247556"/>
              </a:xfrm>
              <a:prstGeom prst="rect">
                <a:avLst/>
              </a:prstGeom>
              <a:blipFill>
                <a:blip r:embed="rId4"/>
                <a:stretch>
                  <a:fillRect l="-1043" b="-2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5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𝑪𝒂𝒕𝒂𝒍𝒂𝒏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𝒏𝒖𝒎𝒃𝒆𝒓𝒔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11502"/>
                <a:ext cx="8182468" cy="653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b="0" dirty="0"/>
                  <a:t> and it counts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11502"/>
                <a:ext cx="8182468" cy="653833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7E17E-77BA-44A3-8B20-954C27FF1B08}"/>
                  </a:ext>
                </a:extLst>
              </p:cNvPr>
              <p:cNvSpPr txBox="1"/>
              <p:nvPr/>
            </p:nvSpPr>
            <p:spPr>
              <a:xfrm>
                <a:off x="480766" y="4779336"/>
                <a:ext cx="8182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𝑆𝑜𝑢𝑟𝑐𝑒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hlinkClick r:id="rId5"/>
                  </a:rPr>
                  <a:t>https://en.wikipedia.org/wiki/Catalan_number#Applications_in_combinatorics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7E17E-77BA-44A3-8B20-954C27FF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4779336"/>
                <a:ext cx="8182468" cy="830997"/>
              </a:xfrm>
              <a:prstGeom prst="rect">
                <a:avLst/>
              </a:prstGeom>
              <a:blipFill>
                <a:blip r:embed="rId6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31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𝑪𝒉𝒆𝒂𝒕𝒔𝒉𝒆𝒆𝒕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8E2614A-010B-44E6-B248-E54E1FC4422C}"/>
              </a:ext>
            </a:extLst>
          </p:cNvPr>
          <p:cNvSpPr txBox="1"/>
          <p:nvPr/>
        </p:nvSpPr>
        <p:spPr>
          <a:xfrm>
            <a:off x="540618" y="1392452"/>
            <a:ext cx="7430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 this: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hlinkClick r:id="rId4"/>
              </a:rPr>
              <a:t>https://www.tug.org/texshowcase/cheat.pdf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than enough for most contests</a:t>
            </a:r>
          </a:p>
        </p:txBody>
      </p:sp>
    </p:spTree>
    <p:extLst>
      <p:ext uri="{BB962C8B-B14F-4D97-AF65-F5344CB8AC3E}">
        <p14:creationId xmlns:p14="http://schemas.microsoft.com/office/powerpoint/2010/main" val="23804666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𝑪𝒂𝒕𝒂𝒍𝒂𝒏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𝒏𝒖𝒎𝒃𝒆𝒓𝒔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11502"/>
                <a:ext cx="8182468" cy="1806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b="0" dirty="0"/>
                  <a:t> and it counts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number of monotonic lattice paths along the edges of a grid with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 square cells, which do not pass above the diagonal.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11502"/>
                <a:ext cx="8182468" cy="1806905"/>
              </a:xfrm>
              <a:prstGeom prst="rect">
                <a:avLst/>
              </a:prstGeom>
              <a:blipFill>
                <a:blip r:embed="rId4"/>
                <a:stretch>
                  <a:fillRect l="-1043" b="-6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7E17E-77BA-44A3-8B20-954C27FF1B08}"/>
                  </a:ext>
                </a:extLst>
              </p:cNvPr>
              <p:cNvSpPr txBox="1"/>
              <p:nvPr/>
            </p:nvSpPr>
            <p:spPr>
              <a:xfrm>
                <a:off x="480766" y="4779336"/>
                <a:ext cx="8182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𝑆𝑜𝑢𝑟𝑐𝑒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hlinkClick r:id="rId5"/>
                  </a:rPr>
                  <a:t>https://en.wikipedia.org/wiki/Catalan_number#Applications_in_combinatorics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7E17E-77BA-44A3-8B20-954C27FF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4779336"/>
                <a:ext cx="8182468" cy="830997"/>
              </a:xfrm>
              <a:prstGeom prst="rect">
                <a:avLst/>
              </a:prstGeom>
              <a:blipFill>
                <a:blip r:embed="rId6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7058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𝑪𝒂𝒕𝒂𝒍𝒂𝒏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𝒏𝒖𝒎𝒃𝒆𝒓𝒔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11502"/>
                <a:ext cx="8182468" cy="2545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b="0" dirty="0"/>
                  <a:t> and it counts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number of monotonic lattice paths along the edges of a grid with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 square cells, which do not pass above the diagonal.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number of different triangulations convex polygon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+ 2 </m:t>
                    </m:r>
                  </m:oMath>
                </a14:m>
                <a:r>
                  <a:rPr lang="en-US" sz="2400" dirty="0"/>
                  <a:t>sides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11502"/>
                <a:ext cx="8182468" cy="2545569"/>
              </a:xfrm>
              <a:prstGeom prst="rect">
                <a:avLst/>
              </a:prstGeom>
              <a:blipFill>
                <a:blip r:embed="rId4"/>
                <a:stretch>
                  <a:fillRect l="-104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7E17E-77BA-44A3-8B20-954C27FF1B08}"/>
                  </a:ext>
                </a:extLst>
              </p:cNvPr>
              <p:cNvSpPr txBox="1"/>
              <p:nvPr/>
            </p:nvSpPr>
            <p:spPr>
              <a:xfrm>
                <a:off x="480766" y="4779336"/>
                <a:ext cx="8182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𝑆𝑜𝑢𝑟𝑐𝑒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hlinkClick r:id="rId5"/>
                  </a:rPr>
                  <a:t>https://en.wikipedia.org/wiki/Catalan_number#Applications_in_combinatorics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7E17E-77BA-44A3-8B20-954C27FF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4779336"/>
                <a:ext cx="8182468" cy="830997"/>
              </a:xfrm>
              <a:prstGeom prst="rect">
                <a:avLst/>
              </a:prstGeom>
              <a:blipFill>
                <a:blip r:embed="rId6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2972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𝑪𝒂𝒕𝒂𝒍𝒂𝒏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𝒏𝒖𝒎𝒃𝒆𝒓𝒔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111502"/>
                <a:ext cx="8182468" cy="3653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b="0" dirty="0"/>
                  <a:t> and it counts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number of monotonic lattice paths along the edges of a grid with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 square cells, which do not pass above the diagonal.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number of different triangulations convex polygon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+ 2 </m:t>
                    </m:r>
                  </m:oMath>
                </a14:m>
                <a:r>
                  <a:rPr lang="en-US" sz="2400" dirty="0"/>
                  <a:t>sides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number of expressions containing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 pairs of parentheses which are correctly matched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And many more…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111502"/>
                <a:ext cx="8182468" cy="3653564"/>
              </a:xfrm>
              <a:prstGeom prst="rect">
                <a:avLst/>
              </a:prstGeom>
              <a:blipFill>
                <a:blip r:embed="rId4"/>
                <a:stretch>
                  <a:fillRect l="-1043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7E17E-77BA-44A3-8B20-954C27FF1B08}"/>
                  </a:ext>
                </a:extLst>
              </p:cNvPr>
              <p:cNvSpPr txBox="1"/>
              <p:nvPr/>
            </p:nvSpPr>
            <p:spPr>
              <a:xfrm>
                <a:off x="480766" y="4779336"/>
                <a:ext cx="8182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𝑆𝑜𝑢𝑟𝑐𝑒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hlinkClick r:id="rId5"/>
                  </a:rPr>
                  <a:t>https://en.wikipedia.org/wiki/Catalan_number#Applications_in_combinatorics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7E17E-77BA-44A3-8B20-954C27FF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4779336"/>
                <a:ext cx="8182468" cy="830997"/>
              </a:xfrm>
              <a:prstGeom prst="rect">
                <a:avLst/>
              </a:prstGeom>
              <a:blipFill>
                <a:blip r:embed="rId6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5196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𝑪𝒂𝒕𝒂𝒍𝒂𝒏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𝒏𝒖𝒎𝒃𝒆𝒓𝒔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23510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26961"/>
                <a:ext cx="8182468" cy="1634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((()))     ()(())     ()()()     (())()     (()())</m:t>
                      </m:r>
                    </m:oMath>
                  </m:oMathPara>
                </a14:m>
                <a:endParaRPr lang="en-US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26961"/>
                <a:ext cx="8182468" cy="1634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7E17E-77BA-44A3-8B20-954C27FF1B08}"/>
                  </a:ext>
                </a:extLst>
              </p:cNvPr>
              <p:cNvSpPr txBox="1"/>
              <p:nvPr/>
            </p:nvSpPr>
            <p:spPr>
              <a:xfrm>
                <a:off x="480766" y="4779336"/>
                <a:ext cx="8182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𝑆𝑜𝑢𝑟𝑐𝑒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hlinkClick r:id="rId5"/>
                  </a:rPr>
                  <a:t>https://en.wikipedia.org/wiki/Catalan_number#Applications_in_combinatorics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7E17E-77BA-44A3-8B20-954C27FF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4779336"/>
                <a:ext cx="8182468" cy="830997"/>
              </a:xfrm>
              <a:prstGeom prst="rect">
                <a:avLst/>
              </a:prstGeom>
              <a:blipFill>
                <a:blip r:embed="rId6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DFE877D-F8FF-4B11-B7F7-273B7C71D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164" y="2786903"/>
            <a:ext cx="3594833" cy="18234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E80F7-7BDC-4AC0-B887-79AD9604AB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847" y="2731423"/>
            <a:ext cx="3398282" cy="16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816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8008621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/>
            <a:r>
              <a:rPr lang="en-US" dirty="0"/>
              <a:t>Matrix power</a:t>
            </a:r>
          </a:p>
        </p:txBody>
      </p:sp>
    </p:spTree>
    <p:extLst>
      <p:ext uri="{BB962C8B-B14F-4D97-AF65-F5344CB8AC3E}">
        <p14:creationId xmlns:p14="http://schemas.microsoft.com/office/powerpoint/2010/main" val="1632709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𝑴𝒐𝒕𝒊𝒗𝒂𝒕𝒊𝒐𝒏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43098"/>
                <a:ext cx="81824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Idea: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we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𝑓𝑖𝑏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b="0" dirty="0"/>
                  <a:t> faster than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43098"/>
                <a:ext cx="8182468" cy="830997"/>
              </a:xfrm>
              <a:prstGeom prst="rect">
                <a:avLst/>
              </a:prstGeom>
              <a:blipFill>
                <a:blip r:embed="rId4"/>
                <a:stretch>
                  <a:fillRect l="-1192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7646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𝑴𝒐𝒕𝒊𝒗𝒂𝒕𝒊𝒐𝒏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43098"/>
                <a:ext cx="8182468" cy="313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Idea: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we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𝑓𝑖𝑏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b="0" dirty="0"/>
                  <a:t> faster than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Yes!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Use raising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 to power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 then multiplying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/>
                  <a:t> gives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43098"/>
                <a:ext cx="8182468" cy="3138167"/>
              </a:xfrm>
              <a:prstGeom prst="rect">
                <a:avLst/>
              </a:prstGeom>
              <a:blipFill>
                <a:blip r:embed="rId4"/>
                <a:stretch>
                  <a:fillRect l="-1192" t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8365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𝑴𝒐𝒕𝒊𝒗𝒂𝒕𝒊𝒐𝒏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/>
              <p:nvPr/>
            </p:nvSpPr>
            <p:spPr>
              <a:xfrm>
                <a:off x="480766" y="1243098"/>
                <a:ext cx="8182468" cy="3968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Idea: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we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𝑓𝑖𝑏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b="0" dirty="0"/>
                  <a:t> faster than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Yes!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Use raising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 to power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 then multiplying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/>
                  <a:t> gives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82D06-17B1-4AB2-81F8-7155FEA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43098"/>
                <a:ext cx="8182468" cy="3968009"/>
              </a:xfrm>
              <a:prstGeom prst="rect">
                <a:avLst/>
              </a:prstGeom>
              <a:blipFill>
                <a:blip r:embed="rId4"/>
                <a:stretch>
                  <a:fillRect l="-1192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6818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𝑴𝒂𝒕𝒓𝒊𝒙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𝒑𝒐𝒘𝒆𝒓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89EEA-A87D-4DC5-86CC-B26400D6D82D}"/>
                  </a:ext>
                </a:extLst>
              </p:cNvPr>
              <p:cNvSpPr txBox="1"/>
              <p:nvPr/>
            </p:nvSpPr>
            <p:spPr>
              <a:xfrm>
                <a:off x="480766" y="1253855"/>
                <a:ext cx="8182468" cy="337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generalize to any linear recurrence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Complexity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89EEA-A87D-4DC5-86CC-B26400D6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53855"/>
                <a:ext cx="8182468" cy="3370410"/>
              </a:xfrm>
              <a:prstGeom prst="rect">
                <a:avLst/>
              </a:prstGeom>
              <a:blipFill>
                <a:blip r:embed="rId4"/>
                <a:stretch>
                  <a:fillRect l="-1043" t="-1266" b="-3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9843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𝑴𝒂𝒕𝒓𝒊𝒙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𝒑𝒐𝒘𝒆𝒓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89EEA-A87D-4DC5-86CC-B26400D6D82D}"/>
                  </a:ext>
                </a:extLst>
              </p:cNvPr>
              <p:cNvSpPr txBox="1"/>
              <p:nvPr/>
            </p:nvSpPr>
            <p:spPr>
              <a:xfrm>
                <a:off x="480766" y="1253855"/>
                <a:ext cx="8182468" cy="3001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generalize to any linear recurrence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489EEA-A87D-4DC5-86CC-B26400D6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6" y="1253855"/>
                <a:ext cx="8182468" cy="3001078"/>
              </a:xfrm>
              <a:prstGeom prst="rect">
                <a:avLst/>
              </a:prstGeom>
              <a:blipFill>
                <a:blip r:embed="rId4"/>
                <a:stretch>
                  <a:fillRect l="-1043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0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𝑪𝒐𝒎𝒎𝒐𝒏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𝒇𝒂𝒄𝒕𝒔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8" y="1392452"/>
                <a:ext cx="7430715" cy="2158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need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digits to represent a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 base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𝑦𝑙𝑜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func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8" y="1392452"/>
                <a:ext cx="7430715" cy="2158411"/>
              </a:xfrm>
              <a:prstGeom prst="rect">
                <a:avLst/>
              </a:prstGeom>
              <a:blipFill>
                <a:blip r:embed="rId5"/>
                <a:stretch>
                  <a:fillRect l="-1148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3600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9134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err="1"/>
              <a:t>Factstone</a:t>
            </a:r>
            <a:r>
              <a:rPr lang="en-US" b="1" dirty="0"/>
              <a:t> benchmark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2095407" y="4694104"/>
            <a:ext cx="420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https://open.kattis.com/problems/factstone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b="1" dirty="0"/>
                  <a:t>Idea</a:t>
                </a:r>
                <a:r>
                  <a:rPr lang="en-US" dirty="0"/>
                  <a:t>: what is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can fit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380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err="1"/>
              <a:t>Factstone</a:t>
            </a:r>
            <a:r>
              <a:rPr lang="en-US" b="1" dirty="0"/>
              <a:t> benchmark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2095407" y="4694104"/>
            <a:ext cx="420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https://open.kattis.com/problems/factstone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b="1" dirty="0"/>
                  <a:t>Idea</a:t>
                </a:r>
                <a:r>
                  <a:rPr lang="en-US" dirty="0"/>
                  <a:t>: what is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can fit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We cannot compute every factorial …</a:t>
                </a:r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9990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err="1"/>
              <a:t>Factstone</a:t>
            </a:r>
            <a:r>
              <a:rPr lang="en-US" b="1" dirty="0"/>
              <a:t> benchmark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2095407" y="4694104"/>
            <a:ext cx="420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https://open.kattis.com/problems/factstone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b="1" dirty="0"/>
                  <a:t>Idea</a:t>
                </a:r>
                <a:r>
                  <a:rPr lang="en-US" dirty="0"/>
                  <a:t>: what is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can fit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We cannot compute every factorial …</a:t>
                </a:r>
              </a:p>
              <a:p>
                <a:r>
                  <a:rPr lang="en-US" dirty="0"/>
                  <a:t>We only care about the number of digits of the factorial</a:t>
                </a:r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4961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err="1"/>
              <a:t>Factstone</a:t>
            </a:r>
            <a:r>
              <a:rPr lang="en-US" b="1" dirty="0"/>
              <a:t> benchmark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2095407" y="4694104"/>
            <a:ext cx="420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https://open.kattis.com/problems/factstone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b="1" dirty="0"/>
                  <a:t>Idea</a:t>
                </a:r>
                <a:r>
                  <a:rPr lang="en-US" dirty="0"/>
                  <a:t>: what is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can fit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We cannot compute every factorial …</a:t>
                </a:r>
              </a:p>
              <a:p>
                <a:r>
                  <a:rPr lang="en-US" dirty="0"/>
                  <a:t>We only care about the number of digits of the factorial</a:t>
                </a:r>
              </a:p>
              <a:p>
                <a:r>
                  <a:rPr lang="en-US" dirty="0"/>
                  <a:t>More specifically we only care about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we want to solve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for the largest possible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1990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err="1"/>
              <a:t>Factstone</a:t>
            </a:r>
            <a:r>
              <a:rPr lang="en-US" b="1" dirty="0"/>
              <a:t> benchmark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2095407" y="4694104"/>
            <a:ext cx="420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https://open.kattis.com/problems/factstone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b="1" dirty="0"/>
                  <a:t>Idea</a:t>
                </a:r>
                <a:r>
                  <a:rPr lang="en-US" dirty="0"/>
                  <a:t>: what is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can fit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We cannot compute every factorial …</a:t>
                </a:r>
              </a:p>
              <a:p>
                <a:r>
                  <a:rPr lang="en-US" dirty="0"/>
                  <a:t>We only care about the number of digits of the factorial</a:t>
                </a:r>
              </a:p>
              <a:p>
                <a:r>
                  <a:rPr lang="en-US" dirty="0"/>
                  <a:t>More specifically we only care about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we want to solve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for the largest possible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Grows very fast, it’s sufficient to try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641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err="1"/>
              <a:t>Factstone</a:t>
            </a:r>
            <a:r>
              <a:rPr lang="en-US" b="1" dirty="0"/>
              <a:t> benchmark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2095407" y="4694104"/>
            <a:ext cx="420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https://open.kattis.com/problems/factstone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b="1" dirty="0"/>
                  <a:t>Idea</a:t>
                </a:r>
                <a:r>
                  <a:rPr lang="en-US" dirty="0"/>
                  <a:t>: what is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can fit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We cannot compute every factorial …</a:t>
                </a:r>
              </a:p>
              <a:p>
                <a:r>
                  <a:rPr lang="en-US" dirty="0"/>
                  <a:t>We only care about the number of digits of the factorial</a:t>
                </a:r>
              </a:p>
              <a:p>
                <a:r>
                  <a:rPr lang="en-US" dirty="0"/>
                  <a:t>More specifically we only care about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we want to solve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for the largest possible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Grows very fast, it’s sufficient to try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Maybe a better solution exists!</a:t>
                </a:r>
              </a:p>
              <a:p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5956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err="1"/>
              <a:t>Factstone</a:t>
            </a:r>
            <a:r>
              <a:rPr lang="en-US" b="1" dirty="0"/>
              <a:t> benchmark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2095407" y="4694104"/>
            <a:ext cx="420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https://open.kattis.com/problems/factstone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b="1" dirty="0"/>
                  <a:t>Idea</a:t>
                </a:r>
                <a:r>
                  <a:rPr lang="en-US" dirty="0"/>
                  <a:t>: what is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can fit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We cannot compute every factorial …</a:t>
                </a:r>
              </a:p>
              <a:p>
                <a:r>
                  <a:rPr lang="en-US" dirty="0"/>
                  <a:t>We only care about the number of digits of the factorial</a:t>
                </a:r>
              </a:p>
              <a:p>
                <a:r>
                  <a:rPr lang="en-US" dirty="0"/>
                  <a:t>More specifically we only care about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we want to solve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for the largest possible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Grows very fast, it’s sufficient to try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Maybe a better solution exists!</a:t>
                </a:r>
              </a:p>
              <a:p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8ED8338-32CF-47CF-A910-1B2DDE62D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200" y="1689983"/>
            <a:ext cx="3520745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00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err="1"/>
              <a:t>Factstone</a:t>
            </a:r>
            <a:r>
              <a:rPr lang="en-US" b="1" dirty="0"/>
              <a:t> benchmark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2095407" y="4694104"/>
            <a:ext cx="420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https://open.kattis.com/problems/factstone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b="1" dirty="0"/>
                  <a:t>Idea</a:t>
                </a:r>
                <a:r>
                  <a:rPr lang="en-US" dirty="0"/>
                  <a:t>: what is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can fit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We cannot compute every factorial …</a:t>
                </a:r>
              </a:p>
              <a:p>
                <a:r>
                  <a:rPr lang="en-US" dirty="0"/>
                  <a:t>We only care about the number of digits of the factorial</a:t>
                </a:r>
              </a:p>
              <a:p>
                <a:r>
                  <a:rPr lang="en-US" dirty="0"/>
                  <a:t>More specifically we only care about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we want to solve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for the largest possible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Grows very fast, it’s sufficient to try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Maybe a better solution exists!</a:t>
                </a:r>
              </a:p>
              <a:p>
                <a:endParaRPr lang="en-US" dirty="0"/>
              </a:p>
              <a:p>
                <a:r>
                  <a:rPr lang="en-US" b="1" dirty="0"/>
                  <a:t>Bonus problem</a:t>
                </a:r>
                <a:r>
                  <a:rPr lang="en-US" dirty="0"/>
                  <a:t>: Compute inverse factorial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digit count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34408110-E3EC-4913-959D-56875BFB7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1171675"/>
                <a:ext cx="4782046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8ED8338-32CF-47CF-A910-1B2DDE62D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200" y="1689983"/>
            <a:ext cx="3520745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4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Fox and the number game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2095407" y="4694104"/>
            <a:ext cx="4709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http://codeforces.com/problemset/problem/389/A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FD799-D481-4D2E-B00F-36BD21E30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749" y="711006"/>
            <a:ext cx="1028789" cy="4244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06776E-3FD4-4941-90E7-823B62AEE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86" y="1595640"/>
            <a:ext cx="6736664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9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𝑪𝒐𝒎𝒎𝒐𝒏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𝒇𝒂𝒄𝒕𝒔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90" name="Shape 9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61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8" y="1392452"/>
                <a:ext cx="7430715" cy="252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need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digits to represent a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 base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𝑦𝑙𝑜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func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Fibonacci, Catalan, Triangular numbers … </a:t>
                </a:r>
                <a:r>
                  <a:rPr lang="en-US" sz="2400" dirty="0" err="1"/>
                  <a:t>etc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8" y="1392452"/>
                <a:ext cx="7430715" cy="2527743"/>
              </a:xfrm>
              <a:prstGeom prst="rect">
                <a:avLst/>
              </a:prstGeom>
              <a:blipFill>
                <a:blip r:embed="rId4"/>
                <a:stretch>
                  <a:fillRect l="-1148" t="-1687" b="-4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5878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Fox and the number game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FD799-D481-4D2E-B00F-36BD21E3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49" y="711006"/>
            <a:ext cx="1028789" cy="4244708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5C281F9-B639-4F2B-AB2C-FC826490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71675"/>
            <a:ext cx="5298413" cy="3397200"/>
          </a:xfrm>
        </p:spPr>
        <p:txBody>
          <a:bodyPr/>
          <a:lstStyle/>
          <a:p>
            <a:r>
              <a:rPr lang="en-US" dirty="0"/>
              <a:t>How does the optimal solution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252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Fox and the number game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FD799-D481-4D2E-B00F-36BD21E3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49" y="711006"/>
            <a:ext cx="1028789" cy="4244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How does the optimal solution look like?</a:t>
                </a:r>
              </a:p>
              <a:p>
                <a:r>
                  <a:rPr lang="en-US" dirty="0"/>
                  <a:t>Can we have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1551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Fox and the number game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FD799-D481-4D2E-B00F-36BD21E3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49" y="711006"/>
            <a:ext cx="1028789" cy="4244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How does the optimal solution look like?</a:t>
                </a:r>
              </a:p>
              <a:p>
                <a:r>
                  <a:rPr lang="en-US" dirty="0"/>
                  <a:t>Can we have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else?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8464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Fox and the number game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FD799-D481-4D2E-B00F-36BD21E3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49" y="711006"/>
            <a:ext cx="1028789" cy="4244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How does the optimal solution look like?</a:t>
                </a:r>
              </a:p>
              <a:p>
                <a:r>
                  <a:rPr lang="en-US" dirty="0"/>
                  <a:t>Can we have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else?</a:t>
                </a:r>
              </a:p>
              <a:p>
                <a:r>
                  <a:rPr lang="en-US" dirty="0"/>
                  <a:t>Something is preserved about the numbers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6896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Fox and the number game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FD799-D481-4D2E-B00F-36BD21E3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49" y="711006"/>
            <a:ext cx="1028789" cy="4244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How does the optimal solution look like?</a:t>
                </a:r>
              </a:p>
              <a:p>
                <a:r>
                  <a:rPr lang="en-US" dirty="0"/>
                  <a:t>Can we have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else?</a:t>
                </a:r>
              </a:p>
              <a:p>
                <a:r>
                  <a:rPr lang="en-US" dirty="0"/>
                  <a:t>Something is preserved about the numbers</a:t>
                </a:r>
              </a:p>
              <a:p>
                <a:r>
                  <a:rPr lang="en-US" dirty="0"/>
                  <a:t>It’s GCD, our change doesn’t change the GCD of the whole array!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641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Fox and the number game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FD799-D481-4D2E-B00F-36BD21E3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49" y="711006"/>
            <a:ext cx="1028789" cy="4244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How does the optimal solution look like?</a:t>
                </a:r>
              </a:p>
              <a:p>
                <a:r>
                  <a:rPr lang="en-US" dirty="0"/>
                  <a:t>Can we have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else?</a:t>
                </a:r>
              </a:p>
              <a:p>
                <a:r>
                  <a:rPr lang="en-US" dirty="0"/>
                  <a:t>Something is preserved about the numbers</a:t>
                </a:r>
              </a:p>
              <a:p>
                <a:r>
                  <a:rPr lang="en-US" dirty="0"/>
                  <a:t>It’s GCD, our change doesn’t change the GCD of the whole array!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E4A980-D5F8-4FC3-B52F-B87FD598D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946" y="3159103"/>
            <a:ext cx="2926334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72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T-primes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2095407" y="4694104"/>
            <a:ext cx="4402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http://codeforces.com/contest/230/problem/B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A8C1E-2E25-4260-895A-80CEEB7EF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89" y="1146274"/>
            <a:ext cx="6721422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36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T-primes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Any ideas? We need to do this in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891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T-primes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Any ideas? We need to do this in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</a:p>
              <a:p>
                <a:r>
                  <a:rPr lang="en-US" dirty="0"/>
                  <a:t>How do we get divisors?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3515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T-primes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</p:spPr>
            <p:txBody>
              <a:bodyPr/>
              <a:lstStyle/>
              <a:p>
                <a:r>
                  <a:rPr lang="en-US" dirty="0"/>
                  <a:t>Any ideas? We need to do this in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</a:p>
              <a:p>
                <a:r>
                  <a:rPr lang="en-US" dirty="0"/>
                  <a:t>How do we get divisors?</a:t>
                </a:r>
              </a:p>
              <a:p>
                <a:r>
                  <a:rPr lang="en-US" dirty="0"/>
                  <a:t>Let’s try couple of numbers…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C5C281F9-B639-4F2B-AB2C-FC8264906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5298413" cy="3397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65807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4343</Words>
  <Application>Microsoft Office PowerPoint</Application>
  <PresentationFormat>On-screen Show (16:9)</PresentationFormat>
  <Paragraphs>717</Paragraphs>
  <Slides>113</Slides>
  <Notes>113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7" baseType="lpstr">
      <vt:lpstr>Old Standard TT</vt:lpstr>
      <vt:lpstr>Arial</vt:lpstr>
      <vt:lpstr>Cambria Math</vt:lpstr>
      <vt:lpstr>Paperback</vt:lpstr>
      <vt:lpstr>McGill Competitive programming -Mathematics</vt:lpstr>
      <vt:lpstr>What’s next?</vt:lpstr>
      <vt:lpstr>Your thoughts?</vt:lpstr>
      <vt:lpstr>Topics today:</vt:lpstr>
      <vt:lpstr>Why math?</vt:lpstr>
      <vt:lpstr>Useful stuff to know</vt:lpstr>
      <vt:lpstr>Cheatsheet</vt:lpstr>
      <vt:lpstr>Common log(n)facts:</vt:lpstr>
      <vt:lpstr>Common log(n)facts:</vt:lpstr>
      <vt:lpstr>Base conversion</vt:lpstr>
      <vt:lpstr>Number theory</vt:lpstr>
      <vt:lpstr>Definations</vt:lpstr>
      <vt:lpstr>Prime numbers</vt:lpstr>
      <vt:lpstr>Primality checking</vt:lpstr>
      <vt:lpstr>Primality checking</vt:lpstr>
      <vt:lpstr>Primality checking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Sieve of Eratosthenes</vt:lpstr>
      <vt:lpstr>GCD &amp; LCM</vt:lpstr>
      <vt:lpstr>GCD(x,y)</vt:lpstr>
      <vt:lpstr>GCD and LCM</vt:lpstr>
      <vt:lpstr>GCD and LCM</vt:lpstr>
      <vt:lpstr>Bezout^′ s identity</vt:lpstr>
      <vt:lpstr>Bezout^′ s identity</vt:lpstr>
      <vt:lpstr>Fast exponentiation</vt:lpstr>
      <vt:lpstr>Exp(a,p)</vt:lpstr>
      <vt:lpstr>Exp(a,p)</vt:lpstr>
      <vt:lpstr>Exp(a,p)</vt:lpstr>
      <vt:lpstr>Exp(a,p)  n times</vt:lpstr>
      <vt:lpstr>Modulo arithmetic</vt:lpstr>
      <vt:lpstr>x mod n</vt:lpstr>
      <vt:lpstr>x mod n</vt:lpstr>
      <vt:lpstr>x mod n</vt:lpstr>
      <vt:lpstr>x mod n</vt:lpstr>
      <vt:lpstr>x mod n</vt:lpstr>
      <vt:lpstr>Important note!</vt:lpstr>
      <vt:lpstr>Important note!</vt:lpstr>
      <vt:lpstr>Important note!</vt:lpstr>
      <vt:lpstr>Important note!</vt:lpstr>
      <vt:lpstr>Important note!</vt:lpstr>
      <vt:lpstr>Important note!</vt:lpstr>
      <vt:lpstr>Important note!</vt:lpstr>
      <vt:lpstr>Divisors &amp; factorization</vt:lpstr>
      <vt:lpstr>Factorization of n</vt:lpstr>
      <vt:lpstr>Factorization of n</vt:lpstr>
      <vt:lpstr>Factorization of n</vt:lpstr>
      <vt:lpstr>PowerPoint Presentation</vt:lpstr>
      <vt:lpstr>Factorization of n, no overflow</vt:lpstr>
      <vt:lpstr>Factorization of n</vt:lpstr>
      <vt:lpstr>Combinatorics</vt:lpstr>
      <vt:lpstr>Factorial</vt:lpstr>
      <vt:lpstr>Binomial coefficient</vt:lpstr>
      <vt:lpstr>Binomial coefficient</vt:lpstr>
      <vt:lpstr>Binomial coefficient</vt:lpstr>
      <vt:lpstr>Binomial coefficient</vt:lpstr>
      <vt:lpstr>Binomial coefficient</vt:lpstr>
      <vt:lpstr>Pascal triangle</vt:lpstr>
      <vt:lpstr>Binomial coefficient</vt:lpstr>
      <vt:lpstr>Binomial coefficient</vt:lpstr>
      <vt:lpstr>Catalan numbers</vt:lpstr>
      <vt:lpstr>Catalan numbers</vt:lpstr>
      <vt:lpstr>Catalan numbers</vt:lpstr>
      <vt:lpstr>Catalan numbers</vt:lpstr>
      <vt:lpstr>Catalan numbers</vt:lpstr>
      <vt:lpstr>Matrix power</vt:lpstr>
      <vt:lpstr>Motivation</vt:lpstr>
      <vt:lpstr>Motivation</vt:lpstr>
      <vt:lpstr>Motivation</vt:lpstr>
      <vt:lpstr>Matrix power</vt:lpstr>
      <vt:lpstr>Matrix power</vt:lpstr>
      <vt:lpstr>Problems</vt:lpstr>
      <vt:lpstr>Factstone benchmark</vt:lpstr>
      <vt:lpstr>Factstone benchmark</vt:lpstr>
      <vt:lpstr>Factstone benchmark</vt:lpstr>
      <vt:lpstr>Factstone benchmark</vt:lpstr>
      <vt:lpstr>Factstone benchmark</vt:lpstr>
      <vt:lpstr>Factstone benchmark</vt:lpstr>
      <vt:lpstr>Factstone benchmark</vt:lpstr>
      <vt:lpstr>Factstone benchmark</vt:lpstr>
      <vt:lpstr>Fox and the number game</vt:lpstr>
      <vt:lpstr>Fox and the number game</vt:lpstr>
      <vt:lpstr>Fox and the number game</vt:lpstr>
      <vt:lpstr>Fox and the number game</vt:lpstr>
      <vt:lpstr>Fox and the number game</vt:lpstr>
      <vt:lpstr>Fox and the number game</vt:lpstr>
      <vt:lpstr>Fox and the number game</vt:lpstr>
      <vt:lpstr>T-primes</vt:lpstr>
      <vt:lpstr>T-primes</vt:lpstr>
      <vt:lpstr>T-primes</vt:lpstr>
      <vt:lpstr>T-primes</vt:lpstr>
      <vt:lpstr>T-primes</vt:lpstr>
      <vt:lpstr>T-primes</vt:lpstr>
      <vt:lpstr>T-primes</vt:lpstr>
      <vt:lpstr>T-primes</vt:lpstr>
      <vt:lpstr>Summing sums</vt:lpstr>
      <vt:lpstr>Summing sums</vt:lpstr>
      <vt:lpstr>Summing sums</vt:lpstr>
      <vt:lpstr>Summing sums</vt:lpstr>
      <vt:lpstr>Summing sums</vt:lpstr>
      <vt:lpstr>Summing sums</vt:lpstr>
      <vt:lpstr>Summing sums</vt:lpstr>
      <vt:lpstr>Summing sums</vt:lpstr>
      <vt:lpstr>Summing sums</vt:lpstr>
      <vt:lpstr>Hope you had fun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McGill Competitive programming -Intro</dc:title>
  <dc:creator>Andre Kaba</dc:creator>
  <cp:lastModifiedBy>Andre Kaba</cp:lastModifiedBy>
  <cp:revision>95</cp:revision>
  <dcterms:modified xsi:type="dcterms:W3CDTF">2018-09-01T06:02:12Z</dcterms:modified>
</cp:coreProperties>
</file>