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Barlow Medium" charset="0"/>
      <p:regular r:id="rId9"/>
      <p:bold r:id="rId10"/>
      <p:italic r:id="rId11"/>
      <p:boldItalic r:id="rId12"/>
    </p:embeddedFont>
    <p:embeddedFont>
      <p:font typeface="Barlow" charset="0"/>
      <p:bold r:id="rId13"/>
      <p:boldItalic r:id="rId14"/>
    </p:embeddedFont>
    <p:embeddedFont>
      <p:font typeface="Calibri" pitchFamily="34" charset="0"/>
      <p:regular r:id="rId15"/>
      <p:bold r:id="rId16"/>
      <p:italic r:id="rId17"/>
      <p:boldItalic r:id="rId18"/>
    </p:embeddedFont>
    <p:embeddedFont>
      <p:font typeface="Open Sans" charset="0"/>
      <p:regular r:id="rId19"/>
      <p:bold r:id="rId20"/>
      <p:italic r:id="rId21"/>
      <p:boldItalic r:id="rId22"/>
    </p:embeddedFont>
    <p:embeddedFont>
      <p:font typeface="Montserrat"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5" d="100"/>
          <a:sy n="45" d="100"/>
        </p:scale>
        <p:origin x="-8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D50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spcFirstLastPara="1" wrap="square" lIns="0" tIns="0" rIns="0" bIns="0" anchor="t" anchorCtr="0">
            <a:noAutofit/>
          </a:bodyPr>
          <a:lstStyle/>
          <a:p>
            <a:pPr lvl="0" algn="r"/>
            <a:r>
              <a:rPr lang="en-US" sz="6000" dirty="0" smtClean="0">
                <a:solidFill>
                  <a:schemeClr val="tx1"/>
                </a:solidFill>
              </a:rPr>
              <a:t>Vision Of Future Assessments</a:t>
            </a:r>
            <a:r>
              <a:rPr lang="en-US" b="1" dirty="0" smtClean="0"/>
              <a:t> </a:t>
            </a:r>
            <a:endParaRPr/>
          </a:p>
        </p:txBody>
      </p:sp>
      <p:sp>
        <p:nvSpPr>
          <p:cNvPr id="86" name="Google Shape;86;p13"/>
          <p:cNvSpPr/>
          <p:nvPr/>
        </p:nvSpPr>
        <p:spPr>
          <a:xfrm>
            <a:off x="251324" y="125448"/>
            <a:ext cx="1806504" cy="1806504"/>
          </a:xfrm>
          <a:custGeom>
            <a:avLst/>
            <a:gdLst/>
            <a:ahLst/>
            <a:cxnLst/>
            <a:rect l="l" t="t" r="r" b="b"/>
            <a:pathLst>
              <a:path w="1913890" h="1913890" extrusionOk="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3"/>
          <p:cNvPicPr preferRelativeResize="0"/>
          <p:nvPr/>
        </p:nvPicPr>
        <p:blipFill rotWithShape="1">
          <a:blip r:embed="rId4">
            <a:alphaModFix/>
          </a:blip>
          <a:srcRect/>
          <a:stretch/>
        </p:blipFill>
        <p:spPr>
          <a:xfrm>
            <a:off x="368585" y="294126"/>
            <a:ext cx="1571982" cy="1469149"/>
          </a:xfrm>
          <a:prstGeom prst="rect">
            <a:avLst/>
          </a:prstGeom>
          <a:noFill/>
          <a:ln>
            <a:noFill/>
          </a:ln>
        </p:spPr>
      </p:pic>
      <p:grpSp>
        <p:nvGrpSpPr>
          <p:cNvPr id="88" name="Google Shape;88;p13"/>
          <p:cNvGrpSpPr/>
          <p:nvPr/>
        </p:nvGrpSpPr>
        <p:grpSpPr>
          <a:xfrm>
            <a:off x="10235149" y="8753588"/>
            <a:ext cx="7024152" cy="504712"/>
            <a:chOff x="-859569" y="-160999"/>
            <a:chExt cx="9365535" cy="672950"/>
          </a:xfrm>
        </p:grpSpPr>
        <p:sp>
          <p:nvSpPr>
            <p:cNvPr id="89" name="Google Shape;89;p13"/>
            <p:cNvSpPr txBox="1"/>
            <p:nvPr/>
          </p:nvSpPr>
          <p:spPr>
            <a:xfrm>
              <a:off x="-859569" y="-47616"/>
              <a:ext cx="7808100" cy="46320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2100" b="0" i="0" u="none" strike="noStrike" cap="none">
                  <a:solidFill>
                    <a:srgbClr val="141414"/>
                  </a:solidFill>
                  <a:latin typeface="Barlow Medium"/>
                  <a:ea typeface="Barlow Medium"/>
                  <a:cs typeface="Barlow Medium"/>
                  <a:sym typeface="Barlow Medium"/>
                </a:rPr>
                <a:t>EDUTHON-EDUCATION THEMED  HACKATHON</a:t>
              </a:r>
              <a:endParaRPr/>
            </a:p>
          </p:txBody>
        </p:sp>
        <p:sp>
          <p:nvSpPr>
            <p:cNvPr id="90" name="Google Shape;90;p13"/>
            <p:cNvSpPr txBox="1"/>
            <p:nvPr/>
          </p:nvSpPr>
          <p:spPr>
            <a:xfrm>
              <a:off x="7307557" y="-160999"/>
              <a:ext cx="1198409" cy="672950"/>
            </a:xfrm>
            <a:prstGeom prst="rect">
              <a:avLst/>
            </a:prstGeom>
            <a:noFill/>
            <a:ln>
              <a:noFill/>
            </a:ln>
          </p:spPr>
          <p:txBody>
            <a:bodyPr spcFirstLastPara="1" wrap="square" lIns="0" tIns="0" rIns="0" bIns="0" anchor="t" anchorCtr="0">
              <a:noAutofit/>
            </a:bodyPr>
            <a:lstStyle/>
            <a:p>
              <a:pPr marL="0" marR="0" lvl="0" indent="0" algn="r" rtl="0">
                <a:lnSpc>
                  <a:spcPct val="140000"/>
                </a:lnSpc>
                <a:spcBef>
                  <a:spcPts val="0"/>
                </a:spcBef>
                <a:spcAft>
                  <a:spcPts val="0"/>
                </a:spcAft>
                <a:buNone/>
              </a:pPr>
              <a:r>
                <a:rPr lang="en-US" sz="3000" b="1" i="0" u="none" strike="noStrike" cap="none">
                  <a:solidFill>
                    <a:srgbClr val="141414"/>
                  </a:solidFill>
                  <a:latin typeface="Barlow"/>
                  <a:ea typeface="Barlow"/>
                  <a:cs typeface="Barlow"/>
                  <a:sym typeface="Barlow"/>
                </a:rPr>
                <a:t>01</a:t>
              </a:r>
              <a:endParaRPr/>
            </a:p>
          </p:txBody>
        </p:sp>
      </p:grpSp>
      <p:sp>
        <p:nvSpPr>
          <p:cNvPr id="91" name="Google Shape;91;p13"/>
          <p:cNvSpPr txBox="1"/>
          <p:nvPr/>
        </p:nvSpPr>
        <p:spPr>
          <a:xfrm>
            <a:off x="6527586" y="2168369"/>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An   Step  Towards  Continuous  Learning </a:t>
            </a:r>
            <a:endParaRPr/>
          </a:p>
        </p:txBody>
      </p:sp>
      <p:sp>
        <p:nvSpPr>
          <p:cNvPr id="92" name="Google Shape;92;p13"/>
          <p:cNvSpPr txBox="1"/>
          <p:nvPr/>
        </p:nvSpPr>
        <p:spPr>
          <a:xfrm>
            <a:off x="6527586" y="3081500"/>
            <a:ext cx="10731714" cy="1085632"/>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8000" b="1" dirty="0" smtClean="0">
                <a:solidFill>
                  <a:srgbClr val="141414"/>
                </a:solidFill>
                <a:latin typeface="Barlow"/>
                <a:sym typeface="Barlow"/>
              </a:rPr>
              <a:t>Techie’s</a:t>
            </a:r>
            <a:endParaRPr/>
          </a:p>
        </p:txBody>
      </p:sp>
      <p:sp>
        <p:nvSpPr>
          <p:cNvPr id="93" name="Google Shape;93;p13"/>
          <p:cNvSpPr txBox="1"/>
          <p:nvPr/>
        </p:nvSpPr>
        <p:spPr>
          <a:xfrm>
            <a:off x="6527586" y="4070831"/>
            <a:ext cx="10731714" cy="554243"/>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US" sz="4200" b="1" i="0" u="none" strike="noStrike" cap="none" dirty="0">
                <a:solidFill>
                  <a:srgbClr val="141414"/>
                </a:solidFill>
                <a:latin typeface="Barlow"/>
                <a:ea typeface="Barlow"/>
                <a:cs typeface="Barlow"/>
                <a:sym typeface="Barlow"/>
              </a:rPr>
              <a:t>TEAM </a:t>
            </a:r>
            <a:r>
              <a:rPr lang="en-US" sz="4200" b="1" i="0" u="none" strike="noStrike" cap="none" dirty="0" smtClean="0">
                <a:solidFill>
                  <a:srgbClr val="141414"/>
                </a:solidFill>
                <a:latin typeface="Barlow"/>
                <a:ea typeface="Barlow"/>
                <a:cs typeface="Barlow"/>
                <a:sym typeface="Barlow"/>
              </a:rPr>
              <a:t>MEMBERS</a:t>
            </a:r>
          </a:p>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1</a:t>
            </a:r>
            <a:r>
              <a:rPr lang="en-US" sz="4200" b="1" dirty="0" smtClean="0">
                <a:solidFill>
                  <a:srgbClr val="141414"/>
                </a:solidFill>
                <a:latin typeface="Barlow"/>
                <a:sym typeface="Barlow"/>
              </a:rPr>
              <a:t>.Indira </a:t>
            </a:r>
            <a:r>
              <a:rPr lang="en-US" sz="4200" b="1" dirty="0" err="1" smtClean="0">
                <a:solidFill>
                  <a:srgbClr val="141414"/>
                </a:solidFill>
                <a:latin typeface="Barlow"/>
                <a:sym typeface="Barlow"/>
              </a:rPr>
              <a:t>Priyadharshini</a:t>
            </a:r>
            <a:endParaRPr lang="en-US" sz="4200" b="1" dirty="0" smtClean="0">
              <a:solidFill>
                <a:srgbClr val="141414"/>
              </a:solidFill>
              <a:latin typeface="Barlow"/>
              <a:sym typeface="Barlow"/>
            </a:endParaRPr>
          </a:p>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2</a:t>
            </a:r>
            <a:r>
              <a:rPr lang="en-US" sz="4200" b="1" dirty="0" smtClean="0">
                <a:solidFill>
                  <a:srgbClr val="141414"/>
                </a:solidFill>
                <a:latin typeface="Barlow"/>
                <a:sym typeface="Barlow"/>
              </a:rPr>
              <a:t>.Karthikeyan P</a:t>
            </a:r>
          </a:p>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3</a:t>
            </a:r>
            <a:r>
              <a:rPr lang="en-US" sz="4200" b="1" dirty="0" smtClean="0">
                <a:solidFill>
                  <a:srgbClr val="141414"/>
                </a:solidFill>
                <a:latin typeface="Barlow"/>
                <a:sym typeface="Barlow"/>
              </a:rPr>
              <a:t>.Siddarth V S</a:t>
            </a:r>
          </a:p>
          <a:p>
            <a:pPr marL="0" marR="0" lvl="0" indent="0" algn="r" rtl="0">
              <a:lnSpc>
                <a:spcPct val="100000"/>
              </a:lnSpc>
              <a:spcBef>
                <a:spcPts val="0"/>
              </a:spcBef>
              <a:spcAft>
                <a:spcPts val="0"/>
              </a:spcAft>
              <a:buNone/>
            </a:pPr>
            <a:r>
              <a:rPr lang="en-US" sz="4200" b="1" dirty="0" smtClean="0">
                <a:solidFill>
                  <a:srgbClr val="141414"/>
                </a:solidFill>
                <a:latin typeface="Barlow"/>
                <a:sym typeface="Barlow"/>
              </a:rPr>
              <a:t>4.Srija 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DA7D"/>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F6F6F6"/>
                </a:solidFill>
                <a:latin typeface="Barlow"/>
                <a:ea typeface="Barlow"/>
                <a:cs typeface="Barlow"/>
                <a:sym typeface="Barlow"/>
              </a:rPr>
              <a:t>PROBLEM STATEMENT</a:t>
            </a:r>
            <a:endParaRPr/>
          </a:p>
        </p:txBody>
      </p:sp>
      <p:pic>
        <p:nvPicPr>
          <p:cNvPr id="99" name="Google Shape;99;p14"/>
          <p:cNvPicPr preferRelativeResize="0"/>
          <p:nvPr/>
        </p:nvPicPr>
        <p:blipFill rotWithShape="1">
          <a:blip r:embed="rId3">
            <a:alphaModFix/>
          </a:blip>
          <a:srcRect l="13256" t="7305" b="12931"/>
          <a:stretch/>
        </p:blipFill>
        <p:spPr>
          <a:xfrm>
            <a:off x="10820400" y="0"/>
            <a:ext cx="7467600" cy="10287000"/>
          </a:xfrm>
          <a:prstGeom prst="rect">
            <a:avLst/>
          </a:prstGeom>
          <a:noFill/>
          <a:ln>
            <a:noFill/>
          </a:ln>
        </p:spPr>
      </p:pic>
      <p:grpSp>
        <p:nvGrpSpPr>
          <p:cNvPr id="100" name="Google Shape;100;p14"/>
          <p:cNvGrpSpPr/>
          <p:nvPr/>
        </p:nvGrpSpPr>
        <p:grpSpPr>
          <a:xfrm>
            <a:off x="1028700" y="2582543"/>
            <a:ext cx="9405363" cy="7462720"/>
            <a:chOff x="0" y="-47625"/>
            <a:chExt cx="12540484" cy="9950293"/>
          </a:xfrm>
        </p:grpSpPr>
        <p:sp>
          <p:nvSpPr>
            <p:cNvPr id="101" name="Google Shape;101;p14"/>
            <p:cNvSpPr txBox="1"/>
            <p:nvPr/>
          </p:nvSpPr>
          <p:spPr>
            <a:xfrm>
              <a:off x="0" y="-47625"/>
              <a:ext cx="12540484"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02" name="Google Shape;102;p14"/>
            <p:cNvSpPr txBox="1"/>
            <p:nvPr/>
          </p:nvSpPr>
          <p:spPr>
            <a:xfrm>
              <a:off x="0" y="786029"/>
              <a:ext cx="12540484" cy="9116639"/>
            </a:xfrm>
            <a:prstGeom prst="rect">
              <a:avLst/>
            </a:prstGeom>
            <a:noFill/>
            <a:ln>
              <a:noFill/>
            </a:ln>
          </p:spPr>
          <p:txBody>
            <a:bodyPr spcFirstLastPara="1" wrap="square" lIns="0" tIns="0" rIns="0" bIns="0" anchor="t" anchorCtr="0">
              <a:noAutofit/>
            </a:bodyPr>
            <a:lstStyle/>
            <a:p>
              <a:pPr lvl="0">
                <a:lnSpc>
                  <a:spcPct val="150000"/>
                </a:lnSpc>
              </a:pPr>
              <a:r>
                <a:rPr lang="en-IN" sz="2800" dirty="0" smtClean="0"/>
                <a:t>In today's world it is a must for students to be "Industry Ready"...to learn about the new technologies and extra that are arising new everyday!.So as to achieve that, this project has been done to promote application oriented learning and assessments based on knowledge and </a:t>
              </a:r>
              <a:r>
                <a:rPr lang="en-IN" sz="2800" dirty="0" smtClean="0"/>
                <a:t>skill set </a:t>
              </a:r>
              <a:r>
                <a:rPr lang="en-IN" sz="2800" dirty="0" smtClean="0"/>
                <a:t>of each individual </a:t>
              </a:r>
              <a:r>
                <a:rPr lang="en-IN" sz="2800" dirty="0" smtClean="0"/>
                <a:t>candidate .The </a:t>
              </a:r>
              <a:r>
                <a:rPr lang="en-IN" sz="2800" dirty="0" smtClean="0"/>
                <a:t>concept mainly focuses on conducting exams in a </a:t>
              </a:r>
              <a:r>
                <a:rPr lang="en-IN" sz="2800" dirty="0" smtClean="0"/>
                <a:t>cumulative </a:t>
              </a:r>
              <a:r>
                <a:rPr lang="en-IN" sz="2800" dirty="0" smtClean="0"/>
                <a:t>way where projects related to topics that have been taught becomes more important as tests.</a:t>
              </a:r>
              <a:endParaRPr sz="2800"/>
            </a:p>
          </p:txBody>
        </p:sp>
      </p:grpSp>
      <p:pic>
        <p:nvPicPr>
          <p:cNvPr id="103" name="Google Shape;103;p14"/>
          <p:cNvPicPr preferRelativeResize="0"/>
          <p:nvPr/>
        </p:nvPicPr>
        <p:blipFill rotWithShape="1">
          <a:blip r:embed="rId4">
            <a:alphaModFix/>
          </a:blip>
          <a:srcRect/>
          <a:stretch/>
        </p:blipFill>
        <p:spPr>
          <a:xfrm rot="2260589">
            <a:off x="9544044" y="1643265"/>
            <a:ext cx="2819335" cy="845801"/>
          </a:xfrm>
          <a:prstGeom prst="rect">
            <a:avLst/>
          </a:prstGeom>
          <a:noFill/>
          <a:ln>
            <a:noFill/>
          </a:ln>
        </p:spPr>
      </p:pic>
      <p:sp>
        <p:nvSpPr>
          <p:cNvPr id="104" name="Google Shape;104;p14"/>
          <p:cNvSpPr txBox="1"/>
          <p:nvPr/>
        </p:nvSpPr>
        <p:spPr>
          <a:xfrm rot="-2971793">
            <a:off x="7796637" y="767395"/>
            <a:ext cx="2748387" cy="976630"/>
          </a:xfrm>
          <a:prstGeom prst="rect">
            <a:avLst/>
          </a:prstGeom>
          <a:noFill/>
          <a:ln>
            <a:noFill/>
          </a:ln>
        </p:spPr>
        <p:txBody>
          <a:bodyPr spcFirstLastPara="1" wrap="square" lIns="0" tIns="0" rIns="0" bIns="0" anchor="t" anchorCtr="0">
            <a:noAutofit/>
          </a:bodyPr>
          <a:lstStyle/>
          <a:p>
            <a:pPr marL="0" marR="0" lvl="0" indent="0" algn="ctr" rtl="0">
              <a:lnSpc>
                <a:spcPct val="139964"/>
              </a:lnSpc>
              <a:spcBef>
                <a:spcPts val="0"/>
              </a:spcBef>
              <a:spcAft>
                <a:spcPts val="0"/>
              </a:spcAft>
              <a:buNone/>
            </a:pPr>
            <a:r>
              <a:rPr lang="en-US" sz="2800" b="0" i="0" u="none" strike="noStrike" cap="none">
                <a:solidFill>
                  <a:srgbClr val="000000"/>
                </a:solidFill>
                <a:latin typeface="Open Sans"/>
                <a:ea typeface="Open Sans"/>
                <a:cs typeface="Open Sans"/>
                <a:sym typeface="Open Sans"/>
              </a:rPr>
              <a:t>ANY RELEVANT GRAPHIC</a:t>
            </a:r>
            <a:endParaRPr/>
          </a:p>
        </p:txBody>
      </p:sp>
      <p:pic>
        <p:nvPicPr>
          <p:cNvPr id="105" name="Google Shape;105;p14"/>
          <p:cNvPicPr preferRelativeResize="0"/>
          <p:nvPr/>
        </p:nvPicPr>
        <p:blipFill rotWithShape="1">
          <a:blip r:embed="rId5">
            <a:alphaModFix/>
          </a:blip>
          <a:srcRect/>
          <a:stretch/>
        </p:blipFill>
        <p:spPr>
          <a:xfrm>
            <a:off x="16473309" y="428339"/>
            <a:ext cx="1571982" cy="1469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800" b="1" i="0" u="none" strike="noStrike" cap="none">
                <a:solidFill>
                  <a:srgbClr val="141414"/>
                </a:solidFill>
                <a:latin typeface="Barlow"/>
                <a:ea typeface="Barlow"/>
                <a:cs typeface="Barlow"/>
                <a:sym typeface="Barlow"/>
              </a:rPr>
              <a:t>PROPOSED SOLUTION</a:t>
            </a:r>
            <a:endParaRPr/>
          </a:p>
        </p:txBody>
      </p:sp>
      <p:sp>
        <p:nvSpPr>
          <p:cNvPr id="111" name="Google Shape;111;p15"/>
          <p:cNvSpPr txBox="1"/>
          <p:nvPr/>
        </p:nvSpPr>
        <p:spPr>
          <a:xfrm>
            <a:off x="264431" y="1524873"/>
            <a:ext cx="11268706" cy="8882378"/>
          </a:xfrm>
          <a:prstGeom prst="rect">
            <a:avLst/>
          </a:prstGeom>
          <a:noFill/>
          <a:ln>
            <a:noFill/>
          </a:ln>
        </p:spPr>
        <p:txBody>
          <a:bodyPr spcFirstLastPara="1" wrap="square" lIns="0" tIns="0" rIns="0" bIns="0" anchor="t" anchorCtr="0">
            <a:noAutofit/>
          </a:bodyPr>
          <a:lstStyle/>
          <a:p>
            <a:r>
              <a:rPr lang="en-IN" sz="3600" dirty="0" smtClean="0"/>
              <a:t>New Grading </a:t>
            </a:r>
            <a:r>
              <a:rPr lang="en-IN" sz="3600" dirty="0" smtClean="0"/>
              <a:t>is a concept of grading based on both tests and project works which is taken </a:t>
            </a:r>
            <a:r>
              <a:rPr lang="en-IN" sz="3600" dirty="0" err="1" smtClean="0"/>
              <a:t>cumulatevely</a:t>
            </a:r>
            <a:r>
              <a:rPr lang="en-IN" sz="3600" dirty="0" smtClean="0"/>
              <a:t> </a:t>
            </a:r>
            <a:r>
              <a:rPr lang="en-IN" sz="3600" dirty="0" smtClean="0"/>
              <a:t>and is focused at the concept of </a:t>
            </a:r>
            <a:r>
              <a:rPr lang="en-IN" sz="3600" dirty="0" smtClean="0"/>
              <a:t>continuous </a:t>
            </a:r>
            <a:r>
              <a:rPr lang="en-IN" sz="3600" dirty="0" smtClean="0"/>
              <a:t>learning</a:t>
            </a:r>
          </a:p>
          <a:p>
            <a:r>
              <a:rPr lang="en-IN" sz="3600" dirty="0" smtClean="0"/>
              <a:t>The procedure of </a:t>
            </a:r>
            <a:r>
              <a:rPr lang="en-IN" sz="3600" dirty="0" smtClean="0"/>
              <a:t>assessments </a:t>
            </a:r>
            <a:r>
              <a:rPr lang="en-IN" sz="3600" dirty="0" smtClean="0"/>
              <a:t>will be based on MCQ with time limit and also a Project/Report work in every </a:t>
            </a:r>
            <a:r>
              <a:rPr lang="en-IN" sz="3600" dirty="0" smtClean="0"/>
              <a:t>assessment</a:t>
            </a:r>
            <a:r>
              <a:rPr lang="en-IN" sz="3600" dirty="0" smtClean="0"/>
              <a:t>. The Project/Report work must be done based on topic covered </a:t>
            </a:r>
            <a:r>
              <a:rPr lang="en-IN" sz="3600" dirty="0" smtClean="0"/>
              <a:t>and its </a:t>
            </a:r>
            <a:r>
              <a:rPr lang="en-IN" sz="3600" dirty="0" smtClean="0"/>
              <a:t>practical use or application must be clearly explained. This work will be checked by teachers for </a:t>
            </a:r>
            <a:r>
              <a:rPr lang="en-IN" sz="3600" dirty="0" smtClean="0"/>
              <a:t>plagiarism </a:t>
            </a:r>
            <a:r>
              <a:rPr lang="en-IN" sz="3600" dirty="0" smtClean="0"/>
              <a:t>and marks will be assigned accordingly. The project work can be done in groups too. The Final assessment will also have a MCQ session and the final project must </a:t>
            </a:r>
            <a:r>
              <a:rPr lang="en-IN" sz="3600" dirty="0" err="1" smtClean="0"/>
              <a:t>br</a:t>
            </a:r>
            <a:r>
              <a:rPr lang="en-IN" sz="3600" dirty="0" smtClean="0"/>
              <a:t> related to an extra topic which is not in syllabus. This extra topic can be taken through online platform or other methods</a:t>
            </a:r>
            <a:r>
              <a:rPr lang="en-IN" sz="2400" dirty="0" smtClean="0"/>
              <a:t>.</a:t>
            </a:r>
          </a:p>
          <a:p>
            <a:pPr marL="0" marR="0" lvl="0" indent="0" algn="l" rtl="0">
              <a:lnSpc>
                <a:spcPct val="150000"/>
              </a:lnSpc>
              <a:spcBef>
                <a:spcPts val="0"/>
              </a:spcBef>
              <a:spcAft>
                <a:spcPts val="0"/>
              </a:spcAft>
              <a:buNone/>
            </a:pPr>
            <a:endParaRPr sz="2400" b="0" i="0" u="none" strike="noStrike" cap="none">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Shape 117"/>
        <p:cNvGrpSpPr/>
        <p:nvPr/>
      </p:nvGrpSpPr>
      <p:grpSpPr>
        <a:xfrm>
          <a:off x="0" y="0"/>
          <a:ext cx="0" cy="0"/>
          <a:chOff x="0" y="0"/>
          <a:chExt cx="0" cy="0"/>
        </a:xfrm>
      </p:grpSpPr>
      <p:sp>
        <p:nvSpPr>
          <p:cNvPr id="118" name="Google Shape;118;p16"/>
          <p:cNvSpPr txBox="1"/>
          <p:nvPr/>
        </p:nvSpPr>
        <p:spPr>
          <a:xfrm>
            <a:off x="218575" y="1696969"/>
            <a:ext cx="8165283" cy="63931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4800" b="1" i="0" u="none" strike="noStrike" cap="none">
                <a:solidFill>
                  <a:srgbClr val="FFFFFF"/>
                </a:solidFill>
                <a:latin typeface="Barlow"/>
                <a:ea typeface="Barlow"/>
                <a:cs typeface="Barlow"/>
                <a:sym typeface="Barlow"/>
              </a:rPr>
              <a:t>UNIQUE SELLING POINTS</a:t>
            </a:r>
            <a:endParaRPr/>
          </a:p>
        </p:txBody>
      </p:sp>
      <p:sp>
        <p:nvSpPr>
          <p:cNvPr id="119" name="Google Shape;119;p16"/>
          <p:cNvSpPr txBox="1"/>
          <p:nvPr/>
        </p:nvSpPr>
        <p:spPr>
          <a:xfrm>
            <a:off x="218575" y="5580357"/>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dirty="0" smtClean="0"/>
              <a:t>	</a:t>
            </a:r>
            <a:r>
              <a:rPr lang="en-US" sz="2000" dirty="0" smtClean="0">
                <a:solidFill>
                  <a:schemeClr val="bg1">
                    <a:lumMod val="95000"/>
                  </a:schemeClr>
                </a:solidFill>
              </a:rPr>
              <a:t>Grading Based On Cumulative Assessment</a:t>
            </a:r>
            <a:endParaRPr sz="2000">
              <a:solidFill>
                <a:schemeClr val="bg1">
                  <a:lumMod val="95000"/>
                </a:schemeClr>
              </a:solidFill>
            </a:endParaRPr>
          </a:p>
        </p:txBody>
      </p:sp>
      <p:sp>
        <p:nvSpPr>
          <p:cNvPr id="120" name="Google Shape;120;p16"/>
          <p:cNvSpPr txBox="1"/>
          <p:nvPr/>
        </p:nvSpPr>
        <p:spPr>
          <a:xfrm>
            <a:off x="218575" y="4742237"/>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2</a:t>
            </a:r>
            <a:r>
              <a:rPr lang="en-US" sz="5600" b="1" i="0" u="none" strike="noStrike" cap="none" dirty="0" smtClean="0">
                <a:solidFill>
                  <a:srgbClr val="3CDA7D"/>
                </a:solidFill>
                <a:latin typeface="Barlow"/>
                <a:ea typeface="Barlow"/>
                <a:cs typeface="Barlow"/>
                <a:sym typeface="Barlow"/>
              </a:rPr>
              <a:t>.</a:t>
            </a:r>
            <a:endParaRPr/>
          </a:p>
        </p:txBody>
      </p:sp>
      <p:pic>
        <p:nvPicPr>
          <p:cNvPr id="121" name="Google Shape;121;p16"/>
          <p:cNvPicPr preferRelativeResize="0"/>
          <p:nvPr/>
        </p:nvPicPr>
        <p:blipFill rotWithShape="1">
          <a:blip r:embed="rId3">
            <a:alphaModFix/>
          </a:blip>
          <a:srcRect/>
          <a:stretch/>
        </p:blipFill>
        <p:spPr>
          <a:xfrm>
            <a:off x="218575" y="203440"/>
            <a:ext cx="1386081" cy="1295408"/>
          </a:xfrm>
          <a:prstGeom prst="rect">
            <a:avLst/>
          </a:prstGeom>
          <a:noFill/>
          <a:ln>
            <a:noFill/>
          </a:ln>
        </p:spPr>
      </p:pic>
      <p:sp>
        <p:nvSpPr>
          <p:cNvPr id="122" name="Google Shape;122;p16"/>
          <p:cNvSpPr txBox="1"/>
          <p:nvPr/>
        </p:nvSpPr>
        <p:spPr>
          <a:xfrm>
            <a:off x="218575" y="7929646"/>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dirty="0" smtClean="0"/>
              <a:t>	</a:t>
            </a:r>
            <a:r>
              <a:rPr lang="en-US" sz="2000" dirty="0" smtClean="0">
                <a:solidFill>
                  <a:schemeClr val="bg1">
                    <a:lumMod val="95000"/>
                  </a:schemeClr>
                </a:solidFill>
              </a:rPr>
              <a:t>An  Empowerment  On  Concept  Of  Continuous			 Learning   And   Training</a:t>
            </a:r>
            <a:endParaRPr sz="2000">
              <a:solidFill>
                <a:schemeClr val="bg1">
                  <a:lumMod val="95000"/>
                </a:schemeClr>
              </a:solidFill>
            </a:endParaRPr>
          </a:p>
        </p:txBody>
      </p:sp>
      <p:sp>
        <p:nvSpPr>
          <p:cNvPr id="123" name="Google Shape;123;p16"/>
          <p:cNvSpPr txBox="1"/>
          <p:nvPr/>
        </p:nvSpPr>
        <p:spPr>
          <a:xfrm>
            <a:off x="218575" y="7091525"/>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3</a:t>
            </a:r>
            <a:r>
              <a:rPr lang="en-US" sz="5600" b="1" i="0" u="none" strike="noStrike" cap="none" dirty="0" smtClean="0">
                <a:solidFill>
                  <a:srgbClr val="3CDA7D"/>
                </a:solidFill>
                <a:latin typeface="Barlow"/>
                <a:ea typeface="Barlow"/>
                <a:cs typeface="Barlow"/>
                <a:sym typeface="Barlow"/>
              </a:rPr>
              <a:t>.</a:t>
            </a:r>
            <a:endParaRPr/>
          </a:p>
        </p:txBody>
      </p:sp>
      <p:sp>
        <p:nvSpPr>
          <p:cNvPr id="124" name="Google Shape;124;p16"/>
          <p:cNvSpPr txBox="1"/>
          <p:nvPr/>
        </p:nvSpPr>
        <p:spPr>
          <a:xfrm>
            <a:off x="9843000" y="2066544"/>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dirty="0" smtClean="0"/>
              <a:t>	</a:t>
            </a:r>
            <a:r>
              <a:rPr lang="en-US" sz="2000" dirty="0" smtClean="0">
                <a:solidFill>
                  <a:schemeClr val="bg1">
                    <a:lumMod val="95000"/>
                  </a:schemeClr>
                </a:solidFill>
              </a:rPr>
              <a:t>Development  Of   Individuals  Skill  Set</a:t>
            </a:r>
            <a:endParaRPr sz="2000">
              <a:solidFill>
                <a:schemeClr val="bg1">
                  <a:lumMod val="95000"/>
                </a:schemeClr>
              </a:solidFill>
            </a:endParaRPr>
          </a:p>
        </p:txBody>
      </p:sp>
      <p:sp>
        <p:nvSpPr>
          <p:cNvPr id="125" name="Google Shape;125;p16"/>
          <p:cNvSpPr txBox="1"/>
          <p:nvPr/>
        </p:nvSpPr>
        <p:spPr>
          <a:xfrm>
            <a:off x="9843000" y="122842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4</a:t>
            </a:r>
            <a:r>
              <a:rPr lang="en-US" sz="5600" b="1" i="0" u="none" strike="noStrike" cap="none" dirty="0" smtClean="0">
                <a:solidFill>
                  <a:srgbClr val="3CDA7D"/>
                </a:solidFill>
                <a:latin typeface="Barlow"/>
                <a:ea typeface="Barlow"/>
                <a:cs typeface="Barlow"/>
                <a:sym typeface="Barlow"/>
              </a:rPr>
              <a:t>.</a:t>
            </a:r>
            <a:endParaRPr/>
          </a:p>
        </p:txBody>
      </p:sp>
      <p:sp>
        <p:nvSpPr>
          <p:cNvPr id="126" name="Google Shape;126;p16"/>
          <p:cNvSpPr txBox="1"/>
          <p:nvPr/>
        </p:nvSpPr>
        <p:spPr>
          <a:xfrm>
            <a:off x="9843000" y="4150492"/>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dirty="0" smtClean="0"/>
              <a:t>	</a:t>
            </a:r>
            <a:r>
              <a:rPr lang="en-US" sz="2000" dirty="0" smtClean="0">
                <a:solidFill>
                  <a:schemeClr val="bg1">
                    <a:lumMod val="95000"/>
                  </a:schemeClr>
                </a:solidFill>
              </a:rPr>
              <a:t>Brings  Up  New  Indigenous  Ideas  And  Inventions  </a:t>
            </a:r>
            <a:endParaRPr sz="2000">
              <a:solidFill>
                <a:schemeClr val="bg1">
                  <a:lumMod val="95000"/>
                </a:schemeClr>
              </a:solidFill>
            </a:endParaRPr>
          </a:p>
        </p:txBody>
      </p:sp>
      <p:sp>
        <p:nvSpPr>
          <p:cNvPr id="127" name="Google Shape;127;p16"/>
          <p:cNvSpPr txBox="1"/>
          <p:nvPr/>
        </p:nvSpPr>
        <p:spPr>
          <a:xfrm>
            <a:off x="9843000" y="3312371"/>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dirty="0">
                <a:solidFill>
                  <a:srgbClr val="3CDA7D"/>
                </a:solidFill>
                <a:latin typeface="Barlow"/>
                <a:ea typeface="Barlow"/>
                <a:cs typeface="Barlow"/>
                <a:sym typeface="Barlow"/>
              </a:rPr>
              <a:t>5</a:t>
            </a:r>
            <a:r>
              <a:rPr lang="en-US" sz="5600" b="1" i="0" u="none" strike="noStrike" cap="none" dirty="0" smtClean="0">
                <a:solidFill>
                  <a:srgbClr val="3CDA7D"/>
                </a:solidFill>
                <a:latin typeface="Barlow"/>
                <a:ea typeface="Barlow"/>
                <a:cs typeface="Barlow"/>
                <a:sym typeface="Barlow"/>
              </a:rPr>
              <a:t>.</a:t>
            </a:r>
            <a:endParaRPr/>
          </a:p>
        </p:txBody>
      </p:sp>
      <p:sp>
        <p:nvSpPr>
          <p:cNvPr id="128" name="Google Shape;128;p16"/>
          <p:cNvSpPr txBox="1"/>
          <p:nvPr/>
        </p:nvSpPr>
        <p:spPr>
          <a:xfrm>
            <a:off x="9843000" y="6265994"/>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a:p>
        </p:txBody>
      </p:sp>
      <p:sp>
        <p:nvSpPr>
          <p:cNvPr id="129" name="Google Shape;129;p16"/>
          <p:cNvSpPr txBox="1"/>
          <p:nvPr/>
        </p:nvSpPr>
        <p:spPr>
          <a:xfrm>
            <a:off x="9843000" y="5427873"/>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a:p>
        </p:txBody>
      </p:sp>
      <p:sp>
        <p:nvSpPr>
          <p:cNvPr id="130" name="Google Shape;130;p16"/>
          <p:cNvSpPr txBox="1"/>
          <p:nvPr/>
        </p:nvSpPr>
        <p:spPr>
          <a:xfrm>
            <a:off x="9843000" y="8349941"/>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a:p>
        </p:txBody>
      </p:sp>
      <p:sp>
        <p:nvSpPr>
          <p:cNvPr id="131" name="Google Shape;131;p16"/>
          <p:cNvSpPr txBox="1"/>
          <p:nvPr/>
        </p:nvSpPr>
        <p:spPr>
          <a:xfrm>
            <a:off x="9843000" y="7511820"/>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a:p>
        </p:txBody>
      </p:sp>
      <p:sp>
        <p:nvSpPr>
          <p:cNvPr id="132" name="Google Shape;132;p16"/>
          <p:cNvSpPr txBox="1"/>
          <p:nvPr/>
        </p:nvSpPr>
        <p:spPr>
          <a:xfrm>
            <a:off x="218575" y="3464855"/>
            <a:ext cx="7416300" cy="7618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dirty="0" smtClean="0"/>
              <a:t>	</a:t>
            </a:r>
            <a:r>
              <a:rPr lang="en-US" sz="2000" dirty="0" smtClean="0">
                <a:solidFill>
                  <a:schemeClr val="bg1">
                    <a:lumMod val="95000"/>
                  </a:schemeClr>
                </a:solidFill>
              </a:rPr>
              <a:t>Industry  Ready  Work  Force</a:t>
            </a:r>
          </a:p>
          <a:p>
            <a:pPr marL="0" marR="0" lvl="0" indent="0" algn="l" rtl="0">
              <a:lnSpc>
                <a:spcPct val="150000"/>
              </a:lnSpc>
              <a:spcBef>
                <a:spcPts val="0"/>
              </a:spcBef>
              <a:spcAft>
                <a:spcPts val="0"/>
              </a:spcAft>
              <a:buNone/>
            </a:pPr>
            <a:r>
              <a:rPr lang="en-US" sz="2000" dirty="0" smtClean="0">
                <a:solidFill>
                  <a:schemeClr val="bg1">
                    <a:lumMod val="95000"/>
                  </a:schemeClr>
                </a:solidFill>
              </a:rPr>
              <a:t>	</a:t>
            </a:r>
            <a:r>
              <a:rPr lang="en-US" sz="2000" dirty="0" smtClean="0">
                <a:solidFill>
                  <a:schemeClr val="bg1">
                    <a:lumMod val="95000"/>
                  </a:schemeClr>
                </a:solidFill>
              </a:rPr>
              <a:t> </a:t>
            </a:r>
            <a:endParaRPr sz="2000">
              <a:solidFill>
                <a:schemeClr val="bg1">
                  <a:lumMod val="95000"/>
                </a:schemeClr>
              </a:solidFill>
            </a:endParaRPr>
          </a:p>
        </p:txBody>
      </p:sp>
      <p:sp>
        <p:nvSpPr>
          <p:cNvPr id="133" name="Google Shape;133;p16"/>
          <p:cNvSpPr txBox="1"/>
          <p:nvPr/>
        </p:nvSpPr>
        <p:spPr>
          <a:xfrm>
            <a:off x="218575" y="2626734"/>
            <a:ext cx="1860816"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1.</a:t>
            </a:r>
            <a:endParaRPr/>
          </a:p>
        </p:txBody>
      </p:sp>
      <p:pic>
        <p:nvPicPr>
          <p:cNvPr id="134" name="Google Shape;134;p16"/>
          <p:cNvPicPr preferRelativeResize="0"/>
          <p:nvPr/>
        </p:nvPicPr>
        <p:blipFill rotWithShape="1">
          <a:blip r:embed="rId4">
            <a:alphaModFix/>
          </a:blip>
          <a:srcRect/>
          <a:stretch/>
        </p:blipFill>
        <p:spPr>
          <a:xfrm rot="-8447388">
            <a:off x="13731121" y="-613501"/>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a:stretch/>
        </p:blipFill>
        <p:spPr>
          <a:xfrm rot="5400000">
            <a:off x="9453470" y="-221397"/>
            <a:ext cx="12045623" cy="10051993"/>
          </a:xfrm>
          <a:prstGeom prst="rect">
            <a:avLst/>
          </a:prstGeom>
          <a:noFill/>
          <a:ln>
            <a:noFill/>
          </a:ln>
        </p:spPr>
      </p:pic>
      <p:grpSp>
        <p:nvGrpSpPr>
          <p:cNvPr id="140" name="Google Shape;140;p17"/>
          <p:cNvGrpSpPr/>
          <p:nvPr/>
        </p:nvGrpSpPr>
        <p:grpSpPr>
          <a:xfrm>
            <a:off x="2417477" y="3785573"/>
            <a:ext cx="7640923" cy="1356484"/>
            <a:chOff x="0" y="-47625"/>
            <a:chExt cx="10187898" cy="1808645"/>
          </a:xfrm>
        </p:grpSpPr>
        <p:sp>
          <p:nvSpPr>
            <p:cNvPr id="141" name="Google Shape;141;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800" dirty="0" smtClean="0"/>
                <a:t>HTML &amp; CSS</a:t>
              </a:r>
              <a:endParaRPr sz="2800"/>
            </a:p>
          </p:txBody>
        </p:sp>
        <p:sp>
          <p:nvSpPr>
            <p:cNvPr id="142" name="Google Shape;142;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a:p>
          </p:txBody>
        </p:sp>
      </p:grpSp>
      <p:grpSp>
        <p:nvGrpSpPr>
          <p:cNvPr id="143" name="Google Shape;143;p17"/>
          <p:cNvGrpSpPr/>
          <p:nvPr/>
        </p:nvGrpSpPr>
        <p:grpSpPr>
          <a:xfrm>
            <a:off x="2417477" y="5842973"/>
            <a:ext cx="7640923" cy="1356484"/>
            <a:chOff x="0" y="-47625"/>
            <a:chExt cx="10187898" cy="1808645"/>
          </a:xfrm>
        </p:grpSpPr>
        <p:sp>
          <p:nvSpPr>
            <p:cNvPr id="144" name="Google Shape;144;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800" dirty="0" smtClean="0"/>
                <a:t>Java Script</a:t>
              </a:r>
              <a:endParaRPr sz="2800"/>
            </a:p>
          </p:txBody>
        </p:sp>
        <p:sp>
          <p:nvSpPr>
            <p:cNvPr id="145" name="Google Shape;145;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000" b="0" i="0" u="none" strike="noStrike" cap="none" dirty="0" smtClean="0">
                  <a:solidFill>
                    <a:srgbClr val="141414"/>
                  </a:solidFill>
                  <a:latin typeface="Barlow Medium"/>
                  <a:ea typeface="Barlow Medium"/>
                  <a:cs typeface="Barlow Medium"/>
                  <a:sym typeface="Barlow Medium"/>
                </a:rPr>
                <a:t>.</a:t>
              </a:r>
              <a:endParaRPr/>
            </a:p>
          </p:txBody>
        </p:sp>
      </p:grpSp>
      <p:grpSp>
        <p:nvGrpSpPr>
          <p:cNvPr id="146" name="Google Shape;146;p17"/>
          <p:cNvGrpSpPr/>
          <p:nvPr/>
        </p:nvGrpSpPr>
        <p:grpSpPr>
          <a:xfrm>
            <a:off x="2417477" y="7900373"/>
            <a:ext cx="7640923" cy="1356484"/>
            <a:chOff x="0" y="-47625"/>
            <a:chExt cx="10187898" cy="1808645"/>
          </a:xfrm>
        </p:grpSpPr>
        <p:sp>
          <p:nvSpPr>
            <p:cNvPr id="147" name="Google Shape;147;p17"/>
            <p:cNvSpPr txBox="1"/>
            <p:nvPr/>
          </p:nvSpPr>
          <p:spPr>
            <a:xfrm>
              <a:off x="0" y="-47625"/>
              <a:ext cx="10187898" cy="573273"/>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None/>
              </a:pPr>
              <a:r>
                <a:rPr lang="en-US" sz="2800" dirty="0" smtClean="0"/>
                <a:t>C#</a:t>
              </a:r>
              <a:endParaRPr sz="2800"/>
            </a:p>
          </p:txBody>
        </p:sp>
        <p:sp>
          <p:nvSpPr>
            <p:cNvPr id="148" name="Google Shape;148;p17"/>
            <p:cNvSpPr txBox="1"/>
            <p:nvPr/>
          </p:nvSpPr>
          <p:spPr>
            <a:xfrm>
              <a:off x="0" y="786029"/>
              <a:ext cx="10187898" cy="97499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endParaRPr/>
            </a:p>
          </p:txBody>
        </p:sp>
      </p:grpSp>
      <p:sp>
        <p:nvSpPr>
          <p:cNvPr id="149" name="Google Shape;149;p17"/>
          <p:cNvSpPr txBox="1"/>
          <p:nvPr/>
        </p:nvSpPr>
        <p:spPr>
          <a:xfrm>
            <a:off x="1028700" y="3772592"/>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1.</a:t>
            </a:r>
            <a:endParaRPr/>
          </a:p>
        </p:txBody>
      </p:sp>
      <p:sp>
        <p:nvSpPr>
          <p:cNvPr id="150" name="Google Shape;150;p17"/>
          <p:cNvSpPr txBox="1"/>
          <p:nvPr/>
        </p:nvSpPr>
        <p:spPr>
          <a:xfrm>
            <a:off x="1028700" y="58501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a:solidFill>
                  <a:srgbClr val="3CDA7D"/>
                </a:solidFill>
                <a:latin typeface="Barlow"/>
                <a:ea typeface="Barlow"/>
                <a:cs typeface="Barlow"/>
                <a:sym typeface="Barlow"/>
              </a:rPr>
              <a:t>2.</a:t>
            </a:r>
            <a:endParaRPr/>
          </a:p>
        </p:txBody>
      </p:sp>
      <p:sp>
        <p:nvSpPr>
          <p:cNvPr id="151" name="Google Shape;151;p17"/>
          <p:cNvSpPr txBox="1"/>
          <p:nvPr/>
        </p:nvSpPr>
        <p:spPr>
          <a:xfrm>
            <a:off x="1028700" y="7907517"/>
            <a:ext cx="649929" cy="7453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5600" b="1" i="0" u="none" strike="noStrike" cap="none" dirty="0">
                <a:solidFill>
                  <a:srgbClr val="3CDA7D"/>
                </a:solidFill>
                <a:latin typeface="Barlow"/>
                <a:ea typeface="Barlow"/>
                <a:cs typeface="Barlow"/>
                <a:sym typeface="Barlow"/>
              </a:rPr>
              <a:t>3.</a:t>
            </a:r>
            <a:endParaRPr/>
          </a:p>
        </p:txBody>
      </p:sp>
      <p:sp>
        <p:nvSpPr>
          <p:cNvPr id="152" name="Google Shape;152;p17"/>
          <p:cNvSpPr txBox="1"/>
          <p:nvPr/>
        </p:nvSpPr>
        <p:spPr>
          <a:xfrm>
            <a:off x="1028700" y="1080743"/>
            <a:ext cx="9029700" cy="108563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8000" b="1" i="0" u="none" strike="noStrike" cap="none">
                <a:solidFill>
                  <a:srgbClr val="141414"/>
                </a:solidFill>
                <a:latin typeface="Barlow"/>
                <a:ea typeface="Barlow"/>
                <a:cs typeface="Barlow"/>
                <a:sym typeface="Barlow"/>
              </a:rPr>
              <a:t>YOUR TECH STACK</a:t>
            </a:r>
            <a:endParaRPr/>
          </a:p>
        </p:txBody>
      </p:sp>
      <p:pic>
        <p:nvPicPr>
          <p:cNvPr id="153" name="Google Shape;153;p17"/>
          <p:cNvPicPr preferRelativeResize="0"/>
          <p:nvPr/>
        </p:nvPicPr>
        <p:blipFill rotWithShape="1">
          <a:blip r:embed="rId4">
            <a:alphaModFix/>
          </a:blip>
          <a:srcRect/>
          <a:stretch/>
        </p:blipFill>
        <p:spPr>
          <a:xfrm>
            <a:off x="15697200" y="41022"/>
            <a:ext cx="2430224" cy="2271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None/>
              </a:pPr>
              <a:r>
                <a:rPr lang="en-US" sz="12000" b="1" i="0" u="none" strike="noStrike" cap="none" dirty="0">
                  <a:solidFill>
                    <a:srgbClr val="141414"/>
                  </a:solidFill>
                  <a:latin typeface="Barlow"/>
                  <a:ea typeface="Barlow"/>
                  <a:cs typeface="Barlow"/>
                  <a:sym typeface="Barlow"/>
                </a:rPr>
                <a:t>THANK YOU</a:t>
              </a:r>
              <a:endParaRPr/>
            </a:p>
          </p:txBody>
        </p:sp>
        <p:sp>
          <p:nvSpPr>
            <p:cNvPr id="160" name="Google Shape;160;p18"/>
            <p:cNvSpPr txBox="1"/>
            <p:nvPr/>
          </p:nvSpPr>
          <p:spPr>
            <a:xfrm>
              <a:off x="0" y="2725468"/>
              <a:ext cx="9354958" cy="573273"/>
            </a:xfrm>
            <a:prstGeom prst="rect">
              <a:avLst/>
            </a:prstGeom>
            <a:noFill/>
            <a:ln>
              <a:noFill/>
            </a:ln>
          </p:spPr>
          <p:txBody>
            <a:bodyPr spcFirstLastPara="1" wrap="square" lIns="0" tIns="0" rIns="0" bIns="0" anchor="t" anchorCtr="0">
              <a:noAutofit/>
            </a:bodyPr>
            <a:lstStyle/>
            <a:p>
              <a:pPr marL="0" marR="0" lvl="0" indent="0" algn="l" rtl="0">
                <a:lnSpc>
                  <a:spcPct val="2022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a:stretch/>
        </p:blipFill>
        <p:spPr>
          <a:xfrm>
            <a:off x="242708" y="416409"/>
            <a:ext cx="1890891" cy="1767196"/>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Montserrat"/>
              <a:ea typeface="Montserrat"/>
              <a:cs typeface="Montserrat"/>
              <a:sym typeface="Montserrat"/>
            </a:endParaRPr>
          </a:p>
          <a:p>
            <a:pPr marL="0" marR="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282</Words>
  <PresentationFormat>Custom</PresentationFormat>
  <Paragraphs>37</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Barlow Medium</vt:lpstr>
      <vt:lpstr>Barlow</vt:lpstr>
      <vt:lpstr>Calibri</vt:lpstr>
      <vt:lpstr>Open Sans</vt:lpstr>
      <vt:lpstr>Montserrat</vt: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Siddarth V S</cp:lastModifiedBy>
  <cp:revision>4</cp:revision>
  <dcterms:modified xsi:type="dcterms:W3CDTF">2020-09-06T02:47:57Z</dcterms:modified>
</cp:coreProperties>
</file>