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1"/>
  </p:sldMasterIdLst>
  <p:sldIdLst>
    <p:sldId id="256" r:id="rId2"/>
    <p:sldId id="339" r:id="rId3"/>
    <p:sldId id="434" r:id="rId4"/>
    <p:sldId id="433" r:id="rId5"/>
    <p:sldId id="435" r:id="rId6"/>
    <p:sldId id="431" r:id="rId7"/>
    <p:sldId id="352" r:id="rId8"/>
    <p:sldId id="432" r:id="rId9"/>
    <p:sldId id="417" r:id="rId10"/>
    <p:sldId id="418" r:id="rId11"/>
    <p:sldId id="419" r:id="rId12"/>
    <p:sldId id="430" r:id="rId13"/>
    <p:sldId id="341" r:id="rId14"/>
    <p:sldId id="353" r:id="rId15"/>
    <p:sldId id="354" r:id="rId16"/>
    <p:sldId id="355" r:id="rId17"/>
    <p:sldId id="356" r:id="rId18"/>
    <p:sldId id="357" r:id="rId19"/>
    <p:sldId id="362" r:id="rId20"/>
    <p:sldId id="358" r:id="rId21"/>
    <p:sldId id="424" r:id="rId22"/>
    <p:sldId id="359" r:id="rId23"/>
    <p:sldId id="363" r:id="rId24"/>
    <p:sldId id="360" r:id="rId25"/>
    <p:sldId id="364" r:id="rId26"/>
    <p:sldId id="361" r:id="rId27"/>
    <p:sldId id="365" r:id="rId28"/>
    <p:sldId id="366" r:id="rId29"/>
    <p:sldId id="367" r:id="rId30"/>
    <p:sldId id="368" r:id="rId31"/>
    <p:sldId id="369" r:id="rId32"/>
    <p:sldId id="373" r:id="rId33"/>
    <p:sldId id="374" r:id="rId34"/>
    <p:sldId id="375" r:id="rId35"/>
    <p:sldId id="377" r:id="rId36"/>
    <p:sldId id="378" r:id="rId37"/>
    <p:sldId id="379" r:id="rId38"/>
    <p:sldId id="425" r:id="rId39"/>
    <p:sldId id="426" r:id="rId40"/>
    <p:sldId id="427" r:id="rId41"/>
    <p:sldId id="33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5B9BD5"/>
    <a:srgbClr val="DEEB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2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3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2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9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94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8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7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AA882-6972-4C7C-B8FB-1BD2D599549E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58130-73DE-4FAE-8C23-C969C8A4F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7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1.xml"/><Relationship Id="rId7" Type="http://schemas.openxmlformats.org/officeDocument/2006/relationships/image" Target="../media/image26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3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9.xml"/><Relationship Id="rId7" Type="http://schemas.openxmlformats.org/officeDocument/2006/relationships/image" Target="../media/image3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9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4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4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46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Advanced Algorithms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Randomized Algorithms and Causal Inference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4323" y="4767209"/>
            <a:ext cx="390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华东师范大学计算机科学与技术学院</a:t>
            </a:r>
            <a:endParaRPr lang="en-US" altLang="zh-CN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accent6">
                    <a:lumMod val="50000"/>
                  </a:schemeClr>
                </a:solidFill>
              </a:rPr>
              <a:t>石东昱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    dyshi@cs.ecnu.edu.cn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58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Conditionally independent</a:t>
            </a:r>
            <a:r>
              <a:rPr lang="en-US" altLang="zh-CN" sz="3200" dirty="0">
                <a:solidFill>
                  <a:srgbClr val="002060"/>
                </a:solidFill>
              </a:rPr>
              <a:t>: </a:t>
            </a:r>
            <a:r>
              <a:rPr lang="en-US" altLang="zh-CN" sz="3200" dirty="0" err="1"/>
              <a:t>E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 smtClean="0"/>
              <a:t>⊥E</a:t>
            </a:r>
            <a:r>
              <a:rPr lang="en-US" altLang="zh-CN" sz="3200" baseline="-25000" dirty="0" err="1" smtClean="0"/>
              <a:t>j</a:t>
            </a:r>
            <a:r>
              <a:rPr lang="en-US" altLang="zh-CN" sz="3200" dirty="0" err="1" smtClean="0"/>
              <a:t>|E</a:t>
            </a:r>
            <a:r>
              <a:rPr lang="en-US" altLang="zh-CN" sz="3200" baseline="-25000" dirty="0" err="1" smtClean="0"/>
              <a:t>k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/>
              <a:t>E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⊥E</a:t>
            </a:r>
            <a:r>
              <a:rPr lang="en-US" altLang="zh-CN" sz="3200" baseline="-25000" dirty="0" err="1"/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 when </a:t>
            </a:r>
            <a:r>
              <a:rPr lang="en-US" altLang="zh-CN" sz="3200" dirty="0" err="1"/>
              <a:t>E</a:t>
            </a:r>
            <a:r>
              <a:rPr lang="en-US" altLang="zh-CN" sz="3200" baseline="-25000" dirty="0" err="1"/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 is given. </a:t>
            </a:r>
            <a:endParaRPr lang="en-US" altLang="zh-CN" sz="3200" dirty="0" smtClean="0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Basic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Relations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Probability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86164" y="2510122"/>
            <a:ext cx="2761131" cy="2953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086165" y="2510120"/>
            <a:ext cx="1281950" cy="1362633"/>
          </a:xfrm>
          <a:prstGeom prst="ellipse">
            <a:avLst/>
          </a:prstGeom>
          <a:solidFill>
            <a:srgbClr val="DEEBF7">
              <a:alpha val="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i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11671" y="3496238"/>
            <a:ext cx="2626658" cy="1967606"/>
          </a:xfrm>
          <a:prstGeom prst="ellipse">
            <a:avLst/>
          </a:prstGeom>
          <a:solidFill>
            <a:schemeClr val="accent2">
              <a:lumMod val="40000"/>
              <a:lumOff val="60000"/>
              <a:alpha val="38039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k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39802"/>
            <a:ext cx="5952755" cy="2824042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9072281" y="2510120"/>
            <a:ext cx="1766048" cy="1541927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j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32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3200" b="1" dirty="0" smtClean="0">
                <a:solidFill>
                  <a:srgbClr val="002060"/>
                </a:solidFill>
              </a:rPr>
              <a:t>Chain rule </a:t>
            </a:r>
            <a:r>
              <a:rPr lang="en-US" altLang="zh-CN" sz="3200" dirty="0" smtClean="0">
                <a:solidFill>
                  <a:srgbClr val="002060"/>
                </a:solidFill>
              </a:rPr>
              <a:t>of conditional probability: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Basic Relations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Probability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15" y="2553045"/>
            <a:ext cx="7869756" cy="26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Functions of Probabilities and Expectations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9" y="1796099"/>
            <a:ext cx="6612988" cy="18205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9" y="4071250"/>
            <a:ext cx="7994749" cy="225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Verifying Polynomial Identities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Check whether 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(</a:t>
            </a:r>
            <a:r>
              <a:rPr lang="en-US" altLang="zh-CN" sz="3200" dirty="0"/>
              <a:t>x + 1)(x − 2)(x + 3)(x − 4)(x + 5)(x − 6) ≡? x</a:t>
            </a:r>
            <a:r>
              <a:rPr lang="en-US" altLang="zh-CN" sz="3200" baseline="30000" dirty="0"/>
              <a:t>6</a:t>
            </a:r>
            <a:r>
              <a:rPr lang="en-US" altLang="zh-CN" sz="3200" dirty="0"/>
              <a:t> − 7x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 + </a:t>
            </a:r>
            <a:r>
              <a:rPr lang="en-US" altLang="zh-CN" sz="3200" dirty="0" smtClean="0"/>
              <a:t>25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Why might </a:t>
            </a:r>
            <a:r>
              <a:rPr lang="en-US" altLang="zh-CN" sz="3200" dirty="0">
                <a:solidFill>
                  <a:srgbClr val="002060"/>
                </a:solidFill>
              </a:rPr>
              <a:t>it not be a good </a:t>
            </a:r>
            <a:r>
              <a:rPr lang="en-US" altLang="zh-CN" sz="3200" dirty="0" smtClean="0">
                <a:solidFill>
                  <a:srgbClr val="002060"/>
                </a:solidFill>
              </a:rPr>
              <a:t>idea to write another program to expand the left side into canonical form?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complexity to expand a </a:t>
            </a:r>
            <a:r>
              <a:rPr lang="en-US" altLang="zh-CN" sz="3200" dirty="0" smtClean="0"/>
              <a:t>d</a:t>
            </a:r>
            <a:r>
              <a:rPr lang="en-US" altLang="zh-CN" sz="3200" dirty="0" smtClean="0">
                <a:solidFill>
                  <a:srgbClr val="002060"/>
                </a:solidFill>
              </a:rPr>
              <a:t> degree polynomial?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chemeClr val="tx1"/>
                </a:solidFill>
              </a:rPr>
              <a:t>	O(d</a:t>
            </a:r>
            <a:r>
              <a:rPr lang="en-US" altLang="zh-CN" sz="3200" baseline="30000" dirty="0" smtClean="0">
                <a:solidFill>
                  <a:schemeClr val="tx1"/>
                </a:solidFill>
              </a:rPr>
              <a:t>2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of multiplications 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Using fast-Fourier-transformation: </a:t>
            </a:r>
            <a:r>
              <a:rPr lang="en-US" altLang="zh-CN" sz="3200" dirty="0" smtClean="0"/>
              <a:t>O(d log d)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Verifying Polynomial Identities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Check whether 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(</a:t>
            </a:r>
            <a:r>
              <a:rPr lang="en-US" altLang="zh-CN" sz="3200" dirty="0"/>
              <a:t>x + 1)(x − 2)(x + 3)(x − 4)(x + 5)(x − 6) ≡? x</a:t>
            </a:r>
            <a:r>
              <a:rPr lang="en-US" altLang="zh-CN" sz="3200" baseline="30000" dirty="0"/>
              <a:t>6</a:t>
            </a:r>
            <a:r>
              <a:rPr lang="en-US" altLang="zh-CN" sz="3200" dirty="0"/>
              <a:t> − 7x</a:t>
            </a:r>
            <a:r>
              <a:rPr lang="en-US" altLang="zh-CN" sz="3200" baseline="30000" dirty="0"/>
              <a:t>3</a:t>
            </a:r>
            <a:r>
              <a:rPr lang="en-US" altLang="zh-CN" sz="3200" dirty="0"/>
              <a:t> + </a:t>
            </a:r>
            <a:r>
              <a:rPr lang="en-US" altLang="zh-CN" sz="3200" dirty="0" smtClean="0"/>
              <a:t>25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Consider choosing </a:t>
            </a:r>
            <a:r>
              <a:rPr lang="en-US" altLang="zh-CN" sz="3200" dirty="0"/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randomly</a:t>
            </a:r>
            <a:r>
              <a:rPr lang="en-US" altLang="zh-CN" sz="3200" dirty="0" smtClean="0">
                <a:solidFill>
                  <a:srgbClr val="002060"/>
                </a:solidFill>
              </a:rPr>
              <a:t> from </a:t>
            </a:r>
            <a:r>
              <a:rPr lang="en-US" altLang="zh-CN" sz="3200" dirty="0" smtClean="0"/>
              <a:t>[1, </a:t>
            </a:r>
            <a:r>
              <a:rPr lang="en-US" altLang="zh-CN" sz="3200" dirty="0" err="1" smtClean="0"/>
              <a:t>nd</a:t>
            </a:r>
            <a:r>
              <a:rPr lang="en-US" altLang="zh-CN" sz="3200" dirty="0" smtClean="0"/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 , and check whether they are equal.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What is the chance to get a false result?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What is the complexity to do this?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Can we eliminate the chance of false result? What’s the price?</a:t>
            </a:r>
            <a:endParaRPr lang="en-US" altLang="zh-CN" sz="3200" dirty="0" smtClean="0">
              <a:solidFill>
                <a:schemeClr val="tx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Verifying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Matrix Multiplication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Check whether the  </a:t>
            </a:r>
            <a:r>
              <a:rPr lang="en-US" altLang="zh-CN" sz="3200" dirty="0" smtClean="0"/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-square matrix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		AB ≡</a:t>
            </a:r>
            <a:r>
              <a:rPr lang="en-US" altLang="zh-CN" sz="3200" dirty="0"/>
              <a:t>? </a:t>
            </a:r>
            <a:r>
              <a:rPr lang="en-US" altLang="zh-CN" sz="3200" dirty="0" smtClean="0"/>
              <a:t>C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Is it a </a:t>
            </a:r>
            <a:r>
              <a:rPr lang="en-US" altLang="zh-CN" sz="3200" dirty="0">
                <a:solidFill>
                  <a:srgbClr val="002060"/>
                </a:solidFill>
              </a:rPr>
              <a:t>good </a:t>
            </a:r>
            <a:r>
              <a:rPr lang="en-US" altLang="zh-CN" sz="3200" dirty="0" smtClean="0">
                <a:solidFill>
                  <a:srgbClr val="002060"/>
                </a:solidFill>
              </a:rPr>
              <a:t>idea to randomly choose </a:t>
            </a:r>
            <a:r>
              <a:rPr lang="en-US" altLang="zh-CN" sz="3200" dirty="0" err="1" smtClean="0"/>
              <a:t>i,j</a:t>
            </a:r>
            <a:r>
              <a:rPr lang="en-US" altLang="zh-CN" sz="3200" dirty="0" smtClean="0">
                <a:solidFill>
                  <a:srgbClr val="002060"/>
                </a:solidFill>
              </a:rPr>
              <a:t> from </a:t>
            </a:r>
            <a:r>
              <a:rPr lang="en-US" altLang="zh-CN" sz="3200" dirty="0" smtClean="0"/>
              <a:t>{0,…,n-1} </a:t>
            </a:r>
            <a:r>
              <a:rPr lang="en-US" altLang="zh-CN" sz="3200" dirty="0" smtClean="0">
                <a:solidFill>
                  <a:srgbClr val="002060"/>
                </a:solidFill>
              </a:rPr>
              <a:t>, computing </a:t>
            </a:r>
            <a:r>
              <a:rPr lang="en-US" altLang="zh-CN" sz="3200" dirty="0" err="1" smtClean="0"/>
              <a:t>A</a:t>
            </a:r>
            <a:r>
              <a:rPr lang="en-US" altLang="zh-CN" sz="3200" baseline="30000" dirty="0" err="1" smtClean="0"/>
              <a:t>T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err="1" smtClean="0"/>
              <a:t>B</a:t>
            </a:r>
            <a:r>
              <a:rPr lang="en-US" altLang="zh-CN" sz="3200" baseline="-25000" dirty="0" err="1" smtClean="0"/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  , and comparing it to </a:t>
            </a:r>
            <a:r>
              <a:rPr lang="en-US" altLang="zh-CN" sz="3200" dirty="0" err="1" smtClean="0"/>
              <a:t>C</a:t>
            </a:r>
            <a:r>
              <a:rPr lang="en-US" altLang="zh-CN" sz="3200" baseline="-25000" dirty="0" err="1" smtClean="0"/>
              <a:t>ij</a:t>
            </a:r>
            <a:r>
              <a:rPr lang="en-US" altLang="zh-CN" sz="3200" dirty="0" smtClean="0">
                <a:solidFill>
                  <a:srgbClr val="002060"/>
                </a:solidFill>
              </a:rPr>
              <a:t> ?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It may require </a:t>
            </a:r>
            <a:r>
              <a:rPr lang="en-US" altLang="zh-CN" sz="3200" dirty="0" smtClean="0"/>
              <a:t>O(n</a:t>
            </a:r>
            <a:r>
              <a:rPr lang="en-US" altLang="zh-CN" sz="3200" baseline="30000" dirty="0" smtClean="0"/>
              <a:t>3</a:t>
            </a:r>
            <a:r>
              <a:rPr lang="en-US" altLang="zh-CN" sz="3200" dirty="0" smtClean="0"/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to ensure the verification. </a:t>
            </a:r>
          </a:p>
          <a:p>
            <a:pPr marL="0" indent="0">
              <a:buNone/>
            </a:pPr>
            <a:r>
              <a:rPr lang="en-US" altLang="zh-CN" sz="3200" dirty="0" err="1" smtClean="0">
                <a:solidFill>
                  <a:srgbClr val="002060"/>
                </a:solidFill>
              </a:rPr>
              <a:t>Strassen’s</a:t>
            </a:r>
            <a:r>
              <a:rPr lang="en-US" altLang="zh-CN" sz="3200" dirty="0" smtClean="0">
                <a:solidFill>
                  <a:srgbClr val="002060"/>
                </a:solidFill>
              </a:rPr>
              <a:t> divide-n-conquer algorithm is better, </a:t>
            </a:r>
            <a:r>
              <a:rPr lang="en-US" altLang="zh-CN" sz="3200" dirty="0" smtClean="0"/>
              <a:t>O(n</a:t>
            </a:r>
            <a:r>
              <a:rPr lang="en-US" altLang="zh-CN" sz="3200" baseline="30000" dirty="0" smtClean="0"/>
              <a:t>2.81</a:t>
            </a:r>
            <a:r>
              <a:rPr lang="en-US" altLang="zh-CN" sz="3200" dirty="0" smtClean="0"/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Currently best? Coppersmith-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Winograd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smtClean="0"/>
              <a:t>O(n</a:t>
            </a:r>
            <a:r>
              <a:rPr lang="en-US" altLang="zh-CN" sz="3200" baseline="30000" dirty="0" smtClean="0"/>
              <a:t>2.376</a:t>
            </a:r>
            <a:r>
              <a:rPr lang="en-US" altLang="zh-CN" sz="3200" dirty="0" smtClean="0"/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Verifying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Matrix Multiplication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Check whether the  </a:t>
            </a:r>
            <a:r>
              <a:rPr lang="en-US" altLang="zh-CN" sz="3200" dirty="0" smtClean="0"/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-square matrix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		AB ≡</a:t>
            </a:r>
            <a:r>
              <a:rPr lang="en-US" altLang="zh-CN" sz="3200" dirty="0"/>
              <a:t>? </a:t>
            </a:r>
            <a:r>
              <a:rPr lang="en-US" altLang="zh-CN" sz="3200" dirty="0" smtClean="0"/>
              <a:t>C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How about choosing </a:t>
            </a:r>
            <a:r>
              <a:rPr lang="en-US" altLang="zh-CN" sz="3200" dirty="0"/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numbers from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0,1</a:t>
            </a:r>
            <a:r>
              <a:rPr lang="en-US" altLang="zh-CN" sz="3200" dirty="0"/>
              <a:t>} </a:t>
            </a:r>
            <a:r>
              <a:rPr lang="en-US" altLang="zh-CN" sz="3200" dirty="0" smtClean="0">
                <a:solidFill>
                  <a:srgbClr val="002060"/>
                </a:solidFill>
              </a:rPr>
              <a:t>, forming a vector </a:t>
            </a:r>
            <a:r>
              <a:rPr lang="en-US" altLang="zh-CN" sz="3200" i="1" dirty="0" smtClean="0"/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, and checking </a:t>
            </a:r>
            <a:r>
              <a:rPr lang="en-US" altLang="zh-CN" sz="3200" dirty="0" smtClean="0"/>
              <a:t>A(B</a:t>
            </a:r>
            <a:r>
              <a:rPr lang="en-US" altLang="zh-CN" sz="3200" i="1" dirty="0" smtClean="0"/>
              <a:t>r</a:t>
            </a:r>
            <a:r>
              <a:rPr lang="en-US" altLang="zh-CN" sz="3200" dirty="0" smtClean="0"/>
              <a:t>)=C</a:t>
            </a:r>
            <a:r>
              <a:rPr lang="en-US" altLang="zh-CN" sz="3200" i="1" dirty="0" smtClean="0"/>
              <a:t>r</a:t>
            </a:r>
            <a:r>
              <a:rPr lang="en-US" altLang="zh-CN" sz="3200" dirty="0" smtClean="0">
                <a:solidFill>
                  <a:srgbClr val="002060"/>
                </a:solidFill>
              </a:rPr>
              <a:t> ?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It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requies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/>
              <a:t>O(n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)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chance it returns a false result?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/>
              <a:t>D=AB-C </a:t>
            </a:r>
            <a:r>
              <a:rPr lang="en-US" altLang="zh-CN" sz="3200" dirty="0" smtClean="0"/>
              <a:t>≠ </a:t>
            </a:r>
            <a:r>
              <a:rPr lang="en-US" altLang="zh-CN" sz="3200" b="1" dirty="0" smtClean="0"/>
              <a:t>0</a:t>
            </a:r>
            <a:r>
              <a:rPr lang="en-US" altLang="zh-CN" sz="3200" dirty="0" smtClean="0">
                <a:solidFill>
                  <a:srgbClr val="002060"/>
                </a:solidFill>
              </a:rPr>
              <a:t> , it has at least </a:t>
            </a:r>
            <a:r>
              <a:rPr lang="en-US" altLang="zh-CN" sz="3200" dirty="0">
                <a:solidFill>
                  <a:srgbClr val="002060"/>
                </a:solidFill>
              </a:rPr>
              <a:t>one entry 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ij</a:t>
            </a:r>
            <a:r>
              <a:rPr lang="en-US" altLang="zh-CN" sz="3200" dirty="0"/>
              <a:t>≠0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Verifying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Matrix Multiplication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Check whether the  </a:t>
            </a:r>
            <a:r>
              <a:rPr lang="en-US" altLang="zh-CN" sz="3200" dirty="0" smtClean="0"/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-square matrix</a:t>
            </a: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/>
              <a:t>		AB ≡</a:t>
            </a:r>
            <a:r>
              <a:rPr lang="en-US" altLang="zh-CN" sz="3200" dirty="0"/>
              <a:t>? </a:t>
            </a:r>
            <a:r>
              <a:rPr lang="en-US" altLang="zh-CN" sz="3200" dirty="0" smtClean="0"/>
              <a:t>C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However </a:t>
            </a:r>
            <a:r>
              <a:rPr lang="en-US" altLang="zh-CN" sz="3200" dirty="0" err="1" smtClean="0"/>
              <a:t>D</a:t>
            </a:r>
            <a:r>
              <a:rPr lang="en-US" altLang="zh-CN" sz="3200" i="1" dirty="0" err="1" smtClean="0"/>
              <a:t>r</a:t>
            </a:r>
            <a:r>
              <a:rPr lang="en-US" altLang="zh-CN" sz="3200" dirty="0" smtClean="0"/>
              <a:t>=0</a:t>
            </a:r>
            <a:r>
              <a:rPr lang="en-US" altLang="zh-CN" sz="3200" dirty="0" smtClean="0">
                <a:solidFill>
                  <a:srgbClr val="002060"/>
                </a:solidFill>
              </a:rPr>
              <a:t>, which means </a:t>
            </a:r>
            <a:r>
              <a:rPr lang="el-GR" altLang="zh-CN" sz="3200" dirty="0" smtClean="0"/>
              <a:t>Σ</a:t>
            </a:r>
            <a:r>
              <a:rPr lang="en-US" altLang="zh-CN" sz="3200" baseline="-25000" dirty="0" err="1" smtClean="0"/>
              <a:t>k</a:t>
            </a:r>
            <a:r>
              <a:rPr lang="en-US" altLang="zh-CN" sz="3200" dirty="0" err="1" smtClean="0"/>
              <a:t>d</a:t>
            </a:r>
            <a:r>
              <a:rPr lang="en-US" altLang="zh-CN" sz="3200" baseline="-25000" dirty="0" err="1" smtClean="0"/>
              <a:t>ik</a:t>
            </a:r>
            <a:r>
              <a:rPr lang="en-US" altLang="zh-CN" sz="3200" dirty="0" err="1" smtClean="0"/>
              <a:t>r</a:t>
            </a:r>
            <a:r>
              <a:rPr lang="en-US" altLang="zh-CN" sz="3200" baseline="-25000" dirty="0" err="1" smtClean="0"/>
              <a:t>k</a:t>
            </a:r>
            <a:r>
              <a:rPr lang="en-US" altLang="zh-CN" sz="3200" dirty="0" smtClean="0"/>
              <a:t>=0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 smtClean="0"/>
              <a:t>r</a:t>
            </a:r>
            <a:r>
              <a:rPr lang="en-US" altLang="zh-CN" sz="3200" baseline="-25000" dirty="0" err="1" smtClean="0"/>
              <a:t>j</a:t>
            </a:r>
            <a:r>
              <a:rPr lang="en-US" altLang="zh-CN" sz="3200" dirty="0" smtClean="0"/>
              <a:t>=-</a:t>
            </a:r>
            <a:r>
              <a:rPr lang="el-GR" altLang="zh-CN" sz="3200" dirty="0"/>
              <a:t>Σ</a:t>
            </a:r>
            <a:r>
              <a:rPr lang="en-US" altLang="zh-CN" sz="3200" baseline="-25000" dirty="0" err="1"/>
              <a:t>k</a:t>
            </a:r>
            <a:r>
              <a:rPr lang="en-US" altLang="zh-CN" sz="3200" baseline="-25000" dirty="0" err="1" smtClean="0"/>
              <a:t>≠j</a:t>
            </a:r>
            <a:r>
              <a:rPr lang="en-US" altLang="zh-CN" sz="3200" dirty="0" err="1" smtClean="0"/>
              <a:t>d</a:t>
            </a:r>
            <a:r>
              <a:rPr lang="en-US" altLang="zh-CN" sz="3200" baseline="-25000" dirty="0" err="1" smtClean="0"/>
              <a:t>ik</a:t>
            </a:r>
            <a:r>
              <a:rPr lang="en-US" altLang="zh-CN" sz="3200" dirty="0" err="1" smtClean="0"/>
              <a:t>r</a:t>
            </a:r>
            <a:r>
              <a:rPr lang="en-US" altLang="zh-CN" sz="3200" baseline="-25000" dirty="0" err="1" smtClean="0"/>
              <a:t>k</a:t>
            </a:r>
            <a:r>
              <a:rPr lang="en-US" altLang="zh-CN" sz="3200" dirty="0" smtClean="0"/>
              <a:t>/</a:t>
            </a:r>
            <a:r>
              <a:rPr lang="en-US" altLang="zh-CN" sz="3200" dirty="0" err="1" smtClean="0"/>
              <a:t>d</a:t>
            </a:r>
            <a:r>
              <a:rPr lang="en-US" altLang="zh-CN" sz="3200" baseline="-25000" dirty="0" err="1" smtClean="0"/>
              <a:t>ij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With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the principle of deferred decisions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  <a:r>
              <a:rPr lang="en-US" altLang="zh-CN" sz="3200" dirty="0" err="1"/>
              <a:t>r</a:t>
            </a:r>
            <a:r>
              <a:rPr lang="en-US" altLang="zh-CN" sz="3200" baseline="-25000" dirty="0" err="1"/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 has at most </a:t>
            </a:r>
            <a:r>
              <a:rPr lang="en-US" altLang="zh-CN" sz="3200" dirty="0" smtClean="0"/>
              <a:t>1/2</a:t>
            </a:r>
            <a:r>
              <a:rPr lang="en-US" altLang="zh-CN" sz="3200" dirty="0" smtClean="0">
                <a:solidFill>
                  <a:srgbClr val="002060"/>
                </a:solidFill>
              </a:rPr>
              <a:t> chance to choose the “right” value.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Comparing choosing </a:t>
            </a:r>
            <a:r>
              <a:rPr lang="en-US" altLang="zh-CN" sz="3200" dirty="0" smtClean="0"/>
              <a:t>{</a:t>
            </a:r>
            <a:r>
              <a:rPr lang="en-US" altLang="zh-CN" sz="3200" dirty="0" err="1" smtClean="0"/>
              <a:t>r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smtClean="0"/>
              <a:t>}</a:t>
            </a:r>
            <a:r>
              <a:rPr lang="en-US" altLang="zh-CN" sz="3200" dirty="0" smtClean="0">
                <a:solidFill>
                  <a:srgbClr val="002060"/>
                </a:solidFill>
              </a:rPr>
              <a:t> for multiple times and choosing them from a larger set of numbers.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2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Naïve Bayes Classifier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There is a set of data </a:t>
            </a:r>
            <a:r>
              <a:rPr lang="en-US" altLang="zh-CN" sz="3200" dirty="0" smtClean="0"/>
              <a:t>D</a:t>
            </a:r>
            <a:r>
              <a:rPr lang="en-US" altLang="zh-CN" sz="3200" dirty="0">
                <a:solidFill>
                  <a:srgbClr val="002060"/>
                </a:solidFill>
              </a:rPr>
              <a:t> (</a:t>
            </a:r>
            <a:r>
              <a:rPr lang="en-US" altLang="zh-CN" sz="3200" dirty="0" smtClean="0">
                <a:solidFill>
                  <a:srgbClr val="002060"/>
                </a:solidFill>
              </a:rPr>
              <a:t>text docs), each 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</a:t>
            </a:r>
            <a:r>
              <a:rPr lang="en-US" altLang="zh-CN" sz="3200" dirty="0" smtClean="0"/>
              <a:t>m</a:t>
            </a:r>
            <a:r>
              <a:rPr lang="en-US" altLang="zh-CN" sz="3200" dirty="0" smtClean="0">
                <a:solidFill>
                  <a:srgbClr val="002060"/>
                </a:solidFill>
              </a:rPr>
              <a:t> features </a:t>
            </a:r>
            <a:r>
              <a:rPr lang="en-US" altLang="zh-CN" sz="3200" dirty="0" smtClean="0"/>
              <a:t>{</a:t>
            </a:r>
            <a:r>
              <a:rPr lang="en-US" altLang="zh-CN" sz="3200" dirty="0" err="1" smtClean="0"/>
              <a:t>x</a:t>
            </a:r>
            <a:r>
              <a:rPr lang="en-US" altLang="zh-CN" sz="3200" baseline="30000" dirty="0" err="1" smtClean="0"/>
              <a:t>i</a:t>
            </a:r>
            <a:r>
              <a:rPr lang="en-US" altLang="zh-CN" sz="3200" baseline="-25000" dirty="0" err="1" smtClean="0"/>
              <a:t>k</a:t>
            </a:r>
            <a:r>
              <a:rPr lang="en-US" altLang="zh-CN" sz="3200" dirty="0" smtClean="0"/>
              <a:t>} </a:t>
            </a:r>
            <a:r>
              <a:rPr lang="en-US" altLang="zh-CN" sz="3200" dirty="0" smtClean="0">
                <a:solidFill>
                  <a:srgbClr val="002060"/>
                </a:solidFill>
              </a:rPr>
              <a:t>(having/not having a keyword), and a label </a:t>
            </a:r>
            <a:r>
              <a:rPr lang="en-US" altLang="zh-CN" sz="3200" dirty="0" smtClean="0"/>
              <a:t>c </a:t>
            </a:r>
            <a:r>
              <a:rPr lang="en-US" altLang="zh-CN" sz="3200" dirty="0" smtClean="0">
                <a:solidFill>
                  <a:srgbClr val="002060"/>
                </a:solidFill>
              </a:rPr>
              <a:t>(spam/not spam). If a new item </a:t>
            </a:r>
            <a:r>
              <a:rPr lang="en-US" altLang="zh-CN" sz="3200" dirty="0" smtClean="0"/>
              <a:t>D</a:t>
            </a:r>
            <a:r>
              <a:rPr lang="en-US" altLang="zh-CN" sz="3200" baseline="30000" dirty="0" smtClean="0"/>
              <a:t>*</a:t>
            </a:r>
            <a:r>
              <a:rPr lang="en-US" altLang="zh-CN" sz="3200" dirty="0" smtClean="0">
                <a:solidFill>
                  <a:srgbClr val="002060"/>
                </a:solidFill>
              </a:rPr>
              <a:t> is presented with the feature set </a:t>
            </a:r>
            <a:r>
              <a:rPr lang="en-US" altLang="zh-CN" sz="3200" dirty="0"/>
              <a:t>{</a:t>
            </a:r>
            <a:r>
              <a:rPr lang="en-US" altLang="zh-CN" sz="3200" dirty="0" smtClean="0"/>
              <a:t>x</a:t>
            </a:r>
            <a:r>
              <a:rPr lang="en-US" altLang="zh-CN" sz="3200" baseline="30000" dirty="0" smtClean="0"/>
              <a:t>*</a:t>
            </a:r>
            <a:r>
              <a:rPr lang="en-US" altLang="zh-CN" sz="3200" baseline="-25000" dirty="0" smtClean="0"/>
              <a:t>k</a:t>
            </a:r>
            <a:r>
              <a:rPr lang="en-US" altLang="zh-CN" sz="3200" dirty="0"/>
              <a:t>} </a:t>
            </a:r>
            <a:r>
              <a:rPr lang="en-US" altLang="zh-CN" sz="3200" dirty="0" smtClean="0">
                <a:solidFill>
                  <a:srgbClr val="002060"/>
                </a:solidFill>
              </a:rPr>
              <a:t>, what label does it most likely have? </a:t>
            </a: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An important assumption: the features </a:t>
            </a:r>
            <a:r>
              <a:rPr lang="en-US" altLang="zh-CN" sz="3200" dirty="0"/>
              <a:t>{</a:t>
            </a:r>
            <a:r>
              <a:rPr lang="en-US" altLang="zh-CN" sz="3200" dirty="0" err="1"/>
              <a:t>x</a:t>
            </a:r>
            <a:r>
              <a:rPr lang="en-US" altLang="zh-CN" sz="3200" baseline="-25000" dirty="0" err="1"/>
              <a:t>k</a:t>
            </a:r>
            <a:r>
              <a:rPr lang="en-US" altLang="zh-CN" sz="3200" dirty="0"/>
              <a:t>} </a:t>
            </a:r>
            <a:r>
              <a:rPr lang="en-US" altLang="zh-CN" sz="3200" dirty="0">
                <a:solidFill>
                  <a:srgbClr val="002060"/>
                </a:solidFill>
              </a:rPr>
              <a:t>are </a:t>
            </a:r>
            <a:r>
              <a:rPr lang="en-US" altLang="zh-CN" sz="3200" b="1" i="1" dirty="0">
                <a:solidFill>
                  <a:srgbClr val="002060"/>
                </a:solidFill>
              </a:rPr>
              <a:t>conditionally independent </a:t>
            </a:r>
            <a:r>
              <a:rPr lang="en-US" altLang="zh-CN" sz="3200" dirty="0">
                <a:solidFill>
                  <a:srgbClr val="002060"/>
                </a:solidFill>
              </a:rPr>
              <a:t>given the classification. 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Naïve Bayes Classifier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Training: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</a:t>
            </a:r>
            <a:r>
              <a:rPr lang="en-US" altLang="zh-CN" sz="3200" dirty="0" smtClean="0">
                <a:solidFill>
                  <a:srgbClr val="002060"/>
                </a:solidFill>
              </a:rPr>
              <a:t>compute the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empirical probabilities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</a:t>
            </a: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93" y="3144828"/>
            <a:ext cx="7526693" cy="660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83" y="4641591"/>
            <a:ext cx="3419501" cy="5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Modern Algorithms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Traditional algorithms mainly focus on discrete,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rule-based</a:t>
            </a:r>
            <a:r>
              <a:rPr lang="en-US" altLang="zh-CN" sz="3200" dirty="0" smtClean="0">
                <a:solidFill>
                  <a:srgbClr val="002060"/>
                </a:solidFill>
              </a:rPr>
              <a:t>, programming oriented problems. (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counting, sorting, matching, searching, satisfactory, graphs, complexity, … </a:t>
            </a:r>
            <a:r>
              <a:rPr lang="en-US" altLang="zh-CN" sz="3200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Modern algorithms are expanded to continuous,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data-driven</a:t>
            </a:r>
            <a:r>
              <a:rPr lang="en-US" altLang="zh-CN" sz="3200" dirty="0" smtClean="0">
                <a:solidFill>
                  <a:srgbClr val="002060"/>
                </a:solidFill>
              </a:rPr>
              <a:t>, learning oriented problems. They can </a:t>
            </a:r>
            <a:r>
              <a:rPr lang="en-US" altLang="zh-CN" sz="3200" dirty="0">
                <a:solidFill>
                  <a:srgbClr val="002060"/>
                </a:solidFill>
              </a:rPr>
              <a:t>make inference </a:t>
            </a:r>
            <a:r>
              <a:rPr lang="en-US" altLang="zh-CN" sz="3200" dirty="0" smtClean="0">
                <a:solidFill>
                  <a:srgbClr val="002060"/>
                </a:solidFill>
              </a:rPr>
              <a:t>or predictions</a:t>
            </a:r>
            <a:r>
              <a:rPr lang="en-US" altLang="zh-CN" sz="3200" dirty="0">
                <a:solidFill>
                  <a:srgbClr val="002060"/>
                </a:solidFill>
              </a:rPr>
              <a:t>.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b="1" i="1" dirty="0" smtClean="0">
                <a:solidFill>
                  <a:srgbClr val="002060"/>
                </a:solidFill>
              </a:rPr>
              <a:t>Randomness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everywhere. Methods in statistics,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optim-ization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information theory are commonly applied.</a:t>
            </a:r>
          </a:p>
        </p:txBody>
      </p:sp>
    </p:spTree>
    <p:extLst>
      <p:ext uri="{BB962C8B-B14F-4D97-AF65-F5344CB8AC3E}">
        <p14:creationId xmlns:p14="http://schemas.microsoft.com/office/powerpoint/2010/main" val="34395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Naïve Bayes Classifier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Classifying: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	compute </a:t>
            </a:r>
            <a:r>
              <a:rPr lang="en-US" altLang="zh-CN" sz="3200" dirty="0" smtClean="0">
                <a:solidFill>
                  <a:srgbClr val="002060"/>
                </a:solidFill>
              </a:rPr>
              <a:t>the most likely classification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Q: Simple keywords as features? All independent?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However, Naïve Bayes was surprisingly successful in spam-email filtering.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96" y="2609375"/>
            <a:ext cx="6190269" cy="42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Bound by Natural Constant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Let </a:t>
            </a:r>
            <a:r>
              <a:rPr lang="en-US" altLang="zh-CN" sz="3200" dirty="0"/>
              <a:t>n</a:t>
            </a:r>
            <a:r>
              <a:rPr lang="en-US" altLang="zh-CN" sz="3200" dirty="0" smtClean="0"/>
              <a:t>≥1</a:t>
            </a:r>
            <a:r>
              <a:rPr lang="en-US" altLang="zh-CN" sz="3200" dirty="0" smtClean="0">
                <a:solidFill>
                  <a:srgbClr val="002060"/>
                </a:solidFill>
              </a:rPr>
              <a:t> , </a:t>
            </a:r>
            <a:r>
              <a:rPr lang="en-US" altLang="zh-CN" sz="3200" dirty="0" smtClean="0"/>
              <a:t>x&gt;0</a:t>
            </a:r>
            <a:r>
              <a:rPr lang="en-US" altLang="zh-CN" sz="3200" dirty="0" smtClean="0">
                <a:solidFill>
                  <a:srgbClr val="002060"/>
                </a:solidFill>
              </a:rPr>
              <a:t> ,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091764"/>
            <a:ext cx="6334591" cy="8038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314404"/>
            <a:ext cx="6412204" cy="80383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1" y="4622210"/>
            <a:ext cx="3544265" cy="6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Randomized Min-Cut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Given graph </a:t>
            </a:r>
            <a:r>
              <a:rPr lang="en-US" altLang="zh-CN" sz="3200" dirty="0" smtClean="0"/>
              <a:t>G(V,E), |V|=n</a:t>
            </a:r>
            <a:r>
              <a:rPr lang="en-US" altLang="zh-CN" sz="3200" dirty="0" smtClean="0">
                <a:solidFill>
                  <a:srgbClr val="002060"/>
                </a:solidFill>
              </a:rPr>
              <a:t> , find a minimum cut-set in it.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With Ford-Fulkerson-Edmonds-Karp algorithm, the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max-flow min-cut</a:t>
            </a:r>
            <a:r>
              <a:rPr lang="en-US" altLang="zh-CN" sz="3200" dirty="0" smtClean="0">
                <a:solidFill>
                  <a:srgbClr val="002060"/>
                </a:solidFill>
              </a:rPr>
              <a:t> between any two vertices in a flow graph can be solved in </a:t>
            </a:r>
            <a:r>
              <a:rPr lang="en-US" altLang="zh-CN" sz="3200" dirty="0" smtClean="0"/>
              <a:t>O(</a:t>
            </a:r>
            <a:r>
              <a:rPr lang="en-US" altLang="zh-CN" sz="3200" dirty="0" err="1" smtClean="0"/>
              <a:t>n|E</a:t>
            </a:r>
            <a:r>
              <a:rPr lang="en-US" altLang="zh-CN" sz="3200" dirty="0" smtClean="0"/>
              <a:t>|)</a:t>
            </a:r>
            <a:r>
              <a:rPr lang="en-US" altLang="zh-CN" sz="3200" dirty="0" smtClean="0">
                <a:solidFill>
                  <a:srgbClr val="002060"/>
                </a:solidFill>
              </a:rPr>
              <a:t> , which solves </a:t>
            </a:r>
            <a:r>
              <a:rPr lang="en-US" altLang="zh-CN" sz="3200" dirty="0">
                <a:solidFill>
                  <a:srgbClr val="002060"/>
                </a:solidFill>
              </a:rPr>
              <a:t>this </a:t>
            </a:r>
            <a:r>
              <a:rPr lang="en-US" altLang="zh-CN" sz="3200" dirty="0" smtClean="0">
                <a:solidFill>
                  <a:srgbClr val="002060"/>
                </a:solidFill>
              </a:rPr>
              <a:t>problem in </a:t>
            </a:r>
            <a:r>
              <a:rPr lang="en-US" altLang="zh-CN" sz="3200" dirty="0" smtClean="0"/>
              <a:t>O(n</a:t>
            </a:r>
            <a:r>
              <a:rPr lang="en-US" altLang="zh-CN" sz="3200" baseline="30000" dirty="0" smtClean="0"/>
              <a:t>2</a:t>
            </a:r>
            <a:r>
              <a:rPr lang="en-US" altLang="zh-CN" sz="3200" dirty="0" smtClean="0"/>
              <a:t>|E</a:t>
            </a:r>
            <a:r>
              <a:rPr lang="en-US" altLang="zh-CN" sz="3200" dirty="0"/>
              <a:t>|)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Randomized Min-Cut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Randomized Min-Cut :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An edge from </a:t>
            </a:r>
            <a:r>
              <a:rPr lang="en-US" altLang="zh-CN" sz="3200" dirty="0"/>
              <a:t>|</a:t>
            </a:r>
            <a:r>
              <a:rPr lang="en-US" altLang="zh-CN" sz="3200" dirty="0" smtClean="0"/>
              <a:t>E|</a:t>
            </a:r>
            <a:r>
              <a:rPr lang="en-US" altLang="zh-CN" sz="3200" dirty="0" smtClean="0">
                <a:solidFill>
                  <a:srgbClr val="002060"/>
                </a:solidFill>
              </a:rPr>
              <a:t> edges is selected randomly to be contracted.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7" y="3091379"/>
            <a:ext cx="6069487" cy="26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7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Randomized Min-Cut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In the worst case there is only one min-cut edge set </a:t>
            </a:r>
            <a:r>
              <a:rPr lang="en-US" altLang="zh-CN" sz="3200" dirty="0" smtClean="0"/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 with size </a:t>
            </a:r>
            <a:r>
              <a:rPr lang="en-US" altLang="zh-CN" sz="3200" dirty="0" smtClean="0"/>
              <a:t>k</a:t>
            </a:r>
            <a:r>
              <a:rPr lang="en-US" altLang="zh-CN" sz="3200" dirty="0" smtClean="0">
                <a:solidFill>
                  <a:srgbClr val="002060"/>
                </a:solidFill>
              </a:rPr>
              <a:t> . 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Note </a:t>
            </a:r>
            <a:r>
              <a:rPr lang="en-US" altLang="zh-CN" sz="3200" dirty="0"/>
              <a:t>k </a:t>
            </a:r>
            <a:r>
              <a:rPr lang="en-US" altLang="zh-CN" sz="3200" dirty="0" smtClean="0"/>
              <a:t>≤ min{</a:t>
            </a:r>
            <a:r>
              <a:rPr lang="en-US" altLang="zh-CN" sz="3200" dirty="0" err="1" smtClean="0"/>
              <a:t>d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err="1" smtClean="0"/>
              <a:t>,i</a:t>
            </a:r>
            <a:r>
              <a:rPr lang="en-US" altLang="zh-CN" sz="3200" dirty="0" smtClean="0"/>
              <a:t>∈</a:t>
            </a:r>
            <a:r>
              <a:rPr lang="en-US" altLang="zh-CN" sz="3200" dirty="0"/>
              <a:t>[1,n]}</a:t>
            </a:r>
            <a:r>
              <a:rPr lang="en-US" altLang="zh-CN" sz="3200" dirty="0" smtClean="0">
                <a:solidFill>
                  <a:srgbClr val="002060"/>
                </a:solidFill>
              </a:rPr>
              <a:t> , thus </a:t>
            </a:r>
            <a:r>
              <a:rPr lang="en-US" altLang="zh-CN" sz="3200" dirty="0" smtClean="0"/>
              <a:t>|E</a:t>
            </a:r>
            <a:r>
              <a:rPr lang="en-US" altLang="zh-CN" sz="3200" dirty="0"/>
              <a:t>| ≥ </a:t>
            </a:r>
            <a:r>
              <a:rPr lang="en-US" altLang="zh-CN" sz="3200" dirty="0" err="1" smtClean="0"/>
              <a:t>nk</a:t>
            </a:r>
            <a:r>
              <a:rPr lang="en-US" altLang="zh-CN" sz="3200" dirty="0" smtClean="0"/>
              <a:t>/2 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chance that </a:t>
            </a:r>
            <a:r>
              <a:rPr lang="en-US" altLang="zh-CN" sz="3200" dirty="0"/>
              <a:t>C</a:t>
            </a:r>
            <a:r>
              <a:rPr lang="en-US" altLang="zh-CN" sz="3200" dirty="0" smtClean="0">
                <a:solidFill>
                  <a:srgbClr val="002060"/>
                </a:solidFill>
              </a:rPr>
              <a:t> is not chosen in the 1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st</a:t>
            </a:r>
            <a:r>
              <a:rPr lang="en-US" altLang="zh-CN" sz="3200" dirty="0" smtClean="0">
                <a:solidFill>
                  <a:srgbClr val="002060"/>
                </a:solidFill>
              </a:rPr>
              <a:t> step is </a:t>
            </a:r>
            <a:r>
              <a:rPr lang="en-US" altLang="zh-CN" sz="3200" dirty="0"/>
              <a:t>1-k</a:t>
            </a:r>
            <a:r>
              <a:rPr lang="en-US" altLang="zh-CN" sz="3200" dirty="0" smtClean="0"/>
              <a:t>/|</a:t>
            </a:r>
            <a:r>
              <a:rPr lang="en-US" altLang="zh-CN" sz="3200" dirty="0"/>
              <a:t>E|</a:t>
            </a:r>
            <a:r>
              <a:rPr lang="en-US" altLang="zh-CN" sz="3200" dirty="0" smtClean="0">
                <a:solidFill>
                  <a:srgbClr val="002060"/>
                </a:solidFill>
              </a:rPr>
              <a:t> , which is greater than:  </a:t>
            </a:r>
            <a:r>
              <a:rPr lang="en-US" altLang="zh-CN" sz="3200" dirty="0" smtClean="0"/>
              <a:t>1-k</a:t>
            </a:r>
            <a:r>
              <a:rPr lang="en-US" altLang="zh-CN" sz="3200" dirty="0"/>
              <a:t>/(</a:t>
            </a:r>
            <a:r>
              <a:rPr lang="en-US" altLang="zh-CN" sz="3200" dirty="0" err="1"/>
              <a:t>nk</a:t>
            </a:r>
            <a:r>
              <a:rPr lang="en-US" altLang="zh-CN" sz="3200" dirty="0"/>
              <a:t>/2</a:t>
            </a:r>
            <a:r>
              <a:rPr lang="en-US" altLang="zh-CN" sz="3200" dirty="0" smtClean="0"/>
              <a:t>) = (</a:t>
            </a:r>
            <a:r>
              <a:rPr lang="en-US" altLang="zh-CN" sz="3200" dirty="0"/>
              <a:t>n-2)/n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In 2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nd</a:t>
            </a:r>
            <a:r>
              <a:rPr lang="en-US" altLang="zh-CN" sz="3200" dirty="0" smtClean="0">
                <a:solidFill>
                  <a:srgbClr val="002060"/>
                </a:solidFill>
              </a:rPr>
              <a:t>, 3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rd</a:t>
            </a:r>
            <a:r>
              <a:rPr lang="en-US" altLang="zh-CN" sz="3200" dirty="0" smtClean="0">
                <a:solidFill>
                  <a:srgbClr val="002060"/>
                </a:solidFill>
              </a:rPr>
              <a:t>, … steps, each chance is greater than: 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170" y="5103904"/>
            <a:ext cx="2860460" cy="6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5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Randomized Min-Cut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All together, a successful run has chance greater than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If it is tried </a:t>
            </a:r>
            <a:r>
              <a:rPr lang="en-US" altLang="zh-CN" sz="3200" i="1" dirty="0" err="1" smtClean="0"/>
              <a:t>c</a:t>
            </a:r>
            <a:r>
              <a:rPr lang="en-US" altLang="zh-CN" sz="3200" dirty="0" err="1" smtClean="0"/>
              <a:t>n</a:t>
            </a:r>
            <a:r>
              <a:rPr lang="en-US" altLang="zh-CN" sz="3200" dirty="0" smtClean="0"/>
              <a:t>(n-1)</a:t>
            </a:r>
            <a:r>
              <a:rPr lang="en-US" altLang="zh-CN" sz="3200" dirty="0" err="1" smtClean="0"/>
              <a:t>ln</a:t>
            </a:r>
            <a:r>
              <a:rPr lang="en-US" altLang="zh-CN" sz="3200" dirty="0" smtClean="0"/>
              <a:t>(n)</a:t>
            </a:r>
            <a:r>
              <a:rPr lang="en-US" altLang="zh-CN" sz="3200" dirty="0" smtClean="0">
                <a:solidFill>
                  <a:srgbClr val="002060"/>
                </a:solidFill>
              </a:rPr>
              <a:t> times, using </a:t>
            </a:r>
            <a:r>
              <a:rPr lang="en-US" altLang="zh-CN" sz="3200" dirty="0" smtClean="0"/>
              <a:t>1+x</a:t>
            </a:r>
            <a:r>
              <a:rPr lang="en-US" altLang="zh-CN" sz="3200" dirty="0"/>
              <a:t>≤</a:t>
            </a:r>
            <a:r>
              <a:rPr lang="en-US" altLang="zh-CN" sz="3200" dirty="0" smtClean="0"/>
              <a:t>e</a:t>
            </a:r>
            <a:r>
              <a:rPr lang="en-US" altLang="zh-CN" sz="3200" baseline="30000" dirty="0" smtClean="0"/>
              <a:t>x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,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65" y="4063998"/>
            <a:ext cx="7245796" cy="8665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24" y="1969710"/>
            <a:ext cx="4430837" cy="72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Jensen’s Inequality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4376"/>
            <a:ext cx="10515600" cy="5002587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 </a:t>
            </a:r>
            <a:r>
              <a:rPr lang="en-US" altLang="zh-CN" sz="3200" dirty="0">
                <a:solidFill>
                  <a:srgbClr val="002060"/>
                </a:solidFill>
              </a:rPr>
              <a:t>function </a:t>
            </a:r>
            <a:r>
              <a:rPr lang="en-US" altLang="zh-CN" sz="3200" dirty="0"/>
              <a:t>f</a:t>
            </a:r>
            <a:r>
              <a:rPr lang="en-US" altLang="zh-CN" sz="3200" dirty="0">
                <a:solidFill>
                  <a:srgbClr val="000099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is </a:t>
            </a:r>
            <a:r>
              <a:rPr lang="en-US" altLang="zh-CN" sz="3200" b="1" dirty="0">
                <a:solidFill>
                  <a:srgbClr val="002060"/>
                </a:solidFill>
              </a:rPr>
              <a:t>convex</a:t>
            </a:r>
            <a:r>
              <a:rPr lang="en-US" altLang="zh-CN" sz="3200" dirty="0">
                <a:solidFill>
                  <a:srgbClr val="002060"/>
                </a:solidFill>
              </a:rPr>
              <a:t> if 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271463" indent="-271463">
              <a:spcBef>
                <a:spcPts val="1800"/>
              </a:spcBef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</a:t>
            </a:r>
            <a:endParaRPr lang="en-US" altLang="zh-CN" sz="3200" dirty="0" smtClean="0"/>
          </a:p>
          <a:p>
            <a:pPr marL="0" indent="0">
              <a:spcBef>
                <a:spcPts val="1800"/>
              </a:spcBef>
              <a:buNone/>
            </a:pPr>
            <a:endParaRPr lang="en-US" altLang="zh-CN" sz="32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endParaRPr lang="en-US" altLang="zh-CN" sz="32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If there are multiple points,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what the graph would be in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the Cartesian coordinate?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37" y="1925965"/>
            <a:ext cx="5628039" cy="292394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70" y="1925965"/>
            <a:ext cx="3554506" cy="13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Jensen’s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Inequality in Probability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4024"/>
            <a:ext cx="10515600" cy="4912939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If </a:t>
            </a:r>
            <a:r>
              <a:rPr lang="en-US" altLang="zh-CN" sz="3200" dirty="0" smtClean="0">
                <a:cs typeface="Arial" panose="020B0604020202020204" pitchFamily="34" charset="0"/>
              </a:rPr>
              <a:t>f</a:t>
            </a:r>
            <a:r>
              <a:rPr lang="en-US" altLang="zh-CN" sz="3200" dirty="0" smtClean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cs typeface="Arial" panose="020B0604020202020204" pitchFamily="34" charset="0"/>
              </a:rPr>
              <a:t>is convex, </a:t>
            </a: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				.</a:t>
            </a:r>
            <a:endParaRPr lang="en-US" altLang="zh-CN" sz="3200" dirty="0">
              <a:cs typeface="Arial" panose="020B0604020202020204" pitchFamily="34" charset="0"/>
            </a:endParaRPr>
          </a:p>
          <a:p>
            <a:pPr marL="271463" indent="-271463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Proof: let </a:t>
            </a:r>
            <a:r>
              <a:rPr lang="en-US" altLang="zh-CN" sz="3200" dirty="0" smtClean="0">
                <a:cs typeface="Arial" panose="020B0604020202020204" pitchFamily="34" charset="0"/>
              </a:rPr>
              <a:t>			</a:t>
            </a: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,</a:t>
            </a:r>
          </a:p>
          <a:p>
            <a:pPr marL="271463" indent="-271463">
              <a:spcBef>
                <a:spcPts val="1800"/>
              </a:spcBef>
              <a:buNone/>
            </a:pPr>
            <a:endParaRPr lang="en-US" altLang="zh-CN" sz="3200" dirty="0" smtClean="0">
              <a:cs typeface="Arial" panose="020B0604020202020204" pitchFamily="34" charset="0"/>
            </a:endParaRPr>
          </a:p>
          <a:p>
            <a:pPr marL="271463" indent="-271463">
              <a:spcBef>
                <a:spcPts val="1800"/>
              </a:spcBef>
              <a:buNone/>
            </a:pPr>
            <a:endParaRPr lang="en-US" altLang="zh-CN" sz="3200" dirty="0">
              <a:cs typeface="Arial" panose="020B0604020202020204" pitchFamily="34" charset="0"/>
            </a:endParaRPr>
          </a:p>
          <a:p>
            <a:pPr marL="271463" indent="-271463">
              <a:spcBef>
                <a:spcPts val="1800"/>
              </a:spcBef>
              <a:buNone/>
            </a:pPr>
            <a:endParaRPr lang="en-US" altLang="zh-CN" sz="3200" dirty="0" smtClean="0">
              <a:cs typeface="Arial" panose="020B0604020202020204" pitchFamily="34" charset="0"/>
            </a:endParaRPr>
          </a:p>
          <a:p>
            <a:pPr marL="271463" indent="-271463">
              <a:spcBef>
                <a:spcPts val="1800"/>
              </a:spcBef>
              <a:buNone/>
            </a:pP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For </a:t>
            </a:r>
            <a:r>
              <a:rPr lang="en-US" altLang="zh-CN" sz="3200" dirty="0">
                <a:solidFill>
                  <a:srgbClr val="002060"/>
                </a:solidFill>
                <a:cs typeface="Arial" panose="020B0604020202020204" pitchFamily="34" charset="0"/>
              </a:rPr>
              <a:t>any </a:t>
            </a:r>
            <a:r>
              <a:rPr lang="en-US" altLang="zh-CN" sz="3200" dirty="0">
                <a:cs typeface="Arial" panose="020B0604020202020204" pitchFamily="34" charset="0"/>
              </a:rPr>
              <a:t>x</a:t>
            </a:r>
            <a:r>
              <a:rPr lang="en-US" altLang="zh-CN" sz="3200" dirty="0">
                <a:solidFill>
                  <a:srgbClr val="002060"/>
                </a:solidFill>
                <a:cs typeface="Arial" panose="020B0604020202020204" pitchFamily="34" charset="0"/>
              </a:rPr>
              <a:t>-</a:t>
            </a:r>
            <a:r>
              <a:rPr lang="en-US" altLang="zh-CN" sz="3200" dirty="0" err="1">
                <a:solidFill>
                  <a:srgbClr val="002060"/>
                </a:solidFill>
                <a:cs typeface="Arial" panose="020B0604020202020204" pitchFamily="34" charset="0"/>
              </a:rPr>
              <a:t>integrable</a:t>
            </a:r>
            <a:r>
              <a:rPr lang="en-US" altLang="zh-CN" sz="32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US" altLang="zh-CN" sz="3200" dirty="0">
                <a:solidFill>
                  <a:srgbClr val="002060"/>
                </a:solidFill>
                <a:cs typeface="Arial" panose="020B0604020202020204" pitchFamily="34" charset="0"/>
              </a:rPr>
              <a:t>function</a:t>
            </a:r>
            <a:r>
              <a:rPr lang="en-US" altLang="zh-CN" sz="32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US" altLang="zh-CN" sz="3200" dirty="0" smtClean="0">
                <a:cs typeface="Arial" panose="020B0604020202020204" pitchFamily="34" charset="0"/>
              </a:rPr>
              <a:t>h</a:t>
            </a:r>
            <a:r>
              <a:rPr lang="en-US" altLang="zh-CN" sz="3200" dirty="0" smtClean="0">
                <a:solidFill>
                  <a:srgbClr val="002060"/>
                </a:solidFill>
                <a:cs typeface="Arial" panose="020B0604020202020204" pitchFamily="34" charset="0"/>
              </a:rPr>
              <a:t>,</a:t>
            </a:r>
            <a:r>
              <a:rPr lang="en-US" altLang="zh-CN" sz="3200" dirty="0" smtClean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endParaRPr lang="en-US" altLang="zh-CN" sz="3200" dirty="0">
              <a:solidFill>
                <a:srgbClr val="000099"/>
              </a:solidFill>
              <a:cs typeface="Arial" panose="020B0604020202020204" pitchFamily="34" charset="0"/>
            </a:endParaRPr>
          </a:p>
          <a:p>
            <a:pPr marL="271463" indent="-271463">
              <a:spcBef>
                <a:spcPts val="1800"/>
              </a:spcBef>
              <a:buNone/>
            </a:pPr>
            <a:r>
              <a:rPr lang="en-US" altLang="zh-CN" sz="3200" dirty="0">
                <a:cs typeface="Arial" panose="020B0604020202020204" pitchFamily="34" charset="0"/>
              </a:rPr>
              <a:t>		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403" y="1358154"/>
            <a:ext cx="2601787" cy="336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65" y="2017059"/>
            <a:ext cx="1302894" cy="35242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89" y="2692212"/>
            <a:ext cx="7285814" cy="8903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898" y="5523983"/>
            <a:ext cx="3518627" cy="33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7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Random Quicksort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In quicksort, a random element is picked to be pivot.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complexity is the comparison number </a:t>
            </a:r>
            <a:r>
              <a:rPr lang="en-US" altLang="zh-CN" sz="3200" dirty="0" smtClean="0"/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pPr marL="0" indent="0">
              <a:buNone/>
            </a:pPr>
            <a:r>
              <a:rPr lang="en-US" altLang="zh-CN" sz="3200" dirty="0" err="1" smtClean="0"/>
              <a:t>X</a:t>
            </a:r>
            <a:r>
              <a:rPr lang="en-US" altLang="zh-CN" sz="3200" baseline="-25000" dirty="0" err="1" smtClean="0"/>
              <a:t>ij</a:t>
            </a:r>
            <a:r>
              <a:rPr lang="en-US" altLang="zh-CN" sz="3200" dirty="0" smtClean="0"/>
              <a:t> = 1 </a:t>
            </a:r>
            <a:r>
              <a:rPr lang="en-US" altLang="zh-CN" sz="3200" dirty="0" smtClean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rgbClr val="002060"/>
                </a:solidFill>
              </a:rPr>
              <a:t>in </a:t>
            </a:r>
            <a:r>
              <a:rPr lang="en-US" altLang="zh-CN" sz="3200" i="1" dirty="0" smtClean="0">
                <a:solidFill>
                  <a:srgbClr val="002060"/>
                </a:solidFill>
              </a:rPr>
              <a:t>the sorted sequence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/>
              <a:t>S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and </a:t>
            </a:r>
            <a:r>
              <a:rPr lang="en-US" altLang="zh-CN" sz="3200" dirty="0" err="1" smtClean="0"/>
              <a:t>S</a:t>
            </a:r>
            <a:r>
              <a:rPr lang="en-US" altLang="zh-CN" sz="3200" baseline="-25000" dirty="0" err="1" smtClean="0"/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 are compared, </a:t>
            </a:r>
          </a:p>
          <a:p>
            <a:pPr marL="0" indent="0">
              <a:buNone/>
            </a:pPr>
            <a:r>
              <a:rPr lang="en-US" altLang="zh-CN" sz="3200" dirty="0" smtClean="0"/>
              <a:t>     = 0</a:t>
            </a:r>
            <a:r>
              <a:rPr lang="en-US" altLang="zh-CN" sz="3200" dirty="0" smtClean="0">
                <a:solidFill>
                  <a:srgbClr val="002060"/>
                </a:solidFill>
              </a:rPr>
              <a:t> otherwise.</a:t>
            </a:r>
          </a:p>
          <a:p>
            <a:pPr marL="0" indent="0">
              <a:buNone/>
            </a:pPr>
            <a:r>
              <a:rPr lang="en-US" altLang="zh-CN" sz="3200" dirty="0" smtClean="0"/>
              <a:t>X=</a:t>
            </a:r>
            <a:r>
              <a:rPr lang="el-GR" altLang="zh-CN" sz="3200" dirty="0">
                <a:cs typeface="Arial" panose="020B0604020202020204" pitchFamily="34" charset="0"/>
              </a:rPr>
              <a:t>Σ</a:t>
            </a:r>
            <a:r>
              <a:rPr lang="en-US" altLang="zh-CN" sz="3200" dirty="0" err="1"/>
              <a:t>X</a:t>
            </a:r>
            <a:r>
              <a:rPr lang="en-US" altLang="zh-CN" sz="1600" dirty="0" err="1"/>
              <a:t>ij</a:t>
            </a:r>
            <a:r>
              <a:rPr lang="en-US" altLang="zh-CN" sz="3200" dirty="0"/>
              <a:t> , 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∈[</a:t>
            </a:r>
            <a:r>
              <a:rPr lang="en-US" altLang="zh-CN" sz="3200" dirty="0"/>
              <a:t>1,n-1</a:t>
            </a:r>
            <a:r>
              <a:rPr lang="en-US" altLang="zh-CN" sz="3200" dirty="0" smtClean="0"/>
              <a:t>], </a:t>
            </a:r>
            <a:r>
              <a:rPr lang="en-US" altLang="zh-CN" sz="3200" dirty="0"/>
              <a:t>j</a:t>
            </a:r>
            <a:r>
              <a:rPr lang="en-US" altLang="zh-CN" sz="3200" dirty="0" smtClean="0"/>
              <a:t>∈[</a:t>
            </a:r>
            <a:r>
              <a:rPr lang="en-US" altLang="zh-CN" sz="3200" dirty="0"/>
              <a:t>i+1,n</a:t>
            </a:r>
            <a:r>
              <a:rPr lang="en-US" altLang="zh-CN" sz="3200" dirty="0" smtClean="0"/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O</a:t>
            </a:r>
            <a:r>
              <a:rPr lang="en-US" altLang="zh-CN" sz="3200" dirty="0" smtClean="0">
                <a:solidFill>
                  <a:srgbClr val="002060"/>
                </a:solidFill>
              </a:rPr>
              <a:t>nly after a pivot in </a:t>
            </a:r>
            <a:r>
              <a:rPr lang="en-US" altLang="zh-CN" sz="3200" dirty="0"/>
              <a:t>[</a:t>
            </a:r>
            <a:r>
              <a:rPr lang="en-US" altLang="zh-CN" sz="3200" dirty="0" err="1" smtClean="0"/>
              <a:t>i,j</a:t>
            </a:r>
            <a:r>
              <a:rPr lang="en-US" altLang="zh-CN" sz="3200" dirty="0" smtClean="0"/>
              <a:t>]</a:t>
            </a:r>
            <a:r>
              <a:rPr lang="en-US" altLang="zh-CN" sz="3200" dirty="0" smtClean="0">
                <a:solidFill>
                  <a:srgbClr val="002060"/>
                </a:solidFill>
              </a:rPr>
              <a:t> is selected, the value of </a:t>
            </a:r>
            <a:r>
              <a:rPr lang="en-US" altLang="zh-CN" sz="3200" dirty="0" err="1"/>
              <a:t>X</a:t>
            </a:r>
            <a:r>
              <a:rPr lang="en-US" altLang="zh-CN" sz="3200" baseline="-25000" dirty="0" err="1"/>
              <a:t>ij</a:t>
            </a:r>
            <a:r>
              <a:rPr lang="en-US" altLang="zh-CN" sz="3200" dirty="0" smtClean="0">
                <a:solidFill>
                  <a:srgbClr val="002060"/>
                </a:solidFill>
              </a:rPr>
              <a:t> can be determined. 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And only in two cases that </a:t>
            </a:r>
            <a:r>
              <a:rPr lang="en-US" altLang="zh-CN" sz="3200" dirty="0" err="1"/>
              <a:t>X</a:t>
            </a:r>
            <a:r>
              <a:rPr lang="en-US" altLang="zh-CN" sz="3200" baseline="-25000" dirty="0" err="1"/>
              <a:t>ij</a:t>
            </a:r>
            <a:r>
              <a:rPr lang="en-US" altLang="zh-CN" sz="3200" dirty="0"/>
              <a:t>=1</a:t>
            </a:r>
            <a:r>
              <a:rPr lang="en-US" altLang="zh-CN" sz="3200" dirty="0" smtClean="0">
                <a:solidFill>
                  <a:srgbClr val="002060"/>
                </a:solidFill>
              </a:rPr>
              <a:t> : the pivot is </a:t>
            </a:r>
            <a:r>
              <a:rPr lang="en-US" altLang="zh-CN" sz="3200" dirty="0"/>
              <a:t>S</a:t>
            </a:r>
            <a:r>
              <a:rPr lang="en-US" altLang="zh-CN" sz="3200" baseline="-25000" dirty="0"/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or </a:t>
            </a:r>
            <a:r>
              <a:rPr lang="en-US" altLang="zh-CN" sz="3200" dirty="0" err="1"/>
              <a:t>S</a:t>
            </a:r>
            <a:r>
              <a:rPr lang="en-US" altLang="zh-CN" sz="3200" baseline="-25000" dirty="0" err="1"/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0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App: Random Quicksort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err="1" smtClean="0"/>
              <a:t>H</a:t>
            </a:r>
            <a:r>
              <a:rPr lang="en-US" altLang="zh-CN" sz="3200" baseline="-25000" dirty="0" err="1" smtClean="0"/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is the Harmonic number.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5" y="1294544"/>
            <a:ext cx="2028189" cy="56533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269" y="1235480"/>
            <a:ext cx="5426285" cy="375923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25" y="4183945"/>
            <a:ext cx="1255619" cy="69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Inference and Causal Inference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Real world problems require modern algorithms to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infer</a:t>
            </a:r>
            <a:r>
              <a:rPr lang="en-US" altLang="zh-CN" sz="3200" dirty="0" smtClean="0">
                <a:solidFill>
                  <a:srgbClr val="002060"/>
                </a:solidFill>
              </a:rPr>
              <a:t> unknown knowledge from known data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The relation of known and unknown variables are depicted by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graphs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There are </a:t>
            </a:r>
            <a:r>
              <a:rPr lang="en-US" altLang="zh-CN" sz="3200" b="1" i="1" dirty="0" smtClean="0">
                <a:solidFill>
                  <a:srgbClr val="002060"/>
                </a:solidFill>
              </a:rPr>
              <a:t>associative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relations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b="1" i="1" dirty="0">
                <a:solidFill>
                  <a:srgbClr val="002060"/>
                </a:solidFill>
              </a:rPr>
              <a:t>causal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relations.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3200" dirty="0" smtClean="0">
                <a:solidFill>
                  <a:srgbClr val="002060"/>
                </a:solidFill>
              </a:rPr>
              <a:t>Causal inference are among the most important statistical ideas in past 50 years.</a:t>
            </a:r>
          </a:p>
        </p:txBody>
      </p:sp>
    </p:spTree>
    <p:extLst>
      <p:ext uri="{BB962C8B-B14F-4D97-AF65-F5344CB8AC3E}">
        <p14:creationId xmlns:p14="http://schemas.microsoft.com/office/powerpoint/2010/main" val="358382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Harmonic Number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61" y="1294544"/>
            <a:ext cx="7668746" cy="39052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824093"/>
            <a:ext cx="9169122" cy="5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Markov’s Inequality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Let </a:t>
            </a:r>
            <a:r>
              <a:rPr lang="en-US" altLang="zh-CN" sz="3200" dirty="0" smtClean="0"/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be a nonnegative random variable (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r.v</a:t>
            </a:r>
            <a:r>
              <a:rPr lang="en-US" altLang="zh-CN" sz="3200" dirty="0" smtClean="0">
                <a:solidFill>
                  <a:srgbClr val="002060"/>
                </a:solidFill>
              </a:rPr>
              <a:t>.)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Proof: let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00" y="2095862"/>
            <a:ext cx="7055809" cy="64813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04" y="3054977"/>
            <a:ext cx="2917593" cy="97710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009" y="5168328"/>
            <a:ext cx="5155603" cy="64813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01" y="4207620"/>
            <a:ext cx="1373600" cy="6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3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Chebyshev’s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Inequality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Proof: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result is obtained by Markov’s Inequality. 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37" y="1473075"/>
            <a:ext cx="5155603" cy="6481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49" y="3147778"/>
            <a:ext cx="5976815" cy="34616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49" y="4036165"/>
            <a:ext cx="3295903" cy="34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8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Coupon Collector's Problem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Each box has </a:t>
            </a:r>
            <a:r>
              <a:rPr lang="en-US" altLang="zh-CN" sz="3200" dirty="0" smtClean="0"/>
              <a:t>1</a:t>
            </a:r>
            <a:r>
              <a:rPr lang="en-US" altLang="zh-CN" sz="3200" dirty="0" smtClean="0">
                <a:solidFill>
                  <a:srgbClr val="002060"/>
                </a:solidFill>
              </a:rPr>
              <a:t> of </a:t>
            </a:r>
            <a:r>
              <a:rPr lang="en-US" altLang="zh-CN" sz="3200" dirty="0" smtClean="0"/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different coupons with equal chance. How </a:t>
            </a:r>
            <a:r>
              <a:rPr lang="en-US" altLang="zh-CN" sz="3200" dirty="0">
                <a:solidFill>
                  <a:srgbClr val="002060"/>
                </a:solidFill>
              </a:rPr>
              <a:t>many </a:t>
            </a:r>
            <a:r>
              <a:rPr lang="en-US" altLang="zh-CN" sz="3200" dirty="0" smtClean="0">
                <a:solidFill>
                  <a:srgbClr val="002060"/>
                </a:solidFill>
              </a:rPr>
              <a:t>boxes need to be bought to obtain a set of all </a:t>
            </a:r>
            <a:r>
              <a:rPr lang="en-US" altLang="zh-CN" sz="3200" dirty="0"/>
              <a:t>n </a:t>
            </a:r>
            <a:r>
              <a:rPr lang="en-US" altLang="zh-CN" sz="3200" dirty="0" smtClean="0">
                <a:solidFill>
                  <a:srgbClr val="002060"/>
                </a:solidFill>
              </a:rPr>
              <a:t>coupons</a:t>
            </a:r>
            <a:r>
              <a:rPr lang="en-US" altLang="zh-CN" sz="3200" dirty="0">
                <a:solidFill>
                  <a:srgbClr val="002060"/>
                </a:solidFill>
              </a:rPr>
              <a:t>?</a:t>
            </a: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E.g.: Packets are </a:t>
            </a:r>
            <a:r>
              <a:rPr lang="en-US" altLang="zh-CN" sz="3200" dirty="0">
                <a:solidFill>
                  <a:srgbClr val="002060"/>
                </a:solidFill>
              </a:rPr>
              <a:t>sent along </a:t>
            </a:r>
            <a:r>
              <a:rPr lang="en-US" altLang="zh-CN" sz="3200" dirty="0" smtClean="0">
                <a:solidFill>
                  <a:srgbClr val="002060"/>
                </a:solidFill>
              </a:rPr>
              <a:t>fixed routers. The </a:t>
            </a:r>
            <a:r>
              <a:rPr lang="en-US" altLang="zh-CN" sz="3200" dirty="0">
                <a:solidFill>
                  <a:srgbClr val="002060"/>
                </a:solidFill>
              </a:rPr>
              <a:t>destination host wants </a:t>
            </a:r>
            <a:r>
              <a:rPr lang="en-US" altLang="zh-CN" sz="3200" dirty="0" smtClean="0">
                <a:solidFill>
                  <a:srgbClr val="002060"/>
                </a:solidFill>
              </a:rPr>
              <a:t>all routers’ IDs. But there is </a:t>
            </a:r>
            <a:r>
              <a:rPr lang="en-US" altLang="zh-CN" sz="3200" dirty="0">
                <a:solidFill>
                  <a:srgbClr val="002060"/>
                </a:solidFill>
              </a:rPr>
              <a:t>no enough room in </a:t>
            </a:r>
            <a:r>
              <a:rPr lang="en-US" altLang="zh-CN" sz="3200" dirty="0" smtClean="0">
                <a:solidFill>
                  <a:srgbClr val="002060"/>
                </a:solidFill>
              </a:rPr>
              <a:t>a packet header to store all of them.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solution is that every </a:t>
            </a:r>
            <a:r>
              <a:rPr lang="en-US" altLang="zh-CN" sz="3200" dirty="0">
                <a:solidFill>
                  <a:srgbClr val="002060"/>
                </a:solidFill>
              </a:rPr>
              <a:t>packet </a:t>
            </a:r>
            <a:r>
              <a:rPr lang="en-US" altLang="zh-CN" sz="3200" dirty="0" smtClean="0">
                <a:solidFill>
                  <a:srgbClr val="002060"/>
                </a:solidFill>
              </a:rPr>
              <a:t>picks </a:t>
            </a:r>
            <a:r>
              <a:rPr lang="en-US" altLang="zh-CN" sz="3200" dirty="0">
                <a:solidFill>
                  <a:srgbClr val="002060"/>
                </a:solidFill>
              </a:rPr>
              <a:t>a </a:t>
            </a:r>
            <a:r>
              <a:rPr lang="en-US" altLang="zh-CN" sz="3200" dirty="0" smtClean="0">
                <a:solidFill>
                  <a:srgbClr val="002060"/>
                </a:solidFill>
              </a:rPr>
              <a:t>random router and store its ID. The </a:t>
            </a:r>
            <a:r>
              <a:rPr lang="en-US" altLang="zh-CN" sz="3200" dirty="0">
                <a:solidFill>
                  <a:srgbClr val="002060"/>
                </a:solidFill>
              </a:rPr>
              <a:t>destination host </a:t>
            </a:r>
            <a:r>
              <a:rPr lang="en-US" altLang="zh-CN" sz="3200" dirty="0" smtClean="0">
                <a:solidFill>
                  <a:srgbClr val="002060"/>
                </a:solidFill>
              </a:rPr>
              <a:t>collects them. 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Coupon Collector's Problem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/>
              <a:t>X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: </a:t>
            </a:r>
            <a:r>
              <a:rPr lang="en-US" altLang="zh-CN" sz="3200" dirty="0">
                <a:solidFill>
                  <a:srgbClr val="002060"/>
                </a:solidFill>
              </a:rPr>
              <a:t>boxes bought to get a </a:t>
            </a:r>
            <a:r>
              <a:rPr lang="en-US" altLang="zh-CN" sz="3200" i="1" dirty="0">
                <a:solidFill>
                  <a:srgbClr val="002060"/>
                </a:solidFill>
              </a:rPr>
              <a:t>new</a:t>
            </a:r>
            <a:r>
              <a:rPr lang="en-US" altLang="zh-CN" sz="3200" dirty="0">
                <a:solidFill>
                  <a:srgbClr val="002060"/>
                </a:solidFill>
              </a:rPr>
              <a:t> coupon after having exactly </a:t>
            </a:r>
            <a:r>
              <a:rPr lang="en-US" altLang="zh-CN" sz="3200" dirty="0" err="1"/>
              <a:t>i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different coupons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r>
              <a:rPr lang="en-US" altLang="zh-CN" sz="3200" dirty="0" smtClean="0">
                <a:solidFill>
                  <a:srgbClr val="002060"/>
                </a:solidFill>
              </a:rPr>
              <a:t>It follows geometric distribution: 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 total boxes</a:t>
            </a:r>
            <a:r>
              <a:rPr lang="en-US" altLang="zh-CN" sz="3200" dirty="0">
                <a:solidFill>
                  <a:srgbClr val="002060"/>
                </a:solidFill>
              </a:rPr>
              <a:t> to be bought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/>
              <a:t>X=</a:t>
            </a:r>
            <a:r>
              <a:rPr lang="el-GR" altLang="zh-CN" sz="3200" dirty="0" smtClean="0"/>
              <a:t>Σ</a:t>
            </a:r>
            <a:r>
              <a:rPr lang="en-US" altLang="zh-CN" sz="3200" dirty="0" smtClean="0"/>
              <a:t>X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>
                <a:solidFill>
                  <a:srgbClr val="002060"/>
                </a:solidFill>
              </a:rPr>
              <a:t> :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By Markov’s Inequality,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39" y="2483223"/>
            <a:ext cx="7110953" cy="57029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939" y="4242202"/>
            <a:ext cx="5537000" cy="77000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36" y="5686613"/>
            <a:ext cx="3241142" cy="53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Coupon Collector's Problem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Note </a:t>
            </a:r>
            <a:r>
              <a:rPr lang="en-US" altLang="zh-CN" sz="3200" dirty="0" smtClean="0"/>
              <a:t>{X</a:t>
            </a:r>
            <a:r>
              <a:rPr lang="en-US" altLang="zh-CN" sz="3200" baseline="-25000" dirty="0" smtClean="0"/>
              <a:t>i</a:t>
            </a:r>
            <a:r>
              <a:rPr lang="en-US" altLang="zh-CN" sz="3200" dirty="0" smtClean="0"/>
              <a:t>} </a:t>
            </a:r>
            <a:r>
              <a:rPr lang="en-US" altLang="zh-CN" sz="3200" dirty="0" smtClean="0">
                <a:solidFill>
                  <a:srgbClr val="002060"/>
                </a:solidFill>
              </a:rPr>
              <a:t>are independent to each other. As geometric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r.v</a:t>
            </a:r>
            <a:r>
              <a:rPr lang="en-US" altLang="zh-CN" sz="3200" dirty="0" smtClean="0">
                <a:solidFill>
                  <a:srgbClr val="002060"/>
                </a:solidFill>
              </a:rPr>
              <a:t>.,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By solution to the Basel Problem: 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5" y="2016202"/>
            <a:ext cx="3157333" cy="5851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307" y="3098536"/>
            <a:ext cx="6281141" cy="73447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67" y="4845249"/>
            <a:ext cx="1866666" cy="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7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Coupon Collector's Problem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By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Chebyshev’s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Ineq</a:t>
            </a:r>
            <a:r>
              <a:rPr lang="en-US" altLang="zh-CN" sz="3200" dirty="0" smtClean="0">
                <a:solidFill>
                  <a:srgbClr val="002060"/>
                </a:solidFill>
              </a:rPr>
              <a:t>., 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With the same steps, it has a much better bound than Markov’s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Ineq</a:t>
            </a:r>
            <a:r>
              <a:rPr lang="en-US" altLang="zh-CN" sz="3200" dirty="0" smtClean="0">
                <a:solidFill>
                  <a:srgbClr val="002060"/>
                </a:solidFill>
              </a:rPr>
              <a:t>., </a:t>
            </a:r>
            <a:r>
              <a:rPr lang="en-US" altLang="zh-CN" sz="3200" dirty="0">
                <a:solidFill>
                  <a:srgbClr val="002060"/>
                </a:solidFill>
              </a:rPr>
              <a:t>but </a:t>
            </a:r>
            <a:r>
              <a:rPr lang="en-US" altLang="zh-CN" sz="3200" dirty="0" smtClean="0">
                <a:solidFill>
                  <a:srgbClr val="002060"/>
                </a:solidFill>
              </a:rPr>
              <a:t>it </a:t>
            </a:r>
            <a:r>
              <a:rPr lang="en-US" altLang="zh-CN" sz="3200" dirty="0" smtClean="0">
                <a:solidFill>
                  <a:srgbClr val="002060"/>
                </a:solidFill>
              </a:rPr>
              <a:t>is still weak.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58" y="2224185"/>
            <a:ext cx="9373036" cy="6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Coupon Collector's Problem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 Actually after </a:t>
            </a:r>
            <a:r>
              <a:rPr lang="en-US" altLang="zh-CN" sz="3200" dirty="0" err="1" smtClean="0"/>
              <a:t>nln</a:t>
            </a:r>
            <a:r>
              <a:rPr lang="en-US" altLang="zh-CN" sz="3200" dirty="0" smtClean="0"/>
              <a:t>(n)+</a:t>
            </a:r>
            <a:r>
              <a:rPr lang="en-US" altLang="zh-CN" sz="3200" dirty="0" err="1" smtClean="0"/>
              <a:t>cn</a:t>
            </a:r>
            <a:r>
              <a:rPr lang="en-US" altLang="zh-CN" sz="3200" dirty="0" smtClean="0">
                <a:solidFill>
                  <a:srgbClr val="002060"/>
                </a:solidFill>
              </a:rPr>
              <a:t> steps, the probability of a specific coupon not being obtained is 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Thus any of the </a:t>
            </a:r>
            <a:r>
              <a:rPr lang="en-US" altLang="zh-CN" sz="3200" dirty="0" smtClean="0"/>
              <a:t>n</a:t>
            </a:r>
            <a:r>
              <a:rPr lang="en-US" altLang="zh-CN" sz="3200" dirty="0" smtClean="0">
                <a:solidFill>
                  <a:srgbClr val="002060"/>
                </a:solidFill>
              </a:rPr>
              <a:t> coupons not obtained is at most </a:t>
            </a:r>
            <a:r>
              <a:rPr lang="en-US" altLang="zh-CN" sz="3200" dirty="0" smtClean="0"/>
              <a:t>e</a:t>
            </a:r>
            <a:r>
              <a:rPr lang="en-US" altLang="zh-CN" sz="3200" baseline="30000" dirty="0" smtClean="0"/>
              <a:t>-c</a:t>
            </a:r>
            <a:r>
              <a:rPr lang="en-US" altLang="zh-CN" sz="3200" dirty="0" smtClean="0">
                <a:solidFill>
                  <a:srgbClr val="002060"/>
                </a:solidFill>
              </a:rPr>
              <a:t> . Let </a:t>
            </a:r>
            <a:r>
              <a:rPr lang="en-US" altLang="zh-CN" sz="3200" dirty="0" smtClean="0"/>
              <a:t>c=</a:t>
            </a:r>
            <a:r>
              <a:rPr lang="en-US" altLang="zh-CN" sz="3200" dirty="0" err="1" smtClean="0"/>
              <a:t>kln</a:t>
            </a:r>
            <a:r>
              <a:rPr lang="en-US" altLang="zh-CN" sz="3200" dirty="0" smtClean="0"/>
              <a:t>(n)</a:t>
            </a:r>
            <a:r>
              <a:rPr lang="en-US" altLang="zh-CN" sz="3200" dirty="0" smtClean="0">
                <a:solidFill>
                  <a:srgbClr val="002060"/>
                </a:solidFill>
              </a:rPr>
              <a:t> , the bound is </a:t>
            </a:r>
            <a:r>
              <a:rPr lang="en-US" altLang="zh-CN" sz="3200" dirty="0" smtClean="0"/>
              <a:t>n</a:t>
            </a:r>
            <a:r>
              <a:rPr lang="en-US" altLang="zh-CN" sz="3200" baseline="30000" dirty="0" smtClean="0"/>
              <a:t>-k</a:t>
            </a:r>
            <a:r>
              <a:rPr lang="en-US" altLang="zh-CN" sz="3200" dirty="0" smtClean="0">
                <a:solidFill>
                  <a:srgbClr val="002060"/>
                </a:solidFill>
              </a:rPr>
              <a:t> .</a:t>
            </a: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999" y="2539999"/>
            <a:ext cx="4505793" cy="7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Moments 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Moment generating </a:t>
            </a:r>
            <a:r>
              <a:rPr lang="en-US" altLang="zh-CN" sz="3200" dirty="0" smtClean="0">
                <a:solidFill>
                  <a:srgbClr val="002060"/>
                </a:solidFill>
              </a:rPr>
              <a:t>function and (raw) moments for </a:t>
            </a:r>
            <a:r>
              <a:rPr lang="en-US" altLang="zh-CN" sz="3200" dirty="0" smtClean="0"/>
              <a:t>h&gt;0</a:t>
            </a:r>
            <a:r>
              <a:rPr lang="en-US" altLang="zh-CN" sz="3200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srgbClr val="002060"/>
                </a:solidFill>
              </a:rPr>
              <a:t>Central moments   </a:t>
            </a:r>
            <a:endParaRPr lang="zh-CN" altLang="en-US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zh-CN" sz="3200" dirty="0" smtClean="0"/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1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st</a:t>
            </a:r>
            <a:r>
              <a:rPr lang="en-US" altLang="zh-CN" sz="3200" dirty="0" smtClean="0">
                <a:solidFill>
                  <a:srgbClr val="002060"/>
                </a:solidFill>
              </a:rPr>
              <a:t> raw moment – expectation		</a:t>
            </a:r>
            <a:endParaRPr lang="zh-CN" altLang="en-US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nd</a:t>
            </a:r>
            <a:r>
              <a:rPr lang="en-US" altLang="zh-CN" sz="3200" dirty="0" smtClean="0">
                <a:solidFill>
                  <a:srgbClr val="002060"/>
                </a:solidFill>
              </a:rPr>
              <a:t> central moment – variation		</a:t>
            </a:r>
            <a:endParaRPr lang="zh-CN" altLang="en-US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3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rd</a:t>
            </a:r>
            <a:r>
              <a:rPr lang="en-US" altLang="zh-CN" sz="3200" dirty="0" smtClean="0">
                <a:solidFill>
                  <a:srgbClr val="002060"/>
                </a:solidFill>
              </a:rPr>
              <a:t> central </a:t>
            </a:r>
            <a:r>
              <a:rPr lang="en-US" altLang="zh-CN" sz="3200" dirty="0">
                <a:solidFill>
                  <a:srgbClr val="002060"/>
                </a:solidFill>
              </a:rPr>
              <a:t>moment – </a:t>
            </a:r>
            <a:r>
              <a:rPr lang="en-US" altLang="zh-CN" sz="3200" dirty="0" err="1">
                <a:solidFill>
                  <a:srgbClr val="002060"/>
                </a:solidFill>
              </a:rPr>
              <a:t>skewness</a:t>
            </a:r>
            <a:r>
              <a:rPr lang="en-US" altLang="zh-CN" sz="3200" dirty="0">
                <a:solidFill>
                  <a:srgbClr val="002060"/>
                </a:solidFill>
              </a:rPr>
              <a:t>		</a:t>
            </a:r>
            <a:endParaRPr lang="zh-CN" altLang="en-US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4</a:t>
            </a:r>
            <a:r>
              <a:rPr lang="en-US" altLang="zh-CN" sz="3200" baseline="30000" dirty="0" smtClean="0">
                <a:solidFill>
                  <a:srgbClr val="002060"/>
                </a:solidFill>
              </a:rPr>
              <a:t>th</a:t>
            </a:r>
            <a:r>
              <a:rPr lang="en-US" altLang="zh-CN" sz="3200" dirty="0" smtClean="0">
                <a:solidFill>
                  <a:srgbClr val="002060"/>
                </a:solidFill>
              </a:rPr>
              <a:t> central </a:t>
            </a:r>
            <a:r>
              <a:rPr lang="en-US" altLang="zh-CN" sz="3200" dirty="0">
                <a:solidFill>
                  <a:srgbClr val="002060"/>
                </a:solidFill>
              </a:rPr>
              <a:t>moment – </a:t>
            </a:r>
            <a:r>
              <a:rPr lang="en-US" altLang="zh-CN" sz="3200" dirty="0" smtClean="0">
                <a:solidFill>
                  <a:srgbClr val="002060"/>
                </a:solidFill>
              </a:rPr>
              <a:t>kurtosis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20" y="2071775"/>
            <a:ext cx="7611337" cy="461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941" y="3417900"/>
            <a:ext cx="3231777" cy="3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1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Moments 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5" name="Picture 4" descr="Negativepositive_sk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729" y="1294544"/>
            <a:ext cx="6037729" cy="21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300px-Standard_symmetric_pd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843" y="3955451"/>
            <a:ext cx="3365500" cy="240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Books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M.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Mitzenmacher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, E. </a:t>
            </a:r>
            <a:r>
              <a:rPr lang="en-US" altLang="zh-CN" dirty="0" err="1">
                <a:solidFill>
                  <a:schemeClr val="tx2">
                    <a:lumMod val="50000"/>
                  </a:schemeClr>
                </a:solidFill>
              </a:rPr>
              <a:t>Upfal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 : " </a:t>
            </a:r>
            <a:r>
              <a:rPr lang="en-US" altLang="zh-CN" b="1" dirty="0" smtClean="0">
                <a:solidFill>
                  <a:srgbClr val="002060"/>
                </a:solidFill>
              </a:rPr>
              <a:t>Probability </a:t>
            </a:r>
            <a:r>
              <a:rPr lang="en-US" altLang="zh-CN" b="1" dirty="0">
                <a:solidFill>
                  <a:srgbClr val="002060"/>
                </a:solidFill>
              </a:rPr>
              <a:t>and Computing: Randomization and Probabilistic Techniques in Algorithms and Data Analysis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",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second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edition, Cambridge University Press, 2017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e-DE" altLang="zh-CN" dirty="0">
                <a:solidFill>
                  <a:schemeClr val="tx2">
                    <a:lumMod val="50000"/>
                  </a:schemeClr>
                </a:solidFill>
              </a:rPr>
              <a:t>J. Peters, D. Janzing, B. Scholkopf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"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Elements of Causal Inference: Foundations and Learning Algorithms </a:t>
            </a: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", The MIT Press, 2017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7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07941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Moments 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294544"/>
            <a:ext cx="10058400" cy="5002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002060"/>
                </a:solidFill>
              </a:rPr>
              <a:t>Theorem</a:t>
            </a:r>
            <a:r>
              <a:rPr lang="en-US" altLang="zh-CN" sz="3200" dirty="0">
                <a:solidFill>
                  <a:srgbClr val="002060"/>
                </a:solidFill>
              </a:rPr>
              <a:t>: let </a:t>
            </a:r>
            <a:r>
              <a:rPr lang="en-US" altLang="zh-CN" sz="3200" dirty="0"/>
              <a:t>X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/>
              <a:t>Y</a:t>
            </a:r>
            <a:r>
              <a:rPr lang="en-US" altLang="zh-CN" sz="3200" dirty="0">
                <a:solidFill>
                  <a:srgbClr val="002060"/>
                </a:solidFill>
              </a:rPr>
              <a:t> be two </a:t>
            </a:r>
            <a:r>
              <a:rPr lang="en-US" altLang="zh-CN" sz="3200" dirty="0" err="1" smtClean="0">
                <a:solidFill>
                  <a:srgbClr val="002060"/>
                </a:solidFill>
              </a:rPr>
              <a:t>r.v</a:t>
            </a:r>
            <a:r>
              <a:rPr lang="en-US" altLang="zh-CN" sz="3200" dirty="0" smtClean="0">
                <a:solidFill>
                  <a:srgbClr val="002060"/>
                </a:solidFill>
              </a:rPr>
              <a:t>., </a:t>
            </a:r>
            <a:r>
              <a:rPr lang="en-US" altLang="zh-CN" sz="3200" dirty="0">
                <a:solidFill>
                  <a:srgbClr val="002060"/>
                </a:solidFill>
              </a:rPr>
              <a:t>if </a:t>
            </a:r>
            <a:r>
              <a:rPr lang="en-US" altLang="zh-CN" sz="3200" dirty="0" smtClean="0">
                <a:solidFill>
                  <a:srgbClr val="002060"/>
                </a:solidFill>
              </a:rPr>
              <a:t>there is </a:t>
            </a:r>
            <a:r>
              <a:rPr lang="en-US" altLang="zh-CN" sz="3200" dirty="0"/>
              <a:t>δ&gt;0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such that </a:t>
            </a:r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en-US" altLang="zh-CN" sz="32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then </a:t>
            </a:r>
            <a:r>
              <a:rPr lang="en-US" altLang="zh-CN" sz="3200" dirty="0"/>
              <a:t>X</a:t>
            </a:r>
            <a:r>
              <a:rPr lang="en-US" altLang="zh-CN" sz="3200" dirty="0">
                <a:solidFill>
                  <a:srgbClr val="002060"/>
                </a:solidFill>
              </a:rPr>
              <a:t> and </a:t>
            </a:r>
            <a:r>
              <a:rPr lang="en-US" altLang="zh-CN" sz="3200" dirty="0"/>
              <a:t>Y</a:t>
            </a:r>
            <a:r>
              <a:rPr lang="en-US" altLang="zh-CN" sz="3200" dirty="0">
                <a:solidFill>
                  <a:srgbClr val="002060"/>
                </a:solidFill>
              </a:rPr>
              <a:t> have the same distribution</a:t>
            </a:r>
            <a:r>
              <a:rPr lang="en-US" altLang="zh-CN" sz="3200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If two </a:t>
            </a:r>
            <a:r>
              <a:rPr lang="en-US" altLang="zh-CN" sz="3200" dirty="0" err="1">
                <a:solidFill>
                  <a:srgbClr val="002060"/>
                </a:solidFill>
              </a:rPr>
              <a:t>r.v</a:t>
            </a:r>
            <a:r>
              <a:rPr lang="en-US" altLang="zh-CN" sz="3200" dirty="0">
                <a:solidFill>
                  <a:srgbClr val="002060"/>
                </a:solidFill>
              </a:rPr>
              <a:t>. </a:t>
            </a:r>
            <a:r>
              <a:rPr lang="en-US" altLang="zh-CN" sz="3200" dirty="0" smtClean="0"/>
              <a:t>X</a:t>
            </a:r>
            <a:r>
              <a:rPr lang="en-US" altLang="zh-CN" sz="3200" dirty="0" smtClean="0">
                <a:solidFill>
                  <a:srgbClr val="002060"/>
                </a:solidFill>
              </a:rPr>
              <a:t> </a:t>
            </a:r>
            <a:r>
              <a:rPr lang="en-US" altLang="zh-CN" sz="3200" dirty="0">
                <a:solidFill>
                  <a:srgbClr val="002060"/>
                </a:solidFill>
              </a:rPr>
              <a:t>and </a:t>
            </a:r>
            <a:r>
              <a:rPr lang="en-US" altLang="zh-CN" sz="3200" dirty="0"/>
              <a:t>Y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are independent, </a:t>
            </a:r>
          </a:p>
          <a:p>
            <a:pPr marL="0" indent="0">
              <a:buNone/>
            </a:pP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531B-3EE3-4004-A04C-2B2E20AFF0EF}" type="datetime11">
              <a:rPr lang="en-US" altLang="zh-CN" smtClean="0"/>
              <a:t>13:15:42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43" y="2151529"/>
            <a:ext cx="5245625" cy="4023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843" y="4930588"/>
            <a:ext cx="4450613" cy="40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chemeClr val="accent6">
                    <a:lumMod val="50000"/>
                  </a:schemeClr>
                </a:solidFill>
              </a:rPr>
              <a:t>Summary </a:t>
            </a:r>
            <a:endParaRPr lang="zh-CN" alt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2060"/>
                </a:solidFill>
              </a:rPr>
              <a:t>Typical basic randomized algorithms</a:t>
            </a:r>
            <a:r>
              <a:rPr lang="en-US" altLang="zh-CN" dirty="0">
                <a:solidFill>
                  <a:srgbClr val="002060"/>
                </a:solidFill>
              </a:rPr>
              <a:t>: 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512763" indent="0">
              <a:spcAft>
                <a:spcPts val="600"/>
              </a:spcAft>
              <a:buNone/>
            </a:pPr>
            <a:r>
              <a:rPr lang="en-US" altLang="zh-CN" smtClean="0">
                <a:solidFill>
                  <a:srgbClr val="002060"/>
                </a:solidFill>
              </a:rPr>
              <a:t>verifications </a:t>
            </a:r>
            <a:r>
              <a:rPr lang="en-US" altLang="zh-CN" dirty="0">
                <a:solidFill>
                  <a:srgbClr val="002060"/>
                </a:solidFill>
              </a:rPr>
              <a:t>of polynomial identities and matrix multiplication, </a:t>
            </a:r>
            <a:r>
              <a:rPr lang="en-US" altLang="zh-CN" dirty="0" smtClean="0">
                <a:solidFill>
                  <a:srgbClr val="002060"/>
                </a:solidFill>
              </a:rPr>
              <a:t>naive </a:t>
            </a:r>
            <a:r>
              <a:rPr lang="en-US" altLang="zh-CN" dirty="0">
                <a:solidFill>
                  <a:srgbClr val="002060"/>
                </a:solidFill>
              </a:rPr>
              <a:t>Bayes classifier, randomized Min-Cut, random </a:t>
            </a:r>
            <a:r>
              <a:rPr lang="en-US" altLang="zh-CN" dirty="0" smtClean="0">
                <a:solidFill>
                  <a:srgbClr val="002060"/>
                </a:solidFill>
              </a:rPr>
              <a:t>quicksort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2060"/>
                </a:solidFill>
              </a:rPr>
              <a:t>Basic inequalities:</a:t>
            </a:r>
          </a:p>
          <a:p>
            <a:pPr marL="512763" indent="0">
              <a:spcAft>
                <a:spcPts val="600"/>
              </a:spcAft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Markov’s </a:t>
            </a:r>
            <a:r>
              <a:rPr lang="en-US" altLang="zh-CN" dirty="0">
                <a:solidFill>
                  <a:srgbClr val="002060"/>
                </a:solidFill>
              </a:rPr>
              <a:t>inequality, </a:t>
            </a:r>
            <a:r>
              <a:rPr lang="en-US" altLang="zh-CN" dirty="0" err="1">
                <a:solidFill>
                  <a:srgbClr val="002060"/>
                </a:solidFill>
              </a:rPr>
              <a:t>Chebyshev’s</a:t>
            </a:r>
            <a:r>
              <a:rPr lang="en-US" altLang="zh-CN" dirty="0">
                <a:solidFill>
                  <a:srgbClr val="002060"/>
                </a:solidFill>
              </a:rPr>
              <a:t> inequality, convex inequalities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2060"/>
                </a:solidFill>
              </a:rPr>
              <a:t>Coupon </a:t>
            </a:r>
            <a:r>
              <a:rPr lang="en-US" altLang="zh-CN" dirty="0">
                <a:solidFill>
                  <a:srgbClr val="002060"/>
                </a:solidFill>
              </a:rPr>
              <a:t>collector's </a:t>
            </a:r>
            <a:r>
              <a:rPr lang="en-US" altLang="zh-CN" dirty="0" smtClean="0">
                <a:solidFill>
                  <a:srgbClr val="002060"/>
                </a:solidFill>
              </a:rPr>
              <a:t>problem</a:t>
            </a:r>
          </a:p>
          <a:p>
            <a:pPr>
              <a:spcAft>
                <a:spcPts val="600"/>
              </a:spcAft>
            </a:pPr>
            <a:r>
              <a:rPr lang="en-US" altLang="zh-CN" dirty="0" smtClean="0">
                <a:solidFill>
                  <a:srgbClr val="002060"/>
                </a:solidFill>
              </a:rPr>
              <a:t>Moments and their generating functions</a:t>
            </a:r>
          </a:p>
        </p:txBody>
      </p:sp>
    </p:spTree>
    <p:extLst>
      <p:ext uri="{BB962C8B-B14F-4D97-AF65-F5344CB8AC3E}">
        <p14:creationId xmlns:p14="http://schemas.microsoft.com/office/powerpoint/2010/main" val="150205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Course Information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2060"/>
                </a:solidFill>
              </a:rPr>
              <a:t> Course scores: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rgbClr val="002060"/>
                </a:solidFill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</a:rPr>
              <a:t>usual grades, </a:t>
            </a:r>
            <a:r>
              <a:rPr lang="en-US" altLang="zh-CN" dirty="0" smtClean="0"/>
              <a:t>50%</a:t>
            </a:r>
            <a:r>
              <a:rPr lang="en-US" altLang="zh-CN" dirty="0" smtClean="0">
                <a:solidFill>
                  <a:srgbClr val="002060"/>
                </a:solidFill>
              </a:rPr>
              <a:t>,  final exam, </a:t>
            </a:r>
            <a:r>
              <a:rPr lang="en-US" altLang="zh-CN" dirty="0" smtClean="0"/>
              <a:t>50%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 err="1" smtClean="0">
                <a:solidFill>
                  <a:srgbClr val="002060"/>
                </a:solidFill>
              </a:rPr>
              <a:t>Homeworks</a:t>
            </a:r>
            <a:r>
              <a:rPr lang="en-US" altLang="zh-CN" dirty="0" smtClean="0">
                <a:solidFill>
                  <a:srgbClr val="002060"/>
                </a:solidFill>
              </a:rPr>
              <a:t>/projects: 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	each in one </a:t>
            </a:r>
            <a:r>
              <a:rPr lang="en-US" altLang="zh-CN" b="1" i="1" dirty="0" smtClean="0">
                <a:solidFill>
                  <a:srgbClr val="002060"/>
                </a:solidFill>
              </a:rPr>
              <a:t>.</a:t>
            </a:r>
            <a:r>
              <a:rPr lang="en-US" altLang="zh-CN" b="1" i="1" dirty="0" err="1" smtClean="0">
                <a:solidFill>
                  <a:srgbClr val="002060"/>
                </a:solidFill>
              </a:rPr>
              <a:t>ipynb</a:t>
            </a:r>
            <a:r>
              <a:rPr lang="en-US" altLang="zh-CN" dirty="0" smtClean="0">
                <a:solidFill>
                  <a:srgbClr val="002060"/>
                </a:solidFill>
              </a:rPr>
              <a:t> file, sent by </a:t>
            </a:r>
            <a:r>
              <a:rPr lang="en-US" altLang="zh-CN" b="1" i="1" dirty="0" smtClean="0">
                <a:solidFill>
                  <a:srgbClr val="002060"/>
                </a:solidFill>
              </a:rPr>
              <a:t>email</a:t>
            </a:r>
            <a:r>
              <a:rPr lang="en-US" altLang="zh-CN" dirty="0" smtClean="0">
                <a:solidFill>
                  <a:srgbClr val="002060"/>
                </a:solidFill>
              </a:rPr>
              <a:t>,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dirty="0">
                <a:solidFill>
                  <a:srgbClr val="002060"/>
                </a:solidFill>
              </a:rPr>
              <a:t>	</a:t>
            </a:r>
            <a:r>
              <a:rPr lang="en-US" altLang="zh-CN" dirty="0" smtClean="0">
                <a:solidFill>
                  <a:srgbClr val="002060"/>
                </a:solidFill>
              </a:rPr>
              <a:t>titled “</a:t>
            </a:r>
            <a:r>
              <a:rPr lang="zh-CN" altLang="en-US" dirty="0" smtClean="0"/>
              <a:t>学号后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_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_</a:t>
            </a:r>
            <a:r>
              <a:rPr lang="zh-CN" altLang="en-US" dirty="0" smtClean="0"/>
              <a:t>次数</a:t>
            </a:r>
            <a:r>
              <a:rPr lang="en-US" altLang="zh-CN" dirty="0" smtClean="0">
                <a:solidFill>
                  <a:srgbClr val="002060"/>
                </a:solidFill>
              </a:rPr>
              <a:t>”</a:t>
            </a:r>
            <a:endParaRPr lang="en-US" altLang="zh-CN" dirty="0">
              <a:solidFill>
                <a:srgbClr val="00206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rgbClr val="002060"/>
                </a:solidFill>
              </a:rPr>
              <a:t> Course group: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215" y="1445916"/>
            <a:ext cx="4120127" cy="432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0989"/>
          </a:xfrm>
        </p:spPr>
        <p:txBody>
          <a:bodyPr/>
          <a:lstStyle/>
          <a:p>
            <a:pPr algn="ctr"/>
            <a:r>
              <a:rPr lang="en-US" altLang="zh-CN" sz="5400" b="1" dirty="0" smtClean="0">
                <a:solidFill>
                  <a:schemeClr val="accent6">
                    <a:lumMod val="50000"/>
                  </a:schemeClr>
                </a:solidFill>
              </a:rPr>
              <a:t>PART I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Randomized Algorithms and Statistical Inference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Contents in PART I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07623"/>
            <a:ext cx="10515600" cy="396934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CN" sz="3600" b="1" dirty="0" smtClean="0">
                <a:solidFill>
                  <a:srgbClr val="002060"/>
                </a:solidFill>
              </a:rPr>
              <a:t>Introduction of randomized algorithms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CN" sz="3600" dirty="0" smtClean="0">
                <a:solidFill>
                  <a:srgbClr val="002060"/>
                </a:solidFill>
              </a:rPr>
              <a:t>Probabilistic analysis </a:t>
            </a:r>
            <a:r>
              <a:rPr lang="en-US" altLang="zh-CN" sz="3600" dirty="0">
                <a:solidFill>
                  <a:srgbClr val="002060"/>
                </a:solidFill>
              </a:rPr>
              <a:t>and </a:t>
            </a:r>
            <a:r>
              <a:rPr lang="en-US" altLang="zh-CN" sz="3600" dirty="0" smtClean="0">
                <a:solidFill>
                  <a:srgbClr val="002060"/>
                </a:solidFill>
              </a:rPr>
              <a:t>probabilistic methods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CN" sz="3600" dirty="0" smtClean="0">
                <a:solidFill>
                  <a:srgbClr val="002060"/>
                </a:solidFill>
              </a:rPr>
              <a:t>Stochastic processes and sampling based inference</a:t>
            </a:r>
            <a:endParaRPr lang="en-US" altLang="zh-CN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6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Certainty, Randomness, Distribution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8876"/>
            <a:ext cx="2413536" cy="2298606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68" y="2348753"/>
            <a:ext cx="3742689" cy="260872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82" y="2774716"/>
            <a:ext cx="30194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3200" dirty="0" smtClean="0">
                <a:solidFill>
                  <a:srgbClr val="002060"/>
                </a:solidFill>
              </a:rPr>
              <a:t>Complement	</a:t>
            </a:r>
            <a:r>
              <a:rPr lang="en-US" altLang="zh-CN" sz="3200" dirty="0">
                <a:solidFill>
                  <a:srgbClr val="002060"/>
                </a:solidFill>
              </a:rPr>
              <a:t> </a:t>
            </a:r>
            <a:r>
              <a:rPr lang="en-US" altLang="zh-CN" sz="3200" dirty="0" smtClean="0">
                <a:solidFill>
                  <a:srgbClr val="002060"/>
                </a:solidFill>
              </a:rPr>
              <a:t>     Independent: </a:t>
            </a:r>
            <a:r>
              <a:rPr lang="en-US" altLang="zh-CN" sz="3200" dirty="0" err="1"/>
              <a:t>E</a:t>
            </a:r>
            <a:r>
              <a:rPr lang="en-US" altLang="zh-CN" sz="3200" baseline="-25000" dirty="0" err="1"/>
              <a:t>i</a:t>
            </a:r>
            <a:r>
              <a:rPr lang="en-US" altLang="zh-CN" sz="3200" dirty="0" err="1"/>
              <a:t>⊥</a:t>
            </a:r>
            <a:r>
              <a:rPr lang="en-US" altLang="zh-CN" sz="3200" dirty="0" err="1" smtClean="0"/>
              <a:t>E</a:t>
            </a:r>
            <a:r>
              <a:rPr lang="en-US" altLang="zh-CN" sz="3200" baseline="-25000" dirty="0" err="1" smtClean="0"/>
              <a:t>j</a:t>
            </a:r>
            <a:r>
              <a:rPr lang="en-US" altLang="zh-CN" sz="3200" dirty="0" smtClean="0">
                <a:solidFill>
                  <a:srgbClr val="002060"/>
                </a:solidFill>
              </a:rPr>
              <a:t>	Positive exclusive</a:t>
            </a:r>
            <a:endParaRPr lang="en-US" altLang="zh-CN" sz="3200" dirty="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Basic Relations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</a:rPr>
              <a:t>in Probability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2452759"/>
            <a:ext cx="2398059" cy="1730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978513" y="3200401"/>
                <a:ext cx="1226805" cy="89647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13" y="3200401"/>
                <a:ext cx="1226805" cy="896472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4276166" y="2452759"/>
            <a:ext cx="2877670" cy="17965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36141" y="3056058"/>
            <a:ext cx="1667438" cy="1040815"/>
          </a:xfrm>
          <a:prstGeom prst="ellipse">
            <a:avLst/>
          </a:prstGeom>
          <a:solidFill>
            <a:srgbClr val="DEEBF7">
              <a:alpha val="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zh-CN" dirty="0" err="1" smtClean="0">
                <a:solidFill>
                  <a:schemeClr val="tx1"/>
                </a:solidFill>
              </a:rPr>
              <a:t>~p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i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38801" y="2452759"/>
            <a:ext cx="1515036" cy="1509642"/>
          </a:xfrm>
          <a:prstGeom prst="ellipse">
            <a:avLst/>
          </a:prstGeom>
          <a:solidFill>
            <a:srgbClr val="FBE5D6">
              <a:alpha val="0"/>
            </a:srgb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j</a:t>
            </a:r>
            <a:r>
              <a:rPr lang="en-US" altLang="zh-CN" dirty="0" err="1" smtClean="0">
                <a:solidFill>
                  <a:schemeClr val="tx1"/>
                </a:solidFill>
              </a:rPr>
              <a:t>~p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j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84" y="4565064"/>
            <a:ext cx="3770753" cy="1127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2782048"/>
            <a:ext cx="185905" cy="2133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68705"/>
            <a:ext cx="2218765" cy="2937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19480" y="3279305"/>
            <a:ext cx="37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ij</a:t>
            </a:r>
            <a:endParaRPr lang="zh-CN" altLang="en-US" baseline="-25000" dirty="0"/>
          </a:p>
        </p:txBody>
      </p:sp>
      <p:sp>
        <p:nvSpPr>
          <p:cNvPr id="9" name="矩形 8"/>
          <p:cNvSpPr/>
          <p:nvPr/>
        </p:nvSpPr>
        <p:spPr>
          <a:xfrm>
            <a:off x="8086164" y="2452759"/>
            <a:ext cx="2958353" cy="1796513"/>
          </a:xfrm>
          <a:prstGeom prst="rect">
            <a:avLst/>
          </a:prstGeom>
          <a:solidFill>
            <a:srgbClr val="5B9BD5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65459" y="2931459"/>
            <a:ext cx="762000" cy="950259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i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9583271" y="3056058"/>
            <a:ext cx="1228164" cy="700154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</a:t>
            </a:r>
            <a:r>
              <a:rPr lang="en-US" altLang="zh-CN" baseline="-25000" dirty="0" err="1" smtClean="0">
                <a:solidFill>
                  <a:schemeClr val="tx1"/>
                </a:solidFill>
              </a:rPr>
              <a:t>j</a:t>
            </a:r>
            <a:endParaRPr lang="zh-CN" altLang="en-US" baseline="-25000" dirty="0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94" y="4565063"/>
            <a:ext cx="944638" cy="2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9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03.1871"/>
  <p:tag name="ORIGINALWIDTH" val="1682.79"/>
  <p:tag name="OUTPUTDPI" val="1200"/>
  <p:tag name="LATEXADDIN" val="\documentclass{article}&#10;\usepackage{amsmath}&#10;\pagestyle{empty}&#10;\begin{document}&#10;\begin{align} &#10;\Pr(E_i\cap E_j) &amp;= p_{ij} = p_ip_j \nonumber\\&#10;\Pr(\bar E_i \cap \bar E_j) &amp;= 1-p_i-p_j+p_{ij} \nonumber\\&#10;&amp;= \Pr(\bar E_i)\Pr(\bar E_j) \nonumber&#10;\end{align} 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3.4758"/>
  <p:tag name="ORIGINALWIDTH" val="1148.856"/>
  <p:tag name="LATEXADDIN" val="\documentclass{article}&#10;\usepackage{amsmath}&#10;\pagestyle{empty}&#10;\begin{document}&#10;$&#10;\hat \Pr(c_j)= { |\{i:c(D_i)=c_j\}| \over |D|}&#10;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2257.968"/>
  <p:tag name="LATEXADDIN" val="\documentclass{article}&#10;\usepackage{amsmath}&#10;\pagestyle{empty}&#10;\begin{document}&#10;$&#10;c(D^*) = \arg \max_j \{ \hat \Pr(c_j)&#10;    \prod_{k=1}^m \hat \Pr(x^*_k|c_j) \}&#10;$&#10;&#10;&#10;\end{document}"/>
  <p:tag name="IGUANATEXSIZE" val="20"/>
  <p:tag name="IGUANATEXCURSOR" val="14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6.2092"/>
  <p:tag name="ORIGINALWIDTH" val="2570.679"/>
  <p:tag name="OUTPUTDPI" val="1200"/>
  <p:tag name="LATEXADDIN" val="\documentclass{article}&#10;\usepackage{amsmath}&#10;\pagestyle{empty}&#10;\begin{document}&#10;\[&#10;\left(1+{1\over n}\right)^n &lt; e &lt;&#10;\left(1+{1\over n}\right)^{n+1} &lt; &#10;\left(1+{1\over n-1}\right)^n &#10;\]&#10;\end{document}"/>
  <p:tag name="IGUANATEXSIZE" val="20"/>
  <p:tag name="IGUANATEXCURSOR" val="181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6.2092"/>
  <p:tag name="ORIGINALWIDTH" val="2602.175"/>
  <p:tag name="OUTPUTDPI" val="1200"/>
  <p:tag name="LATEXADDIN" val="\documentclass{article}&#10;\usepackage{amsmath}&#10;\pagestyle{empty}&#10;\begin{document}&#10;\[&#10;\left(1-{1\over n}\right)^n &lt; {1\over e} &lt;&#10;\left(1-{1\over n+1}\right)^n &lt;&#10;\left(1-{1\over n}\right)^{n-1} &#10;\]&#10;\end{document}"/>
  <p:tag name="IGUANATEXSIZE" val="20"/>
  <p:tag name="IGUANATEXCURSOR" val="189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.2156"/>
  <p:tag name="ORIGINALWIDTH" val="1438.32"/>
  <p:tag name="OUTPUTDPI" val="1200"/>
  <p:tag name="LATEXADDIN" val="\documentclass{article}&#10;\usepackage{amsmath}&#10;\pagestyle{empty}&#10;\begin{document}&#10;\[&#10;e^x &gt; 1+x+{x^2 \over 2}+...+{x^n \over n!}&#10;\]&#10;\end{document}"/>
  <p:tag name="IGUANATEXSIZE" val="20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7.9677"/>
  <p:tag name="ORIGINALWIDTH" val="1117.36"/>
  <p:tag name="OUTPUTDPI" val="1200"/>
  <p:tag name="LATEXADDIN" val="\documentclass{article}&#10;\usepackage{amsmath}&#10;\pagestyle{empty}&#10;\begin{document}&#10;\[&#10;{n-3\over n-1},{n-4\over n-2},...,{2\over4},{1\over3}&#10;\]&#10;\end{document}"/>
  <p:tag name="IGUANATEXSIZE" val="20"/>
  <p:tag name="IGUANATEXCURSOR" val="136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9.4676"/>
  <p:tag name="ORIGINALWIDTH" val="2169.479"/>
  <p:tag name="OUTPUTDPI" val="1200"/>
  <p:tag name="LATEXADDIN" val="\documentclass{article}&#10;\usepackage{amsmath}&#10;\pagestyle{empty}&#10;\begin{document}&#10;$&#10;\left( 1- {2\over n(n-1)} \right)^{cn(n-1)\ln n} \leq&#10;e^{-2c\ln n} = {1\over n^{2c}}&#10;$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4.2145"/>
  <p:tag name="ORIGINALWIDTH" val="1730.784"/>
  <p:tag name="OUTPUTDPI" val="1200"/>
  <p:tag name="LATEXADDIN" val="\documentclass{article}&#10;\usepackage{amsmath}&#10;\pagestyle{empty}&#10;\begin{document}&#10;\[&#10;{n-2\over n}\cdot {n-3\over n-1}\cdot ...\cdot {1\over3} =&#10;{2\over n(n-1)}&#10;\]&#10;\end{document}"/>
  <p:tag name="IGUANATEXSIZE" val="20"/>
  <p:tag name="IGUANATEXCURSOR" val="126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97.1879"/>
  <p:tag name="ORIGINALWIDTH" val="1302.587"/>
  <p:tag name="OUTPUTDPI" val="1200"/>
  <p:tag name="LATEXADDIN" val="\documentclass{article}&#10;\usepackage{amsmath}&#10;\pagestyle{empty}&#10;\begin{document}&#10;\begin{align*}&#10;&amp;\forall x_1,x_2 \in \mathcal X, \forall t\in [0,1] \\&#10;&amp;f(tx_1+(1-t)x_2) \\&#10;&amp;\le tf(x_1)+(1-t)f(x_2)&#10;\end{align*}&#10;\end{document}"/>
  <p:tag name="IGUANATEXSIZE" val="20"/>
  <p:tag name="IGUANATEXCURSOR" val="170"/>
  <p:tag name="TRANSPARENCY" val="True"/>
  <p:tag name="FILENAME" val=""/>
  <p:tag name="INPUTTYPE" val="0"/>
  <p:tag name="LATEXENGINEID" val="0"/>
  <p:tag name="TEMPFOLDER" val="c:\temp\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57.6303"/>
  <p:tag name="OUTPUTDPI" val="1200"/>
  <p:tag name="LATEXADDIN" val="\documentclass{article}&#10;\usepackage{amsmath}&#10;\pagestyle{empty}&#10;\begin{document}&#10;\[&#10;f(\mathbf E[x]) \le \mathbf E[f(x)]&#10;\]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9868"/>
  <p:tag name="ORIGINALWIDTH" val="91.48859"/>
  <p:tag name="OUTPUTDPI" val="1200"/>
  <p:tag name="LATEXADDIN" val="\documentclass{article}&#10;\usepackage{amsmath}&#10;\pagestyle{empty}&#10;\begin{document}&#10;\[&#10;\bar E&#10;\]&#10;\end{document}"/>
  <p:tag name="IGUANATEXSIZE" val="20"/>
  <p:tag name="IGUANATEXCURSOR" val="89"/>
  <p:tag name="TRANSPARENCY" val="True"/>
  <p:tag name="FILENAME" val=""/>
  <p:tag name="INPUTTYPE" val="0"/>
  <p:tag name="LATEXENGINEID" val="0"/>
  <p:tag name="TEMPFOLDER" val="c:\temp\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457.4428"/>
  <p:tag name="OUTPUTDPI" val="1200"/>
  <p:tag name="LATEXADDIN" val="\documentclass{article}&#10;\usepackage{amsmath}&#10;\pagestyle{empty}&#10;\begin{document}&#10;\[&#10;\mu=\mathbf E[x] &#10;\]&#10;\end{document}"/>
  <p:tag name="IGUANATEXSIZE" val="20"/>
  <p:tag name="IGUANATEXCURSOR" val="99"/>
  <p:tag name="TRANSPARENCY" val="True"/>
  <p:tag name="FILENAME" val=""/>
  <p:tag name="INPUTTYPE" val="0"/>
  <p:tag name="LATEXENGINEID" val="0"/>
  <p:tag name="TEMPFOLDER" val="c:\temp\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7.709"/>
  <p:tag name="ORIGINALWIDTH" val="2681.665"/>
  <p:tag name="OUTPUTDPI" val="1200"/>
  <p:tag name="LATEXADDIN" val="\documentclass{article}&#10;\usepackage{amsmath}&#10;\pagestyle{empty}&#10;\begin{document}&#10;\begin{align*}&#10;\mathbf E[f(x)] &amp;= \mathbf E[f(\mu) +f'(\mu)(x-\mu)&#10;  +f''(b)(x-\mu)^2]  \\&#10;&amp;\ge f(\mu)&#10;\end{align*}&#10;\end{document}"/>
  <p:tag name="IGUANATEXSIZE" val="20"/>
  <p:tag name="IGUANATEXCURSOR" val="166"/>
  <p:tag name="TRANSPARENCY" val="True"/>
  <p:tag name="FILENAME" val=""/>
  <p:tag name="INPUTTYPE" val="0"/>
  <p:tag name="LATEXENGINEID" val="0"/>
  <p:tag name="TEMPFOLDER" val="c:\temp\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295.088"/>
  <p:tag name="OUTPUTDPI" val="1200"/>
  <p:tag name="LATEXADDIN" val="\documentclass{article}&#10;\usepackage{amsmath}&#10;\pagestyle{empty}&#10;\begin{document}&#10;\[&#10;f(\mathbf E[h(x)]) \le \mathbf E[f(h(x))]&#10;\]&#10;\end{document}"/>
  <p:tag name="IGUANATEXSIZE" val="20"/>
  <p:tag name="IGUANATEXCURSOR" val="122"/>
  <p:tag name="TRANSPARENCY" val="True"/>
  <p:tag name="FILENAME" val=""/>
  <p:tag name="INPUTTYPE" val="0"/>
  <p:tag name="LATEXENGINEID" val="0"/>
  <p:tag name="TEMPFOLDER" val="c:\temp\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8.2152"/>
  <p:tag name="ORIGINALWIDTH" val="998.1252"/>
  <p:tag name="OUTPUTDPI" val="1200"/>
  <p:tag name="LATEXADDIN" val="\documentclass{article}&#10;\usepackage{amsmath}&#10;\pagestyle{empty}&#10;\begin{document}&#10;\[&#10;\mathbf E[X_{ij}]= \frac{2}{j-i+1}&#10;\]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50.019"/>
  <p:tag name="ORIGINALWIDTH" val="2670.416"/>
  <p:tag name="OUTPUTDPI" val="1200"/>
  <p:tag name="LATEXADDIN" val="\documentclass{article}&#10;\usepackage{amsmath}&#10;\pagestyle{empty}&#10;\begin{document}&#10;\begin{align}&#10;\mathbf E[X] = \sum_{i=1}^{n-1} \sum_{j=i+1}^n &#10;{2\over j-i+1}  &#10;&amp;= \sum_{i=1}^{n-1} \sum_{k=2}^{n-i+1} {2\over k} \nonumber\\&#10;&amp;= 2\sum_{k=2}^n \sum_{i=1}^{n-k+1} {1\over k}  \nonumber\\&#10;&amp;= 2\sum_{k=2}^n (n+1-k) {1\over k}  \nonumber\\&#10;&amp;= 2(n+1)\sum_{k=1}^n {1\over k} - 4n  \nonumber\\&#10;&amp;= 2(n+1)H_n - 4n  \nonumber&#10;\end{align}&#10;\end{document}"/>
  <p:tag name="IGUANATEXSIZE" val="20"/>
  <p:tag name="IGUANATEXCURSOR" val="409"/>
  <p:tag name="TRANSPARENCY" val="True"/>
  <p:tag name="FILENAME" val=""/>
  <p:tag name="INPUTTYPE" val="0"/>
  <p:tag name="LATEXENGINEID" val="0"/>
  <p:tag name="TEMPFOLDER" val="c:\temp\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4.207"/>
  <p:tag name="ORIGINALWIDTH" val="617.9227"/>
  <p:tag name="OUTPUTDPI" val="1200"/>
  <p:tag name="LATEXADDIN" val="\documentclass{article}&#10;\usepackage{amsmath, amssymb}&#10;\pagestyle{empty}&#10;\begin{document}&#10;\[&#10;H_n=\sum_{k=1}^n \frac{1}{k} &#10;\]&#10;\end{document}"/>
  <p:tag name="IGUANATEXSIZE" val="20"/>
  <p:tag name="IGUANATEXCURSOR" val="92"/>
  <p:tag name="TRANSPARENCY" val="True"/>
  <p:tag name="FILENAME" val=""/>
  <p:tag name="INPUTTYPE" val="0"/>
  <p:tag name="LATEXENGINEID" val="0"/>
  <p:tag name="TEMPFOLDER" val="c:\temp\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.4777"/>
  <p:tag name="ORIGINALWIDTH" val="3074.616"/>
  <p:tag name="LATEXADDIN" val="\documentclass{article}&#10;\usepackage{amsmath}&#10;\pagestyle{empty}&#10;\begin{document}&#10;$&#10;H_n=\ln n + \Theta(1) \qquad&#10;\lim\limits_{n\rightarrow +\infty} (H_n - \ln n) &#10;\dot = 0.5772156649...&#10;$&#10;\end{document}"/>
  <p:tag name="IGUANATEXSIZE" val="2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2873.641"/>
  <p:tag name="OUTPUTDPI" val="1200"/>
  <p:tag name="LATEXADDIN" val="\documentclass{article}&#10;\usepackage{amsmath}&#10;\pagestyle{empty}&#10;\begin{document}&#10;\[&#10;\forall a&gt;0, \quad &#10;\Pr(X\geq a)\leq {\mathbf E[X] \over a}, \quad&#10;\Pr(X\geq k\mathbf E[X])\leq {1 \over k}&#10;\]&#10;\end{document}"/>
  <p:tag name="IGUANATEXSIZE" val="32"/>
  <p:tag name="IGUANATEXCURSOR" val="149"/>
  <p:tag name="TRANSPARENCY" val="True"/>
  <p:tag name="FILENAME" val=""/>
  <p:tag name="INPUTTYPE" val="0"/>
  <p:tag name="LATEXENGINEID" val="0"/>
  <p:tag name="TEMPFOLDER" val="c:\temp\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73.4533"/>
  <p:tag name="ORIGINALWIDTH" val="1115.111"/>
  <p:tag name="OUTPUTDPI" val="1200"/>
  <p:tag name="LATEXADDIN" val="\documentclass{article}&#10;\usepackage{amsmath}&#10;\pagestyle{empty}&#10;\begin{document}&#10;\begin{align*}&#10;\delta(X) = \begin{cases}&#10; 1, &amp;\, X\geq a \\&#10; 0, &amp;\, X&lt;a &#10;\end{cases}&#10;\end{align*}&#10;\end{document}"/>
  <p:tag name="IGUANATEXSIZE" val="32"/>
  <p:tag name="IGUANATEXCURSOR" val="176"/>
  <p:tag name="TRANSPARENCY" val="True"/>
  <p:tag name="FILENAME" val=""/>
  <p:tag name="INPUTTYPE" val="0"/>
  <p:tag name="LATEXENGINEID" val="0"/>
  <p:tag name="TEMPFOLDER" val="c:\temp\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2099.738"/>
  <p:tag name="OUTPUTDPI" val="1200"/>
  <p:tag name="LATEXADDIN" val="\documentclass{article}&#10;\usepackage{amsmath}&#10;\pagestyle{empty}&#10;\begin{document}&#10;\[&#10;\Pr(X\geq a) = \mathbf E[\delta(X)]&#10;\leq \mathbf E[{X \over a}]&#10;= {\mathbf E[X] \over a}&#10;\]&#10;\end{document}"/>
  <p:tag name="IGUANATEXSIZE" val="32"/>
  <p:tag name="IGUANATEXCURSOR" val="170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025.122"/>
  <p:tag name="OUTPUTDPI" val="1200"/>
  <p:tag name="LATEXADDIN" val="\documentclass{article}&#10;\usepackage{amsmath}&#10;\pagestyle{empty}&#10;\begin{document}&#10;\[&#10;\Pr(E)+\Pr(\bar E)=1&#10;\]&#10;&#10;\end{document}"/>
  <p:tag name="IGUANATEXSIZE" val="20"/>
  <p:tag name="IGUANATEXCURSOR" val="103"/>
  <p:tag name="TRANSPARENCY" val="True"/>
  <p:tag name="FILENAME" val=""/>
  <p:tag name="INPUTTYPE" val="0"/>
  <p:tag name="LATEXENGINEID" val="0"/>
  <p:tag name="TEMPFOLDER" val="c:\temp\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.718"/>
  <p:tag name="ORIGINALWIDTH" val="559.4301"/>
  <p:tag name="OUTPUTDPI" val="1200"/>
  <p:tag name="LATEXADDIN" val="\documentclass{article}&#10;\usepackage{amsmath}&#10;\pagestyle{empty}&#10;\begin{document}&#10;\[&#10;\delta(X)\leq {X \over a}&#10;\]&#10;\end{document}"/>
  <p:tag name="IGUANATEXSIZE" val="32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2099.738"/>
  <p:tag name="OUTPUTDPI" val="1200"/>
  <p:tag name="LATEXADDIN" val="\documentclass{article}&#10;\usepackage{amsmath}&#10;\pagestyle{empty}&#10;\begin{document}&#10;\[&#10;\forall a&gt;0, \, \Pr(|X-\mathbf E[X]|\geq a)\leq &#10;{\mathbf{Var}[X] \over a^2}&#10;\]&#10;\end{document}"/>
  <p:tag name="IGUANATEXSIZE" val="32"/>
  <p:tag name="IGUANATEXCURSOR" val="158"/>
  <p:tag name="TRANSPARENCY" val="True"/>
  <p:tag name="FILENAME" val=""/>
  <p:tag name="INPUTTYPE" val="0"/>
  <p:tag name="LATEXENGINEID" val="0"/>
  <p:tag name="TEMPFOLDER" val="c:\temp\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9824"/>
  <p:tag name="ORIGINALWIDTH" val="2434.196"/>
  <p:tag name="OUTPUTDPI" val="1200"/>
  <p:tag name="LATEXADDIN" val="\documentclass{article}&#10;\usepackage{amsmath}&#10;\pagestyle{empty}&#10;\begin{document}&#10;\[&#10;\Pr(|X-\mathbf E[X]|\geq a) = &#10;\Pr((X-\mathbf E[X])^2\geq a^2) &#10;\]&#10;\end{document}"/>
  <p:tag name="IGUANATEXSIZE" val="32"/>
  <p:tag name="IGUANATEXCURSOR" val="144"/>
  <p:tag name="TRANSPARENCY" val="True"/>
  <p:tag name="FILENAME" val=""/>
  <p:tag name="INPUTTYPE" val="0"/>
  <p:tag name="LATEXENGINEID" val="0"/>
  <p:tag name="TEMPFOLDER" val="c:\temp\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0.9824"/>
  <p:tag name="ORIGINALWIDTH" val="1342.332"/>
  <p:tag name="OUTPUTDPI" val="1200"/>
  <p:tag name="LATEXADDIN" val="\documentclass{article}&#10;\usepackage{amsmath}&#10;\pagestyle{empty}&#10;\begin{document}&#10;\[&#10;\mathbf E(X-\mathbf E[X])^2 = \mathbf{Var}[X] &#10;\]&#10;\end{document}"/>
  <p:tag name="IGUANATEXSIZE" val="32"/>
  <p:tag name="IGUANATEXCURSOR" val="113"/>
  <p:tag name="TRANSPARENCY" val="True"/>
  <p:tag name="FILENAME" val=""/>
  <p:tag name="INPUTTYPE" val="0"/>
  <p:tag name="LATEXENGINEID" val="0"/>
  <p:tag name="TEMPFOLDER" val="c:\temp\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3151.106"/>
  <p:tag name="LATEXADDIN" val="\documentclass{article}&#10;\usepackage{amsmath}&#10;\pagestyle{empty}&#10;\begin{document}&#10;\[&#10;p_i = {n-i \over n} \qquad &#10;X_i \sim (1-p_i)^{X_i-1}p_i, \;&#10;\mathbf E[X_i] = 1/p_i = {n \over n-i} &#10;\]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1.4548"/>
  <p:tag name="ORIGINALWIDTH" val="2599.175"/>
  <p:tag name="OUTPUTDPI" val="1200"/>
  <p:tag name="LATEXADDIN" val="\documentclass{article}&#10;\usepackage{amsmath}&#10;\pagestyle{empty}&#10;\begin{document}&#10;\[&#10;\mathbf E[X] =&#10;\sum_{i=0}^{n-1} \mathbf E[X_i] = &#10;\sum_{i=0}^{n-1} {n \over n-i} =&#10;n \sum_{i=1}^n {1\over n} = n H_n&#10;\]&#10;\end{document}"/>
  <p:tag name="IGUANATEXSIZE" val="20"/>
  <p:tag name="IGUANATEXCURSOR" val="93"/>
  <p:tag name="TRANSPARENCY" val="True"/>
  <p:tag name="FILENAME" val=""/>
  <p:tag name="INPUTTYPE" val="0"/>
  <p:tag name="LATEXENGINEID" val="0"/>
  <p:tag name="TEMPFOLDER" val="c:\temp\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1595.051"/>
  <p:tag name="OUTPUTDPI" val="1200"/>
  <p:tag name="LATEXADDIN" val="\documentclass{article}&#10;\usepackage{amsmath}&#10;\pagestyle{empty}&#10;\begin{document}&#10;\[&#10;\Pr(X \geq (k+1)nH_n) \leq {1\over k+1}&#10;\]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c:\temp\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87.964"/>
  <p:tag name="ORIGINALWIDTH" val="1553.806"/>
  <p:tag name="OUTPUTDPI" val="1200"/>
  <p:tag name="LATEXADDIN" val="\documentclass{article}&#10;\usepackage{amsmath}&#10;\pagestyle{empty}&#10;\begin{document}&#10;\[&#10;\mathbf{Var}[X_i] = {1-p_i \over p_i^2} = &#10;{ni\over (n-i)^2}&#10;\]&#10;\end{document}"/>
  <p:tag name="IGUANATEXSIZE" val="20"/>
  <p:tag name="IGUANATEXCURSOR" val="143"/>
  <p:tag name="TRANSPARENCY" val="True"/>
  <p:tag name="FILENAME" val=""/>
  <p:tag name="INPUTTYPE" val="0"/>
  <p:tag name="LATEXENGINEID" val="0"/>
  <p:tag name="TEMPFOLDER" val="c:\temp\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1.4548"/>
  <p:tag name="ORIGINALWIDTH" val="3091.114"/>
  <p:tag name="OUTPUTDPI" val="1200"/>
  <p:tag name="LATEXADDIN" val="\documentclass{article}&#10;\usepackage{amsmath}&#10;\pagestyle{empty}&#10;\begin{document}&#10;\[&#10;\mathbf{Var}[X]= \sum_{i=0}^{n-1}\mathbf{Var}[X_i] = &#10;\sum_{i=1}^n {n(n-i)\over i^2} = &#10;n^2 \sum_{i=1}^n {1\over i^2} - nH_n&#10;\]&#10;\end{document}"/>
  <p:tag name="IGUANATEXSIZE" val="20"/>
  <p:tag name="IGUANATEXCURSOR" val="207"/>
  <p:tag name="TRANSPARENCY" val="True"/>
  <p:tag name="FILENAME" val=""/>
  <p:tag name="INPUTTYPE" val="0"/>
  <p:tag name="LATEXENGINEID" val="0"/>
  <p:tag name="TEMPFOLDER" val="c:\temp\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918.6352"/>
  <p:tag name="OUTPUTDPI" val="1200"/>
  <p:tag name="LATEXADDIN" val="\documentclass{article}&#10;\usepackage{amsmath}&#10;\pagestyle{empty}&#10;\begin{document}&#10;\[&#10;\lim\limits_{n\rightarrow\infty} &#10;\sum_{i=1}^n {1\over i^2} = {\pi^2 \over 6}&#10;\]&#10;\end{document}"/>
  <p:tag name="IGUANATEXSIZE" val="20"/>
  <p:tag name="IGUANATEXCURSOR" val="160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9.2351"/>
  <p:tag name="ORIGINALWIDTH" val="378.7027"/>
  <p:tag name="OUTPUTDPI" val="1200"/>
  <p:tag name="LATEXADDIN" val="\documentclass{article}&#10;\usepackage{amsmath}&#10;\pagestyle{empty}&#10;\begin{document}&#10;\[&#10;p_{ij}=0&#10;\]&#10;&#10;\end{document}"/>
  <p:tag name="IGUANATEXSIZE" val="20"/>
  <p:tag name="IGUANATEXCURSOR" val="91"/>
  <p:tag name="TRANSPARENCY" val="True"/>
  <p:tag name="FILENAME" val=""/>
  <p:tag name="INPUTTYPE" val="0"/>
  <p:tag name="LATEXENGINEID" val="0"/>
  <p:tag name="TEMPFOLDER" val="c:\temp\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2118"/>
  <p:tag name="ORIGINALWIDTH" val="4149.981"/>
  <p:tag name="OUTPUTDPI" val="1200"/>
  <p:tag name="LATEXADDIN" val="\documentclass{article}&#10;\usepackage{amsmath}&#10;\pagestyle{empty}&#10;\begin{document}&#10;%\begin{align}&#10;\[&#10;\Pr(X \geq (k+1)nH_n) = \Pr(|X-nH_n| \geq knH_n) &#10;\leq {\pi^2n^2/6-nH_n \over k^2n^2H_n^2}&#10;&lt; {1.5\over k^2 \ln^2 n}&#10;\]&#10;%\end{align}&#10;\end{document}"/>
  <p:tag name="IGUANATEXSIZE" val="20"/>
  <p:tag name="IGUANATEXCURSOR" val="202"/>
  <p:tag name="TRANSPARENCY" val="True"/>
  <p:tag name="FILENAME" val=""/>
  <p:tag name="INPUTTYPE" val="0"/>
  <p:tag name="LATEXENGINEID" val="0"/>
  <p:tag name="TEMPFOLDER" val="c:\temp\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9.2088"/>
  <p:tag name="ORIGINALWIDTH" val="1939.258"/>
  <p:tag name="LATEXADDIN" val="\documentclass{article}&#10;\usepackage{amsmath}&#10;\pagestyle{empty}&#10;\begin{document}&#10;\[&#10;\left(1-{1\over n}\right)^{n\ln n+cn} &lt; e^{-(\ln n+c)}&#10;= {1\over e^c n}&#10;\]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6.4792"/>
  <p:tag name="ORIGINALWIDTH" val="2746.157"/>
  <p:tag name="LATEXADDIN" val="\documentclass{article}&#10;\usepackage{amsmath}&#10;\pagestyle{empty}&#10;\begin{document}&#10;\[&#10;\forall t\in[-h,h], M_X(t) = \mathbf E[e^{tX}] \qquad&#10;M_X^{(n)}(0) = \mathbf E[X^n]&#10;\]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160.855"/>
  <p:tag name="OUTPUTDPI" val="1200"/>
  <p:tag name="LATEXADDIN" val="\documentclass{article}&#10;\usepackage{amsmath}&#10;\pagestyle{empty}&#10;\begin{document}&#10;\[&#10;\mu_n = \mathbf E[(X-\mathbf E[X])^n]&#10;\]&#10;\end{document}"/>
  <p:tag name="IGUANATEXSIZE" val="20"/>
  <p:tag name="IGUANATEXCURSOR" val="120"/>
  <p:tag name="TRANSPARENCY" val="True"/>
  <p:tag name="FILENAME" val=""/>
  <p:tag name="INPUTTYPE" val="0"/>
  <p:tag name="LATEXENGINEID" val="0"/>
  <p:tag name="TEMPFOLDER" val="c:\temp\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613.048"/>
  <p:tag name="OUTPUTDPI" val="1200"/>
  <p:tag name="LATEXADDIN" val="\documentclass{article}&#10;\usepackage{amsmath}&#10;\pagestyle{empty}&#10;\begin{document}&#10;\[&#10;\forall t \in (-\delta,\delta) \quad&#10;M_X(t) = M_Y(t)&#10;\]&#10;\end{document}"/>
  <p:tag name="IGUANATEXSIZE" val="20"/>
  <p:tag name="IGUANATEXCURSOR" val="119"/>
  <p:tag name="TRANSPARENCY" val="True"/>
  <p:tag name="FILENAME" val=""/>
  <p:tag name="INPUTTYPE" val="0"/>
  <p:tag name="LATEXENGINEID" val="0"/>
  <p:tag name="TEMPFOLDER" val="c:\temp\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368.579"/>
  <p:tag name="OUTPUTDPI" val="1200"/>
  <p:tag name="LATEXADDIN" val="\documentclass{article}&#10;\usepackage{amsmath}&#10;\pagestyle{empty}&#10;\begin{document}&#10;\[&#10;M_{X+Y}(t) = M_X(t) M_Y(t)&#10;\]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3.108"/>
  <p:tag name="ORIGINALWIDTH" val="2388.451"/>
  <p:tag name="OUTPUTDPI" val="1200"/>
  <p:tag name="LATEXADDIN" val="\documentclass{article}&#10;\usepackage{amsmath}&#10;\pagestyle{empty}&#10;\begin{document}&#10;%\begin{align} &#10;\begin{align}&#10;E_k &amp;= \mathbf T : \nonumber\\&#10;&amp;{p_{ijk} \over p_k} = {p_{ik} \over p_k} &#10;{p_{jk} \over p_k} \Rightarrow &#10;p_{ijk} p_k = p_{ik} p_{jk} \nonumber\\&#10;E_k &amp;= \mathbf F : \nonumber\\&#10;&amp;{p_{ij}-p_{ijk} \over 1-p_k} =&#10;{p_i-p_{ik} \over 1-p_k}{p_j-p_{jk} \over 1-p_k} &#10;\Rightarrow \nonumber\\ &#10;&amp;(p_{ij}-p_{ijk})(1-p_k) = (p_i-p_{ik})(p_j-p_{jk})&#10;\nonumber&#10;\end{align}&#10;%\end{align} &#10;\end{document}"/>
  <p:tag name="IGUANATEXSIZE" val="20"/>
  <p:tag name="IGUANATEXCURSOR" val="261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45.107"/>
  <p:tag name="ORIGINALWIDTH" val="3463.817"/>
  <p:tag name="OUTPUTDPI" val="1200"/>
  <p:tag name="LATEXADDIN" val="\documentclass{article}&#10;\usepackage{amsmath}&#10;\pagestyle{empty}&#10;\begin{document}&#10;%\begin{align} &#10;\begin{align}&#10;\Pr\left( \bigcap_{i=1}^n E_i|S \right) &amp;= &#10;{\Pr(E_1,...,E_n,S) \over \Pr(S)} \nonumber\\&#10;&amp;= {\Pr(E_1,S) \over \Pr(S)} &#10;{\Pr(E_1,E_2,S) \over \Pr(E_1,S)} \cdots&#10;{\Pr(E_1,...,E_n,S) \over \Pr(E_1,...,E_{n-1},S)} &#10;\nonumber\\&#10;&amp;= \prod_{i=1}^n &#10;\Pr\left( E_i|\bigcap_{k&lt;i} E_k,S \right) &#10;\nonumber&#10;\end{align}&#10;%\end{align} &#10;\end{document}"/>
  <p:tag name="IGUANATEXSIZE" val="20"/>
  <p:tag name="IGUANATEXCURSOR" val="37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87.664"/>
  <p:tag name="ORIGINALWIDTH" val="2497.938"/>
  <p:tag name="OUTPUTDPI" val="1200"/>
  <p:tag name="LATEXADDIN" val="\documentclass{article}&#10;\usepackage{amsmath,amsfonts}&#10;\pagestyle{empty}&#10;\begin{document}&#10;\begin{align*}&#10;&amp;P(X): \mathcal X \rightarrow \mathbb R_{\ge 0} \qquad&#10;P(X,Y): (\mathcal X,\mathcal Y) \rightarrow&#10; \mathbb R_{\ge 0} \\ &#10;&amp;P(X|Y{=}y): \mathcal X \rightarrow \mathbb R_{\ge 0} &#10;\qquad P(X|Y): \mathcal Y \rightarrow P_X \\&#10;&amp;\sum_x f(x), \int_{\mathcal X} f(x) \mathrm dx:&#10;f \rightarrow \mathbb R&#10;\end{align*}&#10;\end{document}"/>
  <p:tag name="IGUANATEXSIZE" val="20"/>
  <p:tag name="IGUANATEXCURSOR" val="322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2.6434"/>
  <p:tag name="ORIGINALWIDTH" val="3019.873"/>
  <p:tag name="OUTPUTDPI" val="1200"/>
  <p:tag name="LATEXADDIN" val="\documentclass{article}&#10;\usepackage{amsmath,amsfonts}&#10;\pagestyle{empty}&#10;\begin{document}&#10;%\begin{align} &#10;\begin{align*}&#10;&amp;\mathbf E[f(X)]: (P,f)_X \rightarrow \mathbb R \\ &#10;&amp;\mathbf E[X|Y{=}y]: P_X \rightarrow \mathbb R \\&#10;&amp;\mathbf E[X|Y]: \mathcal Y \rightarrow&#10; (P_X\rightarrow \mathbb R) \\&#10;&amp;\mathbf E[\mathbf E[X|Y]]= \sum_y P(y)&#10; \mathbf E[X|Y{=}y]= \sum_{x,y} xP(x,y)= \mathbf E[X] &#10;\end{align*}&#10;%\end{align} &#10;\end{document}"/>
  <p:tag name="IGUANATEXSIZE" val="20"/>
  <p:tag name="IGUANATEXCURSOR" val="289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1.4735"/>
  <p:tag name="ORIGINALWIDTH" val="2410.199"/>
  <p:tag name="LATEXADDIN" val="\documentclass{article}&#10;\usepackage{amsmath}&#10;\pagestyle{empty}&#10;\begin{document}&#10;$&#10;\hat \Pr(x_k|c_j)= {|\{i:x^i_k=x_k,c(D_i)=c_j\}| &#10;     \over |\{i:c(D_i)=c_j\}| } \qquad k\in[1,m]&#10;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23625</TotalTime>
  <Words>1252</Words>
  <Application>Microsoft Office PowerPoint</Application>
  <PresentationFormat>宽屏</PresentationFormat>
  <Paragraphs>260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宋体</vt:lpstr>
      <vt:lpstr>Arial</vt:lpstr>
      <vt:lpstr>Calibri</vt:lpstr>
      <vt:lpstr>Calibri Light</vt:lpstr>
      <vt:lpstr>Cambria Math</vt:lpstr>
      <vt:lpstr>Wingdings</vt:lpstr>
      <vt:lpstr>Office 主题</vt:lpstr>
      <vt:lpstr>Advanced Algorithms</vt:lpstr>
      <vt:lpstr>Modern Algorithms</vt:lpstr>
      <vt:lpstr>Inference and Causal Inference</vt:lpstr>
      <vt:lpstr>Books</vt:lpstr>
      <vt:lpstr>Course Information</vt:lpstr>
      <vt:lpstr>PART I  Randomized Algorithms and Statistical Inference</vt:lpstr>
      <vt:lpstr>Contents in PART I</vt:lpstr>
      <vt:lpstr>Certainty, Randomness, Distribution</vt:lpstr>
      <vt:lpstr>Basic Relations in Probability</vt:lpstr>
      <vt:lpstr>Basic Relations in Probability</vt:lpstr>
      <vt:lpstr>Basic Relations in Probability</vt:lpstr>
      <vt:lpstr>Functions of Probabilities and Expectations</vt:lpstr>
      <vt:lpstr>App: Verifying Polynomial Identities</vt:lpstr>
      <vt:lpstr>App: Verifying Polynomial Identities</vt:lpstr>
      <vt:lpstr>App: Verifying Matrix Multiplication</vt:lpstr>
      <vt:lpstr>App: Verifying Matrix Multiplication</vt:lpstr>
      <vt:lpstr>App: Verifying Matrix Multiplication</vt:lpstr>
      <vt:lpstr>App: Naïve Bayes Classifier</vt:lpstr>
      <vt:lpstr>App: Naïve Bayes Classifier</vt:lpstr>
      <vt:lpstr>App: Naïve Bayes Classifier</vt:lpstr>
      <vt:lpstr>Bound by Natural Constant</vt:lpstr>
      <vt:lpstr>App: Randomized Min-Cut</vt:lpstr>
      <vt:lpstr>App: Randomized Min-Cut</vt:lpstr>
      <vt:lpstr>App: Randomized Min-Cut</vt:lpstr>
      <vt:lpstr>App: Randomized Min-Cut</vt:lpstr>
      <vt:lpstr>Jensen’s Inequality</vt:lpstr>
      <vt:lpstr>Jensen’s Inequality in Probability</vt:lpstr>
      <vt:lpstr>App: Random Quicksort</vt:lpstr>
      <vt:lpstr>App: Random Quicksort</vt:lpstr>
      <vt:lpstr>Harmonic Number</vt:lpstr>
      <vt:lpstr>Markov’s Inequality</vt:lpstr>
      <vt:lpstr>Chebyshev’s Inequality</vt:lpstr>
      <vt:lpstr>Coupon Collector's Problem</vt:lpstr>
      <vt:lpstr>Coupon Collector's Problem</vt:lpstr>
      <vt:lpstr>Coupon Collector's Problem</vt:lpstr>
      <vt:lpstr>Coupon Collector's Problem</vt:lpstr>
      <vt:lpstr>Coupon Collector's Problem</vt:lpstr>
      <vt:lpstr>Moments </vt:lpstr>
      <vt:lpstr>Moments </vt:lpstr>
      <vt:lpstr>Moments </vt:lpstr>
      <vt:lpstr>Summary </vt:lpstr>
    </vt:vector>
  </TitlesOfParts>
  <Company>TianKong.Com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</dc:title>
  <dc:creator>sdy</dc:creator>
  <cp:lastModifiedBy>sdy</cp:lastModifiedBy>
  <cp:revision>827</cp:revision>
  <dcterms:created xsi:type="dcterms:W3CDTF">2019-05-04T12:39:30Z</dcterms:created>
  <dcterms:modified xsi:type="dcterms:W3CDTF">2021-09-09T10:40:07Z</dcterms:modified>
</cp:coreProperties>
</file>