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311" r:id="rId5"/>
    <p:sldId id="260" r:id="rId6"/>
    <p:sldId id="307" r:id="rId7"/>
    <p:sldId id="308" r:id="rId8"/>
    <p:sldId id="261" r:id="rId9"/>
    <p:sldId id="262" r:id="rId10"/>
    <p:sldId id="263" r:id="rId11"/>
    <p:sldId id="264" r:id="rId12"/>
    <p:sldId id="265" r:id="rId13"/>
    <p:sldId id="309" r:id="rId14"/>
    <p:sldId id="266" r:id="rId15"/>
    <p:sldId id="267" r:id="rId16"/>
    <p:sldId id="268" r:id="rId17"/>
    <p:sldId id="269" r:id="rId18"/>
    <p:sldId id="310" r:id="rId19"/>
    <p:sldId id="270" r:id="rId20"/>
    <p:sldId id="312" r:id="rId21"/>
    <p:sldId id="271" r:id="rId22"/>
    <p:sldId id="272" r:id="rId23"/>
    <p:sldId id="273" r:id="rId24"/>
    <p:sldId id="313" r:id="rId25"/>
    <p:sldId id="274" r:id="rId26"/>
    <p:sldId id="275" r:id="rId27"/>
    <p:sldId id="276" r:id="rId28"/>
    <p:sldId id="277" r:id="rId29"/>
    <p:sldId id="278" r:id="rId30"/>
    <p:sldId id="279" r:id="rId31"/>
    <p:sldId id="314" r:id="rId32"/>
    <p:sldId id="280" r:id="rId33"/>
    <p:sldId id="281" r:id="rId34"/>
    <p:sldId id="315" r:id="rId35"/>
    <p:sldId id="282" r:id="rId36"/>
    <p:sldId id="320" r:id="rId37"/>
    <p:sldId id="321" r:id="rId38"/>
    <p:sldId id="322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46" autoAdjust="0"/>
  </p:normalViewPr>
  <p:slideViewPr>
    <p:cSldViewPr>
      <p:cViewPr varScale="1">
        <p:scale>
          <a:sx n="61" d="100"/>
          <a:sy n="61" d="100"/>
        </p:scale>
        <p:origin x="2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406509E-EA3B-4E64-AAD5-0132ADFA0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057B43-27AD-41B4-BE4F-7628834F0EF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F40FF31-9F35-426A-847F-3A57AC9F458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6A07E31-0ABD-410F-8545-4BADABB087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F07519A-01A1-4C18-B158-C5418EF2C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1957A-3BAC-4B39-AFCB-1C05E59A45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780A0-D540-4B42-9139-FF3AD96F3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74CD5FD-D015-405F-A422-48CA3F60E2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3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BFA9550-342F-4B01-AB5A-5D0ED167E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F4248F-97EA-4B19-A203-2988F5DE93D2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8CD89CE-FD72-406D-94B7-E4BA088B5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92091C2-E3ED-49E2-806B-1B5F9AC1A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z="1300"/>
          </a:p>
        </p:txBody>
      </p:sp>
    </p:spTree>
    <p:extLst>
      <p:ext uri="{BB962C8B-B14F-4D97-AF65-F5344CB8AC3E}">
        <p14:creationId xmlns:p14="http://schemas.microsoft.com/office/powerpoint/2010/main" val="2079906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A6611B7-FE39-43ED-B88F-6620F3946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F10665-F9EE-464D-9C23-549F1F8C038E}" type="slidenum">
              <a:rPr lang="en-US" altLang="zh-CN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3514F6E-9AD6-4A89-8CE4-E162D6FEA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4FD985B-329F-4120-A6D4-EDF4912D9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200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FEBA1E3-F47C-47B8-AAAC-90A597C45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F965AA-3E8A-4230-89FC-96CCF66A8232}" type="slidenum">
              <a:rPr lang="en-US" altLang="zh-CN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3DA7ACE-E440-4FD4-B006-2761ED68DC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8AD9BB0-611B-4379-9508-7D2A2BA61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7338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049F034E-D8FD-4575-B9BC-A3BE4734F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D2D369-2BB5-4CD1-A623-BA30DF3DF0BF}" type="slidenum">
              <a:rPr lang="en-US" altLang="zh-CN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A2BE294-1727-4B42-BC6D-31051E3BC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62C96AD-725D-49D8-A82C-E36C9D2C7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657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154174E-D0FA-484E-A328-D673CD6213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844203-4546-4006-B37F-C7B1FFB31A88}" type="slidenum">
              <a:rPr lang="en-US" altLang="zh-CN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F127233-D929-4EE2-B329-9AA1EBC6F5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8ECD681-C68F-4EF2-80DA-25BB54A06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7510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FEBACC9-53EC-4E31-8ABC-FCA2994BF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5B4925-112C-4B15-B949-CD18D44DA2B4}" type="slidenum">
              <a:rPr lang="en-US" altLang="zh-CN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700094C-1A58-49FA-BB33-A17E090F97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FC29B35-5C0B-4CF6-9DB0-B67D6C441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1804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0BA3BD1-0242-4727-897E-B3178234C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3AE17A-750D-4036-B0DB-73A2F1BC73D1}" type="slidenum">
              <a:rPr lang="en-US" altLang="zh-CN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8494F94-DC18-4ADA-ACE2-5A9B20543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DB38B092-962B-4DC9-AE4D-27CB00421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116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B0136ED-47E5-4F12-8BCD-863E66B05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6431B6-6923-405B-9E0E-732993EC3558}" type="slidenum">
              <a:rPr lang="en-US" altLang="zh-CN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8B9C6F0-3E89-42B6-95EE-947B3C933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67545487-3043-4188-8201-489922775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659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2CB686A6-94BD-4CBE-9EDB-70A4647F2D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203B66-D5E5-4A47-893B-FF33F3ADA361}" type="slidenum">
              <a:rPr lang="en-US" altLang="zh-CN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F9E1AFF-8925-4702-8082-DDD2EE900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81B160A-3C81-47EE-9D1B-51F1EE9FE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0529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A4022C01-0586-461A-9719-72B0D4E93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9E51A0-F242-4648-85D6-922BA3BE9475}" type="slidenum">
              <a:rPr lang="en-US" altLang="zh-CN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782A4FC-0D62-4FF3-9B4B-E318E48FB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28A2932-3756-446F-8591-525BEF9BE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147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3312632C-3A2A-446B-921F-60ECF26A1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F625B8-EC3C-4B3E-B7FA-4D48156E6549}" type="slidenum">
              <a:rPr lang="en-US" altLang="zh-CN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96A0364-D0B4-4821-9565-2CD6562DD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23AFFD7-DB75-45F2-8F29-5F4736392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87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0E8E62A-BF34-4559-A642-EE0EFD1AB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AC8E0A-6B4E-48A5-BAE7-8174B558D89F}" type="slidenum">
              <a:rPr lang="en-US" altLang="zh-CN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BDB4647-06DB-44C2-80B5-2EEEDA4CD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F4B0CDF-95C9-43D2-B5A3-F8CAF74F0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0892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795FAA0A-1276-4924-9E74-2CCB205C4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13EA6E-0390-42B7-AAA7-C8A5C35C70CD}" type="slidenum">
              <a:rPr lang="en-US" altLang="zh-CN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CCB3793-A92D-4B43-9487-FD7E57F71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38D8D1F-52DC-42FA-B0A8-15DC2FC15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8813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558ED14-9CD1-4683-AE86-969212A2A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E8D510-60D6-4B05-B7D7-743B26DE5B84}" type="slidenum">
              <a:rPr lang="en-US" altLang="zh-CN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9E96EAC-0D38-4BDD-B5D0-3F4713C96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B84AB55-9DD5-458F-8E62-1B3EB3516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8855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6A9D060A-B9B7-4F58-B68A-61037F01A8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B3BABC-1B01-4885-A005-BC1578C6C799}" type="slidenum">
              <a:rPr lang="en-US" altLang="zh-CN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B538534-EAD7-4A91-B560-23F4C382B6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939A900-9AEF-45CA-BF2F-FD1FEF062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8837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B618F4D0-BA82-459A-BAFA-D127CF5EB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B78E8D-213F-46DB-A438-D2B2E27E373A}" type="slidenum">
              <a:rPr lang="en-US" altLang="zh-CN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06816ED-490D-4AE9-838B-AAA4B832A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D61591F-6022-4924-AD9F-5143496E0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5631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7D24CC0-2176-494F-994E-F884F08CC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ED451C-163A-45D7-96FC-6848425768DA}" type="slidenum">
              <a:rPr lang="en-US" altLang="zh-CN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48B4F45-015A-4FE1-AD59-C02D8B3947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BB13B46-E5E9-451C-9D07-E3ED6072F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1624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4730C38-CB3C-4978-8853-73A704A45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08A6C2-2CE7-4713-B521-B13FBA996BB0}" type="slidenum">
              <a:rPr lang="en-US" altLang="zh-CN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89A45C3-DFFD-4C81-895F-647E003D0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077F6BD-9C6F-4BB3-B3E5-495088C31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0802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8B198D56-5BBF-4710-8499-32901B857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B7A73F-A747-443E-ABDA-85857930AE9C}" type="slidenum">
              <a:rPr lang="en-US" altLang="zh-CN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25E5563-27DC-4D99-A359-CB654D4AA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CC23D94-40E0-47CA-8169-4800AC1F1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6537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6A8BE76-97B1-4DAD-BB22-3A598E55AB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BECA92-0D88-4AC2-9D03-8A2B87C3FE6C}" type="slidenum">
              <a:rPr lang="en-US" altLang="zh-CN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664AC0D-2A25-4348-9401-796207C2A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2152B80-5340-4A65-A101-47C6140EB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8048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A5B915AF-770B-4F44-BBA7-92AFED0BD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748909-5B8B-45D7-AC97-5DD7413B1447}" type="slidenum">
              <a:rPr lang="en-US" altLang="zh-CN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1DC0A1D-0509-4C5A-9E68-98E2EE4B3F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81D314D-5307-4447-966E-9B63EBFA1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7484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5943867-B798-4E40-991B-B79ACC0963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BE1B19-C7DA-47DF-B848-C2A72EBD9070}" type="slidenum">
              <a:rPr lang="en-US" altLang="zh-CN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18BD2411-6A15-408A-9244-58A7145A9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14B81F2-6B01-462E-960C-534893479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765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B3F99CE-802A-4AB5-9C91-8CDA4B14A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BDF4AB-065C-496E-9A04-140DE262FF97}" type="slidenum">
              <a:rPr lang="en-US" altLang="zh-CN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1C5B80A-D47D-4458-9217-4F6282302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B4FE8FC-BFC6-4748-A6C6-EB5EAC26D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0822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73B56422-AB50-4E19-8622-14E57AC608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27A930-91DC-4DED-A2F1-4C0EA42E7E83}" type="slidenum">
              <a:rPr lang="en-US" altLang="zh-CN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52D8B97-2DC5-42B3-86C1-7505D2C3A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6155817-4295-418E-883F-CAB1F618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5811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535D5875-2956-4117-84EC-676C5F8AE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79514C-1B8A-4AC2-B4BF-302C75BEBF1C}" type="slidenum">
              <a:rPr lang="en-US" altLang="zh-CN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E25CF44-AEC8-44C1-B9CF-CFF4C58A2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E573199-F873-477F-AAA6-23A577A30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4238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30844371-00AE-410B-A44C-A2E63254D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A6F13F-1700-43E0-997F-BBD1E5FD39CA}" type="slidenum">
              <a:rPr lang="en-US" altLang="zh-CN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8C67585-EBA9-4F9D-93DB-E00A8EC9E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E4A6BEC-93AE-4408-ACFD-B8DC84F52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404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2E105D8-6C5F-4FD6-8F91-1A41E17E0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368E5B-0C2D-4165-9283-5DD0368A2093}" type="slidenum">
              <a:rPr lang="en-US" altLang="zh-CN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AD47A3A-1629-49D5-80E5-FBAF73571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3FE9613-600C-4000-92E0-FCA4D3DA4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4395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B7EEF74-A284-4B4A-B127-0A2309F30E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1592A7-7C42-4462-8D33-2C3C05D21846}" type="slidenum">
              <a:rPr lang="en-US" altLang="zh-CN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93F3795C-0781-40A0-814F-5331431B6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611C780D-EAF2-4734-96F4-75E65397A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3717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84C98B1A-6F00-451D-8A25-224AF49C77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74D0A6-8388-4B66-8BD4-0B1AFD49957A}" type="slidenum">
              <a:rPr lang="en-US" altLang="zh-CN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942E1D60-365C-4620-A6C5-5DFC42C3E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20AC3CB7-BB79-4602-8C9A-56348CDE2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589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6AE89877-7E4E-4F74-8C2A-20A4836894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A7DA77-A9B9-49B9-A80E-C7E1F44CB097}" type="slidenum">
              <a:rPr lang="en-US" altLang="zh-CN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AB04DE4-0B67-4E71-B343-CD6AFDE90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8B30836-D27F-4DAD-A796-EA084EBEC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340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0BF1484-6B72-4395-A65B-6793A56C9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CC80DF-25BA-4C05-8B9E-BB4A0BD99D8F}" type="slidenum">
              <a:rPr lang="en-US" altLang="zh-CN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F42D81-57D6-4B0B-B74A-529C74A52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41A22FB-4C0B-4625-BA32-CA5A3E9A9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253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6087AE4-AF78-4797-887E-D4BD83D27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B0722D-34C9-41BA-9D1F-F92953669607}" type="slidenum">
              <a:rPr lang="en-US" altLang="zh-CN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4167EC3-E854-41EE-9A1A-24A033D87E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7BFECE5-CBE5-4045-87C3-AF4F5D7BC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745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6979D69-A299-4349-8C2A-BB0FF45150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850681-7A61-407E-852C-21346A35090F}" type="slidenum">
              <a:rPr lang="en-US" altLang="zh-CN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7A62E9C-6AE9-4636-9DB0-95F00A263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CC1A0B4-CE78-4BFC-BF09-33D063497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4093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585B288-6F47-4C80-B01F-6988917ECD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2D8727-5FCB-4922-829D-106D5B0183B3}" type="slidenum">
              <a:rPr lang="en-US" altLang="zh-CN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170833B-7018-4FA8-AD95-E4F61E426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ACF5F3C-15C2-4807-AC2A-63D6BEA85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9468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D358293-D9FB-453B-B63A-F33D94956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22C957-737E-4D9B-834E-3CA7F7549B84}" type="slidenum">
              <a:rPr lang="en-US" altLang="zh-CN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45EBF4B-64B0-46A1-A528-B65D3BCFF0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8800AAE-1A83-4127-9575-43A50B887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05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8C7F0-F34A-428D-A8B4-9F40C92F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3B451-899B-4215-871B-D2DF9EE37285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629CD-6393-413B-9E95-FFE30B20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242C5-5F68-48D3-80B7-7C27FC4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62893-B541-4C4B-B50C-D1E3772587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7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C1993-9A54-4235-8C06-69823EF6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BD653-E689-4D58-AF12-24067BC25A07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9CA49-9BF5-436E-84A0-777F4A77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DCAD3-CED2-4356-89FA-E0941AC0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5F336-3B81-4EB6-9DDD-1B83D32699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6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5AE08-D718-4174-A08B-DF6BEB3E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566E0-C3CA-4DB3-804F-3879DEA0B0AE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F6CA9-8980-40E8-8AA7-B9D2C12A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9358-6A16-46DA-AA84-80F0560E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12B74-50DF-454B-9935-6904E9FBC7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4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44450"/>
            <a:ext cx="7793037" cy="1127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628775"/>
            <a:ext cx="3848100" cy="4575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56150" y="1628775"/>
            <a:ext cx="3848100" cy="2211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56150" y="3992563"/>
            <a:ext cx="3848100" cy="221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BB80469-0534-4791-8983-3269347EE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54F5-2612-4C92-B707-D2418BA6005D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AFDEFE3-6175-41BC-9A5E-5474AD536E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404030-ED58-4942-8CAE-1CCAF167C8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645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44450"/>
            <a:ext cx="7793037" cy="1127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628775"/>
            <a:ext cx="3848100" cy="4575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628775"/>
            <a:ext cx="3848100" cy="4575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0F35817-9238-4DB7-A8E2-FA2A973415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A5AF9-ECDC-4116-8268-1F5BFC393EB8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04BA2C0-4D1A-4BDA-AEB2-27D5FDEA42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4331FB-4426-4576-A9A9-5467CB2245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71534-C243-4700-9ED2-5DF6B27E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15001-14CD-4BA4-B4CE-44F836C87F4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55345-0644-4451-98C0-953C3EB3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59654-88E2-4512-BAF9-183F7626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FA5E3-DFF1-41ED-9651-176547EFF0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7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8B848-D5C7-4138-A228-0E59A710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273D-B8CE-4008-8E2C-D3630F9ABA9B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1A01F-F109-4234-9D8D-CA18B995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8140B-027C-4E31-89BE-1B6A486D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F15D5-E553-4D32-8592-E500775792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2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5CD7D6A-1A3A-4D7C-8062-93D810DC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9D3D-E5F8-4895-9297-71B5DE76EB20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A2D816F-8652-42EF-A206-4E888CDE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35C936-A96A-42E4-98FE-2306E69C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624E8-816E-469C-90C6-114BF0E1DC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21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66978FE-426F-4C31-B62E-C88D8CD1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7EA6E-104D-4B3D-A820-03AC2DFFFBF1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F227936-0D6E-4DE2-B89F-10C799A6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DA0EA99-26CA-4D2B-A7C4-35FAD19D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972F4-F37F-4860-A7FE-55CADE52D0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4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2982BD9-0FDF-447D-9CE2-02E9AD36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59FB-155E-4CC2-A194-DE862D355B0E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45FDA02-4295-4E8B-9F49-EFE2061F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DA67240-AE02-4939-8EA4-1C65B7C6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A2C58-B880-40BC-A5C9-AA75F2EDEE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2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E1ED984-1AB9-40E9-961E-730F76EB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8F42C-E3D2-4106-91DA-7F42AF74C7ED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856FF61-6FE4-49C3-AF4F-CF113850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8746774-5156-433E-BB0D-2486D4CA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529AA-0BE9-42E1-97E9-9211773296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413C83B-B0F7-4870-8A2F-A7EC80BC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9D593-916B-4CF3-8C4B-141766BB2D06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063C0F3-ACEF-4D60-9392-309790B1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989A3EF-5FB8-41D1-B598-7783A2BC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13B74-6CAE-4F36-9DBF-0314D54D13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4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DD044D2-303C-4D37-B8C8-156CD88A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EEB22-699C-42D8-8FC9-769BFCC57EBE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F6815D-FAF7-4D8F-AAD5-6AB20C0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34D3F1B-95F8-41D6-BFEA-F2548D89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6182-8627-4B68-A33A-4E849ABF51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5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45C6D40A-7934-43D0-83F1-594612440A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7B7C4E04-DAA1-47B4-BF42-29481FB298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91CC9-5D1F-4C02-BE90-672121043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191568-D481-4DB0-BD4B-C69456FACFA9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B64C2-120E-46AA-8743-74B580329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8C1A3-DE83-4F9B-BC52-F6B73630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0B78A2B-3AD0-46CD-B0DF-E750FCE1111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9">
            <a:extLst>
              <a:ext uri="{FF2B5EF4-FFF2-40B4-BE49-F238E27FC236}">
                <a16:creationId xmlns:a16="http://schemas.microsoft.com/office/drawing/2014/main" id="{50FED8DE-6459-49BF-A71C-BD065F35C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772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latin typeface="仿宋" pitchFamily="49" charset="-122"/>
                <a:ea typeface="仿宋" pitchFamily="49" charset="-122"/>
              </a:rPr>
              <a:t>具体数学</a:t>
            </a:r>
            <a:br>
              <a:rPr lang="zh-CN" altLang="en-US" sz="5400" dirty="0">
                <a:latin typeface="+mn-ea"/>
                <a:ea typeface="+mn-ea"/>
              </a:rPr>
            </a:br>
            <a:r>
              <a:rPr lang="en-US" altLang="zh-CN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Concrete Mathematics</a:t>
            </a:r>
            <a:r>
              <a:rPr lang="en-US" altLang="zh-CN" sz="4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9219" name="Rectangle 10">
            <a:extLst>
              <a:ext uri="{FF2B5EF4-FFF2-40B4-BE49-F238E27FC236}">
                <a16:creationId xmlns:a16="http://schemas.microsoft.com/office/drawing/2014/main" id="{715E12B1-1773-4328-ABEA-2EDA43770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4508500"/>
            <a:ext cx="71294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E0806B0A-D3A9-4607-B679-A2D7011BADDC}" type="datetime3">
              <a:rPr lang="zh-CN" altLang="en-US" sz="2400">
                <a:latin typeface="Verdana" panose="020B0604030504040204" pitchFamily="34" charset="0"/>
                <a:ea typeface="仿宋" panose="02010609060101010101" pitchFamily="49" charset="-122"/>
                <a:cs typeface="Verdana" panose="020B0604030504040204" pitchFamily="34" charset="0"/>
              </a:rPr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2021年5月4日星期二</a:t>
            </a:fld>
            <a:endParaRPr lang="en-US" altLang="zh-CN" sz="2400" dirty="0"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9220" name="Rectangle 11">
            <a:extLst>
              <a:ext uri="{FF2B5EF4-FFF2-40B4-BE49-F238E27FC236}">
                <a16:creationId xmlns:a16="http://schemas.microsoft.com/office/drawing/2014/main" id="{0D1231BA-842D-4ADD-9C8A-DF1B5719A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34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华东师范大学计算机学院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C4AC2E4-2E8B-4143-B27B-292B3A8E70D0}"/>
              </a:ext>
            </a:extLst>
          </p:cNvPr>
          <p:cNvCxnSpPr/>
          <p:nvPr/>
        </p:nvCxnSpPr>
        <p:spPr>
          <a:xfrm rot="10800000" flipH="1">
            <a:off x="755650" y="3141663"/>
            <a:ext cx="7772400" cy="0"/>
          </a:xfrm>
          <a:prstGeom prst="line">
            <a:avLst/>
          </a:prstGeom>
          <a:ln w="7620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6D3BD31-E93A-4621-8E95-BE114BD2E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 n</a:t>
            </a:r>
            <a:r>
              <a:rPr lang="zh-CN" altLang="en-US" b="1">
                <a:ea typeface="华文楷体" panose="02010600040101010101" pitchFamily="2" charset="-122"/>
              </a:rPr>
              <a:t>个盘子情形</a:t>
            </a:r>
            <a:r>
              <a:rPr lang="en-US" altLang="zh-CN" b="1">
                <a:ea typeface="华文楷体" panose="02010600040101010101" pitchFamily="2" charset="-122"/>
              </a:rPr>
              <a:t>(</a:t>
            </a:r>
            <a:r>
              <a:rPr lang="zh-CN" altLang="en-US" b="1">
                <a:ea typeface="华文楷体" panose="02010600040101010101" pitchFamily="2" charset="-122"/>
              </a:rPr>
              <a:t>续</a:t>
            </a:r>
            <a:r>
              <a:rPr lang="en-US" altLang="zh-CN" b="1"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A067F44E-2593-4B4A-A457-FD885D6A1A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j-lt"/>
                <a:ea typeface="华文楷体" pitchFamily="2" charset="-122"/>
              </a:rPr>
              <a:t>转移</a:t>
            </a:r>
            <a:r>
              <a:rPr lang="en-US" altLang="zh-CN" sz="2800" b="1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b="1" dirty="0">
                <a:latin typeface="+mj-lt"/>
                <a:ea typeface="华文楷体" pitchFamily="2" charset="-122"/>
              </a:rPr>
              <a:t>个盘子的一般思路</a:t>
            </a:r>
            <a:r>
              <a:rPr lang="en-US" altLang="zh-CN" sz="2800" b="1" dirty="0">
                <a:latin typeface="+mj-lt"/>
                <a:ea typeface="华文楷体" pitchFamily="2" charset="-122"/>
              </a:rPr>
              <a:t>(</a:t>
            </a:r>
            <a:r>
              <a:rPr lang="zh-CN" altLang="en-US" sz="2800" b="1" dirty="0">
                <a:latin typeface="+mj-lt"/>
                <a:ea typeface="华文楷体" pitchFamily="2" charset="-122"/>
              </a:rPr>
              <a:t>续</a:t>
            </a:r>
            <a:r>
              <a:rPr lang="en-US" altLang="zh-CN" sz="2800" b="1" dirty="0">
                <a:latin typeface="+mj-lt"/>
                <a:ea typeface="华文楷体" pitchFamily="2" charset="-122"/>
              </a:rPr>
              <a:t>)</a:t>
            </a:r>
            <a:r>
              <a:rPr lang="zh-CN" altLang="en-US" sz="2800" b="1" dirty="0">
                <a:latin typeface="+mj-lt"/>
                <a:ea typeface="华文楷体" pitchFamily="2" charset="-122"/>
              </a:rPr>
              <a:t>：</a:t>
            </a:r>
          </a:p>
          <a:p>
            <a:pPr lvl="1"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b="1" dirty="0">
                <a:latin typeface="+mj-lt"/>
                <a:ea typeface="华文楷体" pitchFamily="2" charset="-122"/>
              </a:rPr>
              <a:t>我们来想想看：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必须在某个时刻移动最大的盘，当移动最大盘时，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- 1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个最小的盘一定在一根杆上，而且至少用了</a:t>
            </a:r>
            <a:r>
              <a:rPr lang="en-US" altLang="zh-CN" sz="2400" i="1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baseline="-25000" dirty="0">
                <a:latin typeface="+mj-lt"/>
                <a:ea typeface="华文楷体" pitchFamily="2" charset="-122"/>
              </a:rPr>
              <a:t>－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次移动来把这些盘子放到那根杆上。</a:t>
            </a:r>
          </a:p>
          <a:p>
            <a:pPr lvl="1"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移动最大盘至少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lvl="1"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最后一次移动最大盘时，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- 1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个小盘子一定在一根杆上，</a:t>
            </a:r>
            <a:r>
              <a:rPr lang="zh-CN" altLang="en-US" sz="2400" dirty="0">
                <a:ea typeface="华文楷体" pitchFamily="2" charset="-122"/>
              </a:rPr>
              <a:t>最大盘在另一根杆上，最后一次移动最大盘使它就位后，</a:t>
            </a:r>
            <a:r>
              <a:rPr lang="en-US" altLang="zh-CN" sz="2400" dirty="0">
                <a:ea typeface="华文楷体" pitchFamily="2" charset="-122"/>
              </a:rPr>
              <a:t> n</a:t>
            </a:r>
            <a:r>
              <a:rPr lang="zh-CN" altLang="en-US" sz="2400" dirty="0">
                <a:ea typeface="华文楷体" pitchFamily="2" charset="-122"/>
              </a:rPr>
              <a:t> </a:t>
            </a:r>
            <a:r>
              <a:rPr lang="en-US" altLang="zh-CN" sz="2400" dirty="0">
                <a:ea typeface="华文楷体" pitchFamily="2" charset="-122"/>
              </a:rPr>
              <a:t>- 1</a:t>
            </a:r>
            <a:r>
              <a:rPr lang="zh-CN" altLang="en-US" sz="2400" dirty="0">
                <a:ea typeface="华文楷体" pitchFamily="2" charset="-122"/>
              </a:rPr>
              <a:t>个小盘子必须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转移回最大盘上，这同样需要 </a:t>
            </a:r>
            <a:r>
              <a:rPr lang="en-US" altLang="zh-CN" sz="2400" i="1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baseline="-25000" dirty="0">
                <a:latin typeface="+mj-lt"/>
                <a:ea typeface="华文楷体" pitchFamily="2" charset="-122"/>
              </a:rPr>
              <a:t>－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1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次移动。 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marL="342900" lvl="1" indent="-342900" algn="just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+mj-lt"/>
                <a:ea typeface="华文楷体" pitchFamily="2" charset="-122"/>
              </a:rPr>
              <a:t>结论：</a:t>
            </a:r>
            <a:endParaRPr lang="en-US" altLang="zh-CN" b="1" dirty="0">
              <a:latin typeface="+mj-lt"/>
              <a:ea typeface="华文楷体" pitchFamily="2" charset="-122"/>
            </a:endParaRPr>
          </a:p>
          <a:p>
            <a:pPr lvl="1"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华文楷体" pitchFamily="2" charset="-122"/>
              </a:rPr>
              <a:t> </a:t>
            </a:r>
            <a:r>
              <a:rPr lang="en-US" altLang="zh-CN" sz="2400" b="1" i="1" dirty="0" err="1">
                <a:solidFill>
                  <a:srgbClr val="0000FF"/>
                </a:solidFill>
                <a:ea typeface="华文楷体" pitchFamily="2" charset="-122"/>
              </a:rPr>
              <a:t>T</a:t>
            </a:r>
            <a:r>
              <a:rPr lang="en-US" altLang="zh-CN" sz="2400" b="1" baseline="-25000" dirty="0" err="1">
                <a:solidFill>
                  <a:srgbClr val="0000FF"/>
                </a:solidFill>
                <a:ea typeface="华文楷体" pitchFamily="2" charset="-122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≥ 2</a:t>
            </a:r>
            <a:r>
              <a:rPr lang="en-US" altLang="zh-CN" sz="2400" b="1" i="1" dirty="0">
                <a:solidFill>
                  <a:srgbClr val="0000FF"/>
                </a:solidFill>
                <a:ea typeface="华文楷体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FF"/>
                </a:solidFill>
                <a:ea typeface="华文楷体" pitchFamily="2" charset="-122"/>
              </a:rPr>
              <a:t>n-1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+ 1 (n &gt; 0)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          </a:t>
            </a:r>
          </a:p>
        </p:txBody>
      </p:sp>
      <p:sp>
        <p:nvSpPr>
          <p:cNvPr id="2051" name="日期占位符 3">
            <a:extLst>
              <a:ext uri="{FF2B5EF4-FFF2-40B4-BE49-F238E27FC236}">
                <a16:creationId xmlns:a16="http://schemas.microsoft.com/office/drawing/2014/main" id="{0F2B7030-BF9A-4761-A8BA-08C94E3637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F75A6D-6510-4D26-9297-1318835A470F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2052" name="灯片编号占位符 4">
            <a:extLst>
              <a:ext uri="{FF2B5EF4-FFF2-40B4-BE49-F238E27FC236}">
                <a16:creationId xmlns:a16="http://schemas.microsoft.com/office/drawing/2014/main" id="{9722C642-6EA8-4522-9403-4047A235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3CAB19-4AFB-4B5F-9020-372AA7D12B0D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9A2FB2BB-FB5D-40CE-B7EC-43786C19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233C970D-F382-495B-8666-FC07AC233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A316FA3-E332-41BD-9561-4B880BB04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递归方程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D363BE30-2999-4694-A7B9-F0436B4C1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将前面两个不等式和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= 0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的平凡情况结合在一起，可得：</a:t>
            </a: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0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= 0</a:t>
            </a:r>
            <a:endParaRPr lang="zh-CN" altLang="en-US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= 2T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n-1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+1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上面的两个等式称为递归方程。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在递归方程中，需要给出一个边界值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(boundary value)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，以及根据前面的值来表示一般值的方程。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严格来说，</a:t>
            </a: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递归方程需要有边界值才算是完整的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，有时也把单独一个方程称为一个递归方程。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 </a:t>
            </a:r>
          </a:p>
        </p:txBody>
      </p:sp>
      <p:sp>
        <p:nvSpPr>
          <p:cNvPr id="3075" name="日期占位符 3">
            <a:extLst>
              <a:ext uri="{FF2B5EF4-FFF2-40B4-BE49-F238E27FC236}">
                <a16:creationId xmlns:a16="http://schemas.microsoft.com/office/drawing/2014/main" id="{DEE7252B-9F4C-4A52-A012-3A448A2157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9DB05B-0574-4983-94F3-430C133D3313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3076" name="灯片编号占位符 4">
            <a:extLst>
              <a:ext uri="{FF2B5EF4-FFF2-40B4-BE49-F238E27FC236}">
                <a16:creationId xmlns:a16="http://schemas.microsoft.com/office/drawing/2014/main" id="{976CF7CC-981E-4FE0-93B4-BFD11AE7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E70D1F-AACD-4CE4-B002-5B502EE222A5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2" name="Rectangle 4">
            <a:extLst>
              <a:ext uri="{FF2B5EF4-FFF2-40B4-BE49-F238E27FC236}">
                <a16:creationId xmlns:a16="http://schemas.microsoft.com/office/drawing/2014/main" id="{A1AE30AC-A61B-4B1E-B272-16385746D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63" name="Rectangle 5">
            <a:extLst>
              <a:ext uri="{FF2B5EF4-FFF2-40B4-BE49-F238E27FC236}">
                <a16:creationId xmlns:a16="http://schemas.microsoft.com/office/drawing/2014/main" id="{2D3E38E2-E9C4-49B4-A0F8-0CA06844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45C97796-4159-4EFD-9788-5EF8ADE02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817C778-DF52-449A-A450-74FCEA146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89B1B8DD-BBA4-4813-B283-500D14F31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有了递归方程，我们可以</a:t>
            </a:r>
            <a:r>
              <a:rPr lang="zh-CN" altLang="en-US" sz="2400" b="1" dirty="0">
                <a:latin typeface="+mj-lt"/>
                <a:ea typeface="华文楷体" pitchFamily="2" charset="-122"/>
              </a:rPr>
              <a:t>计算任何 </a:t>
            </a:r>
            <a:r>
              <a:rPr lang="en-US" altLang="zh-CN" sz="2400" b="1" dirty="0">
                <a:latin typeface="+mj-lt"/>
                <a:ea typeface="华文楷体" pitchFamily="2" charset="-122"/>
              </a:rPr>
              <a:t>n </a:t>
            </a:r>
            <a:r>
              <a:rPr lang="zh-CN" altLang="en-US" sz="2400" b="1" dirty="0">
                <a:latin typeface="+mj-lt"/>
                <a:ea typeface="华文楷体" pitchFamily="2" charset="-122"/>
              </a:rPr>
              <a:t>值下的</a:t>
            </a:r>
            <a:r>
              <a:rPr lang="en-US" altLang="zh-CN" sz="2400" b="1" i="1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="1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b="1" dirty="0">
                <a:latin typeface="+mj-lt"/>
                <a:ea typeface="华文楷体" pitchFamily="2" charset="-122"/>
              </a:rPr>
              <a:t>麻烦的是：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当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较大的时候，使用递归方程的计算时间太长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n	consumed time on the Notebook </a:t>
            </a:r>
            <a:r>
              <a:rPr lang="zh-CN" altLang="en-US" sz="2400" dirty="0"/>
              <a:t> </a:t>
            </a:r>
            <a:r>
              <a:rPr lang="en-US" altLang="zh-CN" sz="2400" dirty="0"/>
              <a:t>(2.66GHz, Core Duo 2)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8	&lt;= 1 second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64	≈ 3 * 2</a:t>
            </a:r>
            <a:r>
              <a:rPr lang="en-US" altLang="zh-CN" sz="2400" baseline="30000" dirty="0"/>
              <a:t>36</a:t>
            </a:r>
            <a:r>
              <a:rPr lang="en-US" altLang="zh-CN" sz="2400" dirty="0"/>
              <a:t> seconds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	≈ 2000000 days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			≈ 5479 years</a:t>
            </a:r>
            <a:endParaRPr lang="zh-CN" altLang="en-US" sz="2400" dirty="0"/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递归方程给出的是临近的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之间的数值关系（求</a:t>
            </a:r>
            <a:r>
              <a:rPr lang="en-US" altLang="zh-CN" sz="2400" dirty="0" err="1"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需要前面的值）</a:t>
            </a:r>
            <a:endParaRPr lang="en-US" altLang="zh-CN" sz="2400" dirty="0"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我们需要</a:t>
            </a:r>
            <a:r>
              <a:rPr lang="en-US" altLang="zh-CN" sz="2400" i="1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的简洁的“封闭形式”解！！！（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closed form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，仅仅与已知量有关，</a:t>
            </a:r>
            <a:r>
              <a:rPr lang="zh-CN" altLang="en-US" sz="2400" dirty="0">
                <a:ea typeface="华文楷体" pitchFamily="2" charset="-122"/>
              </a:rPr>
              <a:t>如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），则可以迅速地完成计算。</a:t>
            </a:r>
          </a:p>
        </p:txBody>
      </p:sp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49DBE8E3-2259-4E32-B768-412226E35F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73431B-F717-481C-9F95-493209368A4A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6083" name="灯片编号占位符 4">
            <a:extLst>
              <a:ext uri="{FF2B5EF4-FFF2-40B4-BE49-F238E27FC236}">
                <a16:creationId xmlns:a16="http://schemas.microsoft.com/office/drawing/2014/main" id="{E9310604-8722-414C-A60A-4BFE3D07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5C6EC8-530C-44E7-B821-2F06ED543A0A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7234E935-BEC2-4721-98C8-F1DF51F7E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487" name="Rectangle 5">
            <a:extLst>
              <a:ext uri="{FF2B5EF4-FFF2-40B4-BE49-F238E27FC236}">
                <a16:creationId xmlns:a16="http://schemas.microsoft.com/office/drawing/2014/main" id="{14AC0B32-5338-4D89-B751-5FD6AA4BA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488" name="Rectangle 6">
            <a:extLst>
              <a:ext uri="{FF2B5EF4-FFF2-40B4-BE49-F238E27FC236}">
                <a16:creationId xmlns:a16="http://schemas.microsoft.com/office/drawing/2014/main" id="{F35D16FF-D4FE-4C1E-B170-F7B6806E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C93D0F2-39AD-48C0-8D7F-7CAA3F4D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743AAC6F-AFAB-4923-9E02-B0D7A27BE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FF0000"/>
                </a:solidFill>
                <a:ea typeface="华文楷体" panose="02010600040101010101" pitchFamily="2" charset="-122"/>
              </a:rPr>
              <a:t>How to Solve it</a:t>
            </a:r>
            <a:r>
              <a:rPr lang="zh-CN" altLang="en-US" sz="6000" b="1">
                <a:solidFill>
                  <a:srgbClr val="FF0000"/>
                </a:solidFill>
                <a:ea typeface="华文楷体" panose="02010600040101010101" pitchFamily="2" charset="-122"/>
              </a:rPr>
              <a:t>？</a:t>
            </a:r>
            <a:endParaRPr lang="en-US" altLang="zh-CN" sz="6000" b="1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ctr" eaLnBrk="1" hangingPunct="1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0000FF"/>
                </a:solidFill>
                <a:ea typeface="华文楷体" panose="02010600040101010101" pitchFamily="2" charset="-122"/>
              </a:rPr>
              <a:t>Guess</a:t>
            </a:r>
            <a:r>
              <a:rPr lang="en-US" altLang="zh-CN" sz="6000" b="1">
                <a:solidFill>
                  <a:srgbClr val="0000FF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6000" b="1">
                <a:solidFill>
                  <a:srgbClr val="0000FF"/>
                </a:solidFill>
                <a:ea typeface="华文楷体" panose="02010600040101010101" pitchFamily="2" charset="-122"/>
              </a:rPr>
              <a:t>Prove</a:t>
            </a:r>
            <a:endParaRPr lang="en-US" altLang="zh-CN" b="1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</a:pPr>
            <a:r>
              <a:rPr lang="zh-CN" altLang="en-US">
                <a:ea typeface="华文楷体" panose="02010600040101010101" pitchFamily="2" charset="-122"/>
              </a:rPr>
              <a:t>先在小的数值例子上猜测解的形式，然后在一般数值上证明其正确性。</a:t>
            </a:r>
            <a:endParaRPr lang="en-US" altLang="zh-CN"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</a:pPr>
            <a:r>
              <a:rPr lang="en-US" altLang="zh-CN">
                <a:ea typeface="华文楷体" panose="02010600040101010101" pitchFamily="2" charset="-122"/>
              </a:rPr>
              <a:t>This method would be widely adopted in CM.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D2A9C52-A3CC-4192-85FD-DB2E1CF02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  <a:r>
              <a:rPr lang="en-US" altLang="zh-CN" b="1">
                <a:ea typeface="华文楷体" panose="02010600040101010101" pitchFamily="2" charset="-122"/>
              </a:rPr>
              <a:t>(</a:t>
            </a:r>
            <a:r>
              <a:rPr lang="zh-CN" altLang="en-US" b="1">
                <a:ea typeface="华文楷体" panose="02010600040101010101" pitchFamily="2" charset="-122"/>
              </a:rPr>
              <a:t>续</a:t>
            </a:r>
            <a:r>
              <a:rPr lang="en-US" altLang="zh-CN" b="1"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EE109610-BC24-42A7-AD4D-1719C66C7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3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首先，我们在小的例子上计算：</a:t>
            </a:r>
            <a:endParaRPr lang="en-US" altLang="zh-CN" sz="3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华文楷体" pitchFamily="2" charset="-122"/>
              </a:rPr>
              <a:t>T</a:t>
            </a:r>
            <a:r>
              <a:rPr lang="en-US" altLang="zh-CN" sz="2400" baseline="-25000" dirty="0">
                <a:ea typeface="华文楷体" pitchFamily="2" charset="-122"/>
              </a:rPr>
              <a:t>0</a:t>
            </a:r>
            <a:r>
              <a:rPr lang="en-US" altLang="zh-CN" sz="2400" dirty="0">
                <a:ea typeface="华文楷体" pitchFamily="2" charset="-122"/>
              </a:rPr>
              <a:t> = 0 = 1 – 1		1	2</a:t>
            </a:r>
            <a:r>
              <a:rPr lang="en-US" altLang="zh-CN" sz="2400" baseline="30000" dirty="0">
                <a:ea typeface="华文楷体" pitchFamily="2" charset="-122"/>
              </a:rPr>
              <a:t>0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华文楷体" pitchFamily="2" charset="-122"/>
              </a:rPr>
              <a:t>T</a:t>
            </a:r>
            <a:r>
              <a:rPr lang="en-US" altLang="zh-CN" sz="2400" baseline="-25000" dirty="0">
                <a:ea typeface="华文楷体" pitchFamily="2" charset="-122"/>
              </a:rPr>
              <a:t>1</a:t>
            </a:r>
            <a:r>
              <a:rPr lang="en-US" altLang="zh-CN" sz="2400" dirty="0">
                <a:ea typeface="华文楷体" pitchFamily="2" charset="-122"/>
              </a:rPr>
              <a:t> = 1 = 2 – 1		2	2</a:t>
            </a:r>
            <a:r>
              <a:rPr lang="en-US" altLang="zh-CN" sz="2400" baseline="30000" dirty="0">
                <a:ea typeface="华文楷体" pitchFamily="2" charset="-122"/>
              </a:rPr>
              <a:t>1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2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= 3 = 4</a:t>
            </a:r>
            <a:r>
              <a:rPr lang="en-US" altLang="zh-CN" sz="2400" dirty="0">
                <a:ea typeface="华文楷体" pitchFamily="2" charset="-122"/>
              </a:rPr>
              <a:t> – 1		4	2</a:t>
            </a:r>
            <a:r>
              <a:rPr lang="en-US" altLang="zh-CN" sz="2400" baseline="30000" dirty="0">
                <a:ea typeface="华文楷体" pitchFamily="2" charset="-122"/>
              </a:rPr>
              <a:t>2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3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= 7</a:t>
            </a:r>
            <a:r>
              <a:rPr lang="en-US" altLang="zh-CN" sz="2400" dirty="0">
                <a:ea typeface="华文楷体" pitchFamily="2" charset="-122"/>
              </a:rPr>
              <a:t> = 8 – 1		8	2</a:t>
            </a:r>
            <a:r>
              <a:rPr lang="en-US" altLang="zh-CN" sz="2400" baseline="30000" dirty="0">
                <a:ea typeface="华文楷体" pitchFamily="2" charset="-122"/>
              </a:rPr>
              <a:t>3</a:t>
            </a:r>
            <a:endParaRPr lang="en-US" altLang="zh-CN" sz="2400" dirty="0"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4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= 15</a:t>
            </a:r>
            <a:r>
              <a:rPr lang="en-US" altLang="zh-CN" sz="2400" dirty="0">
                <a:ea typeface="华文楷体" pitchFamily="2" charset="-122"/>
              </a:rPr>
              <a:t> = 16 – 1	16	2</a:t>
            </a:r>
            <a:r>
              <a:rPr lang="en-US" altLang="zh-CN" sz="2400" baseline="30000" dirty="0">
                <a:ea typeface="华文楷体" pitchFamily="2" charset="-122"/>
              </a:rPr>
              <a:t>4</a:t>
            </a:r>
            <a:endParaRPr lang="en-US" altLang="zh-CN" sz="2400" dirty="0"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5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= 31</a:t>
            </a:r>
            <a:r>
              <a:rPr lang="en-US" altLang="zh-CN" sz="2400" dirty="0">
                <a:ea typeface="华文楷体" pitchFamily="2" charset="-122"/>
              </a:rPr>
              <a:t> = 32 – 1	32	2</a:t>
            </a:r>
            <a:r>
              <a:rPr lang="en-US" altLang="zh-CN" sz="2400" baseline="30000" dirty="0">
                <a:ea typeface="华文楷体" pitchFamily="2" charset="-122"/>
              </a:rPr>
              <a:t>5</a:t>
            </a:r>
            <a:endParaRPr lang="en-US" altLang="zh-CN" sz="2400" dirty="0"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6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= 63</a:t>
            </a:r>
            <a:r>
              <a:rPr lang="en-US" altLang="zh-CN" sz="2400" dirty="0">
                <a:ea typeface="华文楷体" pitchFamily="2" charset="-122"/>
              </a:rPr>
              <a:t> = 64 – 1	64	2</a:t>
            </a:r>
            <a:r>
              <a:rPr lang="en-US" altLang="zh-CN" sz="2400" baseline="30000" dirty="0">
                <a:ea typeface="华文楷体" pitchFamily="2" charset="-122"/>
              </a:rPr>
              <a:t>6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3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OK</a:t>
            </a:r>
            <a:r>
              <a:rPr lang="zh-CN" altLang="en-US" sz="3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，似乎我们已经知道解应该是什么样的了：</a:t>
            </a: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猜测：</a:t>
            </a:r>
            <a:r>
              <a:rPr lang="en-US" altLang="zh-CN" sz="3600" b="1" i="1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T</a:t>
            </a:r>
            <a:r>
              <a:rPr lang="en-US" altLang="zh-CN" sz="3600" b="1" i="1" baseline="-250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= 2</a:t>
            </a:r>
            <a:r>
              <a:rPr lang="en-US" altLang="zh-CN" sz="3600" b="1" i="1" baseline="30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- 1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3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至少这个公式对于</a:t>
            </a:r>
            <a:r>
              <a:rPr lang="en-US" altLang="zh-CN" sz="3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n =0, 1, 2, 3, 4, 5, 6</a:t>
            </a:r>
            <a:r>
              <a:rPr lang="zh-CN" altLang="en-US" sz="3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都是成立的。</a:t>
            </a:r>
            <a:r>
              <a:rPr lang="zh-CN" altLang="en-US" sz="39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en-US" altLang="zh-CN" sz="3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4099" name="日期占位符 3">
            <a:extLst>
              <a:ext uri="{FF2B5EF4-FFF2-40B4-BE49-F238E27FC236}">
                <a16:creationId xmlns:a16="http://schemas.microsoft.com/office/drawing/2014/main" id="{C49AFE03-6C5B-4BD5-8298-D4B2C7BBC1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362EDC-3D5F-405F-AA27-91C0D170BCE3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100" name="灯片编号占位符 4">
            <a:extLst>
              <a:ext uri="{FF2B5EF4-FFF2-40B4-BE49-F238E27FC236}">
                <a16:creationId xmlns:a16="http://schemas.microsoft.com/office/drawing/2014/main" id="{98891D83-114A-4CC4-8045-FD76CD9B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612BF7-493E-466E-AC8C-E75D10242269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4" name="Rectangle 4">
            <a:extLst>
              <a:ext uri="{FF2B5EF4-FFF2-40B4-BE49-F238E27FC236}">
                <a16:creationId xmlns:a16="http://schemas.microsoft.com/office/drawing/2014/main" id="{155D08D9-CB9C-41A6-8BC0-D37DCBE87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535" name="Rectangle 5">
            <a:extLst>
              <a:ext uri="{FF2B5EF4-FFF2-40B4-BE49-F238E27FC236}">
                <a16:creationId xmlns:a16="http://schemas.microsoft.com/office/drawing/2014/main" id="{14CEC12A-8704-4619-A2BA-682A23D8A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536" name="Rectangle 6">
            <a:extLst>
              <a:ext uri="{FF2B5EF4-FFF2-40B4-BE49-F238E27FC236}">
                <a16:creationId xmlns:a16="http://schemas.microsoft.com/office/drawing/2014/main" id="{19FD0A3F-91C5-4CEB-886B-50932BBA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537" name="Rectangle 8">
            <a:extLst>
              <a:ext uri="{FF2B5EF4-FFF2-40B4-BE49-F238E27FC236}">
                <a16:creationId xmlns:a16="http://schemas.microsoft.com/office/drawing/2014/main" id="{C5D4C198-A7DF-47AF-B6EA-965882BEE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A6F8172-B76B-4728-B5F4-61E67A0F1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93037" cy="1127125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  <a:r>
              <a:rPr lang="en-US" altLang="zh-CN" b="1">
                <a:ea typeface="华文楷体" panose="02010600040101010101" pitchFamily="2" charset="-122"/>
              </a:rPr>
              <a:t>(</a:t>
            </a:r>
            <a:r>
              <a:rPr lang="zh-CN" altLang="en-US" b="1">
                <a:ea typeface="华文楷体" panose="02010600040101010101" pitchFamily="2" charset="-122"/>
              </a:rPr>
              <a:t>续</a:t>
            </a:r>
            <a:r>
              <a:rPr lang="en-US" altLang="zh-CN" b="1"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5129" name="Rectangle 3">
            <a:extLst>
              <a:ext uri="{FF2B5EF4-FFF2-40B4-BE49-F238E27FC236}">
                <a16:creationId xmlns:a16="http://schemas.microsoft.com/office/drawing/2014/main" id="{9F209C9E-777A-409E-AF6F-93896BDBAA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628775"/>
            <a:ext cx="7272338" cy="4679950"/>
          </a:xfrm>
        </p:spPr>
        <p:txBody>
          <a:bodyPr rtlCol="0">
            <a:normAutofit fontScale="92500" lnSpcReduction="10000"/>
          </a:bodyPr>
          <a:lstStyle/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数学归纳法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——Mathematical Induction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			1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、归纳基础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——Basis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			2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、归纳推理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——induction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华文楷体" pitchFamily="2" charset="-122"/>
              </a:rPr>
              <a:t>数学归纳法，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是用来证明某个命题对于所有大于等于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n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的整数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都成立的一般方法：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首先，证明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为最小值</a:t>
            </a:r>
            <a:r>
              <a:rPr lang="en-US" altLang="zh-CN" sz="2400" i="1" dirty="0">
                <a:ea typeface="华文楷体" pitchFamily="2" charset="-122"/>
              </a:rPr>
              <a:t>n</a:t>
            </a:r>
            <a:r>
              <a:rPr lang="en-US" altLang="zh-CN" sz="2400" baseline="-25000" dirty="0">
                <a:ea typeface="华文楷体" pitchFamily="2" charset="-122"/>
              </a:rPr>
              <a:t>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时命题成立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——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归纳基础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然后，假设对于包含在</a:t>
            </a:r>
            <a:r>
              <a:rPr lang="en-US" altLang="zh-CN" sz="2400" i="1" dirty="0">
                <a:ea typeface="华文楷体" pitchFamily="2" charset="-122"/>
              </a:rPr>
              <a:t>n</a:t>
            </a:r>
            <a:r>
              <a:rPr lang="en-US" altLang="zh-CN" sz="2400" baseline="-25000" dirty="0">
                <a:ea typeface="华文楷体" pitchFamily="2" charset="-122"/>
              </a:rPr>
              <a:t>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–1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之间的所有值均成立，在此假设上证明命题对于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成立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——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归纳推理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数学归纳法可以用有限的步骤证明无限多个值上的结论。（多说一句，数学归纳法在数学家之中存在争议，其正确性无法证明。但是我们用它还是能解决很多问题</a:t>
            </a:r>
            <a:r>
              <a:rPr lang="en-US" altLang="zh-CN" sz="3000" dirty="0">
                <a:latin typeface="+mj-lt"/>
                <a:ea typeface="华文楷体" pitchFamily="2" charset="-122"/>
                <a:sym typeface="Wingdings" pitchFamily="2" charset="2"/>
              </a:rPr>
              <a:t>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）</a:t>
            </a:r>
          </a:p>
        </p:txBody>
      </p:sp>
      <p:sp>
        <p:nvSpPr>
          <p:cNvPr id="5126" name="日期占位符 5">
            <a:extLst>
              <a:ext uri="{FF2B5EF4-FFF2-40B4-BE49-F238E27FC236}">
                <a16:creationId xmlns:a16="http://schemas.microsoft.com/office/drawing/2014/main" id="{0107111E-8991-4B85-9853-451141A9CF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38E934-579C-41C0-AF62-E1A0D32A81A3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5127" name="灯片编号占位符 6">
            <a:extLst>
              <a:ext uri="{FF2B5EF4-FFF2-40B4-BE49-F238E27FC236}">
                <a16:creationId xmlns:a16="http://schemas.microsoft.com/office/drawing/2014/main" id="{D331B9B8-4593-4A75-8A70-36DB629ED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DDEC99-42B2-4DB0-9C15-BEFE25A67D3B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243EDE88-9240-4596-BC77-4DE7D079C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9A3C0C24-AEA0-4DE9-B912-D7503CF6A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3560" name="Rectangle 6">
            <a:extLst>
              <a:ext uri="{FF2B5EF4-FFF2-40B4-BE49-F238E27FC236}">
                <a16:creationId xmlns:a16="http://schemas.microsoft.com/office/drawing/2014/main" id="{CE9DAC56-C98A-4A06-A55B-27CD1D618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7DA3F82-BA9E-492C-ABE7-9FD92CFF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93037" cy="1127125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  <a:r>
              <a:rPr lang="en-US" altLang="zh-CN" b="1">
                <a:ea typeface="华文楷体" panose="02010600040101010101" pitchFamily="2" charset="-122"/>
              </a:rPr>
              <a:t>(</a:t>
            </a:r>
            <a:r>
              <a:rPr lang="zh-CN" altLang="en-US" b="1">
                <a:ea typeface="华文楷体" panose="02010600040101010101" pitchFamily="2" charset="-122"/>
              </a:rPr>
              <a:t>续</a:t>
            </a:r>
            <a:r>
              <a:rPr lang="en-US" altLang="zh-CN" b="1"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6152" name="Rectangle 3">
            <a:extLst>
              <a:ext uri="{FF2B5EF4-FFF2-40B4-BE49-F238E27FC236}">
                <a16:creationId xmlns:a16="http://schemas.microsoft.com/office/drawing/2014/main" id="{62731854-70AB-49FD-8A2A-134EAB08AC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628775"/>
            <a:ext cx="8208963" cy="475297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递归方程是数学归纳法的理想应用。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第一步（归纳基础）：</a:t>
            </a:r>
            <a:r>
              <a:rPr lang="en-US" altLang="zh-CN" sz="2400" dirty="0">
                <a:ea typeface="华文楷体" pitchFamily="2" charset="-122"/>
              </a:rPr>
              <a:t>T</a:t>
            </a:r>
            <a:r>
              <a:rPr lang="en-US" altLang="zh-CN" sz="2400" baseline="-25000" dirty="0">
                <a:ea typeface="华文楷体" pitchFamily="2" charset="-122"/>
              </a:rPr>
              <a:t>0</a:t>
            </a:r>
            <a:r>
              <a:rPr lang="en-US" altLang="zh-CN" sz="2400" dirty="0">
                <a:ea typeface="华文楷体" pitchFamily="2" charset="-122"/>
              </a:rPr>
              <a:t> = 2</a:t>
            </a:r>
            <a:r>
              <a:rPr lang="en-US" altLang="zh-CN" sz="2400" baseline="30000" dirty="0">
                <a:ea typeface="华文楷体" pitchFamily="2" charset="-122"/>
              </a:rPr>
              <a:t>0</a:t>
            </a:r>
            <a:r>
              <a:rPr lang="en-US" altLang="zh-CN" sz="2400" dirty="0">
                <a:ea typeface="华文楷体" pitchFamily="2" charset="-122"/>
              </a:rPr>
              <a:t> – 1</a:t>
            </a:r>
            <a:r>
              <a:rPr lang="zh-CN" altLang="en-US" sz="2400" dirty="0">
                <a:ea typeface="华文楷体" pitchFamily="2" charset="-122"/>
              </a:rPr>
              <a:t>，</a:t>
            </a:r>
            <a:r>
              <a:rPr lang="en-US" altLang="zh-CN" sz="2400" dirty="0">
                <a:ea typeface="华文楷体" pitchFamily="2" charset="-122"/>
              </a:rPr>
              <a:t> </a:t>
            </a:r>
            <a:r>
              <a:rPr lang="zh-CN" altLang="en-US" sz="2400" dirty="0">
                <a:ea typeface="华文楷体" pitchFamily="2" charset="-122"/>
              </a:rPr>
              <a:t>所以归纳基础成立。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第二步（归纳演绎）：在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Hanoi Tower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问题的情况中，我们很容易从式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n-1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得到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：假设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– 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的时候结论成立，那么在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的时候，我们有</a:t>
            </a: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= 2T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n-1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+ 1 = 2(2</a:t>
            </a:r>
            <a:r>
              <a:rPr lang="en-US" altLang="zh-CN" sz="2400" baseline="30000" dirty="0">
                <a:latin typeface="+mj-lt"/>
                <a:ea typeface="华文楷体" pitchFamily="2" charset="-122"/>
              </a:rPr>
              <a:t>n-1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- 1) + 1 = 2</a:t>
            </a:r>
            <a:r>
              <a:rPr lang="en-US" altLang="zh-CN" sz="2400" baseline="30000" dirty="0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– 1</a:t>
            </a:r>
            <a:endParaRPr lang="zh-CN" altLang="en-US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	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因此对于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，我们猜想的结论同样成立。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OK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！到此我们成功地证明了对所有的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&gt; 0</a:t>
            </a: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400" dirty="0" err="1">
                <a:solidFill>
                  <a:srgbClr val="0000FF"/>
                </a:solidFill>
                <a:ea typeface="华文楷体" pitchFamily="2" charset="-122"/>
              </a:rPr>
              <a:t>T</a:t>
            </a:r>
            <a:r>
              <a:rPr lang="en-US" altLang="zh-CN" sz="4400" baseline="-25000" dirty="0" err="1">
                <a:solidFill>
                  <a:srgbClr val="0000FF"/>
                </a:solidFill>
                <a:ea typeface="华文楷体" pitchFamily="2" charset="-122"/>
              </a:rPr>
              <a:t>n</a:t>
            </a:r>
            <a:r>
              <a:rPr lang="en-US" altLang="zh-CN" sz="4400" dirty="0">
                <a:solidFill>
                  <a:srgbClr val="0000FF"/>
                </a:solidFill>
                <a:ea typeface="华文楷体" pitchFamily="2" charset="-122"/>
              </a:rPr>
              <a:t> = 2</a:t>
            </a:r>
            <a:r>
              <a:rPr lang="en-US" altLang="zh-CN" sz="4400" baseline="30000" dirty="0">
                <a:solidFill>
                  <a:srgbClr val="0000FF"/>
                </a:solidFill>
                <a:ea typeface="华文楷体" pitchFamily="2" charset="-122"/>
              </a:rPr>
              <a:t>n</a:t>
            </a:r>
            <a:r>
              <a:rPr lang="en-US" altLang="zh-CN" sz="4400" dirty="0">
                <a:solidFill>
                  <a:srgbClr val="0000FF"/>
                </a:solidFill>
                <a:ea typeface="华文楷体" pitchFamily="2" charset="-122"/>
              </a:rPr>
              <a:t> – 1</a:t>
            </a:r>
            <a:endParaRPr lang="zh-CN" altLang="en-US" sz="4400" dirty="0">
              <a:solidFill>
                <a:srgbClr val="0000FF"/>
              </a:solidFill>
              <a:ea typeface="华文楷体" pitchFamily="2" charset="-122"/>
            </a:endParaRP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</p:txBody>
      </p:sp>
      <p:sp>
        <p:nvSpPr>
          <p:cNvPr id="6149" name="日期占位符 5">
            <a:extLst>
              <a:ext uri="{FF2B5EF4-FFF2-40B4-BE49-F238E27FC236}">
                <a16:creationId xmlns:a16="http://schemas.microsoft.com/office/drawing/2014/main" id="{6884CDCE-724A-4E16-BBDF-0E5EAB6899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A63D2D-3BF6-48BC-9425-A67196ED7375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6150" name="灯片编号占位符 6">
            <a:extLst>
              <a:ext uri="{FF2B5EF4-FFF2-40B4-BE49-F238E27FC236}">
                <a16:creationId xmlns:a16="http://schemas.microsoft.com/office/drawing/2014/main" id="{B8B36909-1F11-4C55-AC65-4748D5006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A06499-4FA7-4435-A991-98B41E66E93D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36DE4FAC-3B67-4973-9B14-0645B8E45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4583" name="Rectangle 5">
            <a:extLst>
              <a:ext uri="{FF2B5EF4-FFF2-40B4-BE49-F238E27FC236}">
                <a16:creationId xmlns:a16="http://schemas.microsoft.com/office/drawing/2014/main" id="{DC0FB612-005C-4E39-B241-58C66F6A8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4584" name="Rectangle 6">
            <a:extLst>
              <a:ext uri="{FF2B5EF4-FFF2-40B4-BE49-F238E27FC236}">
                <a16:creationId xmlns:a16="http://schemas.microsoft.com/office/drawing/2014/main" id="{5EE9BF39-4071-4719-884A-FA0CDAB3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4585" name="Rectangle 12">
            <a:extLst>
              <a:ext uri="{FF2B5EF4-FFF2-40B4-BE49-F238E27FC236}">
                <a16:creationId xmlns:a16="http://schemas.microsoft.com/office/drawing/2014/main" id="{D6805D2B-6EF2-41C4-AC4E-9DBDFDAB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2D9DC67-FA2D-4AD1-B99E-81D660567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93037" cy="1127125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  <a:r>
              <a:rPr lang="en-US" altLang="zh-CN" b="1">
                <a:ea typeface="华文楷体" panose="02010600040101010101" pitchFamily="2" charset="-122"/>
              </a:rPr>
              <a:t>(</a:t>
            </a:r>
            <a:r>
              <a:rPr lang="zh-CN" altLang="en-US" b="1">
                <a:ea typeface="华文楷体" panose="02010600040101010101" pitchFamily="2" charset="-122"/>
              </a:rPr>
              <a:t>续</a:t>
            </a:r>
            <a:r>
              <a:rPr lang="en-US" altLang="zh-CN" b="1"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7AA89CE6-05D5-496B-87B3-DEF6A2DE8E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628775"/>
            <a:ext cx="7561263" cy="4679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在各种递归问题中，汉诺塔递归问题具有代表性。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有数学方法，有计算机程序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……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在寻找</a:t>
            </a:r>
            <a:r>
              <a:rPr lang="en-US" altLang="zh-CN" sz="2400" i="1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i="1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封闭形式解的过程中，我们经历了三个阶段：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1. 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观察数目小的情况。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这样能让我们深入了解问题，并在第二和第三阶段帮助我们。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2.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寻找并证明重要变量的数学表达式。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对于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Hanoi Tower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问题，这个表达式是一个递归方程。我们可以递归地计算任何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</a:t>
            </a:r>
            <a:r>
              <a:rPr lang="en-US" altLang="zh-CN" sz="2400" i="1" dirty="0" err="1">
                <a:ea typeface="华文楷体" pitchFamily="2" charset="-122"/>
              </a:rPr>
              <a:t>T</a:t>
            </a:r>
            <a:r>
              <a:rPr lang="en-US" altLang="zh-CN" sz="2400" i="1" baseline="-25000" dirty="0" err="1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值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3.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寻找并证明目标函数的封闭形式解。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对于</a:t>
            </a:r>
            <a:r>
              <a:rPr lang="en-US" altLang="zh-CN" sz="2400" dirty="0">
                <a:ea typeface="华文楷体" pitchFamily="2" charset="-122"/>
              </a:rPr>
              <a:t>Hanoi Tower </a:t>
            </a:r>
            <a:r>
              <a:rPr lang="zh-CN" altLang="en-US" sz="2400" dirty="0">
                <a:ea typeface="华文楷体" pitchFamily="2" charset="-122"/>
              </a:rPr>
              <a:t>问题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，就是递归方程的解。</a:t>
            </a:r>
          </a:p>
        </p:txBody>
      </p:sp>
      <p:sp>
        <p:nvSpPr>
          <p:cNvPr id="7172" name="日期占位符 5">
            <a:extLst>
              <a:ext uri="{FF2B5EF4-FFF2-40B4-BE49-F238E27FC236}">
                <a16:creationId xmlns:a16="http://schemas.microsoft.com/office/drawing/2014/main" id="{BBF0AB88-4B82-4C6B-9D75-9481B1BB07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73F952-065E-4086-A9F7-C5B179081A69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7173" name="灯片编号占位符 6">
            <a:extLst>
              <a:ext uri="{FF2B5EF4-FFF2-40B4-BE49-F238E27FC236}">
                <a16:creationId xmlns:a16="http://schemas.microsoft.com/office/drawing/2014/main" id="{D7ACA406-60FF-4AE5-955F-9EE03191D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129FE5-E50D-4DC4-A891-57A99AA0EE17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6DB18D1E-72E8-4DAE-850B-B5F84BB2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EAF3CE02-4253-4FC1-8899-2FEA8803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5608" name="Rectangle 6">
            <a:extLst>
              <a:ext uri="{FF2B5EF4-FFF2-40B4-BE49-F238E27FC236}">
                <a16:creationId xmlns:a16="http://schemas.microsoft.com/office/drawing/2014/main" id="{D7C3D74F-6590-48C5-B2BD-F44CBCA3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F56C9927-640D-4252-81B2-D941FFEB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260350"/>
            <a:ext cx="7793037" cy="1127125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  <a:r>
              <a:rPr lang="en-US" altLang="zh-CN" b="1">
                <a:ea typeface="华文楷体" panose="02010600040101010101" pitchFamily="2" charset="-122"/>
              </a:rPr>
              <a:t>(</a:t>
            </a:r>
            <a:r>
              <a:rPr lang="zh-CN" altLang="en-US" b="1">
                <a:ea typeface="华文楷体" panose="02010600040101010101" pitchFamily="2" charset="-122"/>
              </a:rPr>
              <a:t>续</a:t>
            </a:r>
            <a:r>
              <a:rPr lang="en-US" altLang="zh-CN" b="1">
                <a:ea typeface="华文楷体" panose="02010600040101010101" pitchFamily="2" charset="-122"/>
              </a:rPr>
              <a:t>)</a:t>
            </a:r>
            <a:endParaRPr lang="zh-CN" altLang="en-US"/>
          </a:p>
        </p:txBody>
      </p:sp>
      <p:sp>
        <p:nvSpPr>
          <p:cNvPr id="26627" name="文本占位符 2">
            <a:extLst>
              <a:ext uri="{FF2B5EF4-FFF2-40B4-BE49-F238E27FC236}">
                <a16:creationId xmlns:a16="http://schemas.microsoft.com/office/drawing/2014/main" id="{65B1231A-79B9-403A-A326-C8E77C631EB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650" y="1628775"/>
            <a:ext cx="7561263" cy="4575175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这么容易？似乎忘记了重要的一环</a:t>
            </a:r>
            <a:r>
              <a:rPr lang="en-US" altLang="zh-CN">
                <a:ea typeface="华文楷体" panose="02010600040101010101" pitchFamily="2" charset="-122"/>
              </a:rPr>
              <a:t>……</a:t>
            </a:r>
            <a:r>
              <a:rPr lang="zh-CN" altLang="en-US">
                <a:ea typeface="华文楷体" panose="02010600040101010101" pitchFamily="2" charset="-122"/>
              </a:rPr>
              <a:t>等等</a:t>
            </a:r>
            <a:r>
              <a:rPr lang="en-US" altLang="zh-CN">
                <a:ea typeface="华文楷体" panose="02010600040101010101" pitchFamily="2" charset="-122"/>
              </a:rPr>
              <a:t>……</a:t>
            </a:r>
          </a:p>
          <a:p>
            <a:pPr eaLnBrk="1" hangingPunct="1"/>
            <a:r>
              <a:rPr lang="en-US" altLang="zh-CN">
                <a:ea typeface="华文楷体" panose="02010600040101010101" pitchFamily="2" charset="-122"/>
              </a:rPr>
              <a:t>First</a:t>
            </a:r>
            <a:r>
              <a:rPr lang="zh-CN" altLang="en-US">
                <a:ea typeface="华文楷体" panose="02010600040101010101" pitchFamily="2" charset="-122"/>
              </a:rPr>
              <a:t>，计算了一些小例子</a:t>
            </a:r>
            <a:r>
              <a:rPr lang="en-US" altLang="zh-CN">
                <a:ea typeface="华文楷体" panose="02010600040101010101" pitchFamily="2" charset="-122"/>
              </a:rPr>
              <a:t>……</a:t>
            </a:r>
            <a:r>
              <a:rPr lang="zh-CN" altLang="en-US">
                <a:ea typeface="华文楷体" panose="02010600040101010101" pitchFamily="2" charset="-122"/>
              </a:rPr>
              <a:t>这个很容易</a:t>
            </a:r>
            <a:endParaRPr lang="en-US" altLang="zh-CN"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>
                <a:ea typeface="华文楷体" panose="02010600040101010101" pitchFamily="2" charset="-122"/>
              </a:rPr>
              <a:t>Second</a:t>
            </a:r>
            <a:r>
              <a:rPr lang="zh-CN" altLang="en-US">
                <a:ea typeface="华文楷体" panose="02010600040101010101" pitchFamily="2" charset="-122"/>
              </a:rPr>
              <a:t>，用这个出身可疑的数学归纳法证明最终结论</a:t>
            </a:r>
            <a:r>
              <a:rPr lang="en-US" altLang="zh-CN">
                <a:ea typeface="华文楷体" panose="02010600040101010101" pitchFamily="2" charset="-122"/>
              </a:rPr>
              <a:t>……</a:t>
            </a:r>
            <a:r>
              <a:rPr lang="zh-CN" altLang="en-US">
                <a:ea typeface="华文楷体" panose="02010600040101010101" pitchFamily="2" charset="-122"/>
              </a:rPr>
              <a:t>这个也很容易</a:t>
            </a:r>
            <a:endParaRPr lang="en-US" altLang="zh-CN"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>
                <a:ea typeface="华文楷体" panose="02010600040101010101" pitchFamily="2" charset="-122"/>
              </a:rPr>
              <a:t>But</a:t>
            </a:r>
            <a:r>
              <a:rPr lang="zh-CN" altLang="en-US">
                <a:ea typeface="华文楷体" panose="02010600040101010101" pitchFamily="2" charset="-122"/>
              </a:rPr>
              <a:t>，既然这么容易，我们上</a:t>
            </a:r>
            <a:r>
              <a:rPr lang="en-US" altLang="zh-CN">
                <a:ea typeface="华文楷体" panose="02010600040101010101" pitchFamily="2" charset="-122"/>
              </a:rPr>
              <a:t>CM</a:t>
            </a:r>
            <a:r>
              <a:rPr lang="zh-CN" altLang="en-US">
                <a:ea typeface="华文楷体" panose="02010600040101010101" pitchFamily="2" charset="-122"/>
              </a:rPr>
              <a:t>干什么？</a:t>
            </a:r>
            <a:endParaRPr lang="en-US" altLang="zh-CN"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>
                <a:ea typeface="华文楷体" panose="02010600040101010101" pitchFamily="2" charset="-122"/>
              </a:rPr>
              <a:t>Hold on……aha, gotcha……</a:t>
            </a:r>
            <a:r>
              <a:rPr lang="zh-CN" altLang="en-US">
                <a:ea typeface="华文楷体" panose="02010600040101010101" pitchFamily="2" charset="-122"/>
              </a:rPr>
              <a:t>我们怎么这么顺利地猜到封闭形式解的形式？</a:t>
            </a:r>
            <a:endParaRPr lang="en-US" altLang="zh-CN">
              <a:ea typeface="华文楷体" panose="02010600040101010101" pitchFamily="2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6D4ADEF-9E90-4B51-9E8C-AD8110B6A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  <a:r>
              <a:rPr lang="en-US" altLang="zh-CN" b="1">
                <a:ea typeface="华文楷体" panose="02010600040101010101" pitchFamily="2" charset="-122"/>
              </a:rPr>
              <a:t>(</a:t>
            </a:r>
            <a:r>
              <a:rPr lang="zh-CN" altLang="en-US" b="1">
                <a:ea typeface="华文楷体" panose="02010600040101010101" pitchFamily="2" charset="-122"/>
              </a:rPr>
              <a:t>续</a:t>
            </a:r>
            <a:r>
              <a:rPr lang="en-US" altLang="zh-CN" b="1"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8202" name="Rectangle 3">
            <a:extLst>
              <a:ext uri="{FF2B5EF4-FFF2-40B4-BE49-F238E27FC236}">
                <a16:creationId xmlns:a16="http://schemas.microsoft.com/office/drawing/2014/main" id="{86061145-8936-4D0A-96A9-16692B5AC1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268413"/>
            <a:ext cx="7632700" cy="5113337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的确，对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Hanoi Tower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问题的解决过程要求“归纳跳跃”，严重依赖于能否敏锐地洞悉答案，或者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……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侥幸地猜中答案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这里的逻辑断层就是</a:t>
            </a:r>
            <a:r>
              <a:rPr lang="en-US" altLang="zh-CN" sz="3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CM</a:t>
            </a:r>
            <a:r>
              <a:rPr lang="zh-CN" altLang="en-US" sz="3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课程的主要任务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：锻炼我们对答案的敏锐洞察力，或者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……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提升你的幸运指数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……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对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Hanoi Tower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问题，我们将会很习惯地在</a:t>
            </a:r>
            <a:r>
              <a:rPr lang="en-US" altLang="zh-CN" sz="2400" dirty="0" err="1"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的方程两端都加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，并且看看它能发生什么</a:t>
            </a: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ea typeface="华文楷体" pitchFamily="2" charset="-122"/>
              </a:rPr>
              <a:t>T</a:t>
            </a:r>
            <a:r>
              <a:rPr lang="en-US" altLang="zh-CN" sz="2400" baseline="-25000" dirty="0">
                <a:ea typeface="华文楷体" pitchFamily="2" charset="-122"/>
              </a:rPr>
              <a:t>0</a:t>
            </a:r>
            <a:r>
              <a:rPr lang="en-US" altLang="zh-CN" sz="2400" dirty="0">
                <a:ea typeface="华文楷体" pitchFamily="2" charset="-122"/>
              </a:rPr>
              <a:t>  + 1 = 0 + 1 = 1</a:t>
            </a:r>
            <a:endParaRPr lang="zh-CN" altLang="en-US" sz="2400" dirty="0">
              <a:ea typeface="华文楷体" pitchFamily="2" charset="-122"/>
            </a:endParaRP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 err="1"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ea typeface="华文楷体" pitchFamily="2" charset="-122"/>
              </a:rPr>
              <a:t>n</a:t>
            </a:r>
            <a:r>
              <a:rPr lang="en-US" altLang="zh-CN" sz="2400" dirty="0">
                <a:ea typeface="华文楷体" pitchFamily="2" charset="-122"/>
              </a:rPr>
              <a:t> + 1 = 2T</a:t>
            </a:r>
            <a:r>
              <a:rPr lang="en-US" altLang="zh-CN" sz="2400" baseline="-25000" dirty="0">
                <a:ea typeface="华文楷体" pitchFamily="2" charset="-122"/>
              </a:rPr>
              <a:t>n-1 </a:t>
            </a:r>
            <a:r>
              <a:rPr lang="en-US" altLang="zh-CN" sz="2400" dirty="0">
                <a:ea typeface="华文楷体" pitchFamily="2" charset="-122"/>
              </a:rPr>
              <a:t>+ 2 = 2(T</a:t>
            </a:r>
            <a:r>
              <a:rPr lang="en-US" altLang="zh-CN" sz="2400" baseline="-25000" dirty="0">
                <a:ea typeface="华文楷体" pitchFamily="2" charset="-122"/>
              </a:rPr>
              <a:t>n-1 </a:t>
            </a:r>
            <a:r>
              <a:rPr lang="en-US" altLang="zh-CN" sz="2400" dirty="0">
                <a:ea typeface="华文楷体" pitchFamily="2" charset="-122"/>
              </a:rPr>
              <a:t>+ 1)</a:t>
            </a:r>
            <a:endParaRPr lang="zh-CN" altLang="en-US" sz="24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	令</a:t>
            </a:r>
            <a:r>
              <a:rPr lang="en-US" altLang="zh-CN" sz="2400" dirty="0">
                <a:ea typeface="华文楷体" pitchFamily="2" charset="-122"/>
              </a:rPr>
              <a:t>U</a:t>
            </a:r>
            <a:r>
              <a:rPr lang="en-US" altLang="zh-CN" sz="2400" baseline="-25000" dirty="0">
                <a:ea typeface="华文楷体" pitchFamily="2" charset="-122"/>
              </a:rPr>
              <a:t>n-1 </a:t>
            </a:r>
            <a:r>
              <a:rPr lang="en-US" altLang="zh-CN" sz="2400" dirty="0">
                <a:ea typeface="华文楷体" pitchFamily="2" charset="-122"/>
              </a:rPr>
              <a:t>= T</a:t>
            </a:r>
            <a:r>
              <a:rPr lang="en-US" altLang="zh-CN" sz="2400" baseline="-25000" dirty="0">
                <a:ea typeface="华文楷体" pitchFamily="2" charset="-122"/>
              </a:rPr>
              <a:t>n-1 </a:t>
            </a:r>
            <a:r>
              <a:rPr lang="en-US" altLang="zh-CN" sz="2400" dirty="0">
                <a:ea typeface="华文楷体" pitchFamily="2" charset="-122"/>
              </a:rPr>
              <a:t>+ 1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，我们看到</a:t>
            </a: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ea typeface="华文楷体" pitchFamily="2" charset="-122"/>
              </a:rPr>
              <a:t>U</a:t>
            </a:r>
            <a:r>
              <a:rPr lang="en-US" altLang="zh-CN" sz="2400" baseline="-25000" dirty="0">
                <a:ea typeface="华文楷体" pitchFamily="2" charset="-122"/>
              </a:rPr>
              <a:t>0</a:t>
            </a:r>
            <a:r>
              <a:rPr lang="en-US" altLang="zh-CN" sz="2400" dirty="0">
                <a:ea typeface="华文楷体" pitchFamily="2" charset="-122"/>
              </a:rPr>
              <a:t> = 1</a:t>
            </a:r>
            <a:endParaRPr lang="zh-CN" altLang="en-US" sz="2400" dirty="0">
              <a:ea typeface="华文楷体" pitchFamily="2" charset="-122"/>
            </a:endParaRP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ea typeface="华文楷体" pitchFamily="2" charset="-122"/>
              </a:rPr>
              <a:t>U</a:t>
            </a:r>
            <a:r>
              <a:rPr lang="en-US" altLang="zh-CN" sz="2400" baseline="-25000" dirty="0">
                <a:ea typeface="华文楷体" pitchFamily="2" charset="-122"/>
              </a:rPr>
              <a:t>n</a:t>
            </a:r>
            <a:r>
              <a:rPr lang="en-US" altLang="zh-CN" sz="2400" dirty="0">
                <a:ea typeface="华文楷体" pitchFamily="2" charset="-122"/>
              </a:rPr>
              <a:t> = 2U</a:t>
            </a:r>
            <a:r>
              <a:rPr lang="en-US" altLang="zh-CN" sz="2400" baseline="-25000" dirty="0">
                <a:ea typeface="华文楷体" pitchFamily="2" charset="-122"/>
              </a:rPr>
              <a:t>n-1</a:t>
            </a:r>
            <a:endParaRPr lang="zh-CN" altLang="en-US" sz="2400" dirty="0"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	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好了，剩下的事情似乎与洞察力无关了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……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 </a:t>
            </a:r>
            <a:endParaRPr lang="zh-CN" altLang="en-US" sz="20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endParaRPr lang="zh-CN" altLang="en-US" sz="20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endParaRPr lang="en-US" altLang="zh-CN" sz="2000" dirty="0">
              <a:latin typeface="+mj-lt"/>
              <a:ea typeface="华文楷体" pitchFamily="2" charset="-122"/>
            </a:endParaRPr>
          </a:p>
        </p:txBody>
      </p:sp>
      <p:sp>
        <p:nvSpPr>
          <p:cNvPr id="8199" name="日期占位符 5">
            <a:extLst>
              <a:ext uri="{FF2B5EF4-FFF2-40B4-BE49-F238E27FC236}">
                <a16:creationId xmlns:a16="http://schemas.microsoft.com/office/drawing/2014/main" id="{16DD8675-3A93-4C46-9645-503BE6FCF6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45149C-1310-4C22-A0F4-8A86F438EA3D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8200" name="灯片编号占位符 6">
            <a:extLst>
              <a:ext uri="{FF2B5EF4-FFF2-40B4-BE49-F238E27FC236}">
                <a16:creationId xmlns:a16="http://schemas.microsoft.com/office/drawing/2014/main" id="{E0C8341D-772B-49C9-8A78-A90C957F57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E1AC98-3991-4042-AC7B-F0B4F716C4A2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DC076A8B-EE74-4B99-9882-D3EF0AAB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D87CAD23-87D7-4B4D-BC76-6A0AC9F76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7656" name="Rectangle 6">
            <a:extLst>
              <a:ext uri="{FF2B5EF4-FFF2-40B4-BE49-F238E27FC236}">
                <a16:creationId xmlns:a16="http://schemas.microsoft.com/office/drawing/2014/main" id="{41B87CDB-C8C1-4DD0-B4E2-485A12629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7657" name="Rectangle 8">
            <a:extLst>
              <a:ext uri="{FF2B5EF4-FFF2-40B4-BE49-F238E27FC236}">
                <a16:creationId xmlns:a16="http://schemas.microsoft.com/office/drawing/2014/main" id="{773601AE-19DF-45A9-85BA-46E045480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AC866FA9-4DBB-4691-B2E2-F88C1BFC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7659" name="Rectangle 12">
            <a:extLst>
              <a:ext uri="{FF2B5EF4-FFF2-40B4-BE49-F238E27FC236}">
                <a16:creationId xmlns:a16="http://schemas.microsoft.com/office/drawing/2014/main" id="{F955C759-E612-43BD-99FA-1882F7C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F651338B-A7E5-4CBE-88A0-9C1F4BC85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476250"/>
            <a:ext cx="6515100" cy="1087438"/>
          </a:xfrm>
        </p:spPr>
        <p:txBody>
          <a:bodyPr/>
          <a:lstStyle/>
          <a:p>
            <a:pPr eaLnBrk="1" hangingPunct="1"/>
            <a:r>
              <a:rPr lang="zh-CN" altLang="en-US" sz="5400">
                <a:ea typeface="华文楷体" panose="02010600040101010101" pitchFamily="2" charset="-122"/>
              </a:rPr>
              <a:t>第一章  递归问题</a:t>
            </a:r>
            <a:br>
              <a:rPr lang="en-US" altLang="zh-CN" sz="5400">
                <a:ea typeface="华文楷体" panose="02010600040101010101" pitchFamily="2" charset="-122"/>
              </a:rPr>
            </a:br>
            <a:r>
              <a:rPr lang="en-US" altLang="zh-CN" sz="5400">
                <a:ea typeface="华文楷体" panose="02010600040101010101" pitchFamily="2" charset="-122"/>
              </a:rPr>
              <a:t>Recurrence</a:t>
            </a:r>
            <a:endParaRPr lang="zh-CN" altLang="en-US" sz="5400">
              <a:ea typeface="华文楷体" panose="02010600040101010101" pitchFamily="2" charset="-122"/>
            </a:endParaRP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E4466C56-CB6A-4805-B142-08A88629C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8424862" cy="4608513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600" dirty="0">
                <a:latin typeface="+mj-lt"/>
                <a:ea typeface="华文楷体" pitchFamily="2" charset="-122"/>
              </a:rPr>
              <a:t>通过</a:t>
            </a:r>
            <a:r>
              <a:rPr lang="en-US" altLang="zh-CN" sz="26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600" dirty="0">
                <a:latin typeface="+mj-lt"/>
                <a:ea typeface="华文楷体" pitchFamily="2" charset="-122"/>
              </a:rPr>
              <a:t>个例子来认识递归问题：</a:t>
            </a:r>
            <a:endParaRPr lang="en-US" altLang="zh-CN" sz="26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000" dirty="0">
                <a:latin typeface="+mj-lt"/>
                <a:ea typeface="华文楷体" pitchFamily="2" charset="-122"/>
              </a:rPr>
              <a:t>				1 - Hanoi Tower</a:t>
            </a:r>
          </a:p>
          <a:p>
            <a:pPr algn="just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000" dirty="0">
                <a:latin typeface="+mj-lt"/>
                <a:ea typeface="华文楷体" pitchFamily="2" charset="-122"/>
              </a:rPr>
              <a:t>				2 - Lines in the Plane</a:t>
            </a:r>
          </a:p>
          <a:p>
            <a:pPr algn="just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000" dirty="0">
                <a:latin typeface="+mj-lt"/>
                <a:ea typeface="华文楷体" pitchFamily="2" charset="-122"/>
              </a:rPr>
              <a:t>				3 - Josephus Circle</a:t>
            </a:r>
          </a:p>
          <a:p>
            <a:pPr algn="just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6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600" dirty="0">
                <a:latin typeface="+mj-lt"/>
                <a:ea typeface="华文楷体" pitchFamily="2" charset="-122"/>
              </a:rPr>
              <a:t>个例子的</a:t>
            </a:r>
            <a:r>
              <a:rPr lang="en-US" altLang="zh-CN" sz="26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600" dirty="0">
                <a:latin typeface="+mj-lt"/>
                <a:ea typeface="华文楷体" pitchFamily="2" charset="-122"/>
              </a:rPr>
              <a:t>个共同点：</a:t>
            </a:r>
          </a:p>
          <a:p>
            <a:pPr algn="just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zh-CN" altLang="en-US" sz="2600" dirty="0">
                <a:ea typeface="华文楷体" pitchFamily="2" charset="-122"/>
              </a:rPr>
              <a:t>一直被</a:t>
            </a:r>
            <a:r>
              <a:rPr lang="zh-CN" altLang="en-US" sz="2600" dirty="0">
                <a:latin typeface="+mj-lt"/>
                <a:ea typeface="华文楷体" pitchFamily="2" charset="-122"/>
              </a:rPr>
              <a:t>数学家们反复研究；</a:t>
            </a:r>
          </a:p>
          <a:p>
            <a:pPr algn="just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zh-CN" altLang="en-US" sz="2600" dirty="0">
                <a:latin typeface="+mj-lt"/>
                <a:ea typeface="华文楷体" pitchFamily="2" charset="-122"/>
              </a:rPr>
              <a:t>已知解法都使用递归，大问题化为小问题；</a:t>
            </a:r>
            <a:endParaRPr lang="en-US" altLang="zh-CN" sz="26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Bef>
                <a:spcPct val="3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zh-CN" altLang="en-US" sz="2600" dirty="0">
                <a:latin typeface="+mj-lt"/>
                <a:ea typeface="华文楷体" pitchFamily="2" charset="-122"/>
              </a:rPr>
              <a:t>都可以用计算机程序来求解。</a:t>
            </a:r>
          </a:p>
        </p:txBody>
      </p:sp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F4EFDA53-F2CC-4F2C-A55B-390CE9353A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752407-3D9C-4F1A-BE80-47365581EF25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1987" name="灯片编号占位符 4">
            <a:extLst>
              <a:ext uri="{FF2B5EF4-FFF2-40B4-BE49-F238E27FC236}">
                <a16:creationId xmlns:a16="http://schemas.microsoft.com/office/drawing/2014/main" id="{AD22F18B-093D-454A-89E4-917C3440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617545-A0E9-452A-A1BD-8F0D4772ED0A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>
            <a:extLst>
              <a:ext uri="{FF2B5EF4-FFF2-40B4-BE49-F238E27FC236}">
                <a16:creationId xmlns:a16="http://schemas.microsoft.com/office/drawing/2014/main" id="{6DD271F1-F76A-44BB-8D13-5383E89F8F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2420938"/>
            <a:ext cx="8353425" cy="1439862"/>
          </a:xfrm>
        </p:spPr>
        <p:txBody>
          <a:bodyPr rtlCol="0">
            <a:noAutofit/>
          </a:bodyPr>
          <a:lstStyle/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ea typeface="华文楷体" pitchFamily="2" charset="-122"/>
              </a:rPr>
              <a:t>1.2 </a:t>
            </a:r>
            <a:r>
              <a:rPr lang="zh-CN" altLang="en-US" sz="5400" dirty="0">
                <a:ea typeface="华文楷体" pitchFamily="2" charset="-122"/>
              </a:rPr>
              <a:t>平面中的直线</a:t>
            </a:r>
            <a:endParaRPr lang="en-US" altLang="zh-CN" sz="5400" dirty="0">
              <a:ea typeface="华文楷体" pitchFamily="2" charset="-122"/>
            </a:endParaRP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latin typeface="+mj-lt"/>
                <a:ea typeface="华文楷体" pitchFamily="2" charset="-122"/>
              </a:rPr>
              <a:t>Lines in the Plane</a:t>
            </a:r>
            <a:endParaRPr lang="zh-CN" altLang="en-US" sz="5400" dirty="0">
              <a:latin typeface="+mj-lt"/>
              <a:ea typeface="华文楷体" pitchFamily="2" charset="-122"/>
            </a:endParaRPr>
          </a:p>
        </p:txBody>
      </p:sp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818C28E6-62D7-495D-AB7B-B024CB2629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E3655-9548-45E6-BBA4-8A39D1549EB7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3011" name="灯片编号占位符 4">
            <a:extLst>
              <a:ext uri="{FF2B5EF4-FFF2-40B4-BE49-F238E27FC236}">
                <a16:creationId xmlns:a16="http://schemas.microsoft.com/office/drawing/2014/main" id="{688728F5-8E81-4E71-BDD8-F0DD0D3D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04547D-2AFF-4125-B7CD-A31592E211EE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D2775C2-0595-4310-8EC6-FAA0981C1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1.2 </a:t>
            </a:r>
            <a:r>
              <a:rPr lang="zh-CN" altLang="en-US" sz="4800" b="1">
                <a:ea typeface="华文楷体" panose="02010600040101010101" pitchFamily="2" charset="-122"/>
              </a:rPr>
              <a:t>平面中的直线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D70897E3-AED0-4A67-BF35-66802BE65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351837" cy="49688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latin typeface="+mj-lt"/>
                <a:ea typeface="华文楷体" pitchFamily="2" charset="-122"/>
              </a:rPr>
              <a:t>问题：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平面中的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条直线最多能围出多少个区域（无论开区域还是闭区域都算）？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瑞士数学家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Jacob Steiner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在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1826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年首先予以解决（图论、算法中的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Steiner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树以其名字命名，该问题是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NPC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的）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先来观察小的情况（我们的老套路）：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+mj-lt"/>
                <a:ea typeface="华文楷体" pitchFamily="2" charset="-122"/>
              </a:rPr>
              <a:t>	(1) n = 0 : </a:t>
            </a:r>
            <a:r>
              <a:rPr lang="en-US" altLang="zh-CN" sz="1800" dirty="0" err="1">
                <a:latin typeface="+mj-lt"/>
                <a:ea typeface="华文楷体" pitchFamily="2" charset="-122"/>
              </a:rPr>
              <a:t>L</a:t>
            </a:r>
            <a:r>
              <a:rPr lang="en-US" altLang="zh-CN" sz="18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1800" dirty="0">
                <a:latin typeface="+mj-lt"/>
                <a:ea typeface="华文楷体" pitchFamily="2" charset="-122"/>
              </a:rPr>
              <a:t> = 1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ea typeface="华文楷体" pitchFamily="2" charset="-122"/>
              </a:rPr>
              <a:t>	(2) n = 1 : </a:t>
            </a:r>
            <a:r>
              <a:rPr lang="en-US" altLang="zh-CN" sz="1800" dirty="0" err="1">
                <a:ea typeface="华文楷体" pitchFamily="2" charset="-122"/>
              </a:rPr>
              <a:t>L</a:t>
            </a:r>
            <a:r>
              <a:rPr lang="en-US" altLang="zh-CN" sz="1800" baseline="-25000" dirty="0" err="1">
                <a:ea typeface="华文楷体" pitchFamily="2" charset="-122"/>
              </a:rPr>
              <a:t>n</a:t>
            </a:r>
            <a:r>
              <a:rPr lang="en-US" altLang="zh-CN" sz="1800" dirty="0">
                <a:ea typeface="华文楷体" pitchFamily="2" charset="-122"/>
              </a:rPr>
              <a:t> = 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ea typeface="华文楷体" pitchFamily="2" charset="-122"/>
              </a:rPr>
              <a:t>	(3) n = 2 : </a:t>
            </a:r>
            <a:r>
              <a:rPr lang="en-US" altLang="zh-CN" sz="1800" dirty="0" err="1">
                <a:ea typeface="华文楷体" pitchFamily="2" charset="-122"/>
              </a:rPr>
              <a:t>L</a:t>
            </a:r>
            <a:r>
              <a:rPr lang="en-US" altLang="zh-CN" sz="1800" baseline="-25000" dirty="0" err="1">
                <a:ea typeface="华文楷体" pitchFamily="2" charset="-122"/>
              </a:rPr>
              <a:t>n</a:t>
            </a:r>
            <a:r>
              <a:rPr lang="en-US" altLang="zh-CN" sz="1800" dirty="0">
                <a:ea typeface="华文楷体" pitchFamily="2" charset="-122"/>
              </a:rPr>
              <a:t> = 4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好，先观察到这里。我们猜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L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 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= 2</a:t>
            </a:r>
            <a:r>
              <a:rPr lang="en-US" altLang="zh-CN" sz="2400" baseline="300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，也就是说，每添加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条直线区域数加倍（剖分原来的</a:t>
            </a:r>
            <a:r>
              <a:rPr lang="zh-CN" altLang="en-US" sz="2400" dirty="0">
                <a:ea typeface="华文楷体" pitchFamily="2" charset="-122"/>
              </a:rPr>
              <a:t>所有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区域）。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400" dirty="0">
              <a:ea typeface="华文楷体" pitchFamily="2" charset="-122"/>
            </a:endParaRPr>
          </a:p>
        </p:txBody>
      </p:sp>
      <p:sp>
        <p:nvSpPr>
          <p:cNvPr id="47106" name="日期占位符 3">
            <a:extLst>
              <a:ext uri="{FF2B5EF4-FFF2-40B4-BE49-F238E27FC236}">
                <a16:creationId xmlns:a16="http://schemas.microsoft.com/office/drawing/2014/main" id="{C0B8EF7A-0530-42AD-9F35-BDC5ADBEF0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CB3F30-082E-4061-8A7A-F202CA75B08C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7107" name="灯片编号占位符 4">
            <a:extLst>
              <a:ext uri="{FF2B5EF4-FFF2-40B4-BE49-F238E27FC236}">
                <a16:creationId xmlns:a16="http://schemas.microsoft.com/office/drawing/2014/main" id="{3B50F260-94CF-4D26-8F46-F59A2749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B5EB87-9895-493A-8924-E24FBD55EC41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0D1851E9-D042-4508-B9D5-047EFE41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FA515B7E-EDA4-424A-BA21-4EDF2487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4FEE019D-B13C-48D4-B6AC-CABB927B7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29705" name="Picture 7">
            <a:extLst>
              <a:ext uri="{FF2B5EF4-FFF2-40B4-BE49-F238E27FC236}">
                <a16:creationId xmlns:a16="http://schemas.microsoft.com/office/drawing/2014/main" id="{9BAF865A-B19E-4AF6-80D7-39781711B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429000"/>
            <a:ext cx="5329237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72A0FF3-4EF5-4DB7-9A57-DCBA3A24B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ea typeface="华文楷体" panose="02010600040101010101" pitchFamily="2" charset="-122"/>
              </a:rPr>
              <a:t>平面中的直线</a:t>
            </a:r>
            <a:r>
              <a:rPr lang="en-US" altLang="zh-CN" sz="4800" b="1">
                <a:ea typeface="华文楷体" panose="02010600040101010101" pitchFamily="2" charset="-122"/>
              </a:rPr>
              <a:t>-</a:t>
            </a:r>
            <a:r>
              <a:rPr lang="zh-CN" altLang="en-US" sz="4800" b="1">
                <a:ea typeface="华文楷体" panose="02010600040101010101" pitchFamily="2" charset="-122"/>
              </a:rPr>
              <a:t>目标和求解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F61683BE-C900-414F-8200-6DCBE16399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268413"/>
            <a:ext cx="7704138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看看猜得准不准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我们的猜测意味着新直线将与所有原区域相交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Hold on…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添加第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条直线，以剖分原来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4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个区域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…what?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无论如何，我们最多只能同时剖分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!!!</a:t>
            </a:r>
            <a:endParaRPr lang="zh-CN" altLang="en-US" sz="2400" dirty="0">
              <a:latin typeface="+mj-lt"/>
              <a:ea typeface="华文楷体" pitchFamily="2" charset="-122"/>
            </a:endParaRPr>
          </a:p>
        </p:txBody>
      </p:sp>
      <p:sp>
        <p:nvSpPr>
          <p:cNvPr id="9219" name="日期占位符 4">
            <a:extLst>
              <a:ext uri="{FF2B5EF4-FFF2-40B4-BE49-F238E27FC236}">
                <a16:creationId xmlns:a16="http://schemas.microsoft.com/office/drawing/2014/main" id="{7817E3A9-0140-43BD-8190-53C5164825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1B874C-D094-4DDD-A23B-327041CECF9D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9220" name="灯片编号占位符 5">
            <a:extLst>
              <a:ext uri="{FF2B5EF4-FFF2-40B4-BE49-F238E27FC236}">
                <a16:creationId xmlns:a16="http://schemas.microsoft.com/office/drawing/2014/main" id="{CEF35B06-3448-406A-9705-4A25BE696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24F5D5-3C24-4BFF-9924-8C3C0C07FB10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CBE6F675-6857-4C87-A423-E092F789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0727" name="Rectangle 5">
            <a:extLst>
              <a:ext uri="{FF2B5EF4-FFF2-40B4-BE49-F238E27FC236}">
                <a16:creationId xmlns:a16="http://schemas.microsoft.com/office/drawing/2014/main" id="{97E784C6-9773-4E12-A83E-FE1476C41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0728" name="Rectangle 6">
            <a:extLst>
              <a:ext uri="{FF2B5EF4-FFF2-40B4-BE49-F238E27FC236}">
                <a16:creationId xmlns:a16="http://schemas.microsoft.com/office/drawing/2014/main" id="{47199022-9AA0-4B37-9A44-10F888852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30729" name="Picture 9">
            <a:extLst>
              <a:ext uri="{FF2B5EF4-FFF2-40B4-BE49-F238E27FC236}">
                <a16:creationId xmlns:a16="http://schemas.microsoft.com/office/drawing/2014/main" id="{06673E02-8861-4D43-8EA5-26A26824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994"/>
            <a:ext cx="41957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1666BFE-143B-4904-B7FC-03EA15E26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ea typeface="华文楷体" panose="02010600040101010101" pitchFamily="2" charset="-122"/>
              </a:rPr>
              <a:t>平面中的直线</a:t>
            </a:r>
            <a:r>
              <a:rPr lang="en-US" altLang="zh-CN" sz="4800" b="1">
                <a:ea typeface="华文楷体" panose="02010600040101010101" pitchFamily="2" charset="-122"/>
              </a:rPr>
              <a:t>-</a:t>
            </a:r>
            <a:r>
              <a:rPr lang="zh-CN" altLang="en-US" sz="4800" b="1">
                <a:ea typeface="华文楷体" panose="02010600040101010101" pitchFamily="2" charset="-122"/>
              </a:rPr>
              <a:t>目标和求解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28776D3E-30B7-4A9B-A30D-56DC3F8794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冷静一下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……</a:t>
            </a: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仔细想想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……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直觉上来看，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直线对区域的剖分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，表现为在区域中加上了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条分界线，也正是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区域边界与直线相交形成的一段</a:t>
            </a:r>
            <a:endParaRPr lang="en-US" altLang="zh-CN" sz="24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如果将直线划分成不同的段（闭区段和开区段都算），则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每个段剖分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个区域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每剖分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个区域，新增加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个区域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因此，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新增加的区域数应该等于新直线被划分的段数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!!!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OK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，我们的目标转移了：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新直线能够最多被划分成多少个段？</a:t>
            </a:r>
            <a:endParaRPr lang="en-US" altLang="zh-CN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10243" name="日期占位符 3">
            <a:extLst>
              <a:ext uri="{FF2B5EF4-FFF2-40B4-BE49-F238E27FC236}">
                <a16:creationId xmlns:a16="http://schemas.microsoft.com/office/drawing/2014/main" id="{DD490044-BEB0-4A12-B7A4-D1913ADE40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589DAA-0B76-449C-B604-F305EB42FA0F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0244" name="灯片编号占位符 4">
            <a:extLst>
              <a:ext uri="{FF2B5EF4-FFF2-40B4-BE49-F238E27FC236}">
                <a16:creationId xmlns:a16="http://schemas.microsoft.com/office/drawing/2014/main" id="{849D6C24-B1FE-451D-9A44-3D669E35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E9B189-F2BA-4CD0-8862-9551EC92317B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468327E5-D542-41CF-A545-87A3AE3CF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175ED788-C94B-49F1-9F35-8908AFA8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1752" name="Rectangle 6">
            <a:extLst>
              <a:ext uri="{FF2B5EF4-FFF2-40B4-BE49-F238E27FC236}">
                <a16:creationId xmlns:a16="http://schemas.microsoft.com/office/drawing/2014/main" id="{5EF615CC-CCD6-46AF-AC2A-2D606CF9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1753" name="Rectangle 8">
            <a:extLst>
              <a:ext uri="{FF2B5EF4-FFF2-40B4-BE49-F238E27FC236}">
                <a16:creationId xmlns:a16="http://schemas.microsoft.com/office/drawing/2014/main" id="{96A717B2-BBC7-4094-B9B0-77489D811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1B76508-9D92-4E36-B3DA-2A3B4AC15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ea typeface="华文楷体" panose="02010600040101010101" pitchFamily="2" charset="-122"/>
              </a:rPr>
              <a:t>平面中的直线</a:t>
            </a:r>
            <a:r>
              <a:rPr lang="en-US" altLang="zh-CN" sz="4800" b="1">
                <a:ea typeface="华文楷体" panose="02010600040101010101" pitchFamily="2" charset="-122"/>
              </a:rPr>
              <a:t>-</a:t>
            </a:r>
            <a:r>
              <a:rPr lang="zh-CN" altLang="en-US" sz="4800" b="1">
                <a:ea typeface="华文楷体" panose="02010600040101010101" pitchFamily="2" charset="-122"/>
              </a:rPr>
              <a:t>目标和求解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B07B4C19-0F39-4880-B278-C1F2B1A4A2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新直线被原区域的边界划分成各个段，原区域的边界又是原来的直线围成的，那么就是说，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新直线是被原直线划分成各个段</a:t>
            </a:r>
            <a:endParaRPr lang="en-US" altLang="zh-CN" sz="24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目标进一步转移：新直线最多能被原直线划分成多少个段？</a:t>
            </a:r>
            <a:endParaRPr lang="en-US" altLang="zh-CN" sz="2400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每条直线至多相交一次，因此新直线最多与原来的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- 1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直线相交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– 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次，形成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个段（注意两端开放的段）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倒着反推再反推，新直线最多剖分出来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个新的区域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!!!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So, we get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dirty="0" err="1">
                <a:latin typeface="+mj-lt"/>
                <a:ea typeface="华文楷体" pitchFamily="2" charset="-122"/>
              </a:rPr>
              <a:t>L</a:t>
            </a:r>
            <a:r>
              <a:rPr lang="en-US" altLang="zh-CN" sz="36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3600" dirty="0">
                <a:latin typeface="+mj-lt"/>
                <a:ea typeface="华文楷体" pitchFamily="2" charset="-122"/>
              </a:rPr>
              <a:t> ≤ L</a:t>
            </a:r>
            <a:r>
              <a:rPr lang="en-US" altLang="zh-CN" sz="3600" baseline="-25000" dirty="0">
                <a:latin typeface="+mj-lt"/>
                <a:ea typeface="华文楷体" pitchFamily="2" charset="-122"/>
              </a:rPr>
              <a:t>n-1</a:t>
            </a:r>
            <a:r>
              <a:rPr lang="en-US" altLang="zh-CN" sz="3600" dirty="0">
                <a:latin typeface="+mj-lt"/>
                <a:ea typeface="华文楷体" pitchFamily="2" charset="-122"/>
              </a:rPr>
              <a:t> + n</a:t>
            </a:r>
          </a:p>
        </p:txBody>
      </p:sp>
      <p:sp>
        <p:nvSpPr>
          <p:cNvPr id="10243" name="日期占位符 3">
            <a:extLst>
              <a:ext uri="{FF2B5EF4-FFF2-40B4-BE49-F238E27FC236}">
                <a16:creationId xmlns:a16="http://schemas.microsoft.com/office/drawing/2014/main" id="{1A092F97-32A2-4C8D-BAB7-E05BAC8DB8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589DAA-0B76-449C-B604-F305EB42FA0F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0244" name="灯片编号占位符 4">
            <a:extLst>
              <a:ext uri="{FF2B5EF4-FFF2-40B4-BE49-F238E27FC236}">
                <a16:creationId xmlns:a16="http://schemas.microsoft.com/office/drawing/2014/main" id="{E34D74CE-B463-47E0-82D5-3F51F826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C5AE0C-1EC5-43CD-ACCB-91C3C8F80A09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2774" name="Rectangle 4">
            <a:extLst>
              <a:ext uri="{FF2B5EF4-FFF2-40B4-BE49-F238E27FC236}">
                <a16:creationId xmlns:a16="http://schemas.microsoft.com/office/drawing/2014/main" id="{C6AD3ED8-0F1E-4990-BCC6-945B2E9D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75" name="Rectangle 5">
            <a:extLst>
              <a:ext uri="{FF2B5EF4-FFF2-40B4-BE49-F238E27FC236}">
                <a16:creationId xmlns:a16="http://schemas.microsoft.com/office/drawing/2014/main" id="{BF040D42-8644-4032-A79A-DE8CBD615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76" name="Rectangle 6">
            <a:extLst>
              <a:ext uri="{FF2B5EF4-FFF2-40B4-BE49-F238E27FC236}">
                <a16:creationId xmlns:a16="http://schemas.microsoft.com/office/drawing/2014/main" id="{373BE51C-29C7-4F8D-9DE9-6F3588F4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777" name="Rectangle 8">
            <a:extLst>
              <a:ext uri="{FF2B5EF4-FFF2-40B4-BE49-F238E27FC236}">
                <a16:creationId xmlns:a16="http://schemas.microsoft.com/office/drawing/2014/main" id="{28A1D987-AF24-42A9-BEAF-BEF86248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3E92989-867F-43A7-B7E7-238BC6F5E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ea typeface="华文楷体" panose="02010600040101010101" pitchFamily="2" charset="-122"/>
              </a:rPr>
              <a:t>平面中的直线</a:t>
            </a:r>
            <a:r>
              <a:rPr lang="en-US" altLang="zh-CN" sz="4800" b="1">
                <a:ea typeface="华文楷体" panose="02010600040101010101" pitchFamily="2" charset="-122"/>
              </a:rPr>
              <a:t>-</a:t>
            </a:r>
            <a:r>
              <a:rPr lang="zh-CN" altLang="en-US" sz="4800" b="1">
                <a:ea typeface="华文楷体" panose="02010600040101010101" pitchFamily="2" charset="-122"/>
              </a:rPr>
              <a:t>目标和求解</a:t>
            </a:r>
          </a:p>
        </p:txBody>
      </p:sp>
      <p:sp>
        <p:nvSpPr>
          <p:cNvPr id="11273" name="Rectangle 3">
            <a:extLst>
              <a:ext uri="{FF2B5EF4-FFF2-40B4-BE49-F238E27FC236}">
                <a16:creationId xmlns:a16="http://schemas.microsoft.com/office/drawing/2014/main" id="{457F74CD-19F1-4F61-AED2-2F38E7EE2F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628775"/>
            <a:ext cx="7704138" cy="46085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事实上，只要使第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条直线不与任何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条原来的直线相平行，就可以做到和每条直线相交，而且不经过原来的交点（确保它会被切割成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段）。（可以用数学归纳法</a:t>
            </a:r>
            <a:r>
              <a:rPr lang="zh-CN" altLang="en-US" sz="2400" dirty="0">
                <a:ea typeface="华文楷体" pitchFamily="2" charset="-122"/>
              </a:rPr>
              <a:t>较为严格地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证明）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这样就可以把前面的不等式变成等式。对应的递归方程为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L</a:t>
            </a:r>
            <a:r>
              <a:rPr lang="en-US" altLang="zh-CN" sz="3600" baseline="-25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0</a:t>
            </a:r>
            <a:r>
              <a:rPr lang="en-US" altLang="zh-CN" sz="36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= 1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L</a:t>
            </a:r>
            <a:r>
              <a:rPr lang="en-US" altLang="zh-CN" sz="3600" baseline="-250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n</a:t>
            </a:r>
            <a:r>
              <a:rPr lang="en-US" altLang="zh-CN" sz="36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= L</a:t>
            </a:r>
            <a:r>
              <a:rPr lang="en-US" altLang="zh-CN" sz="3600" baseline="-25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n-1</a:t>
            </a:r>
            <a:r>
              <a:rPr lang="en-US" altLang="zh-CN" sz="36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+ n</a:t>
            </a:r>
            <a:endParaRPr lang="zh-CN" altLang="en-US" sz="3600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看一下有没有问题。我们已知的小例子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L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1 </a:t>
            </a:r>
            <a:r>
              <a:rPr lang="en-US" altLang="zh-CN" sz="2400" dirty="0">
                <a:ea typeface="华文楷体" pitchFamily="2" charset="-122"/>
              </a:rPr>
              <a:t>= 2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L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2 </a:t>
            </a:r>
            <a:r>
              <a:rPr lang="en-US" altLang="zh-CN" sz="2400" dirty="0">
                <a:ea typeface="华文楷体" pitchFamily="2" charset="-122"/>
              </a:rPr>
              <a:t>= 4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L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3</a:t>
            </a:r>
            <a:r>
              <a:rPr lang="en-US" altLang="zh-CN" sz="2400" dirty="0">
                <a:ea typeface="华文楷体" pitchFamily="2" charset="-122"/>
              </a:rPr>
              <a:t> = 7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都符合这个递归方程，结论是对的。（可惜这个</a:t>
            </a:r>
            <a:r>
              <a:rPr lang="zh-CN" altLang="en-US" sz="2400" dirty="0">
                <a:ea typeface="华文楷体" pitchFamily="2" charset="-122"/>
              </a:rPr>
              <a:t>解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不是封闭形式的）</a:t>
            </a:r>
          </a:p>
        </p:txBody>
      </p:sp>
      <p:sp>
        <p:nvSpPr>
          <p:cNvPr id="11270" name="日期占位符 5">
            <a:extLst>
              <a:ext uri="{FF2B5EF4-FFF2-40B4-BE49-F238E27FC236}">
                <a16:creationId xmlns:a16="http://schemas.microsoft.com/office/drawing/2014/main" id="{320D6733-0695-4C97-9C4F-82BD9AE5B3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CC469E-0565-4A78-97F8-71E5680C2B30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1271" name="灯片编号占位符 6">
            <a:extLst>
              <a:ext uri="{FF2B5EF4-FFF2-40B4-BE49-F238E27FC236}">
                <a16:creationId xmlns:a16="http://schemas.microsoft.com/office/drawing/2014/main" id="{80FA91D5-C646-48FF-92D1-7F9BF368DB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7ECF3C-3E76-4401-8B25-67EA548AE3E0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B9A6D77E-C63B-4D73-87B9-10D6122E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3799" name="Rectangle 5">
            <a:extLst>
              <a:ext uri="{FF2B5EF4-FFF2-40B4-BE49-F238E27FC236}">
                <a16:creationId xmlns:a16="http://schemas.microsoft.com/office/drawing/2014/main" id="{3B86D138-E371-4782-AF6E-EB6791C1F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3800" name="Rectangle 6">
            <a:extLst>
              <a:ext uri="{FF2B5EF4-FFF2-40B4-BE49-F238E27FC236}">
                <a16:creationId xmlns:a16="http://schemas.microsoft.com/office/drawing/2014/main" id="{0E5D1161-F22B-47AF-A6B8-FFF50A39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3801" name="Rectangle 8">
            <a:extLst>
              <a:ext uri="{FF2B5EF4-FFF2-40B4-BE49-F238E27FC236}">
                <a16:creationId xmlns:a16="http://schemas.microsoft.com/office/drawing/2014/main" id="{CFFC194A-36A9-4613-A846-1739E7B9D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D8184B6-BEE2-431A-BCDC-0B151E1AF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平面中的直线</a:t>
            </a:r>
            <a:r>
              <a:rPr lang="en-US" altLang="zh-CN" b="1">
                <a:ea typeface="华文楷体" panose="02010600040101010101" pitchFamily="2" charset="-122"/>
              </a:rPr>
              <a:t>-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</a:p>
        </p:txBody>
      </p:sp>
      <p:sp>
        <p:nvSpPr>
          <p:cNvPr id="12296" name="Rectangle 3">
            <a:extLst>
              <a:ext uri="{FF2B5EF4-FFF2-40B4-BE49-F238E27FC236}">
                <a16:creationId xmlns:a16="http://schemas.microsoft.com/office/drawing/2014/main" id="{C9D8C755-A0A0-45AA-B31B-60056AB39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为了取得封闭形式解，看一下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L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的序列，能猜出什么？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4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7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16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很难发现规律。变一下策略，索性把递归式完全“展开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/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摊开”，看看能发现什么：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L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= L</a:t>
            </a:r>
            <a:r>
              <a:rPr lang="en-US" altLang="zh-CN" sz="2400" baseline="-25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n-1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+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		     = L</a:t>
            </a:r>
            <a:r>
              <a:rPr lang="en-US" altLang="zh-CN" sz="2400" baseline="-25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n-2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+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(n - 1) + 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a typeface="华文楷体" pitchFamily="2" charset="-122"/>
              </a:rPr>
              <a:t>		     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= L</a:t>
            </a:r>
            <a:r>
              <a:rPr lang="en-US" altLang="zh-CN" sz="2400" baseline="-25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n-3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+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(n - 2) + (n - 1) + 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a typeface="华文楷体" pitchFamily="2" charset="-122"/>
              </a:rPr>
              <a:t>		        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……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a typeface="华文楷体" pitchFamily="2" charset="-122"/>
              </a:rPr>
              <a:t>		     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=L</a:t>
            </a:r>
            <a:r>
              <a:rPr lang="en-US" altLang="zh-CN" sz="2400" baseline="-25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+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1 + 2 + …… + (n - 2) + (n – 1) + 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a typeface="华文楷体" pitchFamily="2" charset="-122"/>
              </a:rPr>
              <a:t>		     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= 1 + </a:t>
            </a:r>
            <a:r>
              <a:rPr lang="en-US" altLang="zh-CN" sz="2400" dirty="0" err="1">
                <a:solidFill>
                  <a:srgbClr val="FF0000"/>
                </a:solidFill>
                <a:latin typeface="+mj-lt"/>
                <a:ea typeface="华文楷体" pitchFamily="2" charset="-122"/>
              </a:rPr>
              <a:t>S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 (</a:t>
            </a:r>
            <a:r>
              <a:rPr lang="en-US" altLang="zh-CN" sz="2400" dirty="0" err="1">
                <a:solidFill>
                  <a:srgbClr val="FF0000"/>
                </a:solidFill>
                <a:ea typeface="华文楷体" pitchFamily="2" charset="-122"/>
              </a:rPr>
              <a:t>Sn</a:t>
            </a:r>
            <a:r>
              <a:rPr lang="zh-CN" altLang="en-US" sz="2400" dirty="0">
                <a:solidFill>
                  <a:srgbClr val="FF0000"/>
                </a:solidFill>
                <a:ea typeface="华文楷体" pitchFamily="2" charset="-122"/>
              </a:rPr>
              <a:t>表示前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ea typeface="华文楷体" pitchFamily="2" charset="-122"/>
              </a:rPr>
              <a:t>个正整数之和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	</a:t>
            </a: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也就是说，</a:t>
            </a:r>
            <a:r>
              <a:rPr lang="en-US" altLang="zh-CN" sz="2400" dirty="0">
                <a:ea typeface="华文楷体" pitchFamily="2" charset="-122"/>
              </a:rPr>
              <a:t> </a:t>
            </a:r>
            <a:r>
              <a:rPr lang="en-US" altLang="zh-CN" sz="2400" dirty="0" err="1">
                <a:ea typeface="华文楷体" pitchFamily="2" charset="-122"/>
              </a:rPr>
              <a:t>L</a:t>
            </a:r>
            <a:r>
              <a:rPr lang="en-US" altLang="zh-CN" sz="2400" baseline="-25000" dirty="0" err="1"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等于前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个正整数的和 </a:t>
            </a:r>
            <a:r>
              <a:rPr lang="en-US" altLang="zh-CN" sz="2400" dirty="0" err="1">
                <a:ea typeface="华文楷体" pitchFamily="2" charset="-122"/>
              </a:rPr>
              <a:t>S</a:t>
            </a:r>
            <a:r>
              <a:rPr lang="en-US" altLang="zh-CN" sz="2400" baseline="-25000" dirty="0" err="1"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加上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。</a:t>
            </a:r>
          </a:p>
        </p:txBody>
      </p:sp>
      <p:sp>
        <p:nvSpPr>
          <p:cNvPr id="12293" name="日期占位符 3">
            <a:extLst>
              <a:ext uri="{FF2B5EF4-FFF2-40B4-BE49-F238E27FC236}">
                <a16:creationId xmlns:a16="http://schemas.microsoft.com/office/drawing/2014/main" id="{FD61A8EB-68DA-42DB-B0D9-6036A46707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E57EF6-023A-45FA-A103-0EC1E8D9F034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C72C2108-406F-4B97-A00F-3D4F5B2A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504BAE-0CA5-48D2-B3A7-62AACF8660F5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22" name="Rectangle 4">
            <a:extLst>
              <a:ext uri="{FF2B5EF4-FFF2-40B4-BE49-F238E27FC236}">
                <a16:creationId xmlns:a16="http://schemas.microsoft.com/office/drawing/2014/main" id="{EA7B6E6C-1E48-4445-BF13-5C7B5D362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823" name="Rectangle 5">
            <a:extLst>
              <a:ext uri="{FF2B5EF4-FFF2-40B4-BE49-F238E27FC236}">
                <a16:creationId xmlns:a16="http://schemas.microsoft.com/office/drawing/2014/main" id="{CDF9DE78-4AF4-4191-9540-359DA80C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824" name="Rectangle 6">
            <a:extLst>
              <a:ext uri="{FF2B5EF4-FFF2-40B4-BE49-F238E27FC236}">
                <a16:creationId xmlns:a16="http://schemas.microsoft.com/office/drawing/2014/main" id="{8132D143-BCF1-44C9-82FD-12BB48D9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825" name="Rectangle 8">
            <a:extLst>
              <a:ext uri="{FF2B5EF4-FFF2-40B4-BE49-F238E27FC236}">
                <a16:creationId xmlns:a16="http://schemas.microsoft.com/office/drawing/2014/main" id="{3B45F112-1138-4B77-9E6F-FE67BB97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3B94CF75-A4BC-42E0-A3CC-6236691F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827" name="Rectangle 12">
            <a:extLst>
              <a:ext uri="{FF2B5EF4-FFF2-40B4-BE49-F238E27FC236}">
                <a16:creationId xmlns:a16="http://schemas.microsoft.com/office/drawing/2014/main" id="{1ACD914A-7227-411D-AE14-CD4BBD07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AA4D7FC-B1E8-4AFE-8B1D-DBA68A1B2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平面中的直线</a:t>
            </a:r>
            <a:r>
              <a:rPr lang="en-US" altLang="zh-CN" b="1">
                <a:ea typeface="华文楷体" panose="02010600040101010101" pitchFamily="2" charset="-122"/>
              </a:rPr>
              <a:t>-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5B85E380-1AAA-409E-AC6B-55F18AFB5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在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CM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课程中，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S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会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经常会出现，我们把它的小值做成表。下一次再遇到它们的时候，希望能够一眼就瞧出来：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这些值被称为三角形数（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Triangular Numbers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，杨辉三角比这个更复杂），因为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S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是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行三角形阵中圆孔的个数。譬如普通的四行阵就有</a:t>
            </a:r>
            <a:r>
              <a:rPr lang="en-US" altLang="zh-CN" sz="2400" dirty="0">
                <a:ea typeface="华文楷体" pitchFamily="2" charset="-122"/>
              </a:rPr>
              <a:t>S</a:t>
            </a:r>
            <a:r>
              <a:rPr lang="en-US" altLang="zh-CN" sz="2400" baseline="-25000" dirty="0">
                <a:ea typeface="华文楷体" pitchFamily="2" charset="-122"/>
              </a:rPr>
              <a:t>4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= 10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个圆孔。</a:t>
            </a:r>
          </a:p>
        </p:txBody>
      </p:sp>
      <p:sp>
        <p:nvSpPr>
          <p:cNvPr id="13315" name="日期占位符 3">
            <a:extLst>
              <a:ext uri="{FF2B5EF4-FFF2-40B4-BE49-F238E27FC236}">
                <a16:creationId xmlns:a16="http://schemas.microsoft.com/office/drawing/2014/main" id="{419236F1-507E-41A0-B8A1-76DB803733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91C8DE-1904-496D-BE0E-2F1A89A227B2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3316" name="灯片编号占位符 4">
            <a:extLst>
              <a:ext uri="{FF2B5EF4-FFF2-40B4-BE49-F238E27FC236}">
                <a16:creationId xmlns:a16="http://schemas.microsoft.com/office/drawing/2014/main" id="{96AB18E4-D286-40A7-AFD0-F88EDE2B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4B7C98-EDDE-4C63-8497-807A5C6EB9F9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7345C892-A937-4D57-9730-D98A3366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847" name="Rectangle 5">
            <a:extLst>
              <a:ext uri="{FF2B5EF4-FFF2-40B4-BE49-F238E27FC236}">
                <a16:creationId xmlns:a16="http://schemas.microsoft.com/office/drawing/2014/main" id="{41A03BB8-86B5-41E3-B52D-7CB7F0A6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848" name="Rectangle 6">
            <a:extLst>
              <a:ext uri="{FF2B5EF4-FFF2-40B4-BE49-F238E27FC236}">
                <a16:creationId xmlns:a16="http://schemas.microsoft.com/office/drawing/2014/main" id="{84675B4B-24BF-4E48-8795-23FC9124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35849" name="Picture 7">
            <a:extLst>
              <a:ext uri="{FF2B5EF4-FFF2-40B4-BE49-F238E27FC236}">
                <a16:creationId xmlns:a16="http://schemas.microsoft.com/office/drawing/2014/main" id="{9CCEA77B-DC5D-4742-8C18-236D8C357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565400"/>
            <a:ext cx="77041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8">
            <a:extLst>
              <a:ext uri="{FF2B5EF4-FFF2-40B4-BE49-F238E27FC236}">
                <a16:creationId xmlns:a16="http://schemas.microsoft.com/office/drawing/2014/main" id="{C6CD766B-9527-49EC-A606-86564CF0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300663"/>
            <a:ext cx="1439863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Rectangle 14">
            <a:extLst>
              <a:ext uri="{FF2B5EF4-FFF2-40B4-BE49-F238E27FC236}">
                <a16:creationId xmlns:a16="http://schemas.microsoft.com/office/drawing/2014/main" id="{8BBB4E3B-C950-44EB-943F-5E1BCB970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B61610B-4DD9-45D6-82EA-B37A6FF0F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平面中的直线</a:t>
            </a:r>
            <a:r>
              <a:rPr lang="en-US" altLang="zh-CN" b="1">
                <a:ea typeface="华文楷体" panose="02010600040101010101" pitchFamily="2" charset="-122"/>
              </a:rPr>
              <a:t>-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</a:p>
        </p:txBody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30154FC6-D657-460D-B8CC-F0301182CD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ea typeface="华文楷体" pitchFamily="2" charset="-122"/>
              </a:rPr>
              <a:t>Gauss</a:t>
            </a:r>
            <a:r>
              <a:rPr lang="zh-CN" altLang="en-US" sz="2400" dirty="0">
                <a:ea typeface="华文楷体" pitchFamily="2" charset="-122"/>
              </a:rPr>
              <a:t>在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他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9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岁的时候</a:t>
            </a: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ea typeface="华文楷体" pitchFamily="2" charset="-122"/>
              </a:rPr>
              <a:t>1786</a:t>
            </a:r>
            <a:r>
              <a:rPr lang="zh-CN" altLang="en-US" sz="2400" dirty="0">
                <a:solidFill>
                  <a:srgbClr val="0000FF"/>
                </a:solidFill>
                <a:ea typeface="华文楷体" pitchFamily="2" charset="-122"/>
              </a:rPr>
              <a:t>年，</a:t>
            </a: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乾隆五十一年</a:t>
            </a: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  <a:sym typeface="Wingdings" pitchFamily="2" charset="2"/>
              </a:rPr>
              <a:t></a:t>
            </a:r>
            <a:r>
              <a:rPr lang="zh-CN" altLang="en-US" sz="2400" dirty="0">
                <a:solidFill>
                  <a:srgbClr val="0000FF"/>
                </a:solidFill>
                <a:ea typeface="华文楷体" pitchFamily="2" charset="-122"/>
              </a:rPr>
              <a:t>）</a:t>
            </a:r>
            <a:r>
              <a:rPr lang="zh-CN" altLang="en-US" sz="2400" dirty="0">
                <a:ea typeface="华文楷体" pitchFamily="2" charset="-122"/>
              </a:rPr>
              <a:t>提出了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计算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S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的方法：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计算过程很简单，我们直接给出结论：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S</a:t>
            </a:r>
            <a:r>
              <a:rPr lang="en-US" altLang="zh-CN" sz="2800" baseline="-250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= n (n + 1) / 2</a:t>
            </a:r>
            <a:endParaRPr lang="zh-CN" altLang="en-US" sz="2800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14340" name="日期占位符 3">
            <a:extLst>
              <a:ext uri="{FF2B5EF4-FFF2-40B4-BE49-F238E27FC236}">
                <a16:creationId xmlns:a16="http://schemas.microsoft.com/office/drawing/2014/main" id="{91B79FB7-90B5-40FC-AB24-4E6389368B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E76A7B-95A5-4A29-AACE-7932D8964481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4341" name="灯片编号占位符 4">
            <a:extLst>
              <a:ext uri="{FF2B5EF4-FFF2-40B4-BE49-F238E27FC236}">
                <a16:creationId xmlns:a16="http://schemas.microsoft.com/office/drawing/2014/main" id="{3884E030-F94C-4761-BDEA-B675D9E5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43B463-4723-4CF1-8919-DC2D1029A54B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B310E18B-4501-44AB-BBAA-541096973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6871" name="Rectangle 5">
            <a:extLst>
              <a:ext uri="{FF2B5EF4-FFF2-40B4-BE49-F238E27FC236}">
                <a16:creationId xmlns:a16="http://schemas.microsoft.com/office/drawing/2014/main" id="{687C1351-5192-475B-9DE0-61C5E634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6872" name="Rectangle 6">
            <a:extLst>
              <a:ext uri="{FF2B5EF4-FFF2-40B4-BE49-F238E27FC236}">
                <a16:creationId xmlns:a16="http://schemas.microsoft.com/office/drawing/2014/main" id="{26048FFC-EF22-4264-99B4-282B4102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6873" name="Rectangle 7">
            <a:extLst>
              <a:ext uri="{FF2B5EF4-FFF2-40B4-BE49-F238E27FC236}">
                <a16:creationId xmlns:a16="http://schemas.microsoft.com/office/drawing/2014/main" id="{0838974F-13DF-4E64-993D-EBF608D6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36874" name="Picture 9">
            <a:extLst>
              <a:ext uri="{FF2B5EF4-FFF2-40B4-BE49-F238E27FC236}">
                <a16:creationId xmlns:a16="http://schemas.microsoft.com/office/drawing/2014/main" id="{F4165A4D-53B7-4744-B050-364AC59BC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74898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Rectangle 11">
            <a:extLst>
              <a:ext uri="{FF2B5EF4-FFF2-40B4-BE49-F238E27FC236}">
                <a16:creationId xmlns:a16="http://schemas.microsoft.com/office/drawing/2014/main" id="{BDAD2951-91B1-4AFB-886E-E14187DE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6876" name="Rectangle 13">
            <a:extLst>
              <a:ext uri="{FF2B5EF4-FFF2-40B4-BE49-F238E27FC236}">
                <a16:creationId xmlns:a16="http://schemas.microsoft.com/office/drawing/2014/main" id="{8C9A786D-80CB-4A1B-8416-9357533C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EC86CBB-0D69-4B8A-B741-F8CDF8F9F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平面中的直线</a:t>
            </a:r>
            <a:r>
              <a:rPr lang="en-US" altLang="zh-CN" b="1">
                <a:ea typeface="华文楷体" panose="02010600040101010101" pitchFamily="2" charset="-122"/>
              </a:rPr>
              <a:t>-</a:t>
            </a:r>
            <a:r>
              <a:rPr lang="zh-CN" altLang="en-US" b="1">
                <a:ea typeface="华文楷体" panose="02010600040101010101" pitchFamily="2" charset="-122"/>
              </a:rPr>
              <a:t>递归方程求解</a:t>
            </a:r>
          </a:p>
        </p:txBody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95200DAB-FC54-4059-9FEC-283E391C2D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这样就得到了结果：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solidFill>
                  <a:srgbClr val="0000FF"/>
                </a:solidFill>
                <a:ea typeface="华文楷体" pitchFamily="2" charset="-122"/>
              </a:rPr>
              <a:t>L</a:t>
            </a:r>
            <a:r>
              <a:rPr lang="en-US" altLang="zh-CN" baseline="-25000" dirty="0" err="1">
                <a:solidFill>
                  <a:srgbClr val="0000FF"/>
                </a:solidFill>
                <a:ea typeface="华文楷体" pitchFamily="2" charset="-122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 = n (n + 1) / 2 + 1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上面的结论是</a:t>
            </a:r>
            <a:r>
              <a:rPr lang="zh-CN" altLang="en-US" sz="2400" dirty="0">
                <a:ea typeface="华文楷体" pitchFamily="2" charset="-122"/>
              </a:rPr>
              <a:t>部分地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凭借直觉得到的，我们可以用数学归纳法给出更严格的证明。其中的归纳演绎步骤是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			       </a:t>
            </a:r>
            <a:r>
              <a:rPr lang="en-US" altLang="zh-CN" sz="28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L</a:t>
            </a:r>
            <a:r>
              <a:rPr lang="en-US" altLang="zh-CN" baseline="-25000" dirty="0" err="1">
                <a:solidFill>
                  <a:srgbClr val="0000FF"/>
                </a:solidFill>
                <a:ea typeface="华文楷体" pitchFamily="2" charset="-12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= L</a:t>
            </a:r>
            <a:r>
              <a:rPr lang="en-US" altLang="zh-CN" baseline="-25000" dirty="0">
                <a:solidFill>
                  <a:srgbClr val="0000FF"/>
                </a:solidFill>
                <a:ea typeface="华文楷体" pitchFamily="2" charset="-122"/>
              </a:rPr>
              <a:t>n-1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+ 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				= [(n - 1) n / 2 + 1] + 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				= n (n + 1) / 2 + 1</a:t>
            </a:r>
            <a:endParaRPr lang="zh-CN" altLang="en-US" sz="2800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OK, now we’re completely sure about the above closed-form.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But,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到底什么是封闭形式解（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closed form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）？哪些又不是封闭形式解？</a:t>
            </a:r>
          </a:p>
        </p:txBody>
      </p:sp>
      <p:sp>
        <p:nvSpPr>
          <p:cNvPr id="15364" name="日期占位符 3">
            <a:extLst>
              <a:ext uri="{FF2B5EF4-FFF2-40B4-BE49-F238E27FC236}">
                <a16:creationId xmlns:a16="http://schemas.microsoft.com/office/drawing/2014/main" id="{3405C434-ECE4-454C-BA1D-E82F21D2D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197AE4-ACDF-4C9E-AE1A-3AB225A14BC0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5365" name="灯片编号占位符 4">
            <a:extLst>
              <a:ext uri="{FF2B5EF4-FFF2-40B4-BE49-F238E27FC236}">
                <a16:creationId xmlns:a16="http://schemas.microsoft.com/office/drawing/2014/main" id="{D84335FF-CCC1-40C6-9550-A0367FBD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3A2C1E-7A50-464D-BB25-23B31D76B097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id="{B91F11D3-9902-4144-A5AE-E6A71A3F5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7895" name="Rectangle 5">
            <a:extLst>
              <a:ext uri="{FF2B5EF4-FFF2-40B4-BE49-F238E27FC236}">
                <a16:creationId xmlns:a16="http://schemas.microsoft.com/office/drawing/2014/main" id="{CF390584-9D3C-4C6A-A9F7-3E4E8CDAC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7896" name="Rectangle 6">
            <a:extLst>
              <a:ext uri="{FF2B5EF4-FFF2-40B4-BE49-F238E27FC236}">
                <a16:creationId xmlns:a16="http://schemas.microsoft.com/office/drawing/2014/main" id="{EF38CB89-5638-4C9C-93C8-986849E87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7897" name="Rectangle 7">
            <a:extLst>
              <a:ext uri="{FF2B5EF4-FFF2-40B4-BE49-F238E27FC236}">
                <a16:creationId xmlns:a16="http://schemas.microsoft.com/office/drawing/2014/main" id="{B554AFF0-587D-4AEB-9722-A71C8F8B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A9FEE4C0-224C-4A2B-A032-2C4E3AB7A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7899" name="Rectangle 12">
            <a:extLst>
              <a:ext uri="{FF2B5EF4-FFF2-40B4-BE49-F238E27FC236}">
                <a16:creationId xmlns:a16="http://schemas.microsoft.com/office/drawing/2014/main" id="{1ACD5AF0-E98B-4370-B89A-FF029F07B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>
            <a:extLst>
              <a:ext uri="{FF2B5EF4-FFF2-40B4-BE49-F238E27FC236}">
                <a16:creationId xmlns:a16="http://schemas.microsoft.com/office/drawing/2014/main" id="{ABBB68DA-002B-4BA4-A327-89AFFE103C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2420938"/>
            <a:ext cx="8353425" cy="1944687"/>
          </a:xfrm>
        </p:spPr>
        <p:txBody>
          <a:bodyPr rtlCol="0">
            <a:noAutofit/>
          </a:bodyPr>
          <a:lstStyle/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ea typeface="华文楷体" pitchFamily="2" charset="-122"/>
              </a:rPr>
              <a:t>1.1 </a:t>
            </a:r>
            <a:r>
              <a:rPr lang="zh-CN" altLang="en-US" sz="5400" dirty="0">
                <a:ea typeface="华文楷体" pitchFamily="2" charset="-122"/>
              </a:rPr>
              <a:t>汉诺塔</a:t>
            </a:r>
            <a:endParaRPr lang="en-US" altLang="zh-CN" sz="5400" dirty="0">
              <a:ea typeface="华文楷体" pitchFamily="2" charset="-122"/>
            </a:endParaRPr>
          </a:p>
          <a:p>
            <a:pPr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latin typeface="+mj-lt"/>
                <a:ea typeface="华文楷体" pitchFamily="2" charset="-122"/>
              </a:rPr>
              <a:t>Hanoi Tower</a:t>
            </a:r>
            <a:endParaRPr lang="zh-CN" altLang="en-US" sz="5400" dirty="0">
              <a:latin typeface="+mj-lt"/>
              <a:ea typeface="华文楷体" pitchFamily="2" charset="-122"/>
            </a:endParaRPr>
          </a:p>
        </p:txBody>
      </p:sp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3149D609-3640-4721-8927-5D86D9263C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E3655-9548-45E6-BBA4-8A39D1549EB7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3011" name="灯片编号占位符 4">
            <a:extLst>
              <a:ext uri="{FF2B5EF4-FFF2-40B4-BE49-F238E27FC236}">
                <a16:creationId xmlns:a16="http://schemas.microsoft.com/office/drawing/2014/main" id="{0133816B-1A4B-42AE-835C-BED9C75A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594858-3962-43AD-8166-D1C95726F68F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3D710C4-B979-48D3-8978-573ED1F15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ea typeface="华文楷体" panose="02010600040101010101" pitchFamily="2" charset="-122"/>
              </a:rPr>
              <a:t>平面中的直线</a:t>
            </a:r>
            <a:r>
              <a:rPr lang="en-US" altLang="zh-CN" sz="4800" b="1">
                <a:ea typeface="华文楷体" panose="02010600040101010101" pitchFamily="2" charset="-122"/>
              </a:rPr>
              <a:t>—</a:t>
            </a:r>
            <a:r>
              <a:rPr lang="zh-CN" altLang="en-US" sz="4800" b="1">
                <a:ea typeface="华文楷体" panose="02010600040101010101" pitchFamily="2" charset="-122"/>
              </a:rPr>
              <a:t>封闭形式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50567644-2AD8-4BB8-B4B5-B9F93AA1A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对一个量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f (n)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的表达式而言，如果能够最多用</a:t>
            </a:r>
            <a:r>
              <a:rPr lang="zh-CN" altLang="en-US" sz="2400" b="1" u="sng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固定次数（此次数</a:t>
            </a:r>
            <a:r>
              <a:rPr lang="zh-CN" altLang="en-US" sz="2400" b="1" u="sng" dirty="0">
                <a:solidFill>
                  <a:srgbClr val="FF0000"/>
                </a:solidFill>
                <a:ea typeface="华文楷体" pitchFamily="2" charset="-122"/>
              </a:rPr>
              <a:t>独立于</a:t>
            </a:r>
            <a:r>
              <a:rPr lang="en-US" altLang="zh-CN" sz="2400" b="1" u="sng" dirty="0">
                <a:solidFill>
                  <a:srgbClr val="FF0000"/>
                </a:solidFill>
                <a:ea typeface="华文楷体" pitchFamily="2" charset="-122"/>
              </a:rPr>
              <a:t>n </a:t>
            </a:r>
            <a:r>
              <a:rPr lang="zh-CN" altLang="en-US" sz="2400" b="1" u="sng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）的“常用”标准运算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来算出结果，则称其为封闭形式的。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So,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、递归方程不是封闭形式，因为求解次数依赖于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、我们得到的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L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的结果是封闭形式的：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	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：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exp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—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	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L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：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+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</a:t>
            </a:r>
            <a:r>
              <a:rPr lang="en-US" altLang="zh-CN" sz="2400" dirty="0">
                <a:ea typeface="华文楷体" pitchFamily="2" charset="-122"/>
              </a:rPr>
              <a:t>×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</a:t>
            </a:r>
            <a:r>
              <a:rPr lang="en-US" altLang="zh-CN" sz="2400" dirty="0">
                <a:ea typeface="华文楷体" pitchFamily="2" charset="-122"/>
              </a:rPr>
              <a:t>÷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 + 2 + … + 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之类的和不是封闭的（用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…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省略了中间的加法计算，其次数与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有关）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4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n(n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＋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1)/2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等表达式是封闭的（</a:t>
            </a:r>
            <a:r>
              <a:rPr lang="en-US" altLang="zh-CN" sz="2400" dirty="0">
                <a:ea typeface="华文楷体" pitchFamily="2" charset="-122"/>
              </a:rPr>
              <a:t> 1</a:t>
            </a:r>
            <a:r>
              <a:rPr lang="zh-CN" altLang="en-US" sz="2400" dirty="0">
                <a:ea typeface="华文楷体" pitchFamily="2" charset="-122"/>
              </a:rPr>
              <a:t>次</a:t>
            </a:r>
            <a:r>
              <a:rPr lang="en-US" altLang="zh-CN" sz="2400" dirty="0">
                <a:ea typeface="华文楷体" pitchFamily="2" charset="-122"/>
              </a:rPr>
              <a:t>+</a:t>
            </a:r>
            <a:r>
              <a:rPr lang="zh-CN" altLang="en-US" sz="2400" dirty="0">
                <a:ea typeface="华文楷体" pitchFamily="2" charset="-122"/>
              </a:rPr>
              <a:t>，</a:t>
            </a:r>
            <a:r>
              <a:rPr lang="en-US" altLang="zh-CN" sz="2400" dirty="0">
                <a:ea typeface="华文楷体" pitchFamily="2" charset="-122"/>
              </a:rPr>
              <a:t>1</a:t>
            </a:r>
            <a:r>
              <a:rPr lang="zh-CN" altLang="en-US" sz="2400" dirty="0">
                <a:ea typeface="华文楷体" pitchFamily="2" charset="-122"/>
              </a:rPr>
              <a:t>次</a:t>
            </a:r>
            <a:r>
              <a:rPr lang="en-US" altLang="zh-CN" sz="2400" dirty="0">
                <a:ea typeface="华文楷体" pitchFamily="2" charset="-122"/>
              </a:rPr>
              <a:t>×</a:t>
            </a:r>
            <a:r>
              <a:rPr lang="zh-CN" altLang="en-US" sz="2400" dirty="0">
                <a:ea typeface="华文楷体" pitchFamily="2" charset="-122"/>
              </a:rPr>
              <a:t>，</a:t>
            </a:r>
            <a:r>
              <a:rPr lang="en-US" altLang="zh-CN" sz="2400" dirty="0">
                <a:ea typeface="华文楷体" pitchFamily="2" charset="-122"/>
              </a:rPr>
              <a:t>1</a:t>
            </a:r>
            <a:r>
              <a:rPr lang="zh-CN" altLang="en-US" sz="2400" dirty="0">
                <a:ea typeface="华文楷体" pitchFamily="2" charset="-122"/>
              </a:rPr>
              <a:t>次</a:t>
            </a:r>
            <a:r>
              <a:rPr lang="en-US" altLang="zh-CN" sz="2400" dirty="0">
                <a:ea typeface="华文楷体" pitchFamily="2" charset="-122"/>
              </a:rPr>
              <a:t>÷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）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5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n!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是不是呢？</a:t>
            </a:r>
            <a:endParaRPr lang="en-US" altLang="zh-CN" sz="2400" dirty="0">
              <a:latin typeface="+mj-lt"/>
              <a:ea typeface="华文楷体" pitchFamily="2" charset="-122"/>
            </a:endParaRPr>
          </a:p>
        </p:txBody>
      </p:sp>
      <p:sp>
        <p:nvSpPr>
          <p:cNvPr id="48130" name="日期占位符 3">
            <a:extLst>
              <a:ext uri="{FF2B5EF4-FFF2-40B4-BE49-F238E27FC236}">
                <a16:creationId xmlns:a16="http://schemas.microsoft.com/office/drawing/2014/main" id="{34D9B9BD-7933-4B5C-B711-4562E4B3F0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F7071A-502D-4A00-B75A-23AFE6302A6F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8131" name="灯片编号占位符 4">
            <a:extLst>
              <a:ext uri="{FF2B5EF4-FFF2-40B4-BE49-F238E27FC236}">
                <a16:creationId xmlns:a16="http://schemas.microsoft.com/office/drawing/2014/main" id="{B0697CB0-0925-4D68-8987-9D3C01B6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245F44-938C-4D46-9A9A-0B0111705892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1256A95E-C83E-4808-8019-1BDF36F89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8919" name="Rectangle 5">
            <a:extLst>
              <a:ext uri="{FF2B5EF4-FFF2-40B4-BE49-F238E27FC236}">
                <a16:creationId xmlns:a16="http://schemas.microsoft.com/office/drawing/2014/main" id="{CE722FC2-6978-4370-A8A8-35D7ACB2C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52C95F40-5F54-4402-A0B2-C342182E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89670C5C-8349-43BB-A72E-62590114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79A4ED83-1F94-4C1C-8335-03727872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平面中的直线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封闭形式</a:t>
            </a:r>
            <a:endParaRPr lang="zh-CN" altLang="en-US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43870BBE-5E3A-427D-B522-237D1971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关于</a:t>
            </a:r>
            <a:r>
              <a:rPr lang="en-US" altLang="zh-CN" dirty="0">
                <a:ea typeface="华文楷体" panose="02010600040101010101" pitchFamily="2" charset="-122"/>
              </a:rPr>
              <a:t>n!</a:t>
            </a:r>
            <a:r>
              <a:rPr lang="zh-CN" altLang="en-US" dirty="0">
                <a:ea typeface="华文楷体" panose="02010600040101010101" pitchFamily="2" charset="-122"/>
              </a:rPr>
              <a:t>等封闭形式的例外情形：</a:t>
            </a:r>
            <a:endParaRPr lang="en-US" altLang="zh-CN" dirty="0"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ea typeface="华文楷体" panose="02010600040101010101" pitchFamily="2" charset="-122"/>
              </a:rPr>
              <a:t>1</a:t>
            </a:r>
            <a:r>
              <a:rPr lang="zh-CN" altLang="en-US" dirty="0">
                <a:ea typeface="华文楷体" panose="02010600040101010101" pitchFamily="2" charset="-122"/>
              </a:rPr>
              <a:t>、简单闭形式的总数是有限的，而一些常用、重要的递归方程并没有简单闭形式</a:t>
            </a:r>
            <a:endParaRPr lang="en-US" altLang="zh-CN" dirty="0"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</a:t>
            </a:r>
            <a:r>
              <a:rPr lang="zh-CN" altLang="en-US" dirty="0">
                <a:ea typeface="华文楷体" panose="02010600040101010101" pitchFamily="2" charset="-122"/>
              </a:rPr>
              <a:t>、为了更好地表达数学运算结果，我们就增加了一些“常用”的标准运算，以扩展封闭形式的范围。例如阶乘</a:t>
            </a:r>
            <a:r>
              <a:rPr lang="en-US" altLang="zh-CN" dirty="0">
                <a:ea typeface="华文楷体" panose="02010600040101010101" pitchFamily="2" charset="-122"/>
              </a:rPr>
              <a:t>n!</a:t>
            </a:r>
            <a:r>
              <a:rPr lang="zh-CN" altLang="en-US" dirty="0">
                <a:ea typeface="华文楷体" panose="02010600040101010101" pitchFamily="2" charset="-122"/>
              </a:rPr>
              <a:t> （尽管它的等价形式</a:t>
            </a:r>
            <a:r>
              <a:rPr lang="en-US" altLang="zh-CN" dirty="0">
                <a:ea typeface="华文楷体" panose="02010600040101010101" pitchFamily="2" charset="-122"/>
              </a:rPr>
              <a:t>1·2·…·n</a:t>
            </a:r>
            <a:r>
              <a:rPr lang="zh-CN" altLang="en-US" dirty="0">
                <a:ea typeface="华文楷体" panose="02010600040101010101" pitchFamily="2" charset="-122"/>
              </a:rPr>
              <a:t>并不是封闭的），也就是说计算阶乘被视为</a:t>
            </a:r>
            <a:r>
              <a:rPr lang="en-US" altLang="zh-CN" dirty="0">
                <a:ea typeface="华文楷体" panose="02010600040101010101" pitchFamily="2" charset="-122"/>
              </a:rPr>
              <a:t>1</a:t>
            </a:r>
            <a:r>
              <a:rPr lang="zh-CN" altLang="en-US" dirty="0">
                <a:ea typeface="华文楷体" panose="02010600040101010101" pitchFamily="2" charset="-122"/>
              </a:rPr>
              <a:t>次运算。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5994C8-31F4-48C5-A479-DD8005E52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ea typeface="华文楷体" panose="02010600040101010101" pitchFamily="2" charset="-122"/>
              </a:rPr>
              <a:t>平面中的直线</a:t>
            </a:r>
            <a:r>
              <a:rPr lang="en-US" altLang="zh-CN" sz="4800" b="1">
                <a:ea typeface="华文楷体" panose="02010600040101010101" pitchFamily="2" charset="-122"/>
              </a:rPr>
              <a:t>—</a:t>
            </a:r>
            <a:r>
              <a:rPr lang="zh-CN" altLang="en-US" sz="4800" b="1">
                <a:ea typeface="华文楷体" panose="02010600040101010101" pitchFamily="2" charset="-122"/>
              </a:rPr>
              <a:t>变形</a:t>
            </a:r>
          </a:p>
        </p:txBody>
      </p:sp>
      <p:sp>
        <p:nvSpPr>
          <p:cNvPr id="16392" name="Rectangle 3">
            <a:extLst>
              <a:ext uri="{FF2B5EF4-FFF2-40B4-BE49-F238E27FC236}">
                <a16:creationId xmlns:a16="http://schemas.microsoft.com/office/drawing/2014/main" id="{9D72692C-7115-43E7-A13F-EDE60E825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下面考虑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Lines in Plane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问题的变形：用折线代替直线，每条</a:t>
            </a:r>
            <a:r>
              <a:rPr lang="zh-CN" altLang="en-US" sz="2400" dirty="0">
                <a:ea typeface="华文楷体" pitchFamily="2" charset="-122"/>
              </a:rPr>
              <a:t>折线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含一个“锐角的锯齿形转角”，那么平面中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条</a:t>
            </a:r>
            <a:r>
              <a:rPr lang="zh-CN" altLang="en-US" sz="2400" dirty="0">
                <a:ea typeface="华文楷体" pitchFamily="2" charset="-122"/>
              </a:rPr>
              <a:t>折线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围成的区域最多有多少呢？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先来观察一下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= 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= 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的情形：</a:t>
            </a:r>
            <a:r>
              <a:rPr lang="zh-CN" altLang="en-US" dirty="0">
                <a:latin typeface="+mj-lt"/>
                <a:ea typeface="华文楷体" pitchFamily="2" charset="-122"/>
              </a:rPr>
              <a:t> </a:t>
            </a:r>
          </a:p>
        </p:txBody>
      </p:sp>
      <p:sp>
        <p:nvSpPr>
          <p:cNvPr id="16389" name="日期占位符 3">
            <a:extLst>
              <a:ext uri="{FF2B5EF4-FFF2-40B4-BE49-F238E27FC236}">
                <a16:creationId xmlns:a16="http://schemas.microsoft.com/office/drawing/2014/main" id="{63B65174-1540-4129-AB47-EE96D08F5F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14748A-183F-492F-9D99-BA7F9D623046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6390" name="灯片编号占位符 4">
            <a:extLst>
              <a:ext uri="{FF2B5EF4-FFF2-40B4-BE49-F238E27FC236}">
                <a16:creationId xmlns:a16="http://schemas.microsoft.com/office/drawing/2014/main" id="{DE51ECD5-D702-496D-8BB7-508A736C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D62D93-B906-4234-975D-2E977CCAE896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7422DE92-A292-4F25-9D8E-3F29B0D85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0967" name="Rectangle 5">
            <a:extLst>
              <a:ext uri="{FF2B5EF4-FFF2-40B4-BE49-F238E27FC236}">
                <a16:creationId xmlns:a16="http://schemas.microsoft.com/office/drawing/2014/main" id="{A833B407-C65B-4458-9676-37130E69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0968" name="Rectangle 6">
            <a:extLst>
              <a:ext uri="{FF2B5EF4-FFF2-40B4-BE49-F238E27FC236}">
                <a16:creationId xmlns:a16="http://schemas.microsoft.com/office/drawing/2014/main" id="{79EA67BA-17FD-438A-9890-75C15E920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0969" name="Rectangle 7">
            <a:extLst>
              <a:ext uri="{FF2B5EF4-FFF2-40B4-BE49-F238E27FC236}">
                <a16:creationId xmlns:a16="http://schemas.microsoft.com/office/drawing/2014/main" id="{4A9B3AC7-AC13-42CD-B62A-6312B2F13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FB09314D-4969-48B1-8193-ECE5AF79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0971" name="Rectangle 12">
            <a:extLst>
              <a:ext uri="{FF2B5EF4-FFF2-40B4-BE49-F238E27FC236}">
                <a16:creationId xmlns:a16="http://schemas.microsoft.com/office/drawing/2014/main" id="{BE5C5E66-FEA7-40A7-89B8-788A8D67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0972" name="Rectangle 14">
            <a:extLst>
              <a:ext uri="{FF2B5EF4-FFF2-40B4-BE49-F238E27FC236}">
                <a16:creationId xmlns:a16="http://schemas.microsoft.com/office/drawing/2014/main" id="{6920436B-4570-488C-A9BB-996F6DCA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40973" name="Picture 15">
            <a:extLst>
              <a:ext uri="{FF2B5EF4-FFF2-40B4-BE49-F238E27FC236}">
                <a16:creationId xmlns:a16="http://schemas.microsoft.com/office/drawing/2014/main" id="{B052362B-0C88-46D3-99C1-019A0DC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213100"/>
            <a:ext cx="6192838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9CF31F6-8DBB-4C62-8ABF-E5D0B3046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ea typeface="华文楷体" panose="02010600040101010101" pitchFamily="2" charset="-122"/>
              </a:rPr>
              <a:t>平面中的直线</a:t>
            </a:r>
            <a:r>
              <a:rPr lang="en-US" altLang="zh-CN" sz="4800" b="1">
                <a:ea typeface="华文楷体" panose="02010600040101010101" pitchFamily="2" charset="-122"/>
              </a:rPr>
              <a:t>—</a:t>
            </a:r>
            <a:r>
              <a:rPr lang="zh-CN" altLang="en-US" sz="4800" b="1">
                <a:ea typeface="华文楷体" panose="02010600040101010101" pitchFamily="2" charset="-122"/>
              </a:rPr>
              <a:t>变形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3B6006CB-A844-40E4-8287-52866B42B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容易看出：每加入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条折线，就像加入了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条直线，只是这“两条”直线在交点处没有延伸，因此导致了区域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4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的合并（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变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）：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每加入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条新</a:t>
            </a:r>
            <a:r>
              <a:rPr lang="zh-CN" altLang="en-US" sz="2400" dirty="0">
                <a:ea typeface="华文楷体" pitchFamily="2" charset="-122"/>
              </a:rPr>
              <a:t>折线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，在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新增加区域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的数量中都要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至少减去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。同时，如果把拐点地放到一个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开区域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，使得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隐去的直线不会与原来的直线相交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，我们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只会减少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个区域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（严格的摆放方法见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Exercise 18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）</a:t>
            </a:r>
          </a:p>
        </p:txBody>
      </p:sp>
      <p:sp>
        <p:nvSpPr>
          <p:cNvPr id="17411" name="日期占位符 3">
            <a:extLst>
              <a:ext uri="{FF2B5EF4-FFF2-40B4-BE49-F238E27FC236}">
                <a16:creationId xmlns:a16="http://schemas.microsoft.com/office/drawing/2014/main" id="{4DB16DA9-FF01-40FC-97E9-482DC0D9FB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BC27B5-14F3-4DC2-BBCD-214E3ED2A70B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7412" name="灯片编号占位符 4">
            <a:extLst>
              <a:ext uri="{FF2B5EF4-FFF2-40B4-BE49-F238E27FC236}">
                <a16:creationId xmlns:a16="http://schemas.microsoft.com/office/drawing/2014/main" id="{49F8837D-4ECA-45E8-8C81-3CD636BF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F2ED9D-8F15-4401-986E-2D3AA01B62CD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id="{8264FF83-07DF-4C9A-9F3B-3C1D5B0F4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1991" name="Rectangle 5">
            <a:extLst>
              <a:ext uri="{FF2B5EF4-FFF2-40B4-BE49-F238E27FC236}">
                <a16:creationId xmlns:a16="http://schemas.microsoft.com/office/drawing/2014/main" id="{EB9E2BBD-7335-4882-9F24-1FD52B14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1992" name="Rectangle 6">
            <a:extLst>
              <a:ext uri="{FF2B5EF4-FFF2-40B4-BE49-F238E27FC236}">
                <a16:creationId xmlns:a16="http://schemas.microsoft.com/office/drawing/2014/main" id="{27E03A92-07F0-49F6-9F6B-CC8DE633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1993" name="Rectangle 7">
            <a:extLst>
              <a:ext uri="{FF2B5EF4-FFF2-40B4-BE49-F238E27FC236}">
                <a16:creationId xmlns:a16="http://schemas.microsoft.com/office/drawing/2014/main" id="{84B58754-A228-4885-B16A-96873D39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41994" name="Picture 8">
            <a:extLst>
              <a:ext uri="{FF2B5EF4-FFF2-40B4-BE49-F238E27FC236}">
                <a16:creationId xmlns:a16="http://schemas.microsoft.com/office/drawing/2014/main" id="{69A09629-8F82-4937-A7B5-5359C527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636838"/>
            <a:ext cx="37973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5" name="Rectangle 10">
            <a:extLst>
              <a:ext uri="{FF2B5EF4-FFF2-40B4-BE49-F238E27FC236}">
                <a16:creationId xmlns:a16="http://schemas.microsoft.com/office/drawing/2014/main" id="{309C2CBE-F07F-4828-9F4B-E8D11C1F3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92CD5E1-D62D-4496-8CA8-CBB3A8813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ea typeface="华文楷体" panose="02010600040101010101" pitchFamily="2" charset="-122"/>
              </a:rPr>
              <a:t>平面中的直线</a:t>
            </a:r>
            <a:r>
              <a:rPr lang="en-US" altLang="zh-CN" sz="4800" b="1">
                <a:ea typeface="华文楷体" panose="02010600040101010101" pitchFamily="2" charset="-122"/>
              </a:rPr>
              <a:t>—</a:t>
            </a:r>
            <a:r>
              <a:rPr lang="zh-CN" altLang="en-US" sz="4800" b="1">
                <a:ea typeface="华文楷体" panose="02010600040101010101" pitchFamily="2" charset="-122"/>
              </a:rPr>
              <a:t>变形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DF75D859-C5E3-4801-9496-36434678C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也就是说，新</a:t>
            </a:r>
            <a:r>
              <a:rPr lang="zh-CN" altLang="en-US" sz="2800" dirty="0">
                <a:ea typeface="华文楷体" pitchFamily="2" charset="-122"/>
              </a:rPr>
              <a:t>折线 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增加的区域数为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2n – 2 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（先像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条直线一样考虑区域的剖分，得到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2n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，再考虑区域的合并，得到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-2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）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       Z</a:t>
            </a:r>
            <a:r>
              <a:rPr lang="en-US" altLang="zh-CN" baseline="-25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= Z</a:t>
            </a:r>
            <a:r>
              <a:rPr lang="en-US" altLang="zh-CN" baseline="-25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n-1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+ 2n – 2+1</a:t>
            </a: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+ 2n – 1+1-2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             = Z</a:t>
            </a:r>
            <a:r>
              <a:rPr lang="en-US" altLang="zh-CN" baseline="-25000" dirty="0">
                <a:solidFill>
                  <a:srgbClr val="0000FF"/>
                </a:solidFill>
                <a:ea typeface="华文楷体" pitchFamily="2" charset="-122"/>
              </a:rPr>
              <a:t>n-1</a:t>
            </a: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 + 4n – 3</a:t>
            </a:r>
            <a:endParaRPr lang="en-US" altLang="zh-CN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或者，先统一地</a:t>
            </a:r>
            <a:r>
              <a:rPr lang="zh-CN" altLang="en-US" sz="2400" dirty="0">
                <a:ea typeface="华文楷体" pitchFamily="2" charset="-122"/>
              </a:rPr>
              <a:t>像</a:t>
            </a:r>
            <a:r>
              <a:rPr lang="en-US" altLang="zh-CN" sz="2400" dirty="0">
                <a:ea typeface="华文楷体" pitchFamily="2" charset="-122"/>
              </a:rPr>
              <a:t>2n</a:t>
            </a:r>
            <a:r>
              <a:rPr lang="zh-CN" altLang="en-US" sz="2400" dirty="0">
                <a:ea typeface="华文楷体" pitchFamily="2" charset="-122"/>
              </a:rPr>
              <a:t>条直线一样考虑区域的剖分，得到</a:t>
            </a:r>
            <a:r>
              <a:rPr lang="en-US" altLang="zh-CN" sz="2400" dirty="0">
                <a:ea typeface="华文楷体" pitchFamily="2" charset="-122"/>
              </a:rPr>
              <a:t>L</a:t>
            </a:r>
            <a:r>
              <a:rPr lang="en-US" altLang="zh-CN" sz="2400" baseline="-25000" dirty="0">
                <a:ea typeface="华文楷体" pitchFamily="2" charset="-122"/>
              </a:rPr>
              <a:t>2n</a:t>
            </a:r>
            <a:r>
              <a:rPr lang="zh-CN" altLang="en-US" sz="2400" dirty="0">
                <a:ea typeface="华文楷体" pitchFamily="2" charset="-122"/>
              </a:rPr>
              <a:t>；再考虑区域的合并，得到</a:t>
            </a:r>
            <a:r>
              <a:rPr lang="en-US" altLang="zh-CN" sz="2400" dirty="0">
                <a:ea typeface="华文楷体" pitchFamily="2" charset="-122"/>
              </a:rPr>
              <a:t>-2n</a:t>
            </a:r>
            <a:r>
              <a:rPr lang="zh-CN" altLang="en-US" sz="2400" dirty="0">
                <a:ea typeface="华文楷体" pitchFamily="2" charset="-122"/>
              </a:rPr>
              <a:t>，所以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Z</a:t>
            </a:r>
            <a:r>
              <a:rPr lang="en-US" altLang="zh-CN" baseline="-25000" dirty="0">
                <a:solidFill>
                  <a:srgbClr val="0000FF"/>
                </a:solidFill>
                <a:ea typeface="华文楷体" pitchFamily="2" charset="-122"/>
              </a:rPr>
              <a:t>n </a:t>
            </a: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= 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L</a:t>
            </a:r>
            <a:r>
              <a:rPr lang="en-US" altLang="zh-CN" baseline="-25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2n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– 2n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= 2n(2n + 1) / 2 + 1 – 2n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= 2n</a:t>
            </a:r>
            <a:r>
              <a:rPr lang="en-US" altLang="zh-CN" baseline="30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– n + 1</a:t>
            </a:r>
            <a:endParaRPr lang="zh-CN" altLang="en-US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17411" name="日期占位符 3">
            <a:extLst>
              <a:ext uri="{FF2B5EF4-FFF2-40B4-BE49-F238E27FC236}">
                <a16:creationId xmlns:a16="http://schemas.microsoft.com/office/drawing/2014/main" id="{8F814125-DF86-4685-B168-A1D9A6CBD2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BC27B5-14F3-4DC2-BBCD-214E3ED2A70B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7412" name="灯片编号占位符 4">
            <a:extLst>
              <a:ext uri="{FF2B5EF4-FFF2-40B4-BE49-F238E27FC236}">
                <a16:creationId xmlns:a16="http://schemas.microsoft.com/office/drawing/2014/main" id="{4BDD0B02-A1F6-4730-B076-F4CD0CE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16C06B-A8F1-4247-94E9-BA090F31400B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FA299B78-88BD-4758-927E-8DF3016C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68BB9AC4-D361-47B7-A1A2-6531DCACD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0AD4646D-7F77-4063-B930-262A2A7D5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3017" name="Rectangle 7">
            <a:extLst>
              <a:ext uri="{FF2B5EF4-FFF2-40B4-BE49-F238E27FC236}">
                <a16:creationId xmlns:a16="http://schemas.microsoft.com/office/drawing/2014/main" id="{05A4D7BE-58B7-482C-AB6A-CE5D31350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DD0F64CE-FBED-41CC-900B-04F66A328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D9CA1926-C2C3-45D5-91F1-A8315211F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ea typeface="华文楷体" panose="02010600040101010101" pitchFamily="2" charset="-122"/>
              </a:rPr>
              <a:t>平面中的直线</a:t>
            </a:r>
            <a:r>
              <a:rPr lang="en-US" altLang="zh-CN" sz="4800" b="1">
                <a:ea typeface="华文楷体" panose="02010600040101010101" pitchFamily="2" charset="-122"/>
              </a:rPr>
              <a:t>-</a:t>
            </a:r>
            <a:r>
              <a:rPr lang="zh-CN" altLang="en-US" sz="4800" b="1">
                <a:ea typeface="华文楷体" panose="02010600040101010101" pitchFamily="2" charset="-122"/>
              </a:rPr>
              <a:t>变形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E1CB6FC-35AA-4302-9DAE-A4E8CD49E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对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L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Z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的封闭形式进行比较，我们发现对于大的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，有下面的关系，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因此，</a:t>
            </a:r>
            <a:r>
              <a:rPr lang="zh-CN" altLang="en-US" sz="2400" dirty="0">
                <a:ea typeface="华文楷体" pitchFamily="2" charset="-122"/>
              </a:rPr>
              <a:t>折线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情况得到的区域数目大概是直线情况的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4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倍。（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CM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的第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9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章会讨论如何分析整函数的近似状态，符号‘～’的定义可见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9.1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节）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问题：在前面的分析中，我们一直默认为锐角的</a:t>
            </a:r>
            <a:r>
              <a:rPr lang="zh-CN" altLang="en-US" sz="2400" dirty="0">
                <a:ea typeface="华文楷体" pitchFamily="2" charset="-122"/>
              </a:rPr>
              <a:t>折线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，那么</a:t>
            </a:r>
            <a:r>
              <a:rPr lang="zh-CN" altLang="en-US" sz="2400" dirty="0">
                <a:solidFill>
                  <a:srgbClr val="FF0000"/>
                </a:solidFill>
                <a:ea typeface="华文楷体" pitchFamily="2" charset="-122"/>
              </a:rPr>
              <a:t>折线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的角度对结论有没有影响呢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？</a:t>
            </a:r>
          </a:p>
        </p:txBody>
      </p:sp>
      <p:sp>
        <p:nvSpPr>
          <p:cNvPr id="18435" name="日期占位符 3">
            <a:extLst>
              <a:ext uri="{FF2B5EF4-FFF2-40B4-BE49-F238E27FC236}">
                <a16:creationId xmlns:a16="http://schemas.microsoft.com/office/drawing/2014/main" id="{8CB4B06B-4DE1-45A4-80AA-99774255C7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2A047C-D0CD-4505-8DC4-E254FF6C43C6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8436" name="灯片编号占位符 4">
            <a:extLst>
              <a:ext uri="{FF2B5EF4-FFF2-40B4-BE49-F238E27FC236}">
                <a16:creationId xmlns:a16="http://schemas.microsoft.com/office/drawing/2014/main" id="{A553D0C2-DDCE-4EFC-BEE4-855E5AD7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B8151A-0361-4C76-B221-CDE27B18EA6A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Rectangle 4">
            <a:extLst>
              <a:ext uri="{FF2B5EF4-FFF2-40B4-BE49-F238E27FC236}">
                <a16:creationId xmlns:a16="http://schemas.microsoft.com/office/drawing/2014/main" id="{62343C80-5A06-4E93-9506-F5C0CE51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32" name="Rectangle 5">
            <a:extLst>
              <a:ext uri="{FF2B5EF4-FFF2-40B4-BE49-F238E27FC236}">
                <a16:creationId xmlns:a16="http://schemas.microsoft.com/office/drawing/2014/main" id="{76B2F603-5888-4046-9630-5C98E614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33" name="Rectangle 6">
            <a:extLst>
              <a:ext uri="{FF2B5EF4-FFF2-40B4-BE49-F238E27FC236}">
                <a16:creationId xmlns:a16="http://schemas.microsoft.com/office/drawing/2014/main" id="{EFF506B0-946D-402C-8388-5609EF7D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34" name="Rectangle 7">
            <a:extLst>
              <a:ext uri="{FF2B5EF4-FFF2-40B4-BE49-F238E27FC236}">
                <a16:creationId xmlns:a16="http://schemas.microsoft.com/office/drawing/2014/main" id="{8D5D1A21-E564-4162-A6BB-C6C453A8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35" name="Rectangle 9">
            <a:extLst>
              <a:ext uri="{FF2B5EF4-FFF2-40B4-BE49-F238E27FC236}">
                <a16:creationId xmlns:a16="http://schemas.microsoft.com/office/drawing/2014/main" id="{2FACBC59-B613-456E-8DB8-33509B13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026" name="Object 8">
            <a:extLst>
              <a:ext uri="{FF2B5EF4-FFF2-40B4-BE49-F238E27FC236}">
                <a16:creationId xmlns:a16="http://schemas.microsoft.com/office/drawing/2014/main" id="{135A05C8-12FB-45A2-A0B8-F92D2D91B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133600"/>
          <a:ext cx="136842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647419" imgH="634725" progId="">
                  <p:embed/>
                </p:oleObj>
              </mc:Choice>
              <mc:Fallback>
                <p:oleObj name="Equation" r:id="rId4" imgW="647419" imgH="63472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133600"/>
                        <a:ext cx="1368425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BA0F4C7-9D1E-4DE1-BB7E-82EE5DCDD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More on Lines in the Plane</a:t>
            </a:r>
            <a:endParaRPr lang="zh-CN" altLang="en-US" sz="4800" b="1">
              <a:ea typeface="华文楷体" panose="02010600040101010101" pitchFamily="2" charset="-122"/>
            </a:endParaRP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8396487F-0753-4A0D-8516-80082119E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在没有任何特殊说明的情况下，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Zig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角的大小默认为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45°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。然而，在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CM Chap. 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中，折线的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Zig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角的大小是不定的，否则其结论不成立。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首先明确边的次序。按顺时针方向，称依次经过的两条边为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左直边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右直边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。讨论锐角情形，</a:t>
            </a:r>
            <a:r>
              <a:rPr lang="zh-CN" altLang="en-US" sz="2800" dirty="0">
                <a:ea typeface="华文楷体" pitchFamily="2" charset="-122"/>
              </a:rPr>
              <a:t>记角度为</a:t>
            </a:r>
            <a:r>
              <a:rPr lang="en-US" altLang="zh-CN" sz="2800" dirty="0">
                <a:ea typeface="华文楷体" pitchFamily="2" charset="-122"/>
              </a:rPr>
              <a:t>d</a:t>
            </a:r>
            <a:r>
              <a:rPr lang="zh-CN" altLang="en-US" sz="2800" dirty="0">
                <a:ea typeface="华文楷体" pitchFamily="2" charset="-122"/>
              </a:rPr>
              <a:t>。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。以当前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Zig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角点为原点，假设左直边位置为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，右直边为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– d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。如何放置另一曲线，才能交出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4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个交点？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极限位置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 (p = d)</a:t>
            </a:r>
          </a:p>
        </p:txBody>
      </p:sp>
      <p:sp>
        <p:nvSpPr>
          <p:cNvPr id="18435" name="日期占位符 3">
            <a:extLst>
              <a:ext uri="{FF2B5EF4-FFF2-40B4-BE49-F238E27FC236}">
                <a16:creationId xmlns:a16="http://schemas.microsoft.com/office/drawing/2014/main" id="{4CE6D6A1-90D5-4747-A8DE-C93A563ECF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2A047C-D0CD-4505-8DC4-E254FF6C43C6}" type="datetime1">
              <a:rPr lang="zh-CN" altLang="en-US">
                <a:latin typeface="+mj-lt"/>
                <a:ea typeface="华文楷体" pitchFamily="2" charset="-122"/>
              </a:rPr>
              <a:pPr>
                <a:defRPr/>
              </a:pPr>
              <a:t>2021/5/4</a:t>
            </a:fld>
            <a:endParaRPr lang="en-US" altLang="zh-CN">
              <a:latin typeface="+mj-lt"/>
              <a:ea typeface="华文楷体" pitchFamily="2" charset="-122"/>
            </a:endParaRPr>
          </a:p>
        </p:txBody>
      </p:sp>
      <p:sp>
        <p:nvSpPr>
          <p:cNvPr id="18436" name="灯片编号占位符 4">
            <a:extLst>
              <a:ext uri="{FF2B5EF4-FFF2-40B4-BE49-F238E27FC236}">
                <a16:creationId xmlns:a16="http://schemas.microsoft.com/office/drawing/2014/main" id="{7A4A7AF1-33D7-41BA-B04B-83E5418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BC8475-6C4E-4CA6-955B-8F8F3EFB5CA0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pPr eaLnBrk="1" hangingPunct="1"/>
              <a:t>36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439" name="Rectangle 4">
            <a:extLst>
              <a:ext uri="{FF2B5EF4-FFF2-40B4-BE49-F238E27FC236}">
                <a16:creationId xmlns:a16="http://schemas.microsoft.com/office/drawing/2014/main" id="{9F4E0C09-B3B9-40C5-BDE5-A004BE84A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0" name="Rectangle 5">
            <a:extLst>
              <a:ext uri="{FF2B5EF4-FFF2-40B4-BE49-F238E27FC236}">
                <a16:creationId xmlns:a16="http://schemas.microsoft.com/office/drawing/2014/main" id="{774D570B-335E-45B7-8547-DE25A04FD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1" name="Rectangle 6">
            <a:extLst>
              <a:ext uri="{FF2B5EF4-FFF2-40B4-BE49-F238E27FC236}">
                <a16:creationId xmlns:a16="http://schemas.microsoft.com/office/drawing/2014/main" id="{A96C127C-DB6E-4ED0-A400-31501B74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2" name="Rectangle 7">
            <a:extLst>
              <a:ext uri="{FF2B5EF4-FFF2-40B4-BE49-F238E27FC236}">
                <a16:creationId xmlns:a16="http://schemas.microsoft.com/office/drawing/2014/main" id="{3F06FB3C-2E46-4690-B257-EC07AE1E2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3" name="Rectangle 9">
            <a:extLst>
              <a:ext uri="{FF2B5EF4-FFF2-40B4-BE49-F238E27FC236}">
                <a16:creationId xmlns:a16="http://schemas.microsoft.com/office/drawing/2014/main" id="{BC3A4D83-F57A-4284-9DDF-E38D0430A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grpSp>
        <p:nvGrpSpPr>
          <p:cNvPr id="47115" name="组合 16">
            <a:extLst>
              <a:ext uri="{FF2B5EF4-FFF2-40B4-BE49-F238E27FC236}">
                <a16:creationId xmlns:a16="http://schemas.microsoft.com/office/drawing/2014/main" id="{7CAB1B1F-4A30-4B0C-BB2C-838B56CAC5DA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4508500"/>
            <a:ext cx="4392612" cy="1435100"/>
            <a:chOff x="2843213" y="4710412"/>
            <a:chExt cx="4184650" cy="1233488"/>
          </a:xfrm>
        </p:grpSpPr>
        <p:grpSp>
          <p:nvGrpSpPr>
            <p:cNvPr id="47116" name="组合 15">
              <a:extLst>
                <a:ext uri="{FF2B5EF4-FFF2-40B4-BE49-F238E27FC236}">
                  <a16:creationId xmlns:a16="http://schemas.microsoft.com/office/drawing/2014/main" id="{0584B85B-C90E-4DFF-A8EE-EA33749A7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3213" y="4710412"/>
              <a:ext cx="4032250" cy="1081088"/>
              <a:chOff x="2843808" y="4509120"/>
              <a:chExt cx="4032448" cy="1080120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E591520-3DFB-4D55-BDB5-E1329430A8A8}"/>
                  </a:ext>
                </a:extLst>
              </p:cNvPr>
              <p:cNvCxnSpPr/>
              <p:nvPr/>
            </p:nvCxnSpPr>
            <p:spPr>
              <a:xfrm>
                <a:off x="2843808" y="4509120"/>
                <a:ext cx="40321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98EDB9C-2E2F-48AB-89F2-24CE06FFF0D5}"/>
                  </a:ext>
                </a:extLst>
              </p:cNvPr>
              <p:cNvCxnSpPr/>
              <p:nvPr/>
            </p:nvCxnSpPr>
            <p:spPr>
              <a:xfrm>
                <a:off x="2843808" y="4509120"/>
                <a:ext cx="3961018" cy="1079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17" name="组合 16">
              <a:extLst>
                <a:ext uri="{FF2B5EF4-FFF2-40B4-BE49-F238E27FC236}">
                  <a16:creationId xmlns:a16="http://schemas.microsoft.com/office/drawing/2014/main" id="{B74136CF-044C-4F5C-80C3-C64E15438B0B}"/>
                </a:ext>
              </a:extLst>
            </p:cNvPr>
            <p:cNvGrpSpPr>
              <a:grpSpLocks/>
            </p:cNvGrpSpPr>
            <p:nvPr/>
          </p:nvGrpSpPr>
          <p:grpSpPr bwMode="auto">
            <a:xfrm rot="-889197">
              <a:off x="2995613" y="4862812"/>
              <a:ext cx="4032250" cy="1081088"/>
              <a:chOff x="2843808" y="4509120"/>
              <a:chExt cx="4032448" cy="1080120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9A8354FA-E1C6-42FD-9025-B04F5DD4301B}"/>
                  </a:ext>
                </a:extLst>
              </p:cNvPr>
              <p:cNvCxnSpPr/>
              <p:nvPr/>
            </p:nvCxnSpPr>
            <p:spPr>
              <a:xfrm>
                <a:off x="2842042" y="4507431"/>
                <a:ext cx="40321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5FC0F0E-9E73-436D-B1B5-DB6B46C72493}"/>
                  </a:ext>
                </a:extLst>
              </p:cNvPr>
              <p:cNvCxnSpPr/>
              <p:nvPr/>
            </p:nvCxnSpPr>
            <p:spPr>
              <a:xfrm>
                <a:off x="2841900" y="4507446"/>
                <a:ext cx="3959506" cy="1079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BB941E7-88AD-46EB-86AB-5FCE60AE1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More on Lines in the Plane</a:t>
            </a:r>
            <a:endParaRPr lang="zh-CN" altLang="en-US" sz="4800" b="1">
              <a:ea typeface="华文楷体" panose="02010600040101010101" pitchFamily="2" charset="-122"/>
            </a:endParaRP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79BFC6CB-85D0-4BED-B2E2-B179BD66A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极限位置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2 (p = -d)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记折线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的两条边位置分别为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p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(p – d)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，则仅在极限位置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和极限位置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之外的折线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有可能（并不是充分条件）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交出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4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个交点。也就是说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p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满足：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p &gt; d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或者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p &lt; -d 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（此为必要条件）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</p:txBody>
      </p:sp>
      <p:sp>
        <p:nvSpPr>
          <p:cNvPr id="18435" name="日期占位符 3">
            <a:extLst>
              <a:ext uri="{FF2B5EF4-FFF2-40B4-BE49-F238E27FC236}">
                <a16:creationId xmlns:a16="http://schemas.microsoft.com/office/drawing/2014/main" id="{72FA5811-C9C9-425E-8301-A426E2AC98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2A047C-D0CD-4505-8DC4-E254FF6C43C6}" type="datetime1">
              <a:rPr lang="zh-CN" altLang="en-US">
                <a:latin typeface="+mj-lt"/>
                <a:ea typeface="华文楷体" pitchFamily="2" charset="-122"/>
              </a:rPr>
              <a:pPr>
                <a:defRPr/>
              </a:pPr>
              <a:t>2021/5/4</a:t>
            </a:fld>
            <a:endParaRPr lang="en-US" altLang="zh-CN">
              <a:latin typeface="+mj-lt"/>
              <a:ea typeface="华文楷体" pitchFamily="2" charset="-122"/>
            </a:endParaRPr>
          </a:p>
        </p:txBody>
      </p:sp>
      <p:sp>
        <p:nvSpPr>
          <p:cNvPr id="18436" name="灯片编号占位符 4">
            <a:extLst>
              <a:ext uri="{FF2B5EF4-FFF2-40B4-BE49-F238E27FC236}">
                <a16:creationId xmlns:a16="http://schemas.microsoft.com/office/drawing/2014/main" id="{A61D156E-B9AD-47A1-BFE9-4EAE68A0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FE6A3F-8E10-4575-B64A-60BBD7CD5B28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pPr eaLnBrk="1" hangingPunct="1"/>
              <a:t>37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439" name="Rectangle 4">
            <a:extLst>
              <a:ext uri="{FF2B5EF4-FFF2-40B4-BE49-F238E27FC236}">
                <a16:creationId xmlns:a16="http://schemas.microsoft.com/office/drawing/2014/main" id="{2A3F335F-E4F0-41F7-8BA3-091404E84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0" name="Rectangle 5">
            <a:extLst>
              <a:ext uri="{FF2B5EF4-FFF2-40B4-BE49-F238E27FC236}">
                <a16:creationId xmlns:a16="http://schemas.microsoft.com/office/drawing/2014/main" id="{2B6E084D-586B-4A5B-993B-3D922FBF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1" name="Rectangle 6">
            <a:extLst>
              <a:ext uri="{FF2B5EF4-FFF2-40B4-BE49-F238E27FC236}">
                <a16:creationId xmlns:a16="http://schemas.microsoft.com/office/drawing/2014/main" id="{40D46370-638B-4AFD-AE80-F005C24AF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2" name="Rectangle 7">
            <a:extLst>
              <a:ext uri="{FF2B5EF4-FFF2-40B4-BE49-F238E27FC236}">
                <a16:creationId xmlns:a16="http://schemas.microsoft.com/office/drawing/2014/main" id="{EF81C1EA-5C5A-4102-AC6B-8969CD69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3" name="Rectangle 9">
            <a:extLst>
              <a:ext uri="{FF2B5EF4-FFF2-40B4-BE49-F238E27FC236}">
                <a16:creationId xmlns:a16="http://schemas.microsoft.com/office/drawing/2014/main" id="{FF96B8C0-68F9-4A89-8EBA-990CBA413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grpSp>
        <p:nvGrpSpPr>
          <p:cNvPr id="48139" name="组合 15">
            <a:extLst>
              <a:ext uri="{FF2B5EF4-FFF2-40B4-BE49-F238E27FC236}">
                <a16:creationId xmlns:a16="http://schemas.microsoft.com/office/drawing/2014/main" id="{ADF02A68-CB4D-4EF7-995C-E1396E268004}"/>
              </a:ext>
            </a:extLst>
          </p:cNvPr>
          <p:cNvGrpSpPr>
            <a:grpSpLocks/>
          </p:cNvGrpSpPr>
          <p:nvPr/>
        </p:nvGrpSpPr>
        <p:grpSpPr bwMode="auto">
          <a:xfrm>
            <a:off x="2690813" y="1830388"/>
            <a:ext cx="4032250" cy="1079500"/>
            <a:chOff x="2843808" y="4509120"/>
            <a:chExt cx="4032448" cy="108012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9F7067D-BAF0-4EE3-810B-A6E6329C7DBB}"/>
                </a:ext>
              </a:extLst>
            </p:cNvPr>
            <p:cNvCxnSpPr/>
            <p:nvPr/>
          </p:nvCxnSpPr>
          <p:spPr>
            <a:xfrm>
              <a:off x="2843808" y="4509120"/>
              <a:ext cx="4032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1CC286F-9F0D-4398-ABAC-7E5C0EEF929D}"/>
                </a:ext>
              </a:extLst>
            </p:cNvPr>
            <p:cNvCxnSpPr/>
            <p:nvPr/>
          </p:nvCxnSpPr>
          <p:spPr>
            <a:xfrm>
              <a:off x="2843808" y="4509120"/>
              <a:ext cx="3961006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40" name="组合 16">
            <a:extLst>
              <a:ext uri="{FF2B5EF4-FFF2-40B4-BE49-F238E27FC236}">
                <a16:creationId xmlns:a16="http://schemas.microsoft.com/office/drawing/2014/main" id="{293B9830-DDD8-4843-B570-43FD98DCDA44}"/>
              </a:ext>
            </a:extLst>
          </p:cNvPr>
          <p:cNvGrpSpPr>
            <a:grpSpLocks/>
          </p:cNvGrpSpPr>
          <p:nvPr/>
        </p:nvGrpSpPr>
        <p:grpSpPr bwMode="auto">
          <a:xfrm rot="913104">
            <a:off x="2843213" y="1982788"/>
            <a:ext cx="4032250" cy="1079500"/>
            <a:chOff x="2843808" y="4509120"/>
            <a:chExt cx="4032448" cy="108012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FF2CB0E-F965-46CF-891C-C4E01E5D0240}"/>
                </a:ext>
              </a:extLst>
            </p:cNvPr>
            <p:cNvCxnSpPr/>
            <p:nvPr/>
          </p:nvCxnSpPr>
          <p:spPr>
            <a:xfrm>
              <a:off x="2840675" y="4505160"/>
              <a:ext cx="4032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2CC2DC6-30FF-4561-AD2D-5F5138C245CE}"/>
                </a:ext>
              </a:extLst>
            </p:cNvPr>
            <p:cNvCxnSpPr/>
            <p:nvPr/>
          </p:nvCxnSpPr>
          <p:spPr>
            <a:xfrm>
              <a:off x="2840194" y="4506657"/>
              <a:ext cx="3961007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BA98BE39-8EE2-46DB-9917-8B89BE703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More on Lines in the Plane</a:t>
            </a:r>
            <a:endParaRPr lang="zh-CN" altLang="en-US" sz="4800" b="1">
              <a:ea typeface="华文楷体" panose="02010600040101010101" pitchFamily="2" charset="-122"/>
            </a:endParaRP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0777A0D-8982-462A-A466-CF66ED23C8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968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对于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条折线，当且仅当任意两条折线之间的角度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p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满足上述条件，才可能两两相交出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4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个交点。容易看出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至多为</a:t>
            </a: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18435" name="日期占位符 3">
            <a:extLst>
              <a:ext uri="{FF2B5EF4-FFF2-40B4-BE49-F238E27FC236}">
                <a16:creationId xmlns:a16="http://schemas.microsoft.com/office/drawing/2014/main" id="{1AB04B63-FC33-4EB8-9257-8C3B907135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2A047C-D0CD-4505-8DC4-E254FF6C43C6}" type="datetime1">
              <a:rPr lang="zh-CN" altLang="en-US">
                <a:latin typeface="+mj-lt"/>
                <a:ea typeface="华文楷体" pitchFamily="2" charset="-122"/>
              </a:rPr>
              <a:pPr>
                <a:defRPr/>
              </a:pPr>
              <a:t>2021/5/4</a:t>
            </a:fld>
            <a:endParaRPr lang="en-US" altLang="zh-CN">
              <a:latin typeface="+mj-lt"/>
              <a:ea typeface="华文楷体" pitchFamily="2" charset="-122"/>
            </a:endParaRPr>
          </a:p>
        </p:txBody>
      </p:sp>
      <p:sp>
        <p:nvSpPr>
          <p:cNvPr id="18436" name="灯片编号占位符 4">
            <a:extLst>
              <a:ext uri="{FF2B5EF4-FFF2-40B4-BE49-F238E27FC236}">
                <a16:creationId xmlns:a16="http://schemas.microsoft.com/office/drawing/2014/main" id="{4993FF7F-EC23-461D-B6EB-D45F793F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A9723B-0931-46D5-8AF3-BEEA24820E1E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pPr eaLnBrk="1" hangingPunct="1"/>
              <a:t>38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439" name="Rectangle 4">
            <a:extLst>
              <a:ext uri="{FF2B5EF4-FFF2-40B4-BE49-F238E27FC236}">
                <a16:creationId xmlns:a16="http://schemas.microsoft.com/office/drawing/2014/main" id="{72851151-3B43-4648-9CF7-E54073B04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0" name="Rectangle 5">
            <a:extLst>
              <a:ext uri="{FF2B5EF4-FFF2-40B4-BE49-F238E27FC236}">
                <a16:creationId xmlns:a16="http://schemas.microsoft.com/office/drawing/2014/main" id="{E358AF5D-940E-4C41-B841-F5CBEBE64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1" name="Rectangle 6">
            <a:extLst>
              <a:ext uri="{FF2B5EF4-FFF2-40B4-BE49-F238E27FC236}">
                <a16:creationId xmlns:a16="http://schemas.microsoft.com/office/drawing/2014/main" id="{4DED7F76-EE30-47DE-8C52-C2F41F014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2" name="Rectangle 7">
            <a:extLst>
              <a:ext uri="{FF2B5EF4-FFF2-40B4-BE49-F238E27FC236}">
                <a16:creationId xmlns:a16="http://schemas.microsoft.com/office/drawing/2014/main" id="{21ED0A38-D375-47AE-9617-87CF20C8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8443" name="Rectangle 9">
            <a:extLst>
              <a:ext uri="{FF2B5EF4-FFF2-40B4-BE49-F238E27FC236}">
                <a16:creationId xmlns:a16="http://schemas.microsoft.com/office/drawing/2014/main" id="{8CB891EE-E708-43E8-B169-5B31A5DD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B201CA87-24C8-4D6F-A104-275A7AC7F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276475"/>
          <a:ext cx="576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4" imgW="431640" imgH="431640" progId="Equation.3">
                  <p:embed/>
                </p:oleObj>
              </mc:Choice>
              <mc:Fallback>
                <p:oleObj name="公式" r:id="rId4" imgW="4316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76475"/>
                        <a:ext cx="5762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58B8C98-08B4-4ABA-AE13-A7A452567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1.1 </a:t>
            </a:r>
            <a:r>
              <a:rPr lang="zh-CN" altLang="en-US" sz="4800" b="1">
                <a:ea typeface="华文楷体" panose="02010600040101010101" pitchFamily="2" charset="-122"/>
              </a:rPr>
              <a:t>汉诺塔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B532A214-ACB4-4136-9691-E22D0D8D51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353425" cy="489585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      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首先来看被称为“</a:t>
            </a: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汉诺塔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”（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Hanoi Tower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）的智力问题。该问题是法国数学家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Edouard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Lucas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在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1883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年提出的。给定一个由八个大小不同的圆盘组成的塔，最初圆盘按尺寸递减的次序自底而上地堆放到三根杆中的一根上。类似的问题是</a:t>
            </a: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婆罗门塔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（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64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个盘子，一直挪到世界末日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……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）</a:t>
            </a:r>
            <a:r>
              <a:rPr lang="zh-CN" altLang="en-US" dirty="0">
                <a:latin typeface="+mj-lt"/>
                <a:ea typeface="华文楷体" pitchFamily="2" charset="-122"/>
              </a:rPr>
              <a:t> </a:t>
            </a:r>
          </a:p>
        </p:txBody>
      </p:sp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A5DB1B61-C964-45EE-9088-9655BB62DA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E3655-9548-45E6-BBA4-8A39D1549EB7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3011" name="灯片编号占位符 4">
            <a:extLst>
              <a:ext uri="{FF2B5EF4-FFF2-40B4-BE49-F238E27FC236}">
                <a16:creationId xmlns:a16="http://schemas.microsoft.com/office/drawing/2014/main" id="{F5D9565A-B12B-4AC6-9590-89DBFC31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5FA7E3-83A9-410D-8811-139D2DF82AA0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2294" name="Picture 4">
            <a:extLst>
              <a:ext uri="{FF2B5EF4-FFF2-40B4-BE49-F238E27FC236}">
                <a16:creationId xmlns:a16="http://schemas.microsoft.com/office/drawing/2014/main" id="{54A06E2B-41EA-4BD9-916D-B16BA18B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292600"/>
            <a:ext cx="43211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A49BB4D-2F82-4D5C-A631-A7FDA23BE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目标和要求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40B5056A-0571-4016-B10E-6E1D83239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351837" cy="4719637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j-lt"/>
                <a:ea typeface="华文楷体" pitchFamily="2" charset="-122"/>
              </a:rPr>
              <a:t>目标：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把整个塔从一根杆移到另一根杆上。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j-lt"/>
                <a:ea typeface="华文楷体" pitchFamily="2" charset="-122"/>
              </a:rPr>
              <a:t>规则：</a:t>
            </a:r>
            <a:endParaRPr lang="en-US" altLang="zh-CN" sz="2800" b="1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（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）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One time, one disk;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（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）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No larger disks on smaller ones, Anytime.</a:t>
            </a:r>
            <a:endParaRPr lang="zh-CN" altLang="en-US" sz="28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直观上很难看出这个问题的解法，但是我们以前在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C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语言的递归部分已经遇到过，可以确信它有一个解。下面看一下一个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C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语言的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Hanoi Tower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程序：</a:t>
            </a:r>
            <a:endParaRPr lang="en-US" altLang="zh-CN" sz="2800" dirty="0">
              <a:latin typeface="+mj-lt"/>
              <a:ea typeface="华文楷体" pitchFamily="2" charset="-122"/>
            </a:endParaRPr>
          </a:p>
        </p:txBody>
      </p:sp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DAEAA0D3-E982-4DC5-A825-6EA3446535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0A79B1-7FA7-4C8F-A83D-E593CADDA969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4035" name="灯片编号占位符 4">
            <a:extLst>
              <a:ext uri="{FF2B5EF4-FFF2-40B4-BE49-F238E27FC236}">
                <a16:creationId xmlns:a16="http://schemas.microsoft.com/office/drawing/2014/main" id="{C96D7A69-56B5-462D-98A1-7AD87B7C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F17EE0-CC7A-4040-A830-EF7D8081AF8B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8C1D06-80B3-4FFB-B006-9C1CEBDCB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—C</a:t>
            </a:r>
            <a:r>
              <a:rPr lang="zh-CN" altLang="en-US" b="1">
                <a:ea typeface="华文楷体" panose="02010600040101010101" pitchFamily="2" charset="-122"/>
              </a:rPr>
              <a:t>程序</a:t>
            </a:r>
          </a:p>
        </p:txBody>
      </p:sp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8564F852-25EA-4B19-AE77-EB3870800B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0A79B1-7FA7-4C8F-A83D-E593CADDA969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4035" name="灯片编号占位符 4">
            <a:extLst>
              <a:ext uri="{FF2B5EF4-FFF2-40B4-BE49-F238E27FC236}">
                <a16:creationId xmlns:a16="http://schemas.microsoft.com/office/drawing/2014/main" id="{9369992A-5B6A-40F3-8A1F-EC86D798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1FC9B3-131C-43A8-B759-70AAAA223B66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882570-630B-4ACD-AC82-ECD7E7D03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6840537" cy="4392612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j-lt"/>
              </a:rPr>
              <a:t>#include &lt;</a:t>
            </a:r>
            <a:r>
              <a:rPr lang="en-US" altLang="zh-CN" sz="1600" dirty="0" err="1">
                <a:latin typeface="+mj-lt"/>
              </a:rPr>
              <a:t>stdio.h</a:t>
            </a:r>
            <a:r>
              <a:rPr lang="en-US" altLang="zh-CN" sz="1600" dirty="0">
                <a:latin typeface="+mj-lt"/>
              </a:rPr>
              <a:t>&gt;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hanoiSolver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 peg1, 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 peg2, 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 peg3, 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dCount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)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j-lt"/>
              </a:rPr>
              <a:t>{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j-lt"/>
              </a:rPr>
              <a:t>	</a:t>
            </a:r>
            <a:r>
              <a:rPr lang="en-US" altLang="zh-CN" sz="1600" dirty="0" err="1">
                <a:latin typeface="+mj-lt"/>
              </a:rPr>
              <a:t>int</a:t>
            </a:r>
            <a:r>
              <a:rPr lang="en-US" altLang="zh-CN" sz="1600" dirty="0">
                <a:latin typeface="+mj-lt"/>
              </a:rPr>
              <a:t> </a:t>
            </a:r>
            <a:r>
              <a:rPr lang="en-US" altLang="zh-CN" sz="1600" dirty="0" err="1">
                <a:latin typeface="+mj-lt"/>
              </a:rPr>
              <a:t>mCount</a:t>
            </a:r>
            <a:r>
              <a:rPr lang="en-US" altLang="zh-CN" sz="1600" dirty="0">
                <a:latin typeface="+mj-lt"/>
              </a:rPr>
              <a:t> = 0;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j-lt"/>
              </a:rPr>
              <a:t>	if (</a:t>
            </a:r>
            <a:r>
              <a:rPr lang="en-US" altLang="zh-CN" sz="1600" dirty="0" err="1">
                <a:latin typeface="+mj-lt"/>
              </a:rPr>
              <a:t>dCount</a:t>
            </a:r>
            <a:r>
              <a:rPr lang="en-US" altLang="zh-CN" sz="1600" dirty="0">
                <a:latin typeface="+mj-lt"/>
              </a:rPr>
              <a:t> &gt; 1) {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	    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mCount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 += 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hanoiSolver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(peg1, peg3, peg2, 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dCount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 - 1);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j-lt"/>
              </a:rPr>
              <a:t>	    </a:t>
            </a:r>
            <a:r>
              <a:rPr lang="en-US" altLang="zh-CN" sz="1600" dirty="0" err="1">
                <a:latin typeface="+mj-lt"/>
              </a:rPr>
              <a:t>printf</a:t>
            </a:r>
            <a:r>
              <a:rPr lang="en-US" altLang="zh-CN" sz="1600" dirty="0">
                <a:latin typeface="+mj-lt"/>
              </a:rPr>
              <a:t>("Move the top disk : peg %d -&gt; peg %d\n", peg1, peg3);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	    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mCount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 += 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hanoiSolver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(peg2, peg1, peg3, </a:t>
            </a:r>
            <a:r>
              <a:rPr lang="en-US" altLang="zh-CN" sz="1600" dirty="0" err="1">
                <a:solidFill>
                  <a:srgbClr val="0000FF"/>
                </a:solidFill>
                <a:latin typeface="+mj-lt"/>
              </a:rPr>
              <a:t>dCount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 - 1);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j-lt"/>
              </a:rPr>
              <a:t>	} else {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j-lt"/>
              </a:rPr>
              <a:t>	    </a:t>
            </a:r>
            <a:r>
              <a:rPr lang="en-US" altLang="zh-CN" sz="1600" dirty="0" err="1">
                <a:latin typeface="+mj-lt"/>
              </a:rPr>
              <a:t>printf</a:t>
            </a:r>
            <a:r>
              <a:rPr lang="en-US" altLang="zh-CN" sz="1600" dirty="0">
                <a:latin typeface="+mj-lt"/>
              </a:rPr>
              <a:t>("Move the top disk : peg %d -&gt; peg %d\n", peg1, peg3);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j-lt"/>
              </a:rPr>
              <a:t>	}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j-lt"/>
              </a:rPr>
              <a:t>	return ++</a:t>
            </a:r>
            <a:r>
              <a:rPr lang="en-US" altLang="zh-CN" sz="1600" dirty="0" err="1">
                <a:latin typeface="+mj-lt"/>
              </a:rPr>
              <a:t>mCount</a:t>
            </a:r>
            <a:r>
              <a:rPr lang="en-US" altLang="zh-CN" sz="1600" dirty="0">
                <a:latin typeface="+mj-lt"/>
              </a:rPr>
              <a:t>;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j-lt"/>
              </a:rPr>
              <a:t>}</a:t>
            </a:r>
          </a:p>
        </p:txBody>
      </p:sp>
      <p:sp>
        <p:nvSpPr>
          <p:cNvPr id="14342" name="矩形 6">
            <a:extLst>
              <a:ext uri="{FF2B5EF4-FFF2-40B4-BE49-F238E27FC236}">
                <a16:creationId xmlns:a16="http://schemas.microsoft.com/office/drawing/2014/main" id="{9E3886B5-B126-4C3D-A663-F1B691B37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652963"/>
            <a:ext cx="38163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en-US" altLang="zh-CN" sz="1600">
                <a:latin typeface="Calibri" panose="020F0502020204030204" pitchFamily="34" charset="0"/>
              </a:rPr>
              <a:t>int main()</a:t>
            </a:r>
          </a:p>
          <a:p>
            <a:pPr algn="just" eaLnBrk="1" hangingPunct="1">
              <a:lnSpc>
                <a:spcPct val="115000"/>
              </a:lnSpc>
            </a:pPr>
            <a:r>
              <a:rPr lang="en-US" altLang="zh-CN" sz="1600">
                <a:latin typeface="Calibri" panose="020F0502020204030204" pitchFamily="34" charset="0"/>
              </a:rPr>
              <a:t>{</a:t>
            </a:r>
          </a:p>
          <a:p>
            <a:pPr algn="just" eaLnBrk="1" hangingPunct="1">
              <a:lnSpc>
                <a:spcPct val="115000"/>
              </a:lnSpc>
            </a:pPr>
            <a:r>
              <a:rPr lang="en-US" altLang="zh-CN" sz="1600">
                <a:latin typeface="Calibri" panose="020F0502020204030204" pitchFamily="34" charset="0"/>
              </a:rPr>
              <a:t>    int mCount = 0, dCount = 64;</a:t>
            </a:r>
          </a:p>
          <a:p>
            <a:pPr algn="just" eaLnBrk="1" hangingPunct="1">
              <a:lnSpc>
                <a:spcPct val="115000"/>
              </a:lnSpc>
            </a:pPr>
            <a:r>
              <a:rPr lang="en-US" altLang="zh-CN" sz="1600">
                <a:latin typeface="Calibri" panose="020F0502020204030204" pitchFamily="34" charset="0"/>
              </a:rPr>
              <a:t>    mCount = hanoiSolver(1, 2, 3, dCount);</a:t>
            </a:r>
          </a:p>
          <a:p>
            <a:pPr algn="just" eaLnBrk="1" hangingPunct="1">
              <a:lnSpc>
                <a:spcPct val="115000"/>
              </a:lnSpc>
            </a:pPr>
            <a:r>
              <a:rPr lang="en-US" altLang="zh-CN" sz="1600">
                <a:latin typeface="Calibri" panose="020F0502020204030204" pitchFamily="34" charset="0"/>
              </a:rPr>
              <a:t>    printf(“Move count is %d\n", mCount);</a:t>
            </a:r>
          </a:p>
          <a:p>
            <a:pPr algn="just" eaLnBrk="1" hangingPunct="1">
              <a:lnSpc>
                <a:spcPct val="115000"/>
              </a:lnSpc>
            </a:pPr>
            <a:r>
              <a:rPr lang="en-US" altLang="zh-CN" sz="1600">
                <a:latin typeface="Calibri" panose="020F0502020204030204" pitchFamily="34" charset="0"/>
              </a:rPr>
              <a:t>    return 0;</a:t>
            </a:r>
          </a:p>
          <a:p>
            <a:pPr algn="just" eaLnBrk="1" hangingPunct="1">
              <a:lnSpc>
                <a:spcPct val="115000"/>
              </a:lnSpc>
            </a:pPr>
            <a:r>
              <a:rPr lang="en-US" altLang="zh-CN" sz="160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90E6D6-D4A3-4224-9A83-E42AE76F8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916113"/>
            <a:ext cx="5689600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en-US" altLang="zh-CN" sz="6600" b="1">
                <a:solidFill>
                  <a:srgbClr val="FF0000"/>
                </a:solidFill>
                <a:latin typeface="Calibri" panose="020F0502020204030204" pitchFamily="34" charset="0"/>
              </a:rPr>
              <a:t>Is your solution the best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6308E2-C137-4276-AB7A-3C934E8CA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新的问题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B58629CC-6312-4CED-98EB-812F3005D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351837" cy="4719637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j-lt"/>
                <a:ea typeface="华文楷体" pitchFamily="2" charset="-122"/>
              </a:rPr>
              <a:t>现在的问题：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怎样做才最好？也就是说，为了完成这个任务，多少次移动是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必要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(necessary)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而且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充分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(sufficient)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的？  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婆罗门塔有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64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个圆盘，而汉诺塔有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8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个圆盘。单纯考虑这两个特定数字的特定例子反而难以下手，不如先从小一点的例子出发，再进而考虑</a:t>
            </a:r>
            <a:r>
              <a:rPr lang="zh-CN" altLang="en-US" sz="2800" dirty="0">
                <a:ea typeface="华文楷体" pitchFamily="2" charset="-122"/>
              </a:rPr>
              <a:t>一般化的例子，最后再应用于这两个特定问题。下面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考虑任意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 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个圆盘的情况。 </a:t>
            </a:r>
          </a:p>
        </p:txBody>
      </p:sp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23E22137-E520-412F-8A9E-FFC12761FF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0A79B1-7FA7-4C8F-A83D-E593CADDA969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4035" name="灯片编号占位符 4">
            <a:extLst>
              <a:ext uri="{FF2B5EF4-FFF2-40B4-BE49-F238E27FC236}">
                <a16:creationId xmlns:a16="http://schemas.microsoft.com/office/drawing/2014/main" id="{C90D28C0-11AA-4A25-AB2E-62034799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6A081D-1E2D-4B0E-BE9F-7C5230E44EE8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44F310B-EC33-48B0-A0EF-2DC84EB0D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</a:t>
            </a:r>
            <a:r>
              <a:rPr lang="zh-CN" altLang="en-US" b="1">
                <a:ea typeface="华文楷体" panose="02010600040101010101" pitchFamily="2" charset="-122"/>
              </a:rPr>
              <a:t>小规模情况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7DBE07DB-28E0-4C77-BBDC-56C81C5DB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351837" cy="4719637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很容易看出如何转移一个仅包含一个或者两个圆盘的塔，而且用少量实验就能说明如何转移包含三个圆盘的塔。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设</a:t>
            </a:r>
            <a:r>
              <a:rPr lang="en-US" altLang="zh-CN" sz="2800" i="1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8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 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为在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Lucas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规则下将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 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个盘子从一根杆转移到另一根杆的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最少移动次数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（注意是最少！！！）</a:t>
            </a:r>
            <a:endParaRPr lang="zh-CN" altLang="en-US" sz="28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很明显， </a:t>
            </a:r>
            <a:r>
              <a:rPr lang="en-US" altLang="zh-CN" sz="2800" i="1" dirty="0">
                <a:latin typeface="+mj-lt"/>
                <a:ea typeface="华文楷体" pitchFamily="2" charset="-122"/>
              </a:rPr>
              <a:t>T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0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= 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800" i="1" dirty="0">
                <a:latin typeface="+mj-lt"/>
                <a:ea typeface="华文楷体" pitchFamily="2" charset="-122"/>
              </a:rPr>
              <a:t>T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1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= 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800" i="1" dirty="0">
                <a:latin typeface="+mj-lt"/>
                <a:ea typeface="华文楷体" pitchFamily="2" charset="-122"/>
              </a:rPr>
              <a:t>T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2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= 3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n = 3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的例子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通过对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 = 3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的总结，我们可以得到什么经验？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endParaRPr lang="en-US" altLang="zh-CN" sz="2400" dirty="0">
              <a:latin typeface="+mj-lt"/>
              <a:ea typeface="华文楷体" pitchFamily="2" charset="-122"/>
            </a:endParaRPr>
          </a:p>
        </p:txBody>
      </p:sp>
      <p:sp>
        <p:nvSpPr>
          <p:cNvPr id="45058" name="日期占位符 3">
            <a:extLst>
              <a:ext uri="{FF2B5EF4-FFF2-40B4-BE49-F238E27FC236}">
                <a16:creationId xmlns:a16="http://schemas.microsoft.com/office/drawing/2014/main" id="{3B6A56CF-32A0-4343-927C-023B0DB92E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A2757C-487D-42B3-A3F9-E93F90FF7900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45059" name="灯片编号占位符 4">
            <a:extLst>
              <a:ext uri="{FF2B5EF4-FFF2-40B4-BE49-F238E27FC236}">
                <a16:creationId xmlns:a16="http://schemas.microsoft.com/office/drawing/2014/main" id="{7542F3AD-6251-48B8-9443-CC8279F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36CCE4-EB64-40CE-999B-C41E51379E80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CCF7CC4-F08B-4E7A-993D-BAB6EC018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楷体" panose="02010600040101010101" pitchFamily="2" charset="-122"/>
              </a:rPr>
              <a:t>汉诺塔</a:t>
            </a:r>
            <a:r>
              <a:rPr lang="en-US" altLang="zh-CN" b="1">
                <a:ea typeface="华文楷体" panose="02010600040101010101" pitchFamily="2" charset="-122"/>
              </a:rPr>
              <a:t>— n</a:t>
            </a:r>
            <a:r>
              <a:rPr lang="zh-CN" altLang="en-US" b="1">
                <a:ea typeface="华文楷体" panose="02010600040101010101" pitchFamily="2" charset="-122"/>
              </a:rPr>
              <a:t>个盘子情形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3A1E96E9-2D21-4D78-8F40-EAD909F9B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7" cy="4824413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j-lt"/>
                <a:ea typeface="华文楷体" pitchFamily="2" charset="-122"/>
              </a:rPr>
              <a:t>回忆一下，前面的</a:t>
            </a:r>
            <a:r>
              <a:rPr lang="en-US" altLang="zh-CN" sz="2800" b="1" dirty="0">
                <a:latin typeface="+mj-lt"/>
                <a:ea typeface="华文楷体" pitchFamily="2" charset="-122"/>
              </a:rPr>
              <a:t>C</a:t>
            </a:r>
            <a:r>
              <a:rPr lang="zh-CN" altLang="en-US" sz="2800" b="1" dirty="0">
                <a:latin typeface="+mj-lt"/>
                <a:ea typeface="华文楷体" pitchFamily="2" charset="-122"/>
              </a:rPr>
              <a:t>程序中转移</a:t>
            </a:r>
            <a:r>
              <a:rPr lang="en-US" altLang="zh-CN" sz="2800" b="1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b="1" dirty="0">
                <a:latin typeface="+mj-lt"/>
                <a:ea typeface="华文楷体" pitchFamily="2" charset="-122"/>
              </a:rPr>
              <a:t>个盘子的一般思路：</a:t>
            </a:r>
          </a:p>
          <a:p>
            <a:pPr lvl="1"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、先把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- 1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个小盘子移到中间的杆上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(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需要</a:t>
            </a:r>
            <a:r>
              <a:rPr lang="en-US" altLang="zh-CN" sz="2400" i="1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baseline="-25000" dirty="0">
                <a:latin typeface="+mj-lt"/>
                <a:ea typeface="华文楷体" pitchFamily="2" charset="-122"/>
              </a:rPr>
              <a:t>－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次移动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)</a:t>
            </a:r>
            <a:endParaRPr lang="zh-CN" altLang="en-US" sz="2400" dirty="0">
              <a:latin typeface="+mj-lt"/>
              <a:ea typeface="华文楷体" pitchFamily="2" charset="-122"/>
            </a:endParaRPr>
          </a:p>
          <a:p>
            <a:pPr lvl="1"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、然后移动最大的盘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(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要求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次移动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)</a:t>
            </a:r>
          </a:p>
          <a:p>
            <a:pPr lvl="1"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、最后再把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- 1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个盘移到最大的盘上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(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需要</a:t>
            </a:r>
            <a:r>
              <a:rPr lang="en-US" altLang="zh-CN" sz="2400" i="1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baseline="-25000" dirty="0">
                <a:latin typeface="+mj-lt"/>
                <a:ea typeface="华文楷体" pitchFamily="2" charset="-122"/>
              </a:rPr>
              <a:t>－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次移动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)</a:t>
            </a:r>
          </a:p>
          <a:p>
            <a:pPr marL="342900" lvl="1" indent="-342900"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+mj-lt"/>
                <a:ea typeface="华文楷体" pitchFamily="2" charset="-122"/>
              </a:rPr>
              <a:t>结论：</a:t>
            </a:r>
            <a:endParaRPr lang="en-US" altLang="zh-CN" b="1" dirty="0">
              <a:latin typeface="+mj-lt"/>
              <a:ea typeface="华文楷体" pitchFamily="2" charset="-122"/>
            </a:endParaRPr>
          </a:p>
          <a:p>
            <a:pPr lvl="1"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最多移动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baseline="-25000" dirty="0">
                <a:latin typeface="+mj-lt"/>
                <a:ea typeface="华文楷体" pitchFamily="2" charset="-122"/>
              </a:rPr>
              <a:t>－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1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+1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次就能转移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个盘（其中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&gt; 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），因此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lvl="1" algn="ctr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 </a:t>
            </a:r>
            <a:r>
              <a:rPr lang="en-US" altLang="zh-CN" sz="2400" b="1" i="1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T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≤ 2</a:t>
            </a:r>
            <a:r>
              <a:rPr lang="en-US" altLang="zh-CN" sz="2400" b="1" i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n-1 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+ 1 (n &gt; 0)</a:t>
            </a:r>
            <a:endParaRPr lang="zh-CN" altLang="en-US" sz="2400" b="1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marL="342900" lvl="1" indent="-342900"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+mj-lt"/>
                <a:ea typeface="华文楷体" pitchFamily="2" charset="-122"/>
              </a:rPr>
              <a:t>讨论：</a:t>
            </a:r>
            <a:endParaRPr lang="en-US" altLang="zh-CN" b="1" dirty="0">
              <a:latin typeface="+mj-lt"/>
              <a:ea typeface="华文楷体" pitchFamily="2" charset="-122"/>
            </a:endParaRPr>
          </a:p>
          <a:p>
            <a:pPr lvl="1" indent="0" algn="just" eaLnBrk="1" fontAlgn="auto" hangingPunct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目前还不能断言“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=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”，因为上面的方案仅能证明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T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baseline="-25000" dirty="0">
                <a:latin typeface="+mj-lt"/>
                <a:ea typeface="华文楷体" pitchFamily="2" charset="-122"/>
              </a:rPr>
              <a:t>－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1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+1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次移动可以完成任务，但是无法说明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T</a:t>
            </a:r>
            <a:r>
              <a:rPr lang="en-US" altLang="zh-CN" sz="2400" i="1" baseline="-250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baseline="-25000" dirty="0">
                <a:latin typeface="+mj-lt"/>
                <a:ea typeface="华文楷体" pitchFamily="2" charset="-122"/>
              </a:rPr>
              <a:t>－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1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+1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次移动是必须的。</a:t>
            </a:r>
            <a:r>
              <a:rPr lang="zh-CN" altLang="en-US" dirty="0">
                <a:latin typeface="+mj-lt"/>
                <a:ea typeface="华文楷体" pitchFamily="2" charset="-122"/>
              </a:rPr>
              <a:t> </a:t>
            </a:r>
            <a:endParaRPr lang="zh-CN" altLang="en-US" sz="2000" dirty="0">
              <a:latin typeface="+mj-lt"/>
              <a:ea typeface="华文楷体" pitchFamily="2" charset="-122"/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0"/>
              </a:spcAft>
              <a:defRPr/>
            </a:pPr>
            <a:endParaRPr lang="en-US" altLang="zh-CN" sz="2400" dirty="0">
              <a:latin typeface="+mj-lt"/>
              <a:ea typeface="华文楷体" pitchFamily="2" charset="-122"/>
            </a:endParaRPr>
          </a:p>
        </p:txBody>
      </p:sp>
      <p:sp>
        <p:nvSpPr>
          <p:cNvPr id="1027" name="日期占位符 3">
            <a:extLst>
              <a:ext uri="{FF2B5EF4-FFF2-40B4-BE49-F238E27FC236}">
                <a16:creationId xmlns:a16="http://schemas.microsoft.com/office/drawing/2014/main" id="{72E82FC3-8604-4E5C-AE1F-0502248DD8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0F28FB-2B56-4425-A3B9-56B5C6833A60}" type="datetime1">
              <a:rPr lang="zh-CN" altLang="en-US"/>
              <a:pPr>
                <a:defRPr/>
              </a:pPr>
              <a:t>2021/5/4</a:t>
            </a:fld>
            <a:endParaRPr lang="en-US" altLang="zh-CN"/>
          </a:p>
        </p:txBody>
      </p:sp>
      <p:sp>
        <p:nvSpPr>
          <p:cNvPr id="1028" name="灯片编号占位符 4">
            <a:extLst>
              <a:ext uri="{FF2B5EF4-FFF2-40B4-BE49-F238E27FC236}">
                <a16:creationId xmlns:a16="http://schemas.microsoft.com/office/drawing/2014/main" id="{D98F5BEE-F5B9-4389-9129-E27ACF39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42272B-BF65-421B-BDE3-70BDD8711262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78B15B13-9ABB-40A1-BF6A-9A18349B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3947</Words>
  <Application>Microsoft Office PowerPoint</Application>
  <PresentationFormat>全屏显示(4:3)</PresentationFormat>
  <Paragraphs>378</Paragraphs>
  <Slides>38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仿宋</vt:lpstr>
      <vt:lpstr>华文楷体</vt:lpstr>
      <vt:lpstr>宋体</vt:lpstr>
      <vt:lpstr>Arial</vt:lpstr>
      <vt:lpstr>Calibri</vt:lpstr>
      <vt:lpstr>Verdana</vt:lpstr>
      <vt:lpstr>Wingdings</vt:lpstr>
      <vt:lpstr>Office 主题</vt:lpstr>
      <vt:lpstr>Equation</vt:lpstr>
      <vt:lpstr>公式</vt:lpstr>
      <vt:lpstr>PowerPoint 演示文稿</vt:lpstr>
      <vt:lpstr>第一章  递归问题 Recurrence</vt:lpstr>
      <vt:lpstr>PowerPoint 演示文稿</vt:lpstr>
      <vt:lpstr>1.1 汉诺塔</vt:lpstr>
      <vt:lpstr>汉诺塔—目标和要求</vt:lpstr>
      <vt:lpstr>汉诺塔—C程序</vt:lpstr>
      <vt:lpstr>汉诺塔—新的问题</vt:lpstr>
      <vt:lpstr>汉诺塔—小规模情况</vt:lpstr>
      <vt:lpstr>汉诺塔— n个盘子情形</vt:lpstr>
      <vt:lpstr>汉诺塔— n个盘子情形(续)</vt:lpstr>
      <vt:lpstr>汉诺塔—递归方程</vt:lpstr>
      <vt:lpstr>汉诺塔—递归方程求解</vt:lpstr>
      <vt:lpstr>汉诺塔—递归方程求解</vt:lpstr>
      <vt:lpstr>汉诺塔—递归方程求解(续)</vt:lpstr>
      <vt:lpstr>汉诺塔—递归方程求解(续)</vt:lpstr>
      <vt:lpstr>汉诺塔—递归方程求解(续)</vt:lpstr>
      <vt:lpstr>汉诺塔—递归方程求解(续)</vt:lpstr>
      <vt:lpstr>汉诺塔—递归方程求解(续)</vt:lpstr>
      <vt:lpstr>汉诺塔—递归方程求解(续)</vt:lpstr>
      <vt:lpstr>PowerPoint 演示文稿</vt:lpstr>
      <vt:lpstr>1.2 平面中的直线</vt:lpstr>
      <vt:lpstr>平面中的直线-目标和求解</vt:lpstr>
      <vt:lpstr>平面中的直线-目标和求解</vt:lpstr>
      <vt:lpstr>平面中的直线-目标和求解</vt:lpstr>
      <vt:lpstr>平面中的直线-目标和求解</vt:lpstr>
      <vt:lpstr>平面中的直线-递归方程求解</vt:lpstr>
      <vt:lpstr>平面中的直线-递归方程求解</vt:lpstr>
      <vt:lpstr>平面中的直线-递归方程求解</vt:lpstr>
      <vt:lpstr>平面中的直线-递归方程求解</vt:lpstr>
      <vt:lpstr>平面中的直线—封闭形式</vt:lpstr>
      <vt:lpstr>平面中的直线—封闭形式</vt:lpstr>
      <vt:lpstr>平面中的直线—变形</vt:lpstr>
      <vt:lpstr>平面中的直线—变形</vt:lpstr>
      <vt:lpstr>平面中的直线—变形</vt:lpstr>
      <vt:lpstr>平面中的直线-变形</vt:lpstr>
      <vt:lpstr>More on Lines in the Plane</vt:lpstr>
      <vt:lpstr>More on Lines in the Plane</vt:lpstr>
      <vt:lpstr>More on Lines in the Plane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zhaoqy</dc:creator>
  <cp:lastModifiedBy>Administrator</cp:lastModifiedBy>
  <cp:revision>178</cp:revision>
  <dcterms:created xsi:type="dcterms:W3CDTF">2011-08-29T07:31:59Z</dcterms:created>
  <dcterms:modified xsi:type="dcterms:W3CDTF">2021-05-04T09:34:57Z</dcterms:modified>
</cp:coreProperties>
</file>