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4" r:id="rId2"/>
    <p:sldId id="291" r:id="rId3"/>
    <p:sldId id="305" r:id="rId4"/>
    <p:sldId id="306" r:id="rId5"/>
    <p:sldId id="292" r:id="rId6"/>
    <p:sldId id="293" r:id="rId7"/>
    <p:sldId id="307" r:id="rId8"/>
    <p:sldId id="294" r:id="rId9"/>
    <p:sldId id="308" r:id="rId10"/>
    <p:sldId id="311" r:id="rId11"/>
    <p:sldId id="310" r:id="rId12"/>
    <p:sldId id="312" r:id="rId13"/>
    <p:sldId id="295" r:id="rId14"/>
    <p:sldId id="313" r:id="rId15"/>
    <p:sldId id="314" r:id="rId16"/>
    <p:sldId id="296" r:id="rId17"/>
    <p:sldId id="315" r:id="rId18"/>
    <p:sldId id="316" r:id="rId19"/>
    <p:sldId id="297" r:id="rId20"/>
    <p:sldId id="324" r:id="rId21"/>
    <p:sldId id="317" r:id="rId22"/>
    <p:sldId id="318" r:id="rId23"/>
    <p:sldId id="323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61" d="100"/>
          <a:sy n="61" d="100"/>
        </p:scale>
        <p:origin x="10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0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031A5E-6054-4585-836B-6FE0BE2F4B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A54D35-866A-444F-8890-1BAFCA11C8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9211A99-F169-4C10-8718-045281CF1A68}" type="datetimeFigureOut">
              <a:rPr lang="zh-CN" altLang="en-US"/>
              <a:pPr>
                <a:defRPr/>
              </a:pPr>
              <a:t>2021/5/29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C8DFF5B-68FC-4B08-A990-1014D937C0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714B575-E1CD-4499-8403-F5A2401E3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0EA88-F099-4A91-B5DE-7B8757C9AA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68ACA0-61A4-4B4A-98B9-D3A8B88A3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7B9A871-E98D-4C03-AC3D-C3DEEA2C712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E223CB3-D7D1-42CC-A6E0-5CA45AA67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2789D08-919D-4F96-98BD-29F33BBD584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3D0BA90-264E-471E-A377-A9B49824F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49B14A6-CD58-4A5B-B415-628AD9E2A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9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9ACA3EB-6694-44B8-BCB8-FAD765C776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499A253-89A2-4248-B04D-0E308851094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6526FF4-1781-473E-BD77-C108783144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C46B83E-E0B8-4B0A-8C93-D85F56253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024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492A9-5E5E-43BC-B297-A88968C2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BAE5-1281-40EC-929C-393219564B97}" type="datetimeFigureOut">
              <a:rPr lang="zh-CN" altLang="en-US"/>
              <a:pPr>
                <a:defRPr/>
              </a:pPr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052A7-EED3-40A3-BDCA-B4756625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2F373-5E39-4BED-8955-CA6CA05A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552F-7371-4BE7-8ABD-2138CF79DD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B7AAB-5A71-49FD-AD26-FECE30D5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33F1E-56BB-439E-88CD-C43BBF423BB4}" type="datetimeFigureOut">
              <a:rPr lang="zh-CN" altLang="en-US"/>
              <a:pPr>
                <a:defRPr/>
              </a:pPr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7DBD5-593C-4489-9723-EED82323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B895C-72FD-45E6-A8FF-1232007C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BD6AA-F04F-4050-A066-75B5064010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8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53E4B-D231-49DD-B539-1F2754DB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7253A-AF61-4FAD-8D95-C86F060C0D19}" type="datetimeFigureOut">
              <a:rPr lang="zh-CN" altLang="en-US"/>
              <a:pPr>
                <a:defRPr/>
              </a:pPr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1EEC9-F7A9-4A61-89B0-1060A0A5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11199-9273-4AEE-BDA7-57012FC4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B7AB8-57D3-41F6-8B0C-AC7D499C11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7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BBA9D-6128-4FC3-B700-5FCE61E9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D0E19-2368-4265-A61D-06F47BAC43CE}" type="datetimeFigureOut">
              <a:rPr lang="zh-CN" altLang="en-US"/>
              <a:pPr>
                <a:defRPr/>
              </a:pPr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9FDD5-829F-43DC-85F3-039E464D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E6EF4-26E4-4E92-81C7-8FE8251F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17EFF-7FDB-4137-908E-241394280B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3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F1888-E8F4-490D-BE94-5E491595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CC2D9-C85F-4D01-B931-E1884BA9DEA9}" type="datetimeFigureOut">
              <a:rPr lang="zh-CN" altLang="en-US"/>
              <a:pPr>
                <a:defRPr/>
              </a:pPr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7ACF1-1E84-427D-B111-6F7BBC32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3F631-471A-46A2-A31D-4F4EA264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CCFED-E80E-47DE-8907-35ED7A813A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5A0DFCF-1677-4AC3-BA0B-B5CCD335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CA06E-2EA1-4148-8F7C-FD91DBAEF3A2}" type="datetimeFigureOut">
              <a:rPr lang="zh-CN" altLang="en-US"/>
              <a:pPr>
                <a:defRPr/>
              </a:pPr>
              <a:t>2021/5/29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1EEAD4C-62CF-437F-AE04-7958075B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E731B13-3B05-4AFC-B0BA-AC261F23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1A10F-A8A2-4055-892B-106CDA533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8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627E545-E97F-4885-8D3C-51ADCA7D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F9312-51A4-479A-84CB-F0428DD85183}" type="datetimeFigureOut">
              <a:rPr lang="zh-CN" altLang="en-US"/>
              <a:pPr>
                <a:defRPr/>
              </a:pPr>
              <a:t>2021/5/29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7F377DF-1E32-4FBC-8872-52A0ACD5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E3A7447-D85F-4DD7-8FB4-3F96CA8C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7E326-8190-48B8-99F6-FA03A2A4B4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99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F61B45C-F25A-42DF-B435-63AF7BD8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D3826-19E0-41D0-BDFE-2D09A772E5B1}" type="datetimeFigureOut">
              <a:rPr lang="zh-CN" altLang="en-US"/>
              <a:pPr>
                <a:defRPr/>
              </a:pPr>
              <a:t>2021/5/29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A78FE0E-353F-424E-98F9-647456C4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4E64A8B-4D94-4D09-A278-FA886EEF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3F2EE-0A1B-4D86-A49F-FCF3EC6A77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0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53A826A-7C87-4570-98B3-8B66FA8A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87D5C-77AA-4F03-825C-0B1772BF15A0}" type="datetimeFigureOut">
              <a:rPr lang="zh-CN" altLang="en-US"/>
              <a:pPr>
                <a:defRPr/>
              </a:pPr>
              <a:t>2021/5/29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BCCEF45-A28C-4397-9806-021C34A2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0B3362A-0A37-4E24-A5A3-1A37BC9D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D28B9-8FEC-419D-A4C5-0186B193C7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6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B60924B-0D64-4D0F-B894-536E039C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BDDCB-B9EF-4184-8133-086752074631}" type="datetimeFigureOut">
              <a:rPr lang="zh-CN" altLang="en-US"/>
              <a:pPr>
                <a:defRPr/>
              </a:pPr>
              <a:t>2021/5/29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B056C1-37A2-413F-B4B2-012CECE4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E704F11-3D08-45C4-8AB3-A41E65DB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E4557-FDD8-4F92-B29E-20D526FC9A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3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0A2C0E7-B82A-4161-B239-AC5A3710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0613A-8648-433E-840F-80197FF6E9C3}" type="datetimeFigureOut">
              <a:rPr lang="zh-CN" altLang="en-US"/>
              <a:pPr>
                <a:defRPr/>
              </a:pPr>
              <a:t>2021/5/29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1580CC2-9E73-4F07-A2FE-9F498918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A064EC0-E36A-4C7C-B1B2-C047B9A6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A4D1E-3344-4419-927D-B7563E0D76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>
            <a:extLst>
              <a:ext uri="{FF2B5EF4-FFF2-40B4-BE49-F238E27FC236}">
                <a16:creationId xmlns:a16="http://schemas.microsoft.com/office/drawing/2014/main" id="{38E7504B-AEB9-4D37-B2D1-81D8E275AD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555" name="文本占位符 2">
            <a:extLst>
              <a:ext uri="{FF2B5EF4-FFF2-40B4-BE49-F238E27FC236}">
                <a16:creationId xmlns:a16="http://schemas.microsoft.com/office/drawing/2014/main" id="{5A3A3FFC-48C2-40EF-BF98-C479E4C06C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97AEF-5AAF-49BD-8D41-619D2916A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79E610-ADD9-4CF9-AE85-F7ABFFF80141}" type="datetimeFigureOut">
              <a:rPr lang="zh-CN" altLang="en-US"/>
              <a:pPr>
                <a:defRPr/>
              </a:pPr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F9BBC-B179-439A-A1C8-046B77D56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17336-7213-4386-A3FA-D72E3ACA4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AAF722D-D55D-4B87-8C7F-E776902E9F1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1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9">
            <a:extLst>
              <a:ext uri="{FF2B5EF4-FFF2-40B4-BE49-F238E27FC236}">
                <a16:creationId xmlns:a16="http://schemas.microsoft.com/office/drawing/2014/main" id="{08EC7692-13E1-4ED3-A236-A735E7380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772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dirty="0">
                <a:latin typeface="仿宋" pitchFamily="49" charset="-122"/>
                <a:ea typeface="仿宋" pitchFamily="49" charset="-122"/>
              </a:rPr>
              <a:t>具体数学</a:t>
            </a:r>
            <a:br>
              <a:rPr lang="zh-CN" altLang="en-US" sz="5400" dirty="0">
                <a:latin typeface="+mn-ea"/>
                <a:ea typeface="+mn-ea"/>
              </a:rPr>
            </a:br>
            <a:r>
              <a:rPr lang="en-US" altLang="zh-CN" sz="4800" dirty="0">
                <a:latin typeface="Verdana" pitchFamily="34" charset="0"/>
                <a:ea typeface="Verdana" pitchFamily="34" charset="0"/>
                <a:cs typeface="Verdana" pitchFamily="34" charset="0"/>
              </a:rPr>
              <a:t>Concrete Mathematics</a:t>
            </a:r>
            <a:r>
              <a:rPr lang="en-US" altLang="zh-CN" sz="4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4579" name="Rectangle 10">
            <a:extLst>
              <a:ext uri="{FF2B5EF4-FFF2-40B4-BE49-F238E27FC236}">
                <a16:creationId xmlns:a16="http://schemas.microsoft.com/office/drawing/2014/main" id="{4AFDBEC3-5725-4DAD-AAEF-F265414BD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4508500"/>
            <a:ext cx="71294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600" dirty="0">
              <a:solidFill>
                <a:srgbClr val="0070C0"/>
              </a:solidFill>
              <a:latin typeface="Verdana" panose="020B0604030504040204" pitchFamily="34" charset="0"/>
              <a:ea typeface="仿宋" panose="02010609060101010101" pitchFamily="49" charset="-122"/>
              <a:cs typeface="Verdana" panose="020B0604030504040204" pitchFamily="34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fld id="{00956913-66D0-43EF-8210-0F514E0E6878}" type="datetime3">
              <a:rPr lang="zh-CN" altLang="en-US" sz="2400">
                <a:latin typeface="Verdana" panose="020B0604030504040204" pitchFamily="34" charset="0"/>
                <a:ea typeface="仿宋" panose="02010609060101010101" pitchFamily="49" charset="-122"/>
                <a:cs typeface="Verdana" panose="020B0604030504040204" pitchFamily="34" charset="0"/>
              </a:rPr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2021年5月29日星期六</a:t>
            </a:fld>
            <a:endParaRPr lang="en-US" altLang="zh-CN" sz="2400" dirty="0">
              <a:latin typeface="Verdana" panose="020B0604030504040204" pitchFamily="34" charset="0"/>
            </a:endParaRPr>
          </a:p>
        </p:txBody>
      </p:sp>
      <p:sp>
        <p:nvSpPr>
          <p:cNvPr id="24580" name="Rectangle 11">
            <a:extLst>
              <a:ext uri="{FF2B5EF4-FFF2-40B4-BE49-F238E27FC236}">
                <a16:creationId xmlns:a16="http://schemas.microsoft.com/office/drawing/2014/main" id="{3444B2C7-474D-458A-8C9E-B4EFA481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334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华东师范大学计算机学院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671DBE4-C4EF-4A33-882E-23A4AF975844}"/>
              </a:ext>
            </a:extLst>
          </p:cNvPr>
          <p:cNvCxnSpPr/>
          <p:nvPr/>
        </p:nvCxnSpPr>
        <p:spPr>
          <a:xfrm rot="10800000" flipH="1">
            <a:off x="755650" y="3141663"/>
            <a:ext cx="7772400" cy="0"/>
          </a:xfrm>
          <a:prstGeom prst="line">
            <a:avLst/>
          </a:prstGeom>
          <a:ln w="7620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98BD2C8F-8CC9-4775-9C81-DA478FF18F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43B32E-CB35-4423-A95B-1C5227E9D28E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3A3B250A-40A9-46BC-AD6D-F93FA053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3E85D501-4D6A-4629-9FEA-F6D44BCD8EDC}" type="slidenum">
              <a:rPr lang="en-US" altLang="zh-CN">
                <a:solidFill>
                  <a:srgbClr val="898989"/>
                </a:solidFill>
              </a:rPr>
              <a:pPr algn="ctr"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AF032C1B-4BCB-46F1-BE7F-8B92C482B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定和分的性质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6B258218-C5F4-404D-9E23-ABA34F360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综合以上观察，可以得到定和分             在整数</a:t>
            </a:r>
            <a:r>
              <a:rPr lang="en-US" altLang="zh-CN" dirty="0">
                <a:latin typeface="+mj-lt"/>
                <a:ea typeface="华文楷体" pitchFamily="2" charset="-122"/>
              </a:rPr>
              <a:t>a</a:t>
            </a:r>
            <a:r>
              <a:rPr lang="zh-CN" altLang="en-US" dirty="0">
                <a:latin typeface="+mj-lt"/>
                <a:ea typeface="华文楷体" pitchFamily="2" charset="-122"/>
              </a:rPr>
              <a:t>和</a:t>
            </a:r>
            <a:r>
              <a:rPr lang="en-US" altLang="zh-CN" dirty="0">
                <a:latin typeface="+mj-lt"/>
                <a:ea typeface="华文楷体" pitchFamily="2" charset="-122"/>
              </a:rPr>
              <a:t>b</a:t>
            </a:r>
            <a:r>
              <a:rPr lang="zh-CN" altLang="en-US" dirty="0">
                <a:latin typeface="+mj-lt"/>
                <a:ea typeface="华文楷体" pitchFamily="2" charset="-122"/>
              </a:rPr>
              <a:t>上的含义：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换句话说，除了不包括上限</a:t>
            </a:r>
            <a:r>
              <a:rPr lang="zh-CN" altLang="en-US" dirty="0">
                <a:ea typeface="华文楷体" pitchFamily="2" charset="-122"/>
              </a:rPr>
              <a:t>下标</a:t>
            </a:r>
            <a:r>
              <a:rPr lang="zh-CN" altLang="en-US" dirty="0">
                <a:latin typeface="+mj-lt"/>
                <a:ea typeface="华文楷体" pitchFamily="2" charset="-122"/>
              </a:rPr>
              <a:t>上的被加项之外，定和分可以被看做是具有上下界的求和。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注意：目前仅推导了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b ≥ a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情形的定和分。</a:t>
            </a:r>
            <a:endParaRPr lang="en-US" altLang="zh-CN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p:sp>
        <p:nvSpPr>
          <p:cNvPr id="6152" name="Rectangle 5">
            <a:extLst>
              <a:ext uri="{FF2B5EF4-FFF2-40B4-BE49-F238E27FC236}">
                <a16:creationId xmlns:a16="http://schemas.microsoft.com/office/drawing/2014/main" id="{56997FC0-ADB3-4F7A-8FC5-65D1CC24D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3" name="Rectangle 7">
            <a:extLst>
              <a:ext uri="{FF2B5EF4-FFF2-40B4-BE49-F238E27FC236}">
                <a16:creationId xmlns:a16="http://schemas.microsoft.com/office/drawing/2014/main" id="{27FE550A-2110-4557-A8DA-6CBF47A1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4" name="Rectangle 9">
            <a:extLst>
              <a:ext uri="{FF2B5EF4-FFF2-40B4-BE49-F238E27FC236}">
                <a16:creationId xmlns:a16="http://schemas.microsoft.com/office/drawing/2014/main" id="{102B2AB7-D453-4CEB-ADE0-B0F521D08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8BD9D352-D691-4AC9-A685-320C3E91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6" name="Rectangle 13">
            <a:extLst>
              <a:ext uri="{FF2B5EF4-FFF2-40B4-BE49-F238E27FC236}">
                <a16:creationId xmlns:a16="http://schemas.microsoft.com/office/drawing/2014/main" id="{74D55567-F413-4AB4-A474-99E56868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57" name="Rectangle 15">
            <a:extLst>
              <a:ext uri="{FF2B5EF4-FFF2-40B4-BE49-F238E27FC236}">
                <a16:creationId xmlns:a16="http://schemas.microsoft.com/office/drawing/2014/main" id="{0DFE2B5F-68A7-40F0-A73E-FCD3E552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>
                <a:extLst>
                  <a:ext uri="{FF2B5EF4-FFF2-40B4-BE49-F238E27FC236}">
                    <a16:creationId xmlns:a16="http://schemas.microsoft.com/office/drawing/2014/main" id="{B1016DD7-8EB4-4B2C-A65F-D627DE4AE265}"/>
                  </a:ext>
                </a:extLst>
              </p:cNvPr>
              <p:cNvSpPr txBox="1"/>
              <p:nvPr/>
            </p:nvSpPr>
            <p:spPr bwMode="auto">
              <a:xfrm>
                <a:off x="6551613" y="1557338"/>
                <a:ext cx="1188739" cy="971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46" name="Object 4">
                <a:extLst>
                  <a:ext uri="{FF2B5EF4-FFF2-40B4-BE49-F238E27FC236}">
                    <a16:creationId xmlns:a16="http://schemas.microsoft.com/office/drawing/2014/main" id="{B1016DD7-8EB4-4B2C-A65F-D627DE4A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1613" y="1557338"/>
                <a:ext cx="1188739" cy="97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Object 5">
                <a:extLst>
                  <a:ext uri="{FF2B5EF4-FFF2-40B4-BE49-F238E27FC236}">
                    <a16:creationId xmlns:a16="http://schemas.microsoft.com/office/drawing/2014/main" id="{E71AB771-DBD9-4419-BFD6-9433E4C0AB27}"/>
                  </a:ext>
                </a:extLst>
              </p:cNvPr>
              <p:cNvSpPr txBox="1"/>
              <p:nvPr/>
            </p:nvSpPr>
            <p:spPr bwMode="auto">
              <a:xfrm>
                <a:off x="2339975" y="2759075"/>
                <a:ext cx="4394200" cy="9572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147" name="Object 5">
                <a:extLst>
                  <a:ext uri="{FF2B5EF4-FFF2-40B4-BE49-F238E27FC236}">
                    <a16:creationId xmlns:a16="http://schemas.microsoft.com/office/drawing/2014/main" id="{E71AB771-DBD9-4419-BFD6-9433E4C0A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975" y="2759075"/>
                <a:ext cx="4394200" cy="957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D5183E63-D7D6-4E78-8946-72AFCECAAC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43B32E-CB35-4423-A95B-1C5227E9D28E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19AFD9E8-2C2B-48D2-9139-BE4B02F4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152EC7A8-FC4D-4612-87B3-4A5FB379ED7C}" type="slidenum">
              <a:rPr lang="en-US" altLang="zh-CN">
                <a:solidFill>
                  <a:srgbClr val="898989"/>
                </a:solidFill>
              </a:rPr>
              <a:pPr algn="ctr"/>
              <a:t>11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75" name="Rectangle 2">
            <a:extLst>
              <a:ext uri="{FF2B5EF4-FFF2-40B4-BE49-F238E27FC236}">
                <a16:creationId xmlns:a16="http://schemas.microsoft.com/office/drawing/2014/main" id="{EAD2AC2E-061D-4FF3-BE0B-06F136407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定和分的性质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F2BF260C-679B-46DF-875F-F061E2581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回想定积分中，积分上下限顺序的变化会带来符号的变化：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同样在定和分中，若</a:t>
            </a:r>
            <a:r>
              <a:rPr lang="en-US" altLang="zh-CN">
                <a:latin typeface="+mj-lt"/>
                <a:ea typeface="华文楷体" pitchFamily="2" charset="-122"/>
              </a:rPr>
              <a:t>b ≤ a</a:t>
            </a:r>
            <a:r>
              <a:rPr lang="zh-CN" altLang="en-US">
                <a:latin typeface="+mj-lt"/>
                <a:ea typeface="华文楷体" pitchFamily="2" charset="-122"/>
              </a:rPr>
              <a:t>会有什么结果？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此外还容易得到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至此，我们在不同的计算上看到了“定和分”与“定积分”之间的相似性。下面来看上述性质的应用。</a:t>
            </a:r>
            <a:endParaRPr lang="en-US" altLang="zh-CN">
              <a:latin typeface="+mj-lt"/>
              <a:ea typeface="华文楷体" pitchFamily="2" charset="-122"/>
            </a:endParaRPr>
          </a:p>
        </p:txBody>
      </p:sp>
      <p:sp>
        <p:nvSpPr>
          <p:cNvPr id="7177" name="Rectangle 5">
            <a:extLst>
              <a:ext uri="{FF2B5EF4-FFF2-40B4-BE49-F238E27FC236}">
                <a16:creationId xmlns:a16="http://schemas.microsoft.com/office/drawing/2014/main" id="{9262DA40-7029-41C6-9C7D-7E32648D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8" name="Rectangle 7">
            <a:extLst>
              <a:ext uri="{FF2B5EF4-FFF2-40B4-BE49-F238E27FC236}">
                <a16:creationId xmlns:a16="http://schemas.microsoft.com/office/drawing/2014/main" id="{6125E32B-8A2F-450F-BEAB-B85730E2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9" name="Rectangle 9">
            <a:extLst>
              <a:ext uri="{FF2B5EF4-FFF2-40B4-BE49-F238E27FC236}">
                <a16:creationId xmlns:a16="http://schemas.microsoft.com/office/drawing/2014/main" id="{351B10A0-2B55-4BCA-8FB9-2F17A51D3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80" name="Rectangle 11">
            <a:extLst>
              <a:ext uri="{FF2B5EF4-FFF2-40B4-BE49-F238E27FC236}">
                <a16:creationId xmlns:a16="http://schemas.microsoft.com/office/drawing/2014/main" id="{8F068DBB-FCB6-462C-B4FD-20E202C3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A2973874-6739-4C4B-BF39-CAC7DA742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82" name="Rectangle 15">
            <a:extLst>
              <a:ext uri="{FF2B5EF4-FFF2-40B4-BE49-F238E27FC236}">
                <a16:creationId xmlns:a16="http://schemas.microsoft.com/office/drawing/2014/main" id="{7FC25808-15C7-40D2-B847-C47FFA446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5">
                <a:extLst>
                  <a:ext uri="{FF2B5EF4-FFF2-40B4-BE49-F238E27FC236}">
                    <a16:creationId xmlns:a16="http://schemas.microsoft.com/office/drawing/2014/main" id="{CF3B64F7-DDC2-45FC-87AB-044F4B21F034}"/>
                  </a:ext>
                </a:extLst>
              </p:cNvPr>
              <p:cNvSpPr txBox="1"/>
              <p:nvPr/>
            </p:nvSpPr>
            <p:spPr bwMode="auto">
              <a:xfrm>
                <a:off x="900113" y="3069456"/>
                <a:ext cx="7802562" cy="863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))=−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70" name="Object 5">
                <a:extLst>
                  <a:ext uri="{FF2B5EF4-FFF2-40B4-BE49-F238E27FC236}">
                    <a16:creationId xmlns:a16="http://schemas.microsoft.com/office/drawing/2014/main" id="{CF3B64F7-DDC2-45FC-87AB-044F4B21F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3069456"/>
                <a:ext cx="7802562" cy="863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Object 6">
                <a:extLst>
                  <a:ext uri="{FF2B5EF4-FFF2-40B4-BE49-F238E27FC236}">
                    <a16:creationId xmlns:a16="http://schemas.microsoft.com/office/drawing/2014/main" id="{02B63007-674C-4DDA-AD48-9203C2AC59AD}"/>
                  </a:ext>
                </a:extLst>
              </p:cNvPr>
              <p:cNvSpPr txBox="1"/>
              <p:nvPr/>
            </p:nvSpPr>
            <p:spPr bwMode="auto">
              <a:xfrm>
                <a:off x="971550" y="2060575"/>
                <a:ext cx="7532688" cy="7413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))=−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171" name="Object 6">
                <a:extLst>
                  <a:ext uri="{FF2B5EF4-FFF2-40B4-BE49-F238E27FC236}">
                    <a16:creationId xmlns:a16="http://schemas.microsoft.com/office/drawing/2014/main" id="{02B63007-674C-4DDA-AD48-9203C2AC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50" y="2060575"/>
                <a:ext cx="7532688" cy="741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Object 7">
                <a:extLst>
                  <a:ext uri="{FF2B5EF4-FFF2-40B4-BE49-F238E27FC236}">
                    <a16:creationId xmlns:a16="http://schemas.microsoft.com/office/drawing/2014/main" id="{DB852896-4A09-4C9D-8186-37D665247FB7}"/>
                  </a:ext>
                </a:extLst>
              </p:cNvPr>
              <p:cNvSpPr txBox="1"/>
              <p:nvPr/>
            </p:nvSpPr>
            <p:spPr bwMode="auto">
              <a:xfrm>
                <a:off x="3433763" y="3992178"/>
                <a:ext cx="5070475" cy="9231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72" name="Object 7">
                <a:extLst>
                  <a:ext uri="{FF2B5EF4-FFF2-40B4-BE49-F238E27FC236}">
                    <a16:creationId xmlns:a16="http://schemas.microsoft.com/office/drawing/2014/main" id="{DB852896-4A09-4C9D-8186-37D665247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3763" y="3992178"/>
                <a:ext cx="5070475" cy="9231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0C56F344-F4FE-491E-956C-26155182FF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43B32E-CB35-4423-A95B-1C5227E9D28E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7D8EE473-89F2-4272-BF5E-F10B6602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C97C33F8-EA01-4B81-BD77-1FB895F82D00}" type="slidenum">
              <a:rPr lang="en-US" altLang="zh-CN">
                <a:solidFill>
                  <a:srgbClr val="898989"/>
                </a:solidFill>
              </a:rPr>
              <a:pPr algn="ctr"/>
              <a:t>12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99" name="Rectangle 2">
            <a:extLst>
              <a:ext uri="{FF2B5EF4-FFF2-40B4-BE49-F238E27FC236}">
                <a16:creationId xmlns:a16="http://schemas.microsoft.com/office/drawing/2014/main" id="{A133F428-D21D-418E-B8C0-12EF0EA89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定和分性质的应用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AB169E29-1F87-4915-95CF-925430E15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下降阶乘幂的求和：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特别地，对于前</a:t>
            </a:r>
            <a:r>
              <a:rPr lang="en-US" altLang="zh-CN" dirty="0">
                <a:latin typeface="+mj-lt"/>
                <a:ea typeface="华文楷体" pitchFamily="2" charset="-122"/>
              </a:rPr>
              <a:t>n – 1</a:t>
            </a:r>
            <a:r>
              <a:rPr lang="zh-CN" altLang="en-US" dirty="0">
                <a:latin typeface="+mj-lt"/>
                <a:ea typeface="华文楷体" pitchFamily="2" charset="-122"/>
              </a:rPr>
              <a:t>个正整数的求和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此外还有                                       ，容易看出，可以结合上面的等式计算</a:t>
            </a:r>
            <a:r>
              <a:rPr lang="en-US" altLang="zh-CN" dirty="0">
                <a:latin typeface="+mj-lt"/>
                <a:ea typeface="华文楷体" pitchFamily="2" charset="-122"/>
              </a:rPr>
              <a:t>2</a:t>
            </a:r>
            <a:r>
              <a:rPr lang="zh-CN" altLang="en-US" dirty="0">
                <a:latin typeface="+mj-lt"/>
                <a:ea typeface="华文楷体" pitchFamily="2" charset="-122"/>
              </a:rPr>
              <a:t>次方和和</a:t>
            </a:r>
            <a:r>
              <a:rPr lang="en-US" altLang="zh-CN" dirty="0">
                <a:latin typeface="+mj-lt"/>
                <a:ea typeface="华文楷体" pitchFamily="2" charset="-122"/>
              </a:rPr>
              <a:t>3</a:t>
            </a:r>
            <a:r>
              <a:rPr lang="zh-CN" altLang="en-US" dirty="0">
                <a:latin typeface="+mj-lt"/>
                <a:ea typeface="华文楷体" pitchFamily="2" charset="-122"/>
              </a:rPr>
              <a:t>次方和。事实上，对一般</a:t>
            </a:r>
            <a:r>
              <a:rPr lang="en-US" altLang="zh-CN" dirty="0">
                <a:latin typeface="+mj-lt"/>
                <a:ea typeface="华文楷体" pitchFamily="2" charset="-122"/>
              </a:rPr>
              <a:t>n</a:t>
            </a:r>
            <a:r>
              <a:rPr lang="zh-CN" altLang="en-US" dirty="0">
                <a:latin typeface="+mj-lt"/>
                <a:ea typeface="华文楷体" pitchFamily="2" charset="-122"/>
              </a:rPr>
              <a:t>次幂，可以采用</a:t>
            </a:r>
            <a:r>
              <a:rPr lang="en-US" altLang="zh-CN" dirty="0" err="1">
                <a:latin typeface="+mj-lt"/>
                <a:ea typeface="华文楷体" pitchFamily="2" charset="-122"/>
              </a:rPr>
              <a:t>Stirling</a:t>
            </a:r>
            <a:r>
              <a:rPr lang="zh-CN" altLang="en-US" dirty="0">
                <a:latin typeface="+mj-lt"/>
                <a:ea typeface="华文楷体" pitchFamily="2" charset="-122"/>
              </a:rPr>
              <a:t>数计算在下降阶乘幂上的展开形式。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</p:txBody>
      </p:sp>
      <p:sp>
        <p:nvSpPr>
          <p:cNvPr id="8201" name="Rectangle 5">
            <a:extLst>
              <a:ext uri="{FF2B5EF4-FFF2-40B4-BE49-F238E27FC236}">
                <a16:creationId xmlns:a16="http://schemas.microsoft.com/office/drawing/2014/main" id="{69A5D003-37BA-46EC-8E7F-3C0346A0A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2" name="Rectangle 7">
            <a:extLst>
              <a:ext uri="{FF2B5EF4-FFF2-40B4-BE49-F238E27FC236}">
                <a16:creationId xmlns:a16="http://schemas.microsoft.com/office/drawing/2014/main" id="{5C45D29F-7BF3-40F4-8C3F-E8E751F43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3" name="Rectangle 9">
            <a:extLst>
              <a:ext uri="{FF2B5EF4-FFF2-40B4-BE49-F238E27FC236}">
                <a16:creationId xmlns:a16="http://schemas.microsoft.com/office/drawing/2014/main" id="{20FC10FB-2E53-4244-89F7-DCC527B28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4" name="Rectangle 11">
            <a:extLst>
              <a:ext uri="{FF2B5EF4-FFF2-40B4-BE49-F238E27FC236}">
                <a16:creationId xmlns:a16="http://schemas.microsoft.com/office/drawing/2014/main" id="{C422198D-4793-4730-AA9B-7A739F2D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07DBFEB9-AE06-4775-A36F-401AA8D5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06" name="Rectangle 15">
            <a:extLst>
              <a:ext uri="{FF2B5EF4-FFF2-40B4-BE49-F238E27FC236}">
                <a16:creationId xmlns:a16="http://schemas.microsoft.com/office/drawing/2014/main" id="{244CDC65-9E68-4D02-BBEC-C43DAE5DC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Object 4">
                <a:extLst>
                  <a:ext uri="{FF2B5EF4-FFF2-40B4-BE49-F238E27FC236}">
                    <a16:creationId xmlns:a16="http://schemas.microsoft.com/office/drawing/2014/main" id="{AD7ED9E9-3181-478D-AB16-74CCDF7E8BD3}"/>
                  </a:ext>
                </a:extLst>
              </p:cNvPr>
              <p:cNvSpPr txBox="1"/>
              <p:nvPr/>
            </p:nvSpPr>
            <p:spPr bwMode="auto">
              <a:xfrm>
                <a:off x="2843213" y="1700213"/>
                <a:ext cx="3295650" cy="11271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bar>
                            </m:sup>
                          </m:sSup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bar>
                                        <m:bar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ba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94" name="Object 4">
                <a:extLst>
                  <a:ext uri="{FF2B5EF4-FFF2-40B4-BE49-F238E27FC236}">
                    <a16:creationId xmlns:a16="http://schemas.microsoft.com/office/drawing/2014/main" id="{AD7ED9E9-3181-478D-AB16-74CCDF7E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213" y="1700213"/>
                <a:ext cx="3295650" cy="1127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Object 5">
                <a:extLst>
                  <a:ext uri="{FF2B5EF4-FFF2-40B4-BE49-F238E27FC236}">
                    <a16:creationId xmlns:a16="http://schemas.microsoft.com/office/drawing/2014/main" id="{9CEDF0CE-5CFA-4853-980E-71745BBE8B62}"/>
                  </a:ext>
                </a:extLst>
              </p:cNvPr>
              <p:cNvSpPr txBox="1"/>
              <p:nvPr/>
            </p:nvSpPr>
            <p:spPr bwMode="auto">
              <a:xfrm>
                <a:off x="2535238" y="3233738"/>
                <a:ext cx="4197350" cy="9874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bar>
                            </m:sup>
                          </m:sSup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5" name="Object 5">
                <a:extLst>
                  <a:ext uri="{FF2B5EF4-FFF2-40B4-BE49-F238E27FC236}">
                    <a16:creationId xmlns:a16="http://schemas.microsoft.com/office/drawing/2014/main" id="{9CEDF0CE-5CFA-4853-980E-71745BBE8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38" y="3233738"/>
                <a:ext cx="4197350" cy="987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Object 6">
                <a:extLst>
                  <a:ext uri="{FF2B5EF4-FFF2-40B4-BE49-F238E27FC236}">
                    <a16:creationId xmlns:a16="http://schemas.microsoft.com/office/drawing/2014/main" id="{2C5B9283-59B0-4C53-9133-B904212BE68D}"/>
                  </a:ext>
                </a:extLst>
              </p:cNvPr>
              <p:cNvSpPr txBox="1"/>
              <p:nvPr/>
            </p:nvSpPr>
            <p:spPr bwMode="auto">
              <a:xfrm>
                <a:off x="2339752" y="4348164"/>
                <a:ext cx="3600400" cy="5045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6" name="Object 6">
                <a:extLst>
                  <a:ext uri="{FF2B5EF4-FFF2-40B4-BE49-F238E27FC236}">
                    <a16:creationId xmlns:a16="http://schemas.microsoft.com/office/drawing/2014/main" id="{2C5B9283-59B0-4C53-9133-B904212BE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4348164"/>
                <a:ext cx="3600400" cy="504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DF31D84E-D19B-4255-B99A-B6AD05753A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7D4623-F4FD-4E5A-8C04-40EDFBFFA555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3A1409D1-0E8F-44E8-B189-9E980E83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864E201C-CBBB-4CCF-97AD-297E538463CA}" type="slidenum">
              <a:rPr lang="en-US" altLang="zh-CN">
                <a:solidFill>
                  <a:srgbClr val="898989"/>
                </a:solidFill>
              </a:rPr>
              <a:pPr algn="ctr"/>
              <a:t>13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9223" name="Rectangle 2">
            <a:extLst>
              <a:ext uri="{FF2B5EF4-FFF2-40B4-BE49-F238E27FC236}">
                <a16:creationId xmlns:a16="http://schemas.microsoft.com/office/drawing/2014/main" id="{DDC30B6F-75E2-4D50-B31C-2B39BDDDB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负指数的下降阶乘幂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AE5E8D7C-7484-4566-B0FB-1E64E908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注意到：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顺着</a:t>
            </a:r>
            <a:r>
              <a:rPr lang="zh-CN" altLang="en-US" sz="2800" dirty="0">
                <a:ea typeface="华文楷体" pitchFamily="2" charset="-122"/>
              </a:rPr>
              <a:t>可以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写出：</a:t>
            </a: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itchFamily="2" charset="-122"/>
              </a:rPr>
              <a:t>因此，定义负指数的下降阶乘幂为</a:t>
            </a:r>
            <a:endParaRPr lang="en-US" altLang="zh-CN" sz="2800" dirty="0">
              <a:latin typeface="+mj-lt"/>
              <a:ea typeface="华文楷体" pitchFamily="2" charset="-122"/>
            </a:endParaRPr>
          </a:p>
        </p:txBody>
      </p:sp>
      <p:sp>
        <p:nvSpPr>
          <p:cNvPr id="9225" name="Rectangle 5">
            <a:extLst>
              <a:ext uri="{FF2B5EF4-FFF2-40B4-BE49-F238E27FC236}">
                <a16:creationId xmlns:a16="http://schemas.microsoft.com/office/drawing/2014/main" id="{75586083-4B6A-4167-9BE5-EA1C135C0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26" name="Rectangle 7">
            <a:extLst>
              <a:ext uri="{FF2B5EF4-FFF2-40B4-BE49-F238E27FC236}">
                <a16:creationId xmlns:a16="http://schemas.microsoft.com/office/drawing/2014/main" id="{A1261211-ED27-47BF-AB5B-27E6A1C74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27" name="Rectangle 9">
            <a:extLst>
              <a:ext uri="{FF2B5EF4-FFF2-40B4-BE49-F238E27FC236}">
                <a16:creationId xmlns:a16="http://schemas.microsoft.com/office/drawing/2014/main" id="{3C4139FD-7E7C-4F83-9B54-0773C80C6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Object 5">
                <a:extLst>
                  <a:ext uri="{FF2B5EF4-FFF2-40B4-BE49-F238E27FC236}">
                    <a16:creationId xmlns:a16="http://schemas.microsoft.com/office/drawing/2014/main" id="{1F08047B-D2B3-48A8-A073-423E759A3862}"/>
                  </a:ext>
                </a:extLst>
              </p:cNvPr>
              <p:cNvSpPr txBox="1"/>
              <p:nvPr/>
            </p:nvSpPr>
            <p:spPr bwMode="auto">
              <a:xfrm>
                <a:off x="2195513" y="1628775"/>
                <a:ext cx="2232025" cy="17795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18" name="Object 5">
                <a:extLst>
                  <a:ext uri="{FF2B5EF4-FFF2-40B4-BE49-F238E27FC236}">
                    <a16:creationId xmlns:a16="http://schemas.microsoft.com/office/drawing/2014/main" id="{1F08047B-D2B3-48A8-A073-423E759A3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513" y="1628775"/>
                <a:ext cx="2232025" cy="17795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Object 6">
                <a:extLst>
                  <a:ext uri="{FF2B5EF4-FFF2-40B4-BE49-F238E27FC236}">
                    <a16:creationId xmlns:a16="http://schemas.microsoft.com/office/drawing/2014/main" id="{FB6DC8E6-BE62-4F47-96F8-4A56B9C042E0}"/>
                  </a:ext>
                </a:extLst>
              </p:cNvPr>
              <p:cNvSpPr txBox="1"/>
              <p:nvPr/>
            </p:nvSpPr>
            <p:spPr bwMode="auto">
              <a:xfrm>
                <a:off x="3165475" y="3554413"/>
                <a:ext cx="3567113" cy="16414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219" name="Object 6">
                <a:extLst>
                  <a:ext uri="{FF2B5EF4-FFF2-40B4-BE49-F238E27FC236}">
                    <a16:creationId xmlns:a16="http://schemas.microsoft.com/office/drawing/2014/main" id="{FB6DC8E6-BE62-4F47-96F8-4A56B9C04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5475" y="3554413"/>
                <a:ext cx="3567113" cy="1641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520ED15-4674-419B-A6AC-D439109D0E75}"/>
              </a:ext>
            </a:extLst>
          </p:cNvPr>
          <p:cNvCxnSpPr/>
          <p:nvPr/>
        </p:nvCxnSpPr>
        <p:spPr>
          <a:xfrm flipH="1">
            <a:off x="3304943" y="2204864"/>
            <a:ext cx="7207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6071984-A9E6-4869-B971-029B6158B59B}"/>
              </a:ext>
            </a:extLst>
          </p:cNvPr>
          <p:cNvCxnSpPr/>
          <p:nvPr/>
        </p:nvCxnSpPr>
        <p:spPr>
          <a:xfrm flipH="1">
            <a:off x="2916238" y="2492375"/>
            <a:ext cx="71913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57C31FE-50DC-45F7-878E-6A12FFB5EAB0}"/>
              </a:ext>
            </a:extLst>
          </p:cNvPr>
          <p:cNvCxnSpPr/>
          <p:nvPr/>
        </p:nvCxnSpPr>
        <p:spPr>
          <a:xfrm flipH="1">
            <a:off x="2771800" y="2996952"/>
            <a:ext cx="14446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8955D04-F097-4F20-A8EE-1200C26D80E3}"/>
              </a:ext>
            </a:extLst>
          </p:cNvPr>
          <p:cNvCxnSpPr/>
          <p:nvPr/>
        </p:nvCxnSpPr>
        <p:spPr>
          <a:xfrm flipH="1">
            <a:off x="5760243" y="4149080"/>
            <a:ext cx="79216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99C705D-DA78-4AEA-A87A-F3526A72AE92}"/>
              </a:ext>
            </a:extLst>
          </p:cNvPr>
          <p:cNvCxnSpPr/>
          <p:nvPr/>
        </p:nvCxnSpPr>
        <p:spPr>
          <a:xfrm flipH="1">
            <a:off x="3851275" y="4149080"/>
            <a:ext cx="57626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A2DA306-EDDB-4F11-B0F8-D5613CE2D8AE}"/>
              </a:ext>
            </a:extLst>
          </p:cNvPr>
          <p:cNvCxnSpPr/>
          <p:nvPr/>
        </p:nvCxnSpPr>
        <p:spPr>
          <a:xfrm flipH="1">
            <a:off x="5364163" y="5157788"/>
            <a:ext cx="79216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9876289-BF3B-4DF8-B750-DCF6309C3B42}"/>
              </a:ext>
            </a:extLst>
          </p:cNvPr>
          <p:cNvCxnSpPr/>
          <p:nvPr/>
        </p:nvCxnSpPr>
        <p:spPr>
          <a:xfrm flipV="1">
            <a:off x="7164388" y="1557338"/>
            <a:ext cx="0" cy="4679950"/>
          </a:xfrm>
          <a:prstGeom prst="line">
            <a:avLst/>
          </a:prstGeom>
          <a:ln w="635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545757A6-E3F3-4FF5-9045-1F39C7A7321F}"/>
              </a:ext>
            </a:extLst>
          </p:cNvPr>
          <p:cNvSpPr txBox="1">
            <a:spLocks noChangeArrowheads="1"/>
          </p:cNvSpPr>
          <p:nvPr/>
        </p:nvSpPr>
        <p:spPr>
          <a:xfrm>
            <a:off x="7235825" y="1773238"/>
            <a:ext cx="577850" cy="4032250"/>
          </a:xfrm>
          <a:prstGeom prst="rect">
            <a:avLst/>
          </a:prstGeom>
        </p:spPr>
        <p:txBody>
          <a:bodyPr vert="eaVert"/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rgbClr val="FF0000"/>
                </a:solidFill>
                <a:latin typeface="+mj-lt"/>
                <a:ea typeface="华文楷体" pitchFamily="2" charset="-122"/>
              </a:rPr>
              <a:t>每次除以递增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的因子</a:t>
            </a:r>
            <a:endParaRPr lang="en-US" altLang="zh-CN" sz="2400" b="1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b="1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Object 7">
                <a:extLst>
                  <a:ext uri="{FF2B5EF4-FFF2-40B4-BE49-F238E27FC236}">
                    <a16:creationId xmlns:a16="http://schemas.microsoft.com/office/drawing/2014/main" id="{B94D0407-7701-4210-A181-D2417BAC79E7}"/>
                  </a:ext>
                </a:extLst>
              </p:cNvPr>
              <p:cNvSpPr txBox="1"/>
              <p:nvPr/>
            </p:nvSpPr>
            <p:spPr bwMode="auto">
              <a:xfrm>
                <a:off x="3132138" y="5589588"/>
                <a:ext cx="3421062" cy="796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220" name="Object 7">
                <a:extLst>
                  <a:ext uri="{FF2B5EF4-FFF2-40B4-BE49-F238E27FC236}">
                    <a16:creationId xmlns:a16="http://schemas.microsoft.com/office/drawing/2014/main" id="{B94D0407-7701-4210-A181-D2417BAC7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138" y="5589588"/>
                <a:ext cx="3421062" cy="796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7E0AF3C-744D-44BD-9DEB-6A2F3B51B7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7D4623-F4FD-4E5A-8C04-40EDFBFFA555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0AB1CB91-6942-4F8D-B5B8-7FC6F26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BF99F88D-A922-47D1-BF40-C3FEC8941294}" type="slidenum">
              <a:rPr lang="en-US" altLang="zh-CN">
                <a:solidFill>
                  <a:srgbClr val="898989"/>
                </a:solidFill>
              </a:rPr>
              <a:pPr algn="ctr"/>
              <a:t>14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7460FE36-FE91-4FC0-84F7-E99C5D2F8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下降阶乘幂的性质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782969FF-595A-496B-AA87-A16589A0F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latin typeface="+mj-lt"/>
                <a:ea typeface="华文楷体" pitchFamily="2" charset="-122"/>
              </a:rPr>
              <a:t>1</a:t>
            </a:r>
            <a:r>
              <a:rPr lang="zh-CN" altLang="en-US">
                <a:latin typeface="+mj-lt"/>
                <a:ea typeface="华文楷体" pitchFamily="2" charset="-122"/>
              </a:rPr>
              <a:t>、幂的乘法与指数的加减法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solidFill>
                  <a:srgbClr val="0000FF"/>
                </a:solidFill>
                <a:latin typeface="+mj-lt"/>
                <a:ea typeface="华文楷体" pitchFamily="2" charset="-122"/>
              </a:rPr>
              <a:t>注：在引入负指数的下降阶乘幂之后，上面的</a:t>
            </a:r>
            <a:r>
              <a:rPr lang="en-US" altLang="zh-CN">
                <a:solidFill>
                  <a:srgbClr val="0000FF"/>
                </a:solidFill>
                <a:latin typeface="+mj-lt"/>
                <a:ea typeface="华文楷体" pitchFamily="2" charset="-122"/>
              </a:rPr>
              <a:t>m</a:t>
            </a:r>
            <a:r>
              <a:rPr lang="zh-CN" altLang="en-US">
                <a:solidFill>
                  <a:srgbClr val="0000FF"/>
                </a:solidFill>
                <a:latin typeface="+mj-lt"/>
                <a:ea typeface="华文楷体" pitchFamily="2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+mj-lt"/>
                <a:ea typeface="华文楷体" pitchFamily="2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+mj-lt"/>
                <a:ea typeface="华文楷体" pitchFamily="2" charset="-122"/>
              </a:rPr>
              <a:t>可以取任意整数。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举例：</a:t>
            </a:r>
          </a:p>
        </p:txBody>
      </p:sp>
      <p:sp>
        <p:nvSpPr>
          <p:cNvPr id="10248" name="Rectangle 5">
            <a:extLst>
              <a:ext uri="{FF2B5EF4-FFF2-40B4-BE49-F238E27FC236}">
                <a16:creationId xmlns:a16="http://schemas.microsoft.com/office/drawing/2014/main" id="{F7D941C1-FF7B-4032-AEFA-44677E0C1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49" name="Rectangle 7">
            <a:extLst>
              <a:ext uri="{FF2B5EF4-FFF2-40B4-BE49-F238E27FC236}">
                <a16:creationId xmlns:a16="http://schemas.microsoft.com/office/drawing/2014/main" id="{0F85E1AB-1E42-4DFB-B1BD-824217C2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id="{A1C304C1-E47C-49B1-9C45-FFB80BDC9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Object 5">
                <a:extLst>
                  <a:ext uri="{FF2B5EF4-FFF2-40B4-BE49-F238E27FC236}">
                    <a16:creationId xmlns:a16="http://schemas.microsoft.com/office/drawing/2014/main" id="{CDF65AAB-0A1C-4688-A97F-A304B88AA999}"/>
                  </a:ext>
                </a:extLst>
              </p:cNvPr>
              <p:cNvSpPr txBox="1"/>
              <p:nvPr/>
            </p:nvSpPr>
            <p:spPr bwMode="auto">
              <a:xfrm>
                <a:off x="3348038" y="2205037"/>
                <a:ext cx="3006725" cy="50388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42" name="Object 5">
                <a:extLst>
                  <a:ext uri="{FF2B5EF4-FFF2-40B4-BE49-F238E27FC236}">
                    <a16:creationId xmlns:a16="http://schemas.microsoft.com/office/drawing/2014/main" id="{CDF65AAB-0A1C-4688-A97F-A304B88AA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8038" y="2205037"/>
                <a:ext cx="3006725" cy="503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Object 6">
                <a:extLst>
                  <a:ext uri="{FF2B5EF4-FFF2-40B4-BE49-F238E27FC236}">
                    <a16:creationId xmlns:a16="http://schemas.microsoft.com/office/drawing/2014/main" id="{03FB8F81-ADDB-468A-82F8-848AAD0860CE}"/>
                  </a:ext>
                </a:extLst>
              </p:cNvPr>
              <p:cNvSpPr txBox="1"/>
              <p:nvPr/>
            </p:nvSpPr>
            <p:spPr bwMode="auto">
              <a:xfrm>
                <a:off x="3059113" y="3933824"/>
                <a:ext cx="3790950" cy="219233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bar>
                        </m:sup>
                      </m:sSup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ba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43" name="Object 6">
                <a:extLst>
                  <a:ext uri="{FF2B5EF4-FFF2-40B4-BE49-F238E27FC236}">
                    <a16:creationId xmlns:a16="http://schemas.microsoft.com/office/drawing/2014/main" id="{03FB8F81-ADDB-468A-82F8-848AAD086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113" y="3933824"/>
                <a:ext cx="3790950" cy="2192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554CAEF1-4786-4073-921E-A526236A8D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7D4623-F4FD-4E5A-8C04-40EDFBFFA555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89C0F484-F790-4F65-8B20-62D0A503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7A587EF-675B-4700-8739-98F9D8282D6E}" type="slidenum">
              <a:rPr lang="en-US" altLang="zh-CN">
                <a:solidFill>
                  <a:srgbClr val="898989"/>
                </a:solidFill>
              </a:rPr>
              <a:pPr algn="ctr"/>
              <a:t>15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1CC08365-F4A3-469D-BFDD-FD5D38919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下降阶乘幂的性质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BB9E3C83-5B2D-4E8B-B42B-6FD0528E0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2</a:t>
            </a:r>
            <a:r>
              <a:rPr lang="zh-CN" altLang="en-US" dirty="0">
                <a:latin typeface="+mj-lt"/>
                <a:ea typeface="华文楷体" pitchFamily="2" charset="-122"/>
              </a:rPr>
              <a:t>、任意指数的下降阶乘幂的差分计算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</a:rPr>
              <a:t>注：</a:t>
            </a:r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m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</a:rPr>
              <a:t>可以取任意整数。</a:t>
            </a:r>
            <a:endParaRPr lang="en-US" altLang="zh-CN" dirty="0">
              <a:solidFill>
                <a:srgbClr val="0000FF"/>
              </a:solidFill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举例：</a:t>
            </a:r>
          </a:p>
        </p:txBody>
      </p:sp>
      <p:sp>
        <p:nvSpPr>
          <p:cNvPr id="11272" name="Rectangle 5">
            <a:extLst>
              <a:ext uri="{FF2B5EF4-FFF2-40B4-BE49-F238E27FC236}">
                <a16:creationId xmlns:a16="http://schemas.microsoft.com/office/drawing/2014/main" id="{B4A63D84-4E40-40F3-8D48-272D5FC22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3" name="Rectangle 7">
            <a:extLst>
              <a:ext uri="{FF2B5EF4-FFF2-40B4-BE49-F238E27FC236}">
                <a16:creationId xmlns:a16="http://schemas.microsoft.com/office/drawing/2014/main" id="{37B90978-91E1-444F-8A27-C700A12C9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74" name="Rectangle 9">
            <a:extLst>
              <a:ext uri="{FF2B5EF4-FFF2-40B4-BE49-F238E27FC236}">
                <a16:creationId xmlns:a16="http://schemas.microsoft.com/office/drawing/2014/main" id="{14E1D305-1242-4049-8B05-B1EE6B9F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2">
                <a:extLst>
                  <a:ext uri="{FF2B5EF4-FFF2-40B4-BE49-F238E27FC236}">
                    <a16:creationId xmlns:a16="http://schemas.microsoft.com/office/drawing/2014/main" id="{0CD64F2C-8649-49FC-BDD1-007037194C1E}"/>
                  </a:ext>
                </a:extLst>
              </p:cNvPr>
              <p:cNvSpPr txBox="1"/>
              <p:nvPr/>
            </p:nvSpPr>
            <p:spPr bwMode="auto">
              <a:xfrm>
                <a:off x="3398839" y="2205038"/>
                <a:ext cx="2181274" cy="50388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266" name="Object 2">
                <a:extLst>
                  <a:ext uri="{FF2B5EF4-FFF2-40B4-BE49-F238E27FC236}">
                    <a16:creationId xmlns:a16="http://schemas.microsoft.com/office/drawing/2014/main" id="{0CD64F2C-8649-49FC-BDD1-00703719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8839" y="2205038"/>
                <a:ext cx="2181274" cy="503882"/>
              </a:xfrm>
              <a:prstGeom prst="rect">
                <a:avLst/>
              </a:prstGeom>
              <a:blipFill>
                <a:blip r:embed="rId2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Object 3">
                <a:extLst>
                  <a:ext uri="{FF2B5EF4-FFF2-40B4-BE49-F238E27FC236}">
                    <a16:creationId xmlns:a16="http://schemas.microsoft.com/office/drawing/2014/main" id="{F00E1134-753D-441C-A8A5-D0E9176CCA9B}"/>
                  </a:ext>
                </a:extLst>
              </p:cNvPr>
              <p:cNvSpPr txBox="1"/>
              <p:nvPr/>
            </p:nvSpPr>
            <p:spPr bwMode="auto">
              <a:xfrm>
                <a:off x="1979613" y="3429000"/>
                <a:ext cx="6169025" cy="27368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bar>
                        </m:sup>
                      </m:sSup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ba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+3)+(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267" name="Object 3">
                <a:extLst>
                  <a:ext uri="{FF2B5EF4-FFF2-40B4-BE49-F238E27FC236}">
                    <a16:creationId xmlns:a16="http://schemas.microsoft.com/office/drawing/2014/main" id="{F00E1134-753D-441C-A8A5-D0E9176CC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613" y="3429000"/>
                <a:ext cx="6169025" cy="2736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2CA4F305-C4F4-49CD-AE7A-7AFB42B915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E43ADC-09A1-447B-A1D8-43F3801A0602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01E8C3A2-5700-4CDD-9A23-C833F916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500CABBA-F46E-4BE1-9AD9-B5CBCA7B6171}" type="slidenum">
              <a:rPr lang="en-US" altLang="zh-CN">
                <a:solidFill>
                  <a:srgbClr val="898989"/>
                </a:solidFill>
              </a:rPr>
              <a:pPr algn="ctr"/>
              <a:t>16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2295" name="Rectangle 2">
            <a:extLst>
              <a:ext uri="{FF2B5EF4-FFF2-40B4-BE49-F238E27FC236}">
                <a16:creationId xmlns:a16="http://schemas.microsoft.com/office/drawing/2014/main" id="{614DC8B4-FB17-4B47-81EF-3770ADDFE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下降幂的和分的完整讨论 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5B4FA267-55E4-42CE-B233-5E80D665C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对</a:t>
            </a:r>
            <a:r>
              <a:rPr lang="en-US" altLang="zh-CN">
                <a:ea typeface="华文楷体" pitchFamily="2" charset="-122"/>
              </a:rPr>
              <a:t>m ≠ -1</a:t>
            </a:r>
            <a:r>
              <a:rPr lang="zh-CN" altLang="en-US">
                <a:ea typeface="华文楷体" pitchFamily="2" charset="-122"/>
              </a:rPr>
              <a:t>的任意</a:t>
            </a:r>
            <a:r>
              <a:rPr lang="en-US" altLang="zh-CN">
                <a:ea typeface="华文楷体" pitchFamily="2" charset="-122"/>
              </a:rPr>
              <a:t>m</a:t>
            </a:r>
            <a:r>
              <a:rPr lang="zh-CN" altLang="en-US">
                <a:ea typeface="华文楷体" pitchFamily="2" charset="-122"/>
              </a:rPr>
              <a:t>，</a:t>
            </a:r>
            <a:r>
              <a:rPr lang="zh-CN" altLang="en-US">
                <a:latin typeface="+mj-lt"/>
                <a:ea typeface="华文楷体" pitchFamily="2" charset="-122"/>
              </a:rPr>
              <a:t>下降幂的定和分如下：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对于</a:t>
            </a:r>
            <a:r>
              <a:rPr lang="en-US" altLang="zh-CN">
                <a:latin typeface="+mj-lt"/>
                <a:ea typeface="华文楷体" pitchFamily="2" charset="-122"/>
              </a:rPr>
              <a:t>m=-1</a:t>
            </a:r>
            <a:r>
              <a:rPr lang="zh-CN" altLang="en-US">
                <a:latin typeface="+mj-lt"/>
                <a:ea typeface="华文楷体" pitchFamily="2" charset="-122"/>
              </a:rPr>
              <a:t>时，与微积分中的情形相似，需要提供一个非幂函数</a:t>
            </a:r>
            <a:r>
              <a:rPr lang="en-US" altLang="zh-CN">
                <a:latin typeface="+mj-lt"/>
                <a:ea typeface="华文楷体" pitchFamily="2" charset="-122"/>
              </a:rPr>
              <a:t>f</a:t>
            </a:r>
            <a:r>
              <a:rPr lang="zh-CN" altLang="en-US">
                <a:latin typeface="+mj-lt"/>
                <a:ea typeface="华文楷体" pitchFamily="2" charset="-122"/>
              </a:rPr>
              <a:t>，使之满足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160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显然在</a:t>
            </a:r>
            <a:r>
              <a:rPr lang="en-US" altLang="zh-CN">
                <a:latin typeface="+mj-lt"/>
                <a:ea typeface="华文楷体" pitchFamily="2" charset="-122"/>
              </a:rPr>
              <a:t>x</a:t>
            </a:r>
            <a:r>
              <a:rPr lang="zh-CN" altLang="en-US">
                <a:latin typeface="+mj-lt"/>
                <a:ea typeface="华文楷体" pitchFamily="2" charset="-122"/>
              </a:rPr>
              <a:t>为正整数时，调和数</a:t>
            </a:r>
            <a:r>
              <a:rPr lang="en-US" altLang="zh-CN" i="1">
                <a:latin typeface="+mj-lt"/>
                <a:ea typeface="华文楷体" pitchFamily="2" charset="-122"/>
              </a:rPr>
              <a:t>H</a:t>
            </a:r>
            <a:r>
              <a:rPr lang="en-US" altLang="zh-CN" i="1" baseline="-25000">
                <a:latin typeface="+mj-lt"/>
                <a:ea typeface="华文楷体" pitchFamily="2" charset="-122"/>
              </a:rPr>
              <a:t>x</a:t>
            </a:r>
            <a:r>
              <a:rPr lang="zh-CN" altLang="en-US">
                <a:latin typeface="+mj-lt"/>
                <a:ea typeface="华文楷体" pitchFamily="2" charset="-122"/>
              </a:rPr>
              <a:t>即满足条件：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</p:txBody>
      </p:sp>
      <p:sp>
        <p:nvSpPr>
          <p:cNvPr id="12297" name="Rectangle 5">
            <a:extLst>
              <a:ext uri="{FF2B5EF4-FFF2-40B4-BE49-F238E27FC236}">
                <a16:creationId xmlns:a16="http://schemas.microsoft.com/office/drawing/2014/main" id="{C994FCFB-58AF-4EBC-B6CD-C820FBD7B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298" name="Rectangle 7">
            <a:extLst>
              <a:ext uri="{FF2B5EF4-FFF2-40B4-BE49-F238E27FC236}">
                <a16:creationId xmlns:a16="http://schemas.microsoft.com/office/drawing/2014/main" id="{EB46DBED-7F9E-4CFB-B3D9-00DA21AA2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299" name="Rectangle 9">
            <a:extLst>
              <a:ext uri="{FF2B5EF4-FFF2-40B4-BE49-F238E27FC236}">
                <a16:creationId xmlns:a16="http://schemas.microsoft.com/office/drawing/2014/main" id="{8D33F48B-8339-417B-9B34-8111F1BC7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300" name="Rectangle 11">
            <a:extLst>
              <a:ext uri="{FF2B5EF4-FFF2-40B4-BE49-F238E27FC236}">
                <a16:creationId xmlns:a16="http://schemas.microsoft.com/office/drawing/2014/main" id="{057C9E06-DC5C-40C5-AA6E-3C5F63D92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Object 6">
                <a:extLst>
                  <a:ext uri="{FF2B5EF4-FFF2-40B4-BE49-F238E27FC236}">
                    <a16:creationId xmlns:a16="http://schemas.microsoft.com/office/drawing/2014/main" id="{A40C4715-6FCA-4BDC-8D63-74D8860CCD07}"/>
                  </a:ext>
                </a:extLst>
              </p:cNvPr>
              <p:cNvSpPr txBox="1"/>
              <p:nvPr/>
            </p:nvSpPr>
            <p:spPr bwMode="auto">
              <a:xfrm>
                <a:off x="2771775" y="1844675"/>
                <a:ext cx="4314825" cy="1152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bar>
                            </m:sup>
                          </m:sSup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bar>
                                        <m:bar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ba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这里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≠−1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290" name="Object 6">
                <a:extLst>
                  <a:ext uri="{FF2B5EF4-FFF2-40B4-BE49-F238E27FC236}">
                    <a16:creationId xmlns:a16="http://schemas.microsoft.com/office/drawing/2014/main" id="{A40C4715-6FCA-4BDC-8D63-74D8860CC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775" y="1844675"/>
                <a:ext cx="4314825" cy="1152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7">
                <a:extLst>
                  <a:ext uri="{FF2B5EF4-FFF2-40B4-BE49-F238E27FC236}">
                    <a16:creationId xmlns:a16="http://schemas.microsoft.com/office/drawing/2014/main" id="{2DE41CFF-A682-40A0-9090-E363CA79056E}"/>
                  </a:ext>
                </a:extLst>
              </p:cNvPr>
              <p:cNvSpPr txBox="1"/>
              <p:nvPr/>
            </p:nvSpPr>
            <p:spPr bwMode="auto">
              <a:xfrm>
                <a:off x="2051050" y="4076700"/>
                <a:ext cx="4824413" cy="8524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291" name="Object 7">
                <a:extLst>
                  <a:ext uri="{FF2B5EF4-FFF2-40B4-BE49-F238E27FC236}">
                    <a16:creationId xmlns:a16="http://schemas.microsoft.com/office/drawing/2014/main" id="{2DE41CFF-A682-40A0-9090-E363CA790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050" y="4076700"/>
                <a:ext cx="4824413" cy="852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Object 8">
                <a:extLst>
                  <a:ext uri="{FF2B5EF4-FFF2-40B4-BE49-F238E27FC236}">
                    <a16:creationId xmlns:a16="http://schemas.microsoft.com/office/drawing/2014/main" id="{2608B3D2-21B8-41BA-A649-460468D60D90}"/>
                  </a:ext>
                </a:extLst>
              </p:cNvPr>
              <p:cNvSpPr txBox="1"/>
              <p:nvPr/>
            </p:nvSpPr>
            <p:spPr bwMode="auto">
              <a:xfrm>
                <a:off x="3276600" y="5516563"/>
                <a:ext cx="2590800" cy="936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292" name="Object 8">
                <a:extLst>
                  <a:ext uri="{FF2B5EF4-FFF2-40B4-BE49-F238E27FC236}">
                    <a16:creationId xmlns:a16="http://schemas.microsoft.com/office/drawing/2014/main" id="{2608B3D2-21B8-41BA-A649-460468D60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00" y="5516563"/>
                <a:ext cx="2590800" cy="936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2BC9C026-A1D4-4B7A-BA4A-C620696F7F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E43ADC-09A1-447B-A1D8-43F3801A0602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29536EF0-74E0-4A8C-AE32-ECBEFD38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692D987-DF35-4BD8-83B0-24235AD6210F}" type="slidenum">
              <a:rPr lang="en-US" altLang="zh-CN">
                <a:solidFill>
                  <a:srgbClr val="898989"/>
                </a:solidFill>
              </a:rPr>
              <a:pPr algn="ctr"/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FE6D1848-D726-4940-818A-6A39D3F09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下降幂的和分的完整讨论 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EA608BE8-B283-4702-BEF6-A283D8808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>
                <a:ea typeface="华文楷体" pitchFamily="2" charset="-122"/>
              </a:rPr>
              <a:t>H</a:t>
            </a:r>
            <a:r>
              <a:rPr lang="en-US" altLang="zh-CN" baseline="-25000">
                <a:ea typeface="华文楷体" pitchFamily="2" charset="-122"/>
              </a:rPr>
              <a:t>x</a:t>
            </a:r>
            <a:r>
              <a:rPr lang="zh-CN" altLang="en-US">
                <a:ea typeface="华文楷体" pitchFamily="2" charset="-122"/>
              </a:rPr>
              <a:t>不仅是</a:t>
            </a:r>
            <a:r>
              <a:rPr lang="en-US" altLang="zh-CN">
                <a:ea typeface="华文楷体" pitchFamily="2" charset="-122"/>
              </a:rPr>
              <a:t>ln</a:t>
            </a:r>
            <a:r>
              <a:rPr lang="zh-CN" altLang="en-US">
                <a:ea typeface="华文楷体" pitchFamily="2" charset="-122"/>
              </a:rPr>
              <a:t>的对应，事实上在</a:t>
            </a:r>
            <a:r>
              <a:rPr lang="en-US" altLang="zh-CN">
                <a:ea typeface="华文楷体" pitchFamily="2" charset="-122"/>
              </a:rPr>
              <a:t>x</a:t>
            </a:r>
            <a:r>
              <a:rPr lang="zh-CN" altLang="en-US">
                <a:ea typeface="华文楷体" pitchFamily="2" charset="-122"/>
              </a:rPr>
              <a:t>足够大时，</a:t>
            </a:r>
            <a:r>
              <a:rPr lang="en-US" altLang="zh-CN">
                <a:ea typeface="华文楷体" pitchFamily="2" charset="-122"/>
              </a:rPr>
              <a:t>H</a:t>
            </a:r>
            <a:r>
              <a:rPr lang="en-US" altLang="zh-CN" baseline="-25000">
                <a:ea typeface="华文楷体" pitchFamily="2" charset="-122"/>
              </a:rPr>
              <a:t>x</a:t>
            </a:r>
            <a:r>
              <a:rPr lang="zh-CN" altLang="en-US">
                <a:ea typeface="华文楷体" pitchFamily="2" charset="-122"/>
              </a:rPr>
              <a:t>与</a:t>
            </a:r>
            <a:r>
              <a:rPr lang="en-US" altLang="zh-CN">
                <a:ea typeface="华文楷体" pitchFamily="2" charset="-122"/>
              </a:rPr>
              <a:t>ln(x)</a:t>
            </a:r>
            <a:r>
              <a:rPr lang="zh-CN" altLang="en-US">
                <a:ea typeface="华文楷体" pitchFamily="2" charset="-122"/>
              </a:rPr>
              <a:t>之差几乎不超过</a:t>
            </a:r>
            <a:r>
              <a:rPr lang="en-US" altLang="zh-CN">
                <a:ea typeface="华文楷体" pitchFamily="2" charset="-122"/>
              </a:rPr>
              <a:t>1</a:t>
            </a:r>
            <a:r>
              <a:rPr lang="zh-CN" altLang="en-US">
                <a:ea typeface="华文楷体" pitchFamily="2" charset="-122"/>
              </a:rPr>
              <a:t>（见</a:t>
            </a:r>
            <a:r>
              <a:rPr lang="en-US" altLang="zh-CN">
                <a:ea typeface="华文楷体" pitchFamily="2" charset="-122"/>
              </a:rPr>
              <a:t>Chap. 9</a:t>
            </a:r>
            <a:r>
              <a:rPr lang="zh-CN" altLang="en-US">
                <a:ea typeface="华文楷体" pitchFamily="2" charset="-122"/>
              </a:rPr>
              <a:t>）。</a:t>
            </a:r>
            <a:endParaRPr lang="en-US" altLang="zh-CN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现在对所有整数指数，给出下降幂和分的完整描述：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</p:txBody>
      </p:sp>
      <p:sp>
        <p:nvSpPr>
          <p:cNvPr id="13319" name="Rectangle 5">
            <a:extLst>
              <a:ext uri="{FF2B5EF4-FFF2-40B4-BE49-F238E27FC236}">
                <a16:creationId xmlns:a16="http://schemas.microsoft.com/office/drawing/2014/main" id="{D120A89D-CD1A-4710-9A55-4E6C4F69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0" name="Rectangle 7">
            <a:extLst>
              <a:ext uri="{FF2B5EF4-FFF2-40B4-BE49-F238E27FC236}">
                <a16:creationId xmlns:a16="http://schemas.microsoft.com/office/drawing/2014/main" id="{0AF8047E-9392-48FC-9E9A-90FF71DA1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9027E0D6-83E8-4530-85F0-21D2A606D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22" name="Rectangle 11">
            <a:extLst>
              <a:ext uri="{FF2B5EF4-FFF2-40B4-BE49-F238E27FC236}">
                <a16:creationId xmlns:a16="http://schemas.microsoft.com/office/drawing/2014/main" id="{D4C81964-B6E5-4986-A814-C56B7684F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4" name="Object 5">
                <a:extLst>
                  <a:ext uri="{FF2B5EF4-FFF2-40B4-BE49-F238E27FC236}">
                    <a16:creationId xmlns:a16="http://schemas.microsoft.com/office/drawing/2014/main" id="{E984B3E8-AF88-456E-9FDF-0B3A6E02C8D4}"/>
                  </a:ext>
                </a:extLst>
              </p:cNvPr>
              <p:cNvSpPr txBox="1"/>
              <p:nvPr/>
            </p:nvSpPr>
            <p:spPr bwMode="auto">
              <a:xfrm>
                <a:off x="2339975" y="3429000"/>
                <a:ext cx="4535488" cy="22701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bar>
                            </m:sup>
                          </m:sSup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bar>
                                                <m:bar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bar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ba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≠−1;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314" name="Object 5">
                <a:extLst>
                  <a:ext uri="{FF2B5EF4-FFF2-40B4-BE49-F238E27FC236}">
                    <a16:creationId xmlns:a16="http://schemas.microsoft.com/office/drawing/2014/main" id="{E984B3E8-AF88-456E-9FDF-0B3A6E02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975" y="3429000"/>
                <a:ext cx="4535488" cy="2270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5D4CD387-8B5A-476C-ADB5-48D45F0F6D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E43ADC-09A1-447B-A1D8-43F3801A0602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49BF579C-EEFA-41CD-946F-9A51A3F5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E1FDE78-A277-4870-B0BF-A5836FE68A33}" type="slidenum">
              <a:rPr lang="en-US" altLang="zh-CN">
                <a:solidFill>
                  <a:srgbClr val="898989"/>
                </a:solidFill>
              </a:rPr>
              <a:pPr algn="ctr"/>
              <a:t>18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4345" name="Rectangle 2">
            <a:extLst>
              <a:ext uri="{FF2B5EF4-FFF2-40B4-BE49-F238E27FC236}">
                <a16:creationId xmlns:a16="http://schemas.microsoft.com/office/drawing/2014/main" id="{313625AE-84F1-4194-8411-E86790B3A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差和分中的指数函数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6FB539E-8392-4FBA-A196-6D9352A07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微积分中还有一个特殊的函数</a:t>
            </a:r>
            <a:r>
              <a:rPr lang="en-US" altLang="zh-CN" i="1" dirty="0">
                <a:latin typeface="+mj-lt"/>
                <a:ea typeface="华文楷体" pitchFamily="2" charset="-122"/>
              </a:rPr>
              <a:t>e</a:t>
            </a:r>
            <a:r>
              <a:rPr lang="en-US" altLang="zh-CN" i="1" baseline="30000" dirty="0">
                <a:latin typeface="+mj-lt"/>
                <a:ea typeface="华文楷体" pitchFamily="2" charset="-122"/>
              </a:rPr>
              <a:t>x</a:t>
            </a:r>
            <a:r>
              <a:rPr lang="zh-CN" altLang="en-US" dirty="0">
                <a:latin typeface="+mj-lt"/>
                <a:ea typeface="华文楷体" pitchFamily="2" charset="-122"/>
              </a:rPr>
              <a:t>：导数等于自身，那么在差和分中能否找到对应呢？ 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令                     ，则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因此有                         。这是很简单的递归关系，易得到一个解为                 。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对于一般指数函数</a:t>
            </a:r>
            <a:r>
              <a:rPr lang="en-US" altLang="zh-CN" i="1" dirty="0">
                <a:latin typeface="+mj-lt"/>
                <a:ea typeface="华文楷体" pitchFamily="2" charset="-122"/>
              </a:rPr>
              <a:t>c</a:t>
            </a:r>
            <a:r>
              <a:rPr lang="en-US" altLang="zh-CN" i="1" baseline="30000" dirty="0">
                <a:latin typeface="+mj-lt"/>
                <a:ea typeface="华文楷体" pitchFamily="2" charset="-122"/>
              </a:rPr>
              <a:t>x</a:t>
            </a:r>
            <a:r>
              <a:rPr lang="zh-CN" altLang="en-US" dirty="0">
                <a:latin typeface="+mj-lt"/>
                <a:ea typeface="华文楷体" pitchFamily="2" charset="-122"/>
              </a:rPr>
              <a:t>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这与微积分中的情形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有所不同</a:t>
            </a:r>
            <a:r>
              <a:rPr lang="zh-CN" altLang="en-US" dirty="0">
                <a:latin typeface="+mj-lt"/>
                <a:ea typeface="华文楷体" pitchFamily="2" charset="-122"/>
              </a:rPr>
              <a:t>。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</p:txBody>
      </p:sp>
      <p:sp>
        <p:nvSpPr>
          <p:cNvPr id="14347" name="Rectangle 5">
            <a:extLst>
              <a:ext uri="{FF2B5EF4-FFF2-40B4-BE49-F238E27FC236}">
                <a16:creationId xmlns:a16="http://schemas.microsoft.com/office/drawing/2014/main" id="{AC2B6591-E35A-454E-8FD2-CAA3F2261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8" name="Rectangle 7">
            <a:extLst>
              <a:ext uri="{FF2B5EF4-FFF2-40B4-BE49-F238E27FC236}">
                <a16:creationId xmlns:a16="http://schemas.microsoft.com/office/drawing/2014/main" id="{5E26CEBE-1598-4BDD-B266-D7323374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9" name="Rectangle 9">
            <a:extLst>
              <a:ext uri="{FF2B5EF4-FFF2-40B4-BE49-F238E27FC236}">
                <a16:creationId xmlns:a16="http://schemas.microsoft.com/office/drawing/2014/main" id="{2F54BAE5-5BC8-4312-9850-84026441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50" name="Rectangle 11">
            <a:extLst>
              <a:ext uri="{FF2B5EF4-FFF2-40B4-BE49-F238E27FC236}">
                <a16:creationId xmlns:a16="http://schemas.microsoft.com/office/drawing/2014/main" id="{CCC8D806-B67A-4087-8289-880B9BF61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Object 6">
                <a:extLst>
                  <a:ext uri="{FF2B5EF4-FFF2-40B4-BE49-F238E27FC236}">
                    <a16:creationId xmlns:a16="http://schemas.microsoft.com/office/drawing/2014/main" id="{16A6DC14-0491-428A-AD83-A057186D7D14}"/>
                  </a:ext>
                </a:extLst>
              </p:cNvPr>
              <p:cNvSpPr txBox="1"/>
              <p:nvPr/>
            </p:nvSpPr>
            <p:spPr bwMode="auto">
              <a:xfrm>
                <a:off x="1331913" y="2781300"/>
                <a:ext cx="1871662" cy="4460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338" name="Object 6">
                <a:extLst>
                  <a:ext uri="{FF2B5EF4-FFF2-40B4-BE49-F238E27FC236}">
                    <a16:creationId xmlns:a16="http://schemas.microsoft.com/office/drawing/2014/main" id="{16A6DC14-0491-428A-AD83-A057186D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913" y="2781300"/>
                <a:ext cx="1871662" cy="446088"/>
              </a:xfrm>
              <a:prstGeom prst="rect">
                <a:avLst/>
              </a:prstGeom>
              <a:blipFill>
                <a:blip r:embed="rId2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Object 7">
                <a:extLst>
                  <a:ext uri="{FF2B5EF4-FFF2-40B4-BE49-F238E27FC236}">
                    <a16:creationId xmlns:a16="http://schemas.microsoft.com/office/drawing/2014/main" id="{BFC2C92E-76D1-477B-9DCC-F2E2FDAA018C}"/>
                  </a:ext>
                </a:extLst>
              </p:cNvPr>
              <p:cNvSpPr txBox="1"/>
              <p:nvPr/>
            </p:nvSpPr>
            <p:spPr bwMode="auto">
              <a:xfrm>
                <a:off x="4067175" y="2781300"/>
                <a:ext cx="3260725" cy="4746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339" name="Object 7">
                <a:extLst>
                  <a:ext uri="{FF2B5EF4-FFF2-40B4-BE49-F238E27FC236}">
                    <a16:creationId xmlns:a16="http://schemas.microsoft.com/office/drawing/2014/main" id="{BFC2C92E-76D1-477B-9DCC-F2E2FDAA0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175" y="2781300"/>
                <a:ext cx="3260725" cy="474663"/>
              </a:xfrm>
              <a:prstGeom prst="rect">
                <a:avLst/>
              </a:prstGeom>
              <a:blipFill>
                <a:blip r:embed="rId3"/>
                <a:stretch>
                  <a:fillRect l="-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Object 8">
                <a:extLst>
                  <a:ext uri="{FF2B5EF4-FFF2-40B4-BE49-F238E27FC236}">
                    <a16:creationId xmlns:a16="http://schemas.microsoft.com/office/drawing/2014/main" id="{45739C55-E8F3-48F4-8BDA-82BBEBFD2A4E}"/>
                  </a:ext>
                </a:extLst>
              </p:cNvPr>
              <p:cNvSpPr txBox="1"/>
              <p:nvPr/>
            </p:nvSpPr>
            <p:spPr bwMode="auto">
              <a:xfrm>
                <a:off x="2051050" y="3357563"/>
                <a:ext cx="2341563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+1)=2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340" name="Object 8">
                <a:extLst>
                  <a:ext uri="{FF2B5EF4-FFF2-40B4-BE49-F238E27FC236}">
                    <a16:creationId xmlns:a16="http://schemas.microsoft.com/office/drawing/2014/main" id="{45739C55-E8F3-48F4-8BDA-82BBEBFD2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050" y="3357563"/>
                <a:ext cx="2341563" cy="457200"/>
              </a:xfrm>
              <a:prstGeom prst="rect">
                <a:avLst/>
              </a:prstGeom>
              <a:blipFill>
                <a:blip r:embed="rId4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Object 9">
                <a:extLst>
                  <a:ext uri="{FF2B5EF4-FFF2-40B4-BE49-F238E27FC236}">
                    <a16:creationId xmlns:a16="http://schemas.microsoft.com/office/drawing/2014/main" id="{4D693323-DE80-4F53-921E-60BBEB16A289}"/>
                  </a:ext>
                </a:extLst>
              </p:cNvPr>
              <p:cNvSpPr txBox="1"/>
              <p:nvPr/>
            </p:nvSpPr>
            <p:spPr bwMode="auto">
              <a:xfrm>
                <a:off x="4572000" y="3876725"/>
                <a:ext cx="1525588" cy="5603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41" name="Object 9">
                <a:extLst>
                  <a:ext uri="{FF2B5EF4-FFF2-40B4-BE49-F238E27FC236}">
                    <a16:creationId xmlns:a16="http://schemas.microsoft.com/office/drawing/2014/main" id="{4D693323-DE80-4F53-921E-60BBEB16A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876725"/>
                <a:ext cx="1525588" cy="560387"/>
              </a:xfrm>
              <a:prstGeom prst="rect">
                <a:avLst/>
              </a:prstGeom>
              <a:blipFill>
                <a:blip r:embed="rId5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Object 10">
                <a:extLst>
                  <a:ext uri="{FF2B5EF4-FFF2-40B4-BE49-F238E27FC236}">
                    <a16:creationId xmlns:a16="http://schemas.microsoft.com/office/drawing/2014/main" id="{A0D9B091-BD5E-4240-8D19-14C86F083B4D}"/>
                  </a:ext>
                </a:extLst>
              </p:cNvPr>
              <p:cNvSpPr txBox="1"/>
              <p:nvPr/>
            </p:nvSpPr>
            <p:spPr bwMode="auto">
              <a:xfrm>
                <a:off x="4787900" y="4475013"/>
                <a:ext cx="3671888" cy="5381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42" name="Object 10">
                <a:extLst>
                  <a:ext uri="{FF2B5EF4-FFF2-40B4-BE49-F238E27FC236}">
                    <a16:creationId xmlns:a16="http://schemas.microsoft.com/office/drawing/2014/main" id="{A0D9B091-BD5E-4240-8D19-14C86F08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7900" y="4475013"/>
                <a:ext cx="3671888" cy="538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2C6CE82-0C7F-422B-836B-3A6427BA93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FBACCC-8373-4EC7-B8AF-52F369C3D298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A8A35F5-625E-46C9-BE13-42818D31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13F49ED5-B593-45BF-94A6-74244B684B69}" type="slidenum">
              <a:rPr lang="en-US" altLang="zh-CN">
                <a:solidFill>
                  <a:srgbClr val="898989"/>
                </a:solidFill>
              </a:rPr>
              <a:pPr algn="ctr"/>
              <a:t>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CF9BE8D3-FF84-4223-A120-032B936A9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基于定和分的几何级数求和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24FD8732-E2BB-4FCD-866C-C2075156A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根据一般指数函数的差分计算，可知</a:t>
            </a:r>
            <a:r>
              <a:rPr lang="en-US" altLang="zh-CN" i="1">
                <a:ea typeface="华文楷体" pitchFamily="2" charset="-122"/>
              </a:rPr>
              <a:t>c</a:t>
            </a:r>
            <a:r>
              <a:rPr lang="en-US" altLang="zh-CN" i="1" baseline="30000">
                <a:ea typeface="华文楷体" pitchFamily="2" charset="-122"/>
              </a:rPr>
              <a:t>x</a:t>
            </a:r>
            <a:r>
              <a:rPr lang="zh-CN" altLang="en-US">
                <a:latin typeface="+mj-lt"/>
                <a:ea typeface="华文楷体" pitchFamily="2" charset="-122"/>
              </a:rPr>
              <a:t>的不定和分为</a:t>
            </a: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这个结论可以用于计算几何级数的求和：</a:t>
            </a:r>
          </a:p>
        </p:txBody>
      </p:sp>
      <p:sp>
        <p:nvSpPr>
          <p:cNvPr id="15368" name="Rectangle 5">
            <a:extLst>
              <a:ext uri="{FF2B5EF4-FFF2-40B4-BE49-F238E27FC236}">
                <a16:creationId xmlns:a16="http://schemas.microsoft.com/office/drawing/2014/main" id="{E14029EA-ABA5-490D-8F39-A0D4998B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Object 3">
                <a:extLst>
                  <a:ext uri="{FF2B5EF4-FFF2-40B4-BE49-F238E27FC236}">
                    <a16:creationId xmlns:a16="http://schemas.microsoft.com/office/drawing/2014/main" id="{5ED7FA24-4C13-4ED7-A681-1FAA25670FCC}"/>
                  </a:ext>
                </a:extLst>
              </p:cNvPr>
              <p:cNvSpPr txBox="1"/>
              <p:nvPr/>
            </p:nvSpPr>
            <p:spPr bwMode="auto">
              <a:xfrm>
                <a:off x="2771800" y="2348607"/>
                <a:ext cx="1079996" cy="84137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62" name="Object 3">
                <a:extLst>
                  <a:ext uri="{FF2B5EF4-FFF2-40B4-BE49-F238E27FC236}">
                    <a16:creationId xmlns:a16="http://schemas.microsoft.com/office/drawing/2014/main" id="{5ED7FA24-4C13-4ED7-A681-1FAA2567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2348607"/>
                <a:ext cx="1079996" cy="841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Object 4">
                <a:extLst>
                  <a:ext uri="{FF2B5EF4-FFF2-40B4-BE49-F238E27FC236}">
                    <a16:creationId xmlns:a16="http://schemas.microsoft.com/office/drawing/2014/main" id="{F80B78DF-3C6F-4E3F-BC83-10EC5F91C68D}"/>
                  </a:ext>
                </a:extLst>
              </p:cNvPr>
              <p:cNvSpPr txBox="1"/>
              <p:nvPr/>
            </p:nvSpPr>
            <p:spPr bwMode="auto">
              <a:xfrm>
                <a:off x="2268538" y="3860800"/>
                <a:ext cx="5102225" cy="11953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363" name="Object 4">
                <a:extLst>
                  <a:ext uri="{FF2B5EF4-FFF2-40B4-BE49-F238E27FC236}">
                    <a16:creationId xmlns:a16="http://schemas.microsoft.com/office/drawing/2014/main" id="{F80B78DF-3C6F-4E3F-BC83-10EC5F91C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538" y="3860800"/>
                <a:ext cx="5102225" cy="1195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12E38301-3EA8-478C-9C39-FB78CA2ECC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41D616-2517-4B1E-B181-9E094D5DBFCC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4D22AEC3-378A-4DCB-8A30-4B3E3D8B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13C3339F-0F08-4447-9D35-264D32F803C9}" type="slidenum">
              <a:rPr lang="en-US" altLang="zh-CN">
                <a:solidFill>
                  <a:srgbClr val="898989"/>
                </a:solidFill>
              </a:rPr>
              <a:pPr algn="ctr"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C97FD56E-284B-4AFB-A080-2AC8246E9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65400"/>
            <a:ext cx="8229600" cy="14303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ea typeface="华文楷体" pitchFamily="2" charset="-122"/>
              </a:rPr>
              <a:t>2.6  Finite and Infinite Calculus</a:t>
            </a:r>
            <a:br>
              <a:rPr lang="en-US" altLang="zh-CN" dirty="0">
                <a:ea typeface="华文楷体" pitchFamily="2" charset="-122"/>
              </a:rPr>
            </a:br>
            <a:r>
              <a:rPr lang="zh-CN" altLang="en-US" dirty="0">
                <a:ea typeface="华文楷体" pitchFamily="2" charset="-122"/>
              </a:rPr>
              <a:t>有限与无限微积分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B83DF33E-7211-4B04-B0C3-839DB59DE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606" name="Rectangle 7">
            <a:extLst>
              <a:ext uri="{FF2B5EF4-FFF2-40B4-BE49-F238E27FC236}">
                <a16:creationId xmlns:a16="http://schemas.microsoft.com/office/drawing/2014/main" id="{87FC5C95-B84E-4200-BE8B-0157C704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76672"/>
            <a:ext cx="9152802" cy="589523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F9BE8D3-FF84-4223-A120-032B936A9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ea typeface="华文楷体" panose="02010600040101010101" pitchFamily="2" charset="-122"/>
              </a:rPr>
              <a:t>一些有用的差分和逆差分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51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D8C11538-4129-478A-9949-B1672F2482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FBACCC-8373-4EC7-B8AF-52F369C3D298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9434FB5C-6C71-41A6-9334-7320485D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B8E1FA2-FCF4-4DC3-A1B6-43740D72260E}" type="slidenum">
              <a:rPr lang="en-US" altLang="zh-CN">
                <a:solidFill>
                  <a:srgbClr val="898989"/>
                </a:solidFill>
              </a:rPr>
              <a:pPr algn="ctr"/>
              <a:t>21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AFAD6B4B-3C12-40D3-8478-80F5A395F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定和分的其他问题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5C64B5F2-2E66-42F3-A5E2-4BB6F73E1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在差和分中，复合函数的差分没有简洁的计算法则，无法对应微分计算的链式法则。</a:t>
            </a:r>
            <a:endParaRPr lang="en-US" altLang="zh-CN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然而对于分部积分，仍然存在优美的对应：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注意：</a:t>
            </a:r>
            <a:endParaRPr lang="en-US" altLang="zh-CN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、函数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v(x+1)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而非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v(x)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；</a:t>
            </a:r>
            <a:endParaRPr lang="en-US" altLang="zh-CN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、上式还可写成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u(x+1)⊿v(x) + v(x)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⊿u(x)</a:t>
            </a:r>
            <a:r>
              <a:rPr lang="zh-CN" altLang="en-US" dirty="0">
                <a:solidFill>
                  <a:srgbClr val="FF0000"/>
                </a:solidFill>
                <a:ea typeface="华文楷体" pitchFamily="2" charset="-122"/>
              </a:rPr>
              <a:t>；</a:t>
            </a:r>
            <a:endParaRPr lang="en-US" altLang="zh-CN" dirty="0">
              <a:solidFill>
                <a:srgbClr val="FF0000"/>
              </a:solidFill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ea typeface="华文楷体" pitchFamily="2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CM</a:t>
            </a:r>
            <a:r>
              <a:rPr lang="zh-CN" altLang="en-US" dirty="0">
                <a:solidFill>
                  <a:srgbClr val="FF0000"/>
                </a:solidFill>
                <a:ea typeface="华文楷体" pitchFamily="2" charset="-122"/>
              </a:rPr>
              <a:t>引入平移算子</a:t>
            </a:r>
            <a:r>
              <a:rPr lang="en-US" altLang="zh-CN" dirty="0">
                <a:solidFill>
                  <a:srgbClr val="FF0000"/>
                </a:solidFill>
                <a:ea typeface="华文楷体" pitchFamily="2" charset="-122"/>
              </a:rPr>
              <a:t>E</a:t>
            </a:r>
            <a:r>
              <a:rPr lang="zh-CN" altLang="en-US" dirty="0">
                <a:solidFill>
                  <a:srgbClr val="FF0000"/>
                </a:solidFill>
                <a:ea typeface="华文楷体" pitchFamily="2" charset="-122"/>
              </a:rPr>
              <a:t>来化简公式。</a:t>
            </a:r>
            <a:endParaRPr lang="en-US" altLang="zh-CN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p:sp>
        <p:nvSpPr>
          <p:cNvPr id="16391" name="Rectangle 5">
            <a:extLst>
              <a:ext uri="{FF2B5EF4-FFF2-40B4-BE49-F238E27FC236}">
                <a16:creationId xmlns:a16="http://schemas.microsoft.com/office/drawing/2014/main" id="{AA9B2406-DF00-47B9-85D7-C1A50A20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Object 3">
                <a:extLst>
                  <a:ext uri="{FF2B5EF4-FFF2-40B4-BE49-F238E27FC236}">
                    <a16:creationId xmlns:a16="http://schemas.microsoft.com/office/drawing/2014/main" id="{FC53BF60-221C-47A0-A537-E6A7EAE826E1}"/>
                  </a:ext>
                </a:extLst>
              </p:cNvPr>
              <p:cNvSpPr txBox="1"/>
              <p:nvPr/>
            </p:nvSpPr>
            <p:spPr bwMode="auto">
              <a:xfrm>
                <a:off x="1619672" y="2924944"/>
                <a:ext cx="6475412" cy="136822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+1)+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86" name="Object 3">
                <a:extLst>
                  <a:ext uri="{FF2B5EF4-FFF2-40B4-BE49-F238E27FC236}">
                    <a16:creationId xmlns:a16="http://schemas.microsoft.com/office/drawing/2014/main" id="{FC53BF60-221C-47A0-A537-E6A7EAE82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2924944"/>
                <a:ext cx="6475412" cy="1368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090D90F-FCC5-48EF-8DB2-FD746CFE21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FBACCC-8373-4EC7-B8AF-52F369C3D298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F7B29AA-7DD0-4C96-8D65-445634A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5A0FF6ED-846C-427E-8395-9ADB77191A15}" type="slidenum">
              <a:rPr lang="en-US" altLang="zh-CN">
                <a:solidFill>
                  <a:srgbClr val="898989"/>
                </a:solidFill>
              </a:rPr>
              <a:pPr algn="ctr"/>
              <a:t>22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7416" name="Rectangle 2">
            <a:extLst>
              <a:ext uri="{FF2B5EF4-FFF2-40B4-BE49-F238E27FC236}">
                <a16:creationId xmlns:a16="http://schemas.microsoft.com/office/drawing/2014/main" id="{E96A2BB9-0F02-444C-9086-841B3E8D2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分部求和的例子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4B816977-59E7-4C65-9544-AA1103232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1</a:t>
            </a:r>
            <a:r>
              <a:rPr lang="zh-CN" altLang="en-US" dirty="0">
                <a:latin typeface="+mj-lt"/>
                <a:ea typeface="华文楷体" pitchFamily="2" charset="-122"/>
              </a:rPr>
              <a:t>、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dirty="0">
              <a:ea typeface="华文楷体" pitchFamily="2" charset="-122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dirty="0">
                <a:ea typeface="华文楷体" pitchFamily="2" charset="-122"/>
              </a:rPr>
              <a:t>因此有</a:t>
            </a:r>
            <a:endParaRPr lang="en-US" altLang="zh-CN" dirty="0"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3</a:t>
            </a:r>
            <a:r>
              <a:rPr lang="zh-CN" altLang="en-US" dirty="0">
                <a:latin typeface="+mj-lt"/>
                <a:ea typeface="华文楷体" pitchFamily="2" charset="-122"/>
              </a:rPr>
              <a:t>、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因此有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</p:txBody>
      </p:sp>
      <p:sp>
        <p:nvSpPr>
          <p:cNvPr id="17418" name="Rectangle 5">
            <a:extLst>
              <a:ext uri="{FF2B5EF4-FFF2-40B4-BE49-F238E27FC236}">
                <a16:creationId xmlns:a16="http://schemas.microsoft.com/office/drawing/2014/main" id="{404952DF-C731-4CD8-9C92-7AE9D567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Object 2">
                <a:extLst>
                  <a:ext uri="{FF2B5EF4-FFF2-40B4-BE49-F238E27FC236}">
                    <a16:creationId xmlns:a16="http://schemas.microsoft.com/office/drawing/2014/main" id="{4EACDB79-FB3E-4AE8-B2D6-EB2B947E61E0}"/>
                  </a:ext>
                </a:extLst>
              </p:cNvPr>
              <p:cNvSpPr txBox="1"/>
              <p:nvPr/>
            </p:nvSpPr>
            <p:spPr bwMode="auto">
              <a:xfrm>
                <a:off x="1524000" y="1536701"/>
                <a:ext cx="5688013" cy="8842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410" name="Object 2">
                <a:extLst>
                  <a:ext uri="{FF2B5EF4-FFF2-40B4-BE49-F238E27FC236}">
                    <a16:creationId xmlns:a16="http://schemas.microsoft.com/office/drawing/2014/main" id="{4EACDB79-FB3E-4AE8-B2D6-EB2B947E6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1536701"/>
                <a:ext cx="5688013" cy="884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>
            <a:extLst>
              <a:ext uri="{FF2B5EF4-FFF2-40B4-BE49-F238E27FC236}">
                <a16:creationId xmlns:a16="http://schemas.microsoft.com/office/drawing/2014/main" id="{5C4EE640-AC67-4EAD-A730-02ED4AF4D825}"/>
              </a:ext>
            </a:extLst>
          </p:cNvPr>
          <p:cNvSpPr/>
          <p:nvPr/>
        </p:nvSpPr>
        <p:spPr>
          <a:xfrm>
            <a:off x="3879055" y="1612048"/>
            <a:ext cx="764953" cy="504825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Object 3">
                <a:extLst>
                  <a:ext uri="{FF2B5EF4-FFF2-40B4-BE49-F238E27FC236}">
                    <a16:creationId xmlns:a16="http://schemas.microsoft.com/office/drawing/2014/main" id="{536D420B-5ACD-44AB-8E34-7159CF830599}"/>
                  </a:ext>
                </a:extLst>
              </p:cNvPr>
              <p:cNvSpPr txBox="1"/>
              <p:nvPr/>
            </p:nvSpPr>
            <p:spPr bwMode="auto">
              <a:xfrm>
                <a:off x="1833884" y="2645916"/>
                <a:ext cx="6986588" cy="9271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411" name="Object 3">
                <a:extLst>
                  <a:ext uri="{FF2B5EF4-FFF2-40B4-BE49-F238E27FC236}">
                    <a16:creationId xmlns:a16="http://schemas.microsoft.com/office/drawing/2014/main" id="{536D420B-5ACD-44AB-8E34-7159CF830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3884" y="2645916"/>
                <a:ext cx="6986588" cy="927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Object 4">
                <a:extLst>
                  <a:ext uri="{FF2B5EF4-FFF2-40B4-BE49-F238E27FC236}">
                    <a16:creationId xmlns:a16="http://schemas.microsoft.com/office/drawing/2014/main" id="{91DF3A4E-1121-4008-B0CD-22B6DB861FA8}"/>
                  </a:ext>
                </a:extLst>
              </p:cNvPr>
              <p:cNvSpPr txBox="1"/>
              <p:nvPr/>
            </p:nvSpPr>
            <p:spPr bwMode="auto">
              <a:xfrm>
                <a:off x="1476375" y="3861048"/>
                <a:ext cx="6872288" cy="18716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bar>
                                    <m:bar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ba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ba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ba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412" name="Object 4">
                <a:extLst>
                  <a:ext uri="{FF2B5EF4-FFF2-40B4-BE49-F238E27FC236}">
                    <a16:creationId xmlns:a16="http://schemas.microsoft.com/office/drawing/2014/main" id="{91DF3A4E-1121-4008-B0CD-22B6DB861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3861048"/>
                <a:ext cx="6872288" cy="1871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3" name="Object 5">
                <a:extLst>
                  <a:ext uri="{FF2B5EF4-FFF2-40B4-BE49-F238E27FC236}">
                    <a16:creationId xmlns:a16="http://schemas.microsoft.com/office/drawing/2014/main" id="{CA42D4CB-D742-4E45-A5B6-CB20BB64A303}"/>
                  </a:ext>
                </a:extLst>
              </p:cNvPr>
              <p:cNvSpPr txBox="1"/>
              <p:nvPr/>
            </p:nvSpPr>
            <p:spPr bwMode="auto">
              <a:xfrm>
                <a:off x="1692275" y="5531569"/>
                <a:ext cx="4949825" cy="9937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413" name="Object 5">
                <a:extLst>
                  <a:ext uri="{FF2B5EF4-FFF2-40B4-BE49-F238E27FC236}">
                    <a16:creationId xmlns:a16="http://schemas.microsoft.com/office/drawing/2014/main" id="{CA42D4CB-D742-4E45-A5B6-CB20BB64A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2275" y="5531569"/>
                <a:ext cx="4949825" cy="993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EDFBAFA-8C8A-4807-8C39-29B5E612B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ea typeface="华文楷体" panose="02010600040101010101" pitchFamily="2" charset="-122"/>
              </a:rPr>
              <a:t>作业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580D925-2458-4306-84CD-856550386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65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/>
              <a:t>P52</a:t>
            </a:r>
            <a:r>
              <a:rPr lang="zh-CN" altLang="en-US" sz="2000" dirty="0"/>
              <a:t>：</a:t>
            </a:r>
            <a:r>
              <a:rPr lang="en-US" altLang="zh-CN" sz="2000" dirty="0"/>
              <a:t>28, 29</a:t>
            </a:r>
            <a:r>
              <a:rPr lang="en-US" altLang="zh-CN" sz="2000" dirty="0">
                <a:solidFill>
                  <a:srgbClr val="FF0000"/>
                </a:solidFill>
                <a:ea typeface="华文楷体" panose="02010600040101010101" pitchFamily="2" charset="-122"/>
              </a:rPr>
              <a:t> </a:t>
            </a:r>
            <a:endParaRPr lang="zh-CN" altLang="zh-CN" sz="20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sp>
        <p:nvSpPr>
          <p:cNvPr id="54274" name="日期占位符 3">
            <a:extLst>
              <a:ext uri="{FF2B5EF4-FFF2-40B4-BE49-F238E27FC236}">
                <a16:creationId xmlns:a16="http://schemas.microsoft.com/office/drawing/2014/main" id="{42365BDB-CC3A-428B-B48B-EEF332E422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9101B2-ABE0-4A6C-81B4-5C886C8F2636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54275" name="灯片编号占位符 4">
            <a:extLst>
              <a:ext uri="{FF2B5EF4-FFF2-40B4-BE49-F238E27FC236}">
                <a16:creationId xmlns:a16="http://schemas.microsoft.com/office/drawing/2014/main" id="{F1D28F34-F4D3-4892-94C8-B4B621EB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97188E4-8484-4D2A-ADD3-98538AA21FC2}" type="slidenum">
              <a:rPr lang="en-US" altLang="zh-CN">
                <a:solidFill>
                  <a:srgbClr val="898989"/>
                </a:solidFill>
              </a:rPr>
              <a:pPr/>
              <a:t>23</a:t>
            </a:fld>
            <a:endParaRPr lang="en-US" altLang="zh-CN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2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C4F88BEE-3553-4E9C-AA39-C97F45B7E5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41D616-2517-4B1E-B181-9E094D5DBFCC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DCC96AB-A217-41AF-9DE9-F7D33024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303C0AFC-701D-4C30-8979-AA789F800C3A}" type="slidenum">
              <a:rPr lang="en-US" altLang="zh-CN">
                <a:solidFill>
                  <a:srgbClr val="898989"/>
                </a:solidFill>
              </a:rPr>
              <a:pPr algn="ctr"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30" name="Rectangle 2">
            <a:extLst>
              <a:ext uri="{FF2B5EF4-FFF2-40B4-BE49-F238E27FC236}">
                <a16:creationId xmlns:a16="http://schemas.microsoft.com/office/drawing/2014/main" id="{3B4A3D04-6E65-4059-904D-0BD4A06E3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差分算子与微分算子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F29FCD59-424F-4CCD-8A8D-076AEFA1D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通常意义上的微积分，</a:t>
            </a:r>
            <a:r>
              <a:rPr lang="en-US" altLang="zh-CN" dirty="0">
                <a:latin typeface="+mj-lt"/>
                <a:ea typeface="华文楷体" pitchFamily="2" charset="-122"/>
              </a:rPr>
              <a:t>CM</a:t>
            </a:r>
            <a:r>
              <a:rPr lang="zh-CN" altLang="en-US" dirty="0">
                <a:latin typeface="+mj-lt"/>
                <a:ea typeface="华文楷体" pitchFamily="2" charset="-122"/>
              </a:rPr>
              <a:t>中称</a:t>
            </a:r>
            <a:r>
              <a:rPr lang="zh-CN" altLang="en-US" dirty="0">
                <a:ea typeface="华文楷体" pitchFamily="2" charset="-122"/>
              </a:rPr>
              <a:t>（无限）微积分，其基础是</a:t>
            </a:r>
            <a:r>
              <a:rPr lang="zh-CN" altLang="en-US" dirty="0">
                <a:latin typeface="+mj-lt"/>
                <a:ea typeface="华文楷体" pitchFamily="2" charset="-122"/>
              </a:rPr>
              <a:t>微分算子</a:t>
            </a:r>
            <a:r>
              <a:rPr lang="en-US" altLang="zh-CN" dirty="0">
                <a:latin typeface="+mj-lt"/>
                <a:ea typeface="华文楷体" pitchFamily="2" charset="-122"/>
              </a:rPr>
              <a:t>D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derivative operator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）</a:t>
            </a:r>
            <a:r>
              <a:rPr lang="zh-CN" altLang="en-US" dirty="0">
                <a:latin typeface="+mj-lt"/>
                <a:ea typeface="华文楷体" pitchFamily="2" charset="-122"/>
              </a:rPr>
              <a:t>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1000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离散求和时用到的差分，</a:t>
            </a:r>
            <a:r>
              <a:rPr lang="en-US" altLang="zh-CN" dirty="0">
                <a:latin typeface="+mj-lt"/>
                <a:ea typeface="华文楷体" pitchFamily="2" charset="-122"/>
              </a:rPr>
              <a:t>CM</a:t>
            </a:r>
            <a:r>
              <a:rPr lang="zh-CN" altLang="en-US" dirty="0">
                <a:latin typeface="+mj-lt"/>
                <a:ea typeface="华文楷体" pitchFamily="2" charset="-122"/>
              </a:rPr>
              <a:t>中称“有限”微积分，其基础是差分算子∆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difference operator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）：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</p:txBody>
      </p:sp>
      <p:sp>
        <p:nvSpPr>
          <p:cNvPr id="1032" name="Rectangle 5">
            <a:extLst>
              <a:ext uri="{FF2B5EF4-FFF2-40B4-BE49-F238E27FC236}">
                <a16:creationId xmlns:a16="http://schemas.microsoft.com/office/drawing/2014/main" id="{83DFF414-58D1-4C08-8A05-B4A993A6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3" name="Rectangle 7">
            <a:extLst>
              <a:ext uri="{FF2B5EF4-FFF2-40B4-BE49-F238E27FC236}">
                <a16:creationId xmlns:a16="http://schemas.microsoft.com/office/drawing/2014/main" id="{A3D584BD-4B39-4631-9D46-F20E06BF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>
                <a:extLst>
                  <a:ext uri="{FF2B5EF4-FFF2-40B4-BE49-F238E27FC236}">
                    <a16:creationId xmlns:a16="http://schemas.microsoft.com/office/drawing/2014/main" id="{D838A68E-128B-4201-8C48-80069BEB082E}"/>
                  </a:ext>
                </a:extLst>
              </p:cNvPr>
              <p:cNvSpPr txBox="1"/>
              <p:nvPr/>
            </p:nvSpPr>
            <p:spPr bwMode="auto">
              <a:xfrm>
                <a:off x="3132138" y="2708275"/>
                <a:ext cx="4167187" cy="936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6" name="Object 4">
                <a:extLst>
                  <a:ext uri="{FF2B5EF4-FFF2-40B4-BE49-F238E27FC236}">
                    <a16:creationId xmlns:a16="http://schemas.microsoft.com/office/drawing/2014/main" id="{D838A68E-128B-4201-8C48-80069BEB0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138" y="2708275"/>
                <a:ext cx="4167187" cy="936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5">
                <a:extLst>
                  <a:ext uri="{FF2B5EF4-FFF2-40B4-BE49-F238E27FC236}">
                    <a16:creationId xmlns:a16="http://schemas.microsoft.com/office/drawing/2014/main" id="{7040A756-6A1A-4719-A463-380A65E145E2}"/>
                  </a:ext>
                </a:extLst>
              </p:cNvPr>
              <p:cNvSpPr txBox="1"/>
              <p:nvPr/>
            </p:nvSpPr>
            <p:spPr bwMode="auto">
              <a:xfrm>
                <a:off x="3132138" y="5229225"/>
                <a:ext cx="3743325" cy="520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7" name="Object 5">
                <a:extLst>
                  <a:ext uri="{FF2B5EF4-FFF2-40B4-BE49-F238E27FC236}">
                    <a16:creationId xmlns:a16="http://schemas.microsoft.com/office/drawing/2014/main" id="{7040A756-6A1A-4719-A463-380A65E14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138" y="5229225"/>
                <a:ext cx="3743325" cy="520700"/>
              </a:xfrm>
              <a:prstGeom prst="rect">
                <a:avLst/>
              </a:prstGeom>
              <a:blipFill>
                <a:blip r:embed="rId3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32E7CA6F-4DD6-44E0-AF26-D2854121F2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41D616-2517-4B1E-B181-9E094D5DBFCC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F1A297A-0723-41DB-A3E2-CD5E5CD2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1C48FBC1-2D2B-481C-A151-9B875AFDB3F3}" type="slidenum">
              <a:rPr lang="en-US" altLang="zh-CN">
                <a:solidFill>
                  <a:srgbClr val="898989"/>
                </a:solidFill>
              </a:rPr>
              <a:pPr algn="ctr"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BB97B6C2-AB3C-4258-AEC5-E21591369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差分算子与微分算子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1CE28E86-9D26-44A3-B957-D84A421FB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差分算子是微分算子在“有限”离散集上的相似（对应）物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D</a:t>
            </a:r>
            <a:r>
              <a:rPr lang="zh-CN" altLang="en-US" dirty="0">
                <a:latin typeface="+mj-lt"/>
                <a:ea typeface="华文楷体" pitchFamily="2" charset="-122"/>
              </a:rPr>
              <a:t>、∆定义在函数上，得到的结果是新的函数，因此可称为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“函数的函数”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——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算子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若</a:t>
            </a:r>
            <a:r>
              <a:rPr lang="en-US" altLang="zh-CN" dirty="0">
                <a:latin typeface="+mj-lt"/>
                <a:ea typeface="华文楷体" pitchFamily="2" charset="-122"/>
              </a:rPr>
              <a:t>f</a:t>
            </a:r>
            <a:r>
              <a:rPr lang="zh-CN" altLang="en-US" dirty="0">
                <a:latin typeface="+mj-lt"/>
                <a:ea typeface="华文楷体" pitchFamily="2" charset="-122"/>
              </a:rPr>
              <a:t>是从实数到实数的光滑函数，则</a:t>
            </a:r>
            <a:r>
              <a:rPr lang="en-US" altLang="zh-CN" dirty="0" err="1">
                <a:latin typeface="+mj-lt"/>
                <a:ea typeface="华文楷体" pitchFamily="2" charset="-122"/>
              </a:rPr>
              <a:t>Df</a:t>
            </a:r>
            <a:r>
              <a:rPr lang="zh-CN" altLang="en-US" dirty="0">
                <a:latin typeface="+mj-lt"/>
                <a:ea typeface="华文楷体" pitchFamily="2" charset="-122"/>
              </a:rPr>
              <a:t>也是从实数到实数的函数。∆</a:t>
            </a:r>
            <a:r>
              <a:rPr lang="en-US" altLang="zh-CN" dirty="0">
                <a:latin typeface="+mj-lt"/>
                <a:ea typeface="华文楷体" pitchFamily="2" charset="-122"/>
              </a:rPr>
              <a:t>f</a:t>
            </a:r>
            <a:r>
              <a:rPr lang="zh-CN" altLang="en-US" dirty="0">
                <a:latin typeface="+mj-lt"/>
                <a:ea typeface="华文楷体" pitchFamily="2" charset="-122"/>
              </a:rPr>
              <a:t>的情形也是如此。</a:t>
            </a:r>
            <a:endParaRPr lang="zh-CN" altLang="en-US" sz="2800" dirty="0">
              <a:latin typeface="+mj-lt"/>
              <a:ea typeface="华文楷体" pitchFamily="2" charset="-122"/>
            </a:endParaRPr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913326C5-AA67-4470-B265-727A167E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AE92E0D8-9B7C-47D1-8A35-F269CF978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F0A63F7-F3F1-42F5-9968-1B928D7B5F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3E1B18-12C3-4F4D-9844-2C24FC588836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A9254312-B6A5-43B0-81F3-34C25606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67D7F98E-E642-453E-906A-2F6A19CA2567}" type="slidenum">
              <a:rPr lang="en-US" altLang="zh-CN">
                <a:solidFill>
                  <a:srgbClr val="898989"/>
                </a:solidFill>
              </a:rPr>
              <a:pPr algn="ctr"/>
              <a:t>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id="{0B54CEC8-015F-46C2-9863-C018B5BE0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差分中的“幂”</a:t>
            </a:r>
            <a:r>
              <a:rPr lang="en-US" altLang="zh-CN" dirty="0">
                <a:ea typeface="华文楷体" panose="02010600040101010101" pitchFamily="2" charset="-122"/>
              </a:rPr>
              <a:t>----</a:t>
            </a:r>
            <a:r>
              <a:rPr lang="zh-CN" altLang="en-US" dirty="0">
                <a:ea typeface="华文楷体" panose="02010600040101010101" pitchFamily="2" charset="-122"/>
              </a:rPr>
              <a:t>阶乘幂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30B2796E-3C24-434C-982C-003910F27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在微分算子下，幂具有很友好的计算方面的性质。在差分算子下，对应有一类“</a:t>
            </a:r>
            <a:r>
              <a:rPr lang="en-US" altLang="zh-CN" i="1">
                <a:latin typeface="+mj-lt"/>
                <a:ea typeface="华文楷体" pitchFamily="2" charset="-122"/>
              </a:rPr>
              <a:t>m</a:t>
            </a:r>
            <a:r>
              <a:rPr lang="zh-CN" altLang="en-US">
                <a:latin typeface="+mj-lt"/>
                <a:ea typeface="华文楷体" pitchFamily="2" charset="-122"/>
              </a:rPr>
              <a:t>次</a:t>
            </a:r>
            <a:r>
              <a:rPr lang="zh-CN" altLang="en-US">
                <a:ea typeface="华文楷体" pitchFamily="2" charset="-122"/>
              </a:rPr>
              <a:t>阶乘</a:t>
            </a:r>
            <a:r>
              <a:rPr lang="zh-CN" altLang="en-US">
                <a:latin typeface="+mj-lt"/>
                <a:ea typeface="华文楷体" pitchFamily="2" charset="-122"/>
              </a:rPr>
              <a:t>幂”，在∆下具有很优美的变换性质：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>
                <a:latin typeface="+mj-lt"/>
                <a:ea typeface="华文楷体" pitchFamily="2" charset="-122"/>
              </a:rPr>
              <a:t>由于在形式上与阶乘函数</a:t>
            </a:r>
            <a:r>
              <a:rPr lang="en-US" altLang="zh-CN" i="1">
                <a:latin typeface="+mj-lt"/>
                <a:ea typeface="华文楷体" pitchFamily="2" charset="-122"/>
              </a:rPr>
              <a:t>n</a:t>
            </a:r>
            <a:r>
              <a:rPr lang="en-US" altLang="zh-CN">
                <a:latin typeface="+mj-lt"/>
                <a:ea typeface="华文楷体" pitchFamily="2" charset="-122"/>
              </a:rPr>
              <a:t>!=</a:t>
            </a:r>
            <a:r>
              <a:rPr lang="en-US" altLang="zh-CN" i="1">
                <a:latin typeface="+mj-lt"/>
                <a:ea typeface="华文楷体" pitchFamily="2" charset="-122"/>
              </a:rPr>
              <a:t>n</a:t>
            </a:r>
            <a:r>
              <a:rPr lang="en-US" altLang="zh-CN">
                <a:latin typeface="+mj-lt"/>
                <a:ea typeface="华文楷体" pitchFamily="2" charset="-122"/>
              </a:rPr>
              <a:t>(</a:t>
            </a:r>
            <a:r>
              <a:rPr lang="en-US" altLang="zh-CN" i="1">
                <a:latin typeface="+mj-lt"/>
                <a:ea typeface="华文楷体" pitchFamily="2" charset="-122"/>
              </a:rPr>
              <a:t>n</a:t>
            </a:r>
            <a:r>
              <a:rPr lang="en-US" altLang="zh-CN">
                <a:latin typeface="+mj-lt"/>
                <a:ea typeface="华文楷体" pitchFamily="2" charset="-122"/>
              </a:rPr>
              <a:t>–1)…1</a:t>
            </a:r>
            <a:r>
              <a:rPr lang="zh-CN" altLang="en-US">
                <a:latin typeface="+mj-lt"/>
                <a:ea typeface="华文楷体" pitchFamily="2" charset="-122"/>
              </a:rPr>
              <a:t>很相近，因此</a:t>
            </a:r>
            <a:r>
              <a:rPr lang="zh-CN" altLang="en-US">
                <a:ea typeface="华文楷体" pitchFamily="2" charset="-122"/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楷体" pitchFamily="2" charset="-122"/>
              </a:rPr>
              <a:t>下降阶乘幂</a:t>
            </a:r>
            <a:r>
              <a:rPr lang="zh-CN" altLang="en-US">
                <a:ea typeface="华文楷体" pitchFamily="2" charset="-122"/>
              </a:rPr>
              <a:t>和</a:t>
            </a:r>
            <a:r>
              <a:rPr lang="zh-CN" altLang="en-US">
                <a:solidFill>
                  <a:srgbClr val="0000FF"/>
                </a:solidFill>
                <a:ea typeface="华文楷体" pitchFamily="2" charset="-122"/>
              </a:rPr>
              <a:t>上升阶乘幂</a:t>
            </a:r>
            <a:r>
              <a:rPr lang="zh-CN" altLang="en-US">
                <a:latin typeface="+mj-lt"/>
                <a:ea typeface="华文楷体" pitchFamily="2" charset="-122"/>
              </a:rPr>
              <a:t>。</a:t>
            </a:r>
          </a:p>
        </p:txBody>
      </p:sp>
      <p:sp>
        <p:nvSpPr>
          <p:cNvPr id="2055" name="Rectangle 5">
            <a:extLst>
              <a:ext uri="{FF2B5EF4-FFF2-40B4-BE49-F238E27FC236}">
                <a16:creationId xmlns:a16="http://schemas.microsoft.com/office/drawing/2014/main" id="{EAE62BA8-3498-4554-9B7A-319A66B27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id="{9D0589D8-1DB2-4D34-B7CC-A7F58B55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>
                <a:extLst>
                  <a:ext uri="{FF2B5EF4-FFF2-40B4-BE49-F238E27FC236}">
                    <a16:creationId xmlns:a16="http://schemas.microsoft.com/office/drawing/2014/main" id="{A2A64707-7432-4798-9ABA-495F2825B254}"/>
                  </a:ext>
                </a:extLst>
              </p:cNvPr>
              <p:cNvSpPr txBox="1"/>
              <p:nvPr/>
            </p:nvSpPr>
            <p:spPr bwMode="auto">
              <a:xfrm>
                <a:off x="2916238" y="3141663"/>
                <a:ext cx="3429000" cy="17033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−1)⋯(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个数</m:t>
                          </m:r>
                        </m:lim>
                      </m:limUpp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+1)⋯(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个数</m:t>
                          </m:r>
                        </m:lim>
                      </m:limUp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50" name="Object 4">
                <a:extLst>
                  <a:ext uri="{FF2B5EF4-FFF2-40B4-BE49-F238E27FC236}">
                    <a16:creationId xmlns:a16="http://schemas.microsoft.com/office/drawing/2014/main" id="{A2A64707-7432-4798-9ABA-495F2825B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238" y="3141663"/>
                <a:ext cx="3429000" cy="1703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25A371BB-2749-4ED4-B05F-6D10039E3C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414A83-8FB3-4A9B-B47C-5838A6EFDDF6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70E8B9E7-2669-4AE7-A588-232319EE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EACE65B4-ABF2-467D-95AA-3C9BE5459D06}" type="slidenum">
              <a:rPr lang="en-US" altLang="zh-CN">
                <a:solidFill>
                  <a:srgbClr val="898989"/>
                </a:solidFill>
              </a:rPr>
              <a:pPr algn="ctr"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4E426FFE-44E2-4179-8F48-6B3218B30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华文楷体" panose="02010600040101010101" pitchFamily="2" charset="-122"/>
              </a:rPr>
              <a:t>下降阶乘幂和上升阶乘幂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ADB8FC31-38FF-45CA-895B-214B3FD61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幂函数</a:t>
            </a:r>
            <a:r>
              <a:rPr lang="zh-CN" altLang="en-US" dirty="0">
                <a:latin typeface="+mj-lt"/>
                <a:ea typeface="华文楷体" pitchFamily="2" charset="-122"/>
              </a:rPr>
              <a:t>在微分算子下的计算：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D(</a:t>
            </a:r>
            <a:r>
              <a:rPr lang="en-US" altLang="zh-CN" dirty="0" err="1">
                <a:latin typeface="+mj-lt"/>
                <a:ea typeface="华文楷体" pitchFamily="2" charset="-122"/>
              </a:rPr>
              <a:t>x</a:t>
            </a:r>
            <a:r>
              <a:rPr lang="en-US" altLang="zh-CN" baseline="30000" dirty="0" err="1">
                <a:latin typeface="+mj-lt"/>
                <a:ea typeface="华文楷体" pitchFamily="2" charset="-122"/>
              </a:rPr>
              <a:t>m</a:t>
            </a:r>
            <a:r>
              <a:rPr lang="en-US" altLang="zh-CN" dirty="0">
                <a:latin typeface="+mj-lt"/>
                <a:ea typeface="华文楷体" pitchFamily="2" charset="-122"/>
              </a:rPr>
              <a:t>) = mx</a:t>
            </a:r>
            <a:r>
              <a:rPr lang="en-US" altLang="zh-CN" baseline="30000" dirty="0">
                <a:latin typeface="+mj-lt"/>
                <a:ea typeface="华文楷体" pitchFamily="2" charset="-122"/>
              </a:rPr>
              <a:t>m-1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aseline="300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下降幂</a:t>
            </a:r>
            <a:r>
              <a:rPr lang="zh-CN" altLang="en-US" dirty="0">
                <a:latin typeface="+mj-lt"/>
                <a:ea typeface="华文楷体" pitchFamily="2" charset="-122"/>
              </a:rPr>
              <a:t>在差分算子∆下的计算：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itchFamily="2" charset="-122"/>
            </a:endParaRPr>
          </a:p>
        </p:txBody>
      </p:sp>
      <p:sp>
        <p:nvSpPr>
          <p:cNvPr id="3079" name="Rectangle 5">
            <a:extLst>
              <a:ext uri="{FF2B5EF4-FFF2-40B4-BE49-F238E27FC236}">
                <a16:creationId xmlns:a16="http://schemas.microsoft.com/office/drawing/2014/main" id="{7C69129A-4F8F-424E-8F1A-63F8F994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80" name="Rectangle 7">
            <a:extLst>
              <a:ext uri="{FF2B5EF4-FFF2-40B4-BE49-F238E27FC236}">
                <a16:creationId xmlns:a16="http://schemas.microsoft.com/office/drawing/2014/main" id="{59E9D940-20AC-45E9-AF2B-226160C0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52DA82CF-C30F-4C14-A3F4-08C7A1921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6">
                <a:extLst>
                  <a:ext uri="{FF2B5EF4-FFF2-40B4-BE49-F238E27FC236}">
                    <a16:creationId xmlns:a16="http://schemas.microsoft.com/office/drawing/2014/main" id="{067E7B43-76DA-4C84-BC09-866067BCA490}"/>
                  </a:ext>
                </a:extLst>
              </p:cNvPr>
              <p:cNvSpPr txBox="1"/>
              <p:nvPr/>
            </p:nvSpPr>
            <p:spPr bwMode="auto">
              <a:xfrm>
                <a:off x="1908796" y="3791216"/>
                <a:ext cx="6768752" cy="25892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+1)−(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−1)⋯(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4" name="Object 6">
                <a:extLst>
                  <a:ext uri="{FF2B5EF4-FFF2-40B4-BE49-F238E27FC236}">
                    <a16:creationId xmlns:a16="http://schemas.microsoft.com/office/drawing/2014/main" id="{067E7B43-76DA-4C84-BC09-866067BC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796" y="3791216"/>
                <a:ext cx="6768752" cy="2589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EFE53DF1-6A46-4D72-95E9-2B07DE0C9D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414A83-8FB3-4A9B-B47C-5838A6EFDDF6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83147FEE-649E-4531-83EB-F2B3B349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85E6F24E-3436-4B2E-93E6-91FE13C31E4C}" type="slidenum">
              <a:rPr lang="en-US" altLang="zh-CN">
                <a:solidFill>
                  <a:srgbClr val="898989"/>
                </a:solidFill>
              </a:rPr>
              <a:pPr algn="ctr"/>
              <a:t>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F60DFF31-8B9F-48B1-A66B-AAB1C32FE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华文楷体" panose="02010600040101010101" pitchFamily="2" charset="-122"/>
              </a:rPr>
              <a:t>差和分基本定理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56874D23-8E0E-4142-A595-A45FDB88B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在微积分中，在微分算子</a:t>
            </a:r>
            <a:r>
              <a:rPr lang="en-US" altLang="zh-CN" dirty="0">
                <a:latin typeface="+mj-lt"/>
                <a:ea typeface="华文楷体" pitchFamily="2" charset="-122"/>
              </a:rPr>
              <a:t>D</a:t>
            </a:r>
            <a:r>
              <a:rPr lang="zh-CN" altLang="en-US" dirty="0">
                <a:latin typeface="+mj-lt"/>
                <a:ea typeface="华文楷体" pitchFamily="2" charset="-122"/>
              </a:rPr>
              <a:t>和积分记号</a:t>
            </a:r>
            <a:r>
              <a:rPr lang="zh-CN" altLang="en-US" dirty="0">
                <a:ea typeface="华文楷体" pitchFamily="2" charset="-122"/>
              </a:rPr>
              <a:t>∫ 下</a:t>
            </a:r>
            <a:r>
              <a:rPr lang="zh-CN" altLang="en-US" dirty="0">
                <a:latin typeface="+mj-lt"/>
                <a:ea typeface="华文楷体" pitchFamily="2" charset="-122"/>
              </a:rPr>
              <a:t>，</a:t>
            </a:r>
            <a:r>
              <a:rPr lang="zh-CN" altLang="en-US" dirty="0">
                <a:ea typeface="华文楷体" pitchFamily="2" charset="-122"/>
              </a:rPr>
              <a:t>函数及其</a:t>
            </a:r>
            <a:r>
              <a:rPr lang="zh-CN" altLang="en-US" dirty="0">
                <a:latin typeface="+mj-lt"/>
                <a:ea typeface="华文楷体" pitchFamily="2" charset="-122"/>
              </a:rPr>
              <a:t>导函数之间有如下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基本定理：</a:t>
            </a:r>
            <a:endParaRPr lang="en-US" altLang="zh-CN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900" dirty="0"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None/>
              <a:defRPr/>
            </a:pPr>
            <a:r>
              <a:rPr lang="en-US" altLang="zh-CN" sz="3500" dirty="0">
                <a:latin typeface="+mj-lt"/>
                <a:ea typeface="华文楷体" pitchFamily="2" charset="-122"/>
              </a:rPr>
              <a:t>g(x) = </a:t>
            </a:r>
            <a:r>
              <a:rPr lang="en-US" altLang="zh-CN" sz="3500" dirty="0" err="1">
                <a:latin typeface="+mj-lt"/>
                <a:ea typeface="华文楷体" pitchFamily="2" charset="-122"/>
              </a:rPr>
              <a:t>Df</a:t>
            </a:r>
            <a:r>
              <a:rPr lang="en-US" altLang="zh-CN" sz="3500" dirty="0">
                <a:latin typeface="+mj-lt"/>
                <a:ea typeface="华文楷体" pitchFamily="2" charset="-122"/>
              </a:rPr>
              <a:t>(x)</a:t>
            </a:r>
            <a:r>
              <a:rPr lang="zh-CN" altLang="en-US" sz="3500" dirty="0">
                <a:latin typeface="+mj-lt"/>
                <a:ea typeface="华文楷体" pitchFamily="2" charset="-122"/>
              </a:rPr>
              <a:t> </a:t>
            </a:r>
            <a:r>
              <a:rPr lang="en-US" altLang="zh-CN" sz="3500" dirty="0" err="1">
                <a:solidFill>
                  <a:srgbClr val="0000FF"/>
                </a:solidFill>
                <a:latin typeface="+mj-lt"/>
                <a:ea typeface="华文楷体" pitchFamily="2" charset="-122"/>
              </a:rPr>
              <a:t>iff</a:t>
            </a:r>
            <a:r>
              <a:rPr lang="en-US" altLang="zh-CN" sz="35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.</a:t>
            </a:r>
            <a:r>
              <a:rPr lang="en-US" altLang="zh-CN" sz="3500" dirty="0">
                <a:latin typeface="+mj-lt"/>
                <a:ea typeface="华文楷体" pitchFamily="2" charset="-122"/>
              </a:rPr>
              <a:t> </a:t>
            </a:r>
            <a:r>
              <a:rPr lang="zh-CN" altLang="en-US" sz="3500" dirty="0">
                <a:ea typeface="华文楷体" pitchFamily="2" charset="-122"/>
              </a:rPr>
              <a:t>∫</a:t>
            </a:r>
            <a:r>
              <a:rPr lang="en-US" altLang="zh-CN" sz="3500" dirty="0">
                <a:ea typeface="华文楷体" pitchFamily="2" charset="-122"/>
              </a:rPr>
              <a:t>g(x)dx = f(x) + C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3500" dirty="0">
                <a:solidFill>
                  <a:srgbClr val="0000FF"/>
                </a:solidFill>
                <a:ea typeface="华文楷体" pitchFamily="2" charset="-122"/>
              </a:rPr>
              <a:t>C</a:t>
            </a:r>
            <a:r>
              <a:rPr lang="zh-CN" altLang="en-US" sz="3500" dirty="0">
                <a:solidFill>
                  <a:srgbClr val="0000FF"/>
                </a:solidFill>
                <a:ea typeface="华文楷体" pitchFamily="2" charset="-122"/>
              </a:rPr>
              <a:t>是常数，即满足条件的所有</a:t>
            </a:r>
            <a:r>
              <a:rPr lang="zh-CN" altLang="en-US" sz="3500" dirty="0">
                <a:ea typeface="华文楷体" pitchFamily="2" charset="-122"/>
              </a:rPr>
              <a:t>函数</a:t>
            </a:r>
            <a:r>
              <a:rPr lang="en-US" altLang="zh-CN" sz="3500" dirty="0">
                <a:ea typeface="华文楷体" pitchFamily="2" charset="-122"/>
              </a:rPr>
              <a:t>f(x)</a:t>
            </a:r>
            <a:r>
              <a:rPr lang="zh-CN" altLang="en-US" sz="3500" dirty="0">
                <a:solidFill>
                  <a:srgbClr val="0000FF"/>
                </a:solidFill>
                <a:ea typeface="华文楷体" pitchFamily="2" charset="-122"/>
              </a:rPr>
              <a:t>仅差一个常量</a:t>
            </a:r>
            <a:endParaRPr lang="en-US" altLang="zh-CN" sz="3500" dirty="0"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1700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与</a:t>
            </a:r>
            <a:r>
              <a:rPr lang="zh-CN" altLang="en-US" dirty="0">
                <a:ea typeface="华文楷体" pitchFamily="2" charset="-122"/>
              </a:rPr>
              <a:t>∫</a:t>
            </a:r>
            <a:r>
              <a:rPr lang="en-US" altLang="zh-CN" dirty="0">
                <a:ea typeface="华文楷体" pitchFamily="2" charset="-122"/>
              </a:rPr>
              <a:t>dx</a:t>
            </a:r>
            <a:r>
              <a:rPr lang="zh-CN" altLang="en-US" dirty="0">
                <a:ea typeface="华文楷体" pitchFamily="2" charset="-122"/>
              </a:rPr>
              <a:t>相对应，和分</a:t>
            </a:r>
            <a:r>
              <a:rPr lang="zh-CN" altLang="en-US" dirty="0">
                <a:latin typeface="+mj-lt"/>
                <a:ea typeface="华文楷体" pitchFamily="2" charset="-122"/>
              </a:rPr>
              <a:t>中的记号是∑</a:t>
            </a:r>
            <a:r>
              <a:rPr lang="el-GR" altLang="zh-CN" dirty="0">
                <a:latin typeface="+mj-lt"/>
                <a:ea typeface="华文楷体" pitchFamily="2" charset="-122"/>
              </a:rPr>
              <a:t>δ</a:t>
            </a:r>
            <a:r>
              <a:rPr lang="en-US" altLang="zh-CN" dirty="0">
                <a:latin typeface="+mj-lt"/>
                <a:ea typeface="华文楷体" pitchFamily="2" charset="-122"/>
              </a:rPr>
              <a:t>x</a:t>
            </a:r>
            <a:r>
              <a:rPr lang="zh-CN" altLang="en-US" dirty="0">
                <a:latin typeface="+mj-lt"/>
                <a:ea typeface="华文楷体" pitchFamily="2" charset="-122"/>
              </a:rPr>
              <a:t>。函数及其差分函数之间有如下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基本定理：</a:t>
            </a:r>
            <a:endParaRPr lang="en-US" altLang="zh-CN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1500" dirty="0">
              <a:latin typeface="+mj-lt"/>
              <a:ea typeface="华文楷体" pitchFamily="2" charset="-122"/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500" dirty="0">
                <a:latin typeface="+mj-lt"/>
                <a:ea typeface="华文楷体" pitchFamily="2" charset="-122"/>
              </a:rPr>
              <a:t>g(x) = </a:t>
            </a:r>
            <a:r>
              <a:rPr lang="zh-CN" altLang="en-US" sz="3500" dirty="0">
                <a:ea typeface="华文楷体" pitchFamily="2" charset="-122"/>
              </a:rPr>
              <a:t>∆</a:t>
            </a:r>
            <a:r>
              <a:rPr lang="en-US" altLang="zh-CN" sz="3500" dirty="0">
                <a:ea typeface="华文楷体" pitchFamily="2" charset="-122"/>
              </a:rPr>
              <a:t>f(x)</a:t>
            </a:r>
            <a:r>
              <a:rPr lang="zh-CN" altLang="en-US" sz="3500" dirty="0">
                <a:ea typeface="华文楷体" pitchFamily="2" charset="-122"/>
              </a:rPr>
              <a:t> </a:t>
            </a:r>
            <a:r>
              <a:rPr lang="en-US" altLang="zh-CN" sz="3500" dirty="0" err="1">
                <a:solidFill>
                  <a:srgbClr val="0000FF"/>
                </a:solidFill>
                <a:ea typeface="华文楷体" pitchFamily="2" charset="-122"/>
              </a:rPr>
              <a:t>iff</a:t>
            </a:r>
            <a:r>
              <a:rPr lang="en-US" altLang="zh-CN" sz="3500" dirty="0">
                <a:solidFill>
                  <a:srgbClr val="0000FF"/>
                </a:solidFill>
                <a:ea typeface="华文楷体" pitchFamily="2" charset="-122"/>
              </a:rPr>
              <a:t>.</a:t>
            </a:r>
            <a:r>
              <a:rPr lang="zh-CN" altLang="en-US" sz="3500" dirty="0">
                <a:ea typeface="华文楷体" pitchFamily="2" charset="-122"/>
              </a:rPr>
              <a:t> ∑</a:t>
            </a:r>
            <a:r>
              <a:rPr lang="en-US" altLang="zh-CN" sz="3500" dirty="0">
                <a:ea typeface="华文楷体" pitchFamily="2" charset="-122"/>
              </a:rPr>
              <a:t>g(x)</a:t>
            </a:r>
            <a:r>
              <a:rPr lang="el-GR" altLang="zh-CN" sz="3500" dirty="0">
                <a:ea typeface="华文楷体" pitchFamily="2" charset="-122"/>
              </a:rPr>
              <a:t>δ</a:t>
            </a:r>
            <a:r>
              <a:rPr lang="en-US" altLang="zh-CN" sz="3500" dirty="0">
                <a:ea typeface="华文楷体" pitchFamily="2" charset="-122"/>
              </a:rPr>
              <a:t>x = f(x) + C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1500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注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：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这里的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C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是任意具有周期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的函数</a:t>
            </a:r>
            <a:r>
              <a:rPr lang="zh-CN" altLang="en-US" sz="2800" dirty="0">
                <a:latin typeface="+mj-lt"/>
                <a:ea typeface="华文楷体" pitchFamily="2" charset="-122"/>
              </a:rPr>
              <a:t>，显然</a:t>
            </a:r>
            <a:r>
              <a:rPr lang="en-US" altLang="zh-CN" sz="2800" dirty="0">
                <a:solidFill>
                  <a:srgbClr val="00B050"/>
                </a:solidFill>
                <a:latin typeface="+mj-lt"/>
                <a:ea typeface="华文楷体" pitchFamily="2" charset="-122"/>
              </a:rPr>
              <a:t>C</a:t>
            </a:r>
            <a:r>
              <a:rPr lang="zh-CN" altLang="en-US" sz="2800" dirty="0">
                <a:solidFill>
                  <a:srgbClr val="00B050"/>
                </a:solidFill>
                <a:latin typeface="+mj-lt"/>
                <a:ea typeface="华文楷体" pitchFamily="2" charset="-122"/>
              </a:rPr>
              <a:t>在所有整数上是常数。</a:t>
            </a:r>
            <a:endParaRPr lang="en-US" altLang="zh-CN" sz="2800" dirty="0">
              <a:solidFill>
                <a:srgbClr val="00B050"/>
              </a:solidFill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注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：</a:t>
            </a:r>
            <a:r>
              <a:rPr lang="zh-CN" altLang="en-US" sz="2800" dirty="0">
                <a:ea typeface="华文楷体" pitchFamily="2" charset="-122"/>
              </a:rPr>
              <a:t>∑</a:t>
            </a:r>
            <a:r>
              <a:rPr lang="en-US" altLang="zh-CN" sz="2800" dirty="0">
                <a:ea typeface="华文楷体" pitchFamily="2" charset="-122"/>
              </a:rPr>
              <a:t>g(x)</a:t>
            </a:r>
            <a:r>
              <a:rPr lang="el-GR" altLang="zh-CN" sz="2800" dirty="0">
                <a:ea typeface="华文楷体" pitchFamily="2" charset="-122"/>
              </a:rPr>
              <a:t>δ</a:t>
            </a:r>
            <a:r>
              <a:rPr lang="en-US" altLang="zh-CN" sz="2800" dirty="0">
                <a:ea typeface="华文楷体" pitchFamily="2" charset="-122"/>
              </a:rPr>
              <a:t>x </a:t>
            </a:r>
            <a:r>
              <a:rPr lang="zh-CN" altLang="en-US" sz="2800" dirty="0">
                <a:ea typeface="华文楷体" pitchFamily="2" charset="-122"/>
              </a:rPr>
              <a:t>并不是先验存在的，</a:t>
            </a:r>
            <a:r>
              <a:rPr lang="en-US" altLang="zh-CN" sz="2800" dirty="0">
                <a:ea typeface="华文楷体" pitchFamily="2" charset="-122"/>
              </a:rPr>
              <a:t>CM</a:t>
            </a:r>
            <a:r>
              <a:rPr lang="zh-CN" altLang="en-US" sz="2800" dirty="0">
                <a:ea typeface="华文楷体" pitchFamily="2" charset="-122"/>
              </a:rPr>
              <a:t>用以表示所有差分函数为</a:t>
            </a:r>
            <a:r>
              <a:rPr lang="en-US" altLang="zh-CN" sz="2800" dirty="0">
                <a:ea typeface="华文楷体" pitchFamily="2" charset="-122"/>
              </a:rPr>
              <a:t>g(x)</a:t>
            </a:r>
            <a:r>
              <a:rPr lang="zh-CN" altLang="en-US" sz="2800" dirty="0">
                <a:ea typeface="华文楷体" pitchFamily="2" charset="-122"/>
              </a:rPr>
              <a:t>的函数，是一种定义。</a:t>
            </a:r>
            <a:endParaRPr lang="en-US" altLang="zh-CN" sz="2800" dirty="0">
              <a:solidFill>
                <a:srgbClr val="0000FF"/>
              </a:solidFill>
              <a:latin typeface="+mj-lt"/>
              <a:ea typeface="华文楷体" pitchFamily="2" charset="-122"/>
            </a:endParaRP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E152E193-7FDC-4974-9D95-9BAE114A9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F28ABB82-025B-43F2-ABBE-2C2D433F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56" name="Rectangle 9">
            <a:extLst>
              <a:ext uri="{FF2B5EF4-FFF2-40B4-BE49-F238E27FC236}">
                <a16:creationId xmlns:a16="http://schemas.microsoft.com/office/drawing/2014/main" id="{E852B6AA-385A-440B-81EB-074317FF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656E2E9A-B6E8-460A-807C-78A949D28A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43B32E-CB35-4423-A95B-1C5227E9D28E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3A229434-C424-4FD8-BCD4-115E7892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A9C3C676-C364-40AB-8407-D83D126BAE6B}" type="slidenum">
              <a:rPr lang="en-US" altLang="zh-CN">
                <a:solidFill>
                  <a:srgbClr val="898989"/>
                </a:solidFill>
              </a:rPr>
              <a:pPr algn="ctr"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97F6280C-B91D-437C-9F09-8BB08AD62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定和分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7C3350F8-9087-4F51-9BEB-5D17ABBAC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在微积分的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定积分</a:t>
            </a:r>
            <a:r>
              <a:rPr lang="zh-CN" altLang="en-US" dirty="0">
                <a:ea typeface="华文楷体" pitchFamily="2" charset="-122"/>
              </a:rPr>
              <a:t>中</a:t>
            </a:r>
            <a:r>
              <a:rPr lang="zh-CN" altLang="en-US" dirty="0">
                <a:latin typeface="+mj-lt"/>
                <a:ea typeface="华文楷体" pitchFamily="2" charset="-122"/>
              </a:rPr>
              <a:t>：若</a:t>
            </a:r>
            <a:r>
              <a:rPr lang="en-US" altLang="zh-CN" i="1" dirty="0">
                <a:latin typeface="+mj-lt"/>
                <a:ea typeface="华文楷体" pitchFamily="2" charset="-122"/>
              </a:rPr>
              <a:t>g</a:t>
            </a:r>
            <a:r>
              <a:rPr lang="en-US" altLang="zh-CN" dirty="0">
                <a:latin typeface="+mj-lt"/>
                <a:ea typeface="华文楷体" pitchFamily="2" charset="-122"/>
              </a:rPr>
              <a:t>(</a:t>
            </a:r>
            <a:r>
              <a:rPr lang="en-US" altLang="zh-CN" i="1" dirty="0">
                <a:latin typeface="+mj-lt"/>
                <a:ea typeface="华文楷体" pitchFamily="2" charset="-122"/>
              </a:rPr>
              <a:t>x</a:t>
            </a:r>
            <a:r>
              <a:rPr lang="en-US" altLang="zh-CN" dirty="0">
                <a:latin typeface="+mj-lt"/>
                <a:ea typeface="华文楷体" pitchFamily="2" charset="-122"/>
              </a:rPr>
              <a:t>)=</a:t>
            </a:r>
            <a:r>
              <a:rPr lang="en-US" altLang="zh-CN" dirty="0" err="1">
                <a:latin typeface="+mj-lt"/>
                <a:ea typeface="华文楷体" pitchFamily="2" charset="-122"/>
              </a:rPr>
              <a:t>D</a:t>
            </a:r>
            <a:r>
              <a:rPr lang="en-US" altLang="zh-CN" i="1" dirty="0" err="1">
                <a:latin typeface="+mj-lt"/>
                <a:ea typeface="华文楷体" pitchFamily="2" charset="-122"/>
              </a:rPr>
              <a:t>f</a:t>
            </a:r>
            <a:r>
              <a:rPr lang="en-US" altLang="zh-CN" dirty="0">
                <a:latin typeface="+mj-lt"/>
                <a:ea typeface="华文楷体" pitchFamily="2" charset="-122"/>
              </a:rPr>
              <a:t>(</a:t>
            </a:r>
            <a:r>
              <a:rPr lang="en-US" altLang="zh-CN" i="1" dirty="0">
                <a:latin typeface="+mj-lt"/>
                <a:ea typeface="华文楷体" pitchFamily="2" charset="-122"/>
              </a:rPr>
              <a:t>x</a:t>
            </a:r>
            <a:r>
              <a:rPr lang="en-US" altLang="zh-CN" dirty="0">
                <a:latin typeface="+mj-lt"/>
                <a:ea typeface="华文楷体" pitchFamily="2" charset="-122"/>
              </a:rPr>
              <a:t>)</a:t>
            </a:r>
            <a:r>
              <a:rPr lang="zh-CN" altLang="en-US" dirty="0">
                <a:latin typeface="+mj-lt"/>
                <a:ea typeface="华文楷体" pitchFamily="2" charset="-122"/>
              </a:rPr>
              <a:t>，则有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在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itchFamily="2" charset="-122"/>
              </a:rPr>
              <a:t>定和分</a:t>
            </a:r>
            <a:r>
              <a:rPr lang="zh-CN" altLang="en-US" dirty="0">
                <a:latin typeface="+mj-lt"/>
                <a:ea typeface="华文楷体" pitchFamily="2" charset="-122"/>
              </a:rPr>
              <a:t>中：若</a:t>
            </a:r>
            <a:r>
              <a:rPr lang="en-US" altLang="zh-CN" i="1" dirty="0">
                <a:latin typeface="+mj-lt"/>
                <a:ea typeface="华文楷体" pitchFamily="2" charset="-122"/>
              </a:rPr>
              <a:t>g</a:t>
            </a:r>
            <a:r>
              <a:rPr lang="en-US" altLang="zh-CN" dirty="0">
                <a:latin typeface="+mj-lt"/>
                <a:ea typeface="华文楷体" pitchFamily="2" charset="-122"/>
              </a:rPr>
              <a:t>(</a:t>
            </a:r>
            <a:r>
              <a:rPr lang="en-US" altLang="zh-CN" i="1" dirty="0">
                <a:latin typeface="+mj-lt"/>
                <a:ea typeface="华文楷体" pitchFamily="2" charset="-122"/>
              </a:rPr>
              <a:t>x</a:t>
            </a:r>
            <a:r>
              <a:rPr lang="en-US" altLang="zh-CN" dirty="0">
                <a:latin typeface="+mj-lt"/>
                <a:ea typeface="华文楷体" pitchFamily="2" charset="-122"/>
              </a:rPr>
              <a:t>)=∆</a:t>
            </a:r>
            <a:r>
              <a:rPr lang="en-US" altLang="zh-CN" i="1" dirty="0">
                <a:latin typeface="+mj-lt"/>
                <a:ea typeface="华文楷体" pitchFamily="2" charset="-122"/>
              </a:rPr>
              <a:t>f</a:t>
            </a:r>
            <a:r>
              <a:rPr lang="en-US" altLang="zh-CN" dirty="0">
                <a:latin typeface="+mj-lt"/>
                <a:ea typeface="华文楷体" pitchFamily="2" charset="-122"/>
              </a:rPr>
              <a:t>(</a:t>
            </a:r>
            <a:r>
              <a:rPr lang="en-US" altLang="zh-CN" i="1" dirty="0">
                <a:latin typeface="+mj-lt"/>
                <a:ea typeface="华文楷体" pitchFamily="2" charset="-122"/>
              </a:rPr>
              <a:t>x</a:t>
            </a:r>
            <a:r>
              <a:rPr lang="en-US" altLang="zh-CN" dirty="0">
                <a:latin typeface="+mj-lt"/>
                <a:ea typeface="华文楷体" pitchFamily="2" charset="-122"/>
              </a:rPr>
              <a:t>)</a:t>
            </a:r>
            <a:r>
              <a:rPr lang="zh-CN" altLang="en-US" dirty="0">
                <a:latin typeface="+mj-lt"/>
                <a:ea typeface="华文楷体" pitchFamily="2" charset="-122"/>
              </a:rPr>
              <a:t>，则有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同样地，记号也不是先验存在的，</a:t>
            </a:r>
            <a:r>
              <a:rPr lang="en-US" altLang="zh-CN" dirty="0">
                <a:latin typeface="+mj-lt"/>
                <a:ea typeface="华文楷体" pitchFamily="2" charset="-122"/>
              </a:rPr>
              <a:t>CM</a:t>
            </a:r>
            <a:r>
              <a:rPr lang="zh-CN" altLang="en-US" dirty="0">
                <a:latin typeface="+mj-lt"/>
                <a:ea typeface="华文楷体" pitchFamily="2" charset="-122"/>
              </a:rPr>
              <a:t>用以表示差分函数为</a:t>
            </a:r>
            <a:r>
              <a:rPr lang="en-US" altLang="zh-CN" dirty="0">
                <a:latin typeface="+mj-lt"/>
                <a:ea typeface="华文楷体" pitchFamily="2" charset="-122"/>
              </a:rPr>
              <a:t>g(x)</a:t>
            </a:r>
            <a:r>
              <a:rPr lang="zh-CN" altLang="en-US" dirty="0">
                <a:latin typeface="+mj-lt"/>
                <a:ea typeface="华文楷体" pitchFamily="2" charset="-122"/>
              </a:rPr>
              <a:t>的函数在数值</a:t>
            </a:r>
            <a:r>
              <a:rPr lang="en-US" altLang="zh-CN" dirty="0">
                <a:latin typeface="+mj-lt"/>
                <a:ea typeface="华文楷体" pitchFamily="2" charset="-122"/>
              </a:rPr>
              <a:t>a</a:t>
            </a:r>
            <a:r>
              <a:rPr lang="zh-CN" altLang="en-US" dirty="0">
                <a:latin typeface="+mj-lt"/>
                <a:ea typeface="华文楷体" pitchFamily="2" charset="-122"/>
              </a:rPr>
              <a:t>、</a:t>
            </a:r>
            <a:r>
              <a:rPr lang="en-US" altLang="zh-CN" dirty="0">
                <a:latin typeface="+mj-lt"/>
                <a:ea typeface="华文楷体" pitchFamily="2" charset="-122"/>
              </a:rPr>
              <a:t>b</a:t>
            </a:r>
            <a:r>
              <a:rPr lang="zh-CN" altLang="en-US" dirty="0">
                <a:latin typeface="+mj-lt"/>
                <a:ea typeface="华文楷体" pitchFamily="2" charset="-122"/>
              </a:rPr>
              <a:t>上的函数值之差，对于整数</a:t>
            </a:r>
            <a:r>
              <a:rPr lang="en-US" altLang="zh-CN" dirty="0">
                <a:latin typeface="+mj-lt"/>
                <a:ea typeface="华文楷体" pitchFamily="2" charset="-122"/>
              </a:rPr>
              <a:t>a</a:t>
            </a:r>
            <a:r>
              <a:rPr lang="zh-CN" altLang="en-US" dirty="0">
                <a:latin typeface="+mj-lt"/>
                <a:ea typeface="华文楷体" pitchFamily="2" charset="-122"/>
              </a:rPr>
              <a:t>、</a:t>
            </a:r>
            <a:r>
              <a:rPr lang="en-US" altLang="zh-CN" dirty="0">
                <a:latin typeface="+mj-lt"/>
                <a:ea typeface="华文楷体" pitchFamily="2" charset="-122"/>
              </a:rPr>
              <a:t>b</a:t>
            </a:r>
            <a:r>
              <a:rPr lang="zh-CN" altLang="en-US" dirty="0">
                <a:latin typeface="+mj-lt"/>
                <a:ea typeface="华文楷体" pitchFamily="2" charset="-122"/>
              </a:rPr>
              <a:t>，这样定义是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合理的</a:t>
            </a:r>
            <a:r>
              <a:rPr lang="zh-CN" altLang="en-US" dirty="0">
                <a:latin typeface="+mj-lt"/>
                <a:ea typeface="华文楷体" pitchFamily="2" charset="-122"/>
              </a:rPr>
              <a:t>（为什么？）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itchFamily="2" charset="-122"/>
            </a:endParaRPr>
          </a:p>
        </p:txBody>
      </p:sp>
      <p:sp>
        <p:nvSpPr>
          <p:cNvPr id="4104" name="Rectangle 5">
            <a:extLst>
              <a:ext uri="{FF2B5EF4-FFF2-40B4-BE49-F238E27FC236}">
                <a16:creationId xmlns:a16="http://schemas.microsoft.com/office/drawing/2014/main" id="{F692843C-173C-4612-8F8A-B20F28F8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5" name="Rectangle 7">
            <a:extLst>
              <a:ext uri="{FF2B5EF4-FFF2-40B4-BE49-F238E27FC236}">
                <a16:creationId xmlns:a16="http://schemas.microsoft.com/office/drawing/2014/main" id="{A26C2CAF-DD23-4EFD-996C-FE4CE870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6" name="Rectangle 9">
            <a:extLst>
              <a:ext uri="{FF2B5EF4-FFF2-40B4-BE49-F238E27FC236}">
                <a16:creationId xmlns:a16="http://schemas.microsoft.com/office/drawing/2014/main" id="{7A3882F3-6F6E-49DC-802D-4D6036AA7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2F4E8AEF-945B-43FE-8B66-A771ADAC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8" name="Rectangle 13">
            <a:extLst>
              <a:ext uri="{FF2B5EF4-FFF2-40B4-BE49-F238E27FC236}">
                <a16:creationId xmlns:a16="http://schemas.microsoft.com/office/drawing/2014/main" id="{15D0B80F-A6C5-49A1-830F-D5766C5CA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9" name="Rectangle 15">
            <a:extLst>
              <a:ext uri="{FF2B5EF4-FFF2-40B4-BE49-F238E27FC236}">
                <a16:creationId xmlns:a16="http://schemas.microsoft.com/office/drawing/2014/main" id="{939AD50A-C4FB-424A-9068-55A10452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9">
                <a:extLst>
                  <a:ext uri="{FF2B5EF4-FFF2-40B4-BE49-F238E27FC236}">
                    <a16:creationId xmlns:a16="http://schemas.microsoft.com/office/drawing/2014/main" id="{553C8891-DB3E-49F1-A65A-A91FCFDBBF5E}"/>
                  </a:ext>
                </a:extLst>
              </p:cNvPr>
              <p:cNvSpPr txBox="1"/>
              <p:nvPr/>
            </p:nvSpPr>
            <p:spPr bwMode="auto">
              <a:xfrm>
                <a:off x="2411413" y="2060575"/>
                <a:ext cx="4537075" cy="7923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98" name="Object 9">
                <a:extLst>
                  <a:ext uri="{FF2B5EF4-FFF2-40B4-BE49-F238E27FC236}">
                    <a16:creationId xmlns:a16="http://schemas.microsoft.com/office/drawing/2014/main" id="{553C8891-DB3E-49F1-A65A-A91FCFDB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413" y="2060575"/>
                <a:ext cx="4537075" cy="792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10">
                <a:extLst>
                  <a:ext uri="{FF2B5EF4-FFF2-40B4-BE49-F238E27FC236}">
                    <a16:creationId xmlns:a16="http://schemas.microsoft.com/office/drawing/2014/main" id="{8D01F931-AA68-4AC3-84B1-DAA950BD7746}"/>
                  </a:ext>
                </a:extLst>
              </p:cNvPr>
              <p:cNvSpPr txBox="1"/>
              <p:nvPr/>
            </p:nvSpPr>
            <p:spPr bwMode="auto">
              <a:xfrm>
                <a:off x="2355056" y="3214688"/>
                <a:ext cx="4649788" cy="10588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99" name="Object 10">
                <a:extLst>
                  <a:ext uri="{FF2B5EF4-FFF2-40B4-BE49-F238E27FC236}">
                    <a16:creationId xmlns:a16="http://schemas.microsoft.com/office/drawing/2014/main" id="{8D01F931-AA68-4AC3-84B1-DAA950BD7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5056" y="3214688"/>
                <a:ext cx="4649788" cy="1058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1680B6E7-E635-4E68-945D-ECB0D7A272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43B32E-CB35-4423-A95B-1C5227E9D28E}" type="datetime1">
              <a:rPr lang="zh-CN" altLang="en-US"/>
              <a:pPr>
                <a:defRPr/>
              </a:pPr>
              <a:t>2021/5/29</a:t>
            </a:fld>
            <a:endParaRPr lang="en-US" altLang="zh-CN"/>
          </a:p>
        </p:txBody>
      </p:sp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BC2D3A40-1092-49A6-BC3E-94272DD1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C08F51A1-5AA0-4C08-9550-A6DC8EA49D41}" type="slidenum">
              <a:rPr lang="en-US" altLang="zh-CN">
                <a:solidFill>
                  <a:srgbClr val="898989"/>
                </a:solidFill>
              </a:rPr>
              <a:pPr algn="ctr"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5127" name="Rectangle 2">
            <a:extLst>
              <a:ext uri="{FF2B5EF4-FFF2-40B4-BE49-F238E27FC236}">
                <a16:creationId xmlns:a16="http://schemas.microsoft.com/office/drawing/2014/main" id="{6446CCE0-D1E2-4F76-8F47-346294B0D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华文楷体" panose="02010600040101010101" pitchFamily="2" charset="-122"/>
              </a:rPr>
              <a:t>定和分的性质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CE63E308-C940-4E73-A4A2-5155D938F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itchFamily="2" charset="-122"/>
              </a:rPr>
              <a:t>定和分具有如下性质：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1</a:t>
            </a:r>
            <a:r>
              <a:rPr lang="zh-CN" altLang="en-US" dirty="0">
                <a:latin typeface="+mj-lt"/>
                <a:ea typeface="华文楷体" pitchFamily="2" charset="-122"/>
              </a:rPr>
              <a:t>、</a:t>
            </a:r>
            <a:r>
              <a:rPr lang="en-US" altLang="zh-CN" dirty="0">
                <a:latin typeface="+mj-lt"/>
                <a:ea typeface="华文楷体" pitchFamily="2" charset="-122"/>
              </a:rPr>
              <a:t>b = a</a:t>
            </a:r>
            <a:r>
              <a:rPr lang="zh-CN" altLang="en-US" dirty="0">
                <a:latin typeface="+mj-lt"/>
                <a:ea typeface="华文楷体" pitchFamily="2" charset="-122"/>
              </a:rPr>
              <a:t>时，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2</a:t>
            </a:r>
            <a:r>
              <a:rPr lang="zh-CN" altLang="en-US" dirty="0">
                <a:latin typeface="+mj-lt"/>
                <a:ea typeface="华文楷体" pitchFamily="2" charset="-122"/>
              </a:rPr>
              <a:t>、</a:t>
            </a:r>
            <a:r>
              <a:rPr lang="en-US" altLang="zh-CN" dirty="0">
                <a:latin typeface="+mj-lt"/>
                <a:ea typeface="华文楷体" pitchFamily="2" charset="-122"/>
              </a:rPr>
              <a:t>b = a + 1</a:t>
            </a:r>
            <a:r>
              <a:rPr lang="zh-CN" altLang="en-US" dirty="0">
                <a:latin typeface="+mj-lt"/>
                <a:ea typeface="华文楷体" pitchFamily="2" charset="-122"/>
              </a:rPr>
              <a:t>时，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itchFamily="2" charset="-122"/>
              </a:rPr>
              <a:t>3</a:t>
            </a:r>
            <a:r>
              <a:rPr lang="zh-CN" altLang="en-US" dirty="0">
                <a:latin typeface="+mj-lt"/>
                <a:ea typeface="华文楷体" pitchFamily="2" charset="-122"/>
              </a:rPr>
              <a:t>、对于</a:t>
            </a:r>
            <a:r>
              <a:rPr lang="en-US" altLang="zh-CN" dirty="0">
                <a:latin typeface="+mj-lt"/>
                <a:ea typeface="华文楷体" pitchFamily="2" charset="-122"/>
              </a:rPr>
              <a:t>(a, b)</a:t>
            </a:r>
            <a:r>
              <a:rPr lang="zh-CN" altLang="en-US" dirty="0">
                <a:latin typeface="+mj-lt"/>
                <a:ea typeface="华文楷体" pitchFamily="2" charset="-122"/>
              </a:rPr>
              <a:t>和</a:t>
            </a:r>
            <a:r>
              <a:rPr lang="en-US" altLang="zh-CN" dirty="0">
                <a:latin typeface="+mj-lt"/>
                <a:ea typeface="华文楷体" pitchFamily="2" charset="-122"/>
              </a:rPr>
              <a:t>(a, b + 1)</a:t>
            </a:r>
            <a:r>
              <a:rPr lang="zh-CN" altLang="en-US" dirty="0">
                <a:latin typeface="+mj-lt"/>
                <a:ea typeface="华文楷体" pitchFamily="2" charset="-122"/>
              </a:rPr>
              <a:t>上的定和分，</a:t>
            </a:r>
            <a:endParaRPr lang="en-US" altLang="zh-CN" dirty="0">
              <a:latin typeface="+mj-lt"/>
              <a:ea typeface="华文楷体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latin typeface="+mj-lt"/>
              <a:ea typeface="华文楷体" pitchFamily="2" charset="-122"/>
            </a:endParaRPr>
          </a:p>
        </p:txBody>
      </p:sp>
      <p:sp>
        <p:nvSpPr>
          <p:cNvPr id="5129" name="Rectangle 5">
            <a:extLst>
              <a:ext uri="{FF2B5EF4-FFF2-40B4-BE49-F238E27FC236}">
                <a16:creationId xmlns:a16="http://schemas.microsoft.com/office/drawing/2014/main" id="{5445A4D7-455A-4FE7-B632-F82FA3820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30" name="Rectangle 7">
            <a:extLst>
              <a:ext uri="{FF2B5EF4-FFF2-40B4-BE49-F238E27FC236}">
                <a16:creationId xmlns:a16="http://schemas.microsoft.com/office/drawing/2014/main" id="{0FE216B8-BDE5-49FD-B983-08A8CFD1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31" name="Rectangle 9">
            <a:extLst>
              <a:ext uri="{FF2B5EF4-FFF2-40B4-BE49-F238E27FC236}">
                <a16:creationId xmlns:a16="http://schemas.microsoft.com/office/drawing/2014/main" id="{69FF260A-AC36-4410-BDAB-6B82F8367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32" name="Rectangle 11">
            <a:extLst>
              <a:ext uri="{FF2B5EF4-FFF2-40B4-BE49-F238E27FC236}">
                <a16:creationId xmlns:a16="http://schemas.microsoft.com/office/drawing/2014/main" id="{9512883D-EB05-448B-BB78-8B69FA34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1ED40001-07EB-483F-992A-7717F4066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34" name="Rectangle 15">
            <a:extLst>
              <a:ext uri="{FF2B5EF4-FFF2-40B4-BE49-F238E27FC236}">
                <a16:creationId xmlns:a16="http://schemas.microsoft.com/office/drawing/2014/main" id="{927EF6EB-6127-4FE1-AB58-CF995EF2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9">
                <a:extLst>
                  <a:ext uri="{FF2B5EF4-FFF2-40B4-BE49-F238E27FC236}">
                    <a16:creationId xmlns:a16="http://schemas.microsoft.com/office/drawing/2014/main" id="{E56F4D13-28E0-4714-803F-B88AE198FBB3}"/>
                  </a:ext>
                </a:extLst>
              </p:cNvPr>
              <p:cNvSpPr txBox="1"/>
              <p:nvPr/>
            </p:nvSpPr>
            <p:spPr bwMode="auto">
              <a:xfrm>
                <a:off x="2955131" y="2065337"/>
                <a:ext cx="3129037" cy="9175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2" name="Object 9">
                <a:extLst>
                  <a:ext uri="{FF2B5EF4-FFF2-40B4-BE49-F238E27FC236}">
                    <a16:creationId xmlns:a16="http://schemas.microsoft.com/office/drawing/2014/main" id="{E56F4D13-28E0-4714-803F-B88AE198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5131" y="2065337"/>
                <a:ext cx="3129037" cy="91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10">
                <a:extLst>
                  <a:ext uri="{FF2B5EF4-FFF2-40B4-BE49-F238E27FC236}">
                    <a16:creationId xmlns:a16="http://schemas.microsoft.com/office/drawing/2014/main" id="{B7C53BF4-7F1F-488F-9213-906D012001AE}"/>
                  </a:ext>
                </a:extLst>
              </p:cNvPr>
              <p:cNvSpPr txBox="1"/>
              <p:nvPr/>
            </p:nvSpPr>
            <p:spPr bwMode="auto">
              <a:xfrm>
                <a:off x="3582193" y="2684423"/>
                <a:ext cx="4875213" cy="76362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3" name="Object 10">
                <a:extLst>
                  <a:ext uri="{FF2B5EF4-FFF2-40B4-BE49-F238E27FC236}">
                    <a16:creationId xmlns:a16="http://schemas.microsoft.com/office/drawing/2014/main" id="{B7C53BF4-7F1F-488F-9213-906D01200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2193" y="2684423"/>
                <a:ext cx="4875213" cy="76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Object 11">
                <a:extLst>
                  <a:ext uri="{FF2B5EF4-FFF2-40B4-BE49-F238E27FC236}">
                    <a16:creationId xmlns:a16="http://schemas.microsoft.com/office/drawing/2014/main" id="{ABA4919C-C453-49C2-919E-99944F113B8E}"/>
                  </a:ext>
                </a:extLst>
              </p:cNvPr>
              <p:cNvSpPr txBox="1"/>
              <p:nvPr/>
            </p:nvSpPr>
            <p:spPr bwMode="auto">
              <a:xfrm>
                <a:off x="2411760" y="3994340"/>
                <a:ext cx="5400600" cy="231438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24" name="Object 11">
                <a:extLst>
                  <a:ext uri="{FF2B5EF4-FFF2-40B4-BE49-F238E27FC236}">
                    <a16:creationId xmlns:a16="http://schemas.microsoft.com/office/drawing/2014/main" id="{ABA4919C-C453-49C2-919E-99944F113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3994340"/>
                <a:ext cx="5400600" cy="2314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1994</Words>
  <Application>Microsoft Office PowerPoint</Application>
  <PresentationFormat>全屏显示(4:3)</PresentationFormat>
  <Paragraphs>225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仿宋</vt:lpstr>
      <vt:lpstr>华文楷体</vt:lpstr>
      <vt:lpstr>宋体</vt:lpstr>
      <vt:lpstr>Arial</vt:lpstr>
      <vt:lpstr>Calibri</vt:lpstr>
      <vt:lpstr>Cambria Math</vt:lpstr>
      <vt:lpstr>Verdana</vt:lpstr>
      <vt:lpstr>Wingdings</vt:lpstr>
      <vt:lpstr>Office 主题</vt:lpstr>
      <vt:lpstr>PowerPoint 演示文稿</vt:lpstr>
      <vt:lpstr>2.6  Finite and Infinite Calculus 有限与无限微积分</vt:lpstr>
      <vt:lpstr>差分算子与微分算子</vt:lpstr>
      <vt:lpstr>差分算子与微分算子</vt:lpstr>
      <vt:lpstr>差分中的“幂”----阶乘幂</vt:lpstr>
      <vt:lpstr>下降阶乘幂和上升阶乘幂</vt:lpstr>
      <vt:lpstr>差和分基本定理</vt:lpstr>
      <vt:lpstr>定和分</vt:lpstr>
      <vt:lpstr>定和分的性质</vt:lpstr>
      <vt:lpstr>定和分的性质</vt:lpstr>
      <vt:lpstr>定和分的性质</vt:lpstr>
      <vt:lpstr>定和分性质的应用</vt:lpstr>
      <vt:lpstr>负指数的下降阶乘幂</vt:lpstr>
      <vt:lpstr>下降阶乘幂的性质</vt:lpstr>
      <vt:lpstr>下降阶乘幂的性质</vt:lpstr>
      <vt:lpstr>下降幂的和分的完整讨论 </vt:lpstr>
      <vt:lpstr>下降幂的和分的完整讨论 </vt:lpstr>
      <vt:lpstr>差和分中的指数函数</vt:lpstr>
      <vt:lpstr>基于定和分的几何级数求和</vt:lpstr>
      <vt:lpstr>PowerPoint 演示文稿</vt:lpstr>
      <vt:lpstr>定和分的其他问题</vt:lpstr>
      <vt:lpstr>分部求和的例子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zhaoqy</dc:creator>
  <cp:lastModifiedBy>Administrator</cp:lastModifiedBy>
  <cp:revision>234</cp:revision>
  <dcterms:created xsi:type="dcterms:W3CDTF">2011-08-23T12:15:27Z</dcterms:created>
  <dcterms:modified xsi:type="dcterms:W3CDTF">2021-05-29T08:31:21Z</dcterms:modified>
</cp:coreProperties>
</file>