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4" r:id="rId2"/>
    <p:sldId id="282" r:id="rId3"/>
    <p:sldId id="30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303" r:id="rId12"/>
    <p:sldId id="290" r:id="rId13"/>
    <p:sldId id="291" r:id="rId14"/>
    <p:sldId id="292" r:id="rId15"/>
    <p:sldId id="293" r:id="rId16"/>
    <p:sldId id="304" r:id="rId17"/>
    <p:sldId id="305" r:id="rId18"/>
    <p:sldId id="306" r:id="rId19"/>
    <p:sldId id="309" r:id="rId20"/>
    <p:sldId id="308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419" autoAdjust="0"/>
  </p:normalViewPr>
  <p:slideViewPr>
    <p:cSldViewPr>
      <p:cViewPr varScale="1">
        <p:scale>
          <a:sx n="65" d="100"/>
          <a:sy n="65" d="100"/>
        </p:scale>
        <p:origin x="9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375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E680A0-EB21-4ADE-855D-9E8669EBE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ED5CA-3E66-4FAD-B4D7-0187761CA0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72E24F-FC93-4A66-A11A-80D6617413FF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DFB7903-3F67-45E2-BE99-681850631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51F2673-209E-4E57-8284-CAD0F8ED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8A2FF-4DFC-4EC4-BCD1-DD7334D1C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2C5F-EA3A-452C-890C-5DCACB0E8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A3F4052-B15C-4AAB-902E-E103B59AC67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4193763-923D-49FB-848F-54D102197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56A10FB-545F-46F2-805E-DCF37BC1E8F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F7C5B18-BBB4-421A-BDA7-2F9D24A81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652B4EA-4A4C-4369-BBD8-AD3A7E9B3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F98C594-01A4-4775-B335-8FC6CE197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DBF5CC7-1696-41F4-92AC-53B59C17815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2D51170-42C6-4EE0-9778-1F8BCAFA7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2286DD6-FBD9-43E2-8BDB-14A89E26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246AF-D119-4938-A072-487E037C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DECC1-885A-4CEC-8DCB-67CE03DF0321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760B5-852B-4C8D-957E-F6F2C4B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A5C64-D4C1-41EB-9F29-5361596C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03F51-EBFD-49FB-B144-9601076866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CA1CD-1BF1-4211-8361-D398A168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A4426-EFCE-4BD0-A596-C7E442432B84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5189-B516-4C63-AA58-B8CD1543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1198E-AFE0-43AB-BA13-72E1A9C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A07E1-DE03-484D-B777-0E2E787A85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E0623-D529-4450-BA20-E44E0105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8FFB0-E210-427D-B61D-7A8DA95A9F43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93443-7A78-414F-BC91-DF522EA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363E6-FCC3-44CA-9AAC-F693A42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D9A7-5291-4CB6-BA94-187B3DD82B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E7E33-F4DE-461C-BB43-733B619E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B6E40-ED68-47F2-927B-31E6A2BB9E6D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DB38B-6475-4F75-89B4-DEE42C6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91A7-7602-4F44-B20C-B8283DC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B88F9-C80A-45B2-B872-9BDB30EB6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27A8E-9BEB-4B92-9CB3-5DA9FF50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B123F-CD82-4FD5-91D3-33345E7AA6D0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101F4-9E2D-4E90-ABFC-78A4EAB7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B3187-1E75-4B20-B40E-AA12C11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2D433-07A0-4FAC-BE6E-C8D32D4BD4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3E905E-3A9E-4AF7-A281-26F368EF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8238-E70A-4882-A474-881A2B2FC621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FA0B23-2170-45B7-9B42-2D61C46D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4747ED-0319-410B-AE6D-614E17B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724A-1B5B-4DB6-BD00-10D6C1F3B2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662AE06-FAD1-43FD-8DAD-655684A2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2FA79-07D6-4883-AA7F-5C24BF2E39B9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41D7124-E165-425A-A86F-719F582C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346C010-BB0A-4154-847D-C5404555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0A658-C409-4D05-A269-C93B8F0D64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3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67D74F7-870C-486F-83EA-52ADCEDF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5B92-1CFC-4601-A2C7-BD5312A62D72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0199B65-4647-4313-80B9-723BD609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531A37-BC59-4097-AE8C-7B603577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CC53-CF07-4B39-BDE3-0715A726CC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1940CE3-521A-4F85-B6A1-631565D1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7AD78-CD0C-4946-A4A5-0DB01A192A3D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200816B-0B98-4453-8D9A-CB509E3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6709AD9-1B98-40B4-BE01-52572CB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AF796-99B7-4CAB-9BFC-4FB5C8DF73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C6C4E1-A8EE-46D1-A39C-319DF51C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3A51-7FC5-4ED3-87AF-C0F1B1023699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DA2AE4D-CF86-420A-92C8-3D003B1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1C3D561-03E4-4A21-B01C-4DC5461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31FD9-A143-4E0A-8938-51A7111675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BCDE86-4AA2-4A72-953B-C6C4FBE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8CB3-1677-4803-AB22-64ED811451D5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5BA8CD9-982C-4B52-BCC0-7E2846D9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66B0E0C-8B15-4FB1-BDD6-2AA8D9BA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6FD1F-C05B-4FB4-9010-200167D799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>
            <a:extLst>
              <a:ext uri="{FF2B5EF4-FFF2-40B4-BE49-F238E27FC236}">
                <a16:creationId xmlns:a16="http://schemas.microsoft.com/office/drawing/2014/main" id="{B9018514-5EEC-4008-AEA3-49EFC3F184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文本占位符 2">
            <a:extLst>
              <a:ext uri="{FF2B5EF4-FFF2-40B4-BE49-F238E27FC236}">
                <a16:creationId xmlns:a16="http://schemas.microsoft.com/office/drawing/2014/main" id="{368ADED1-3510-495F-9594-5E539ACF09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DAA40-5E89-44FA-80F4-C270935C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C3EE5E-3FE3-411C-93F6-BB1104C1DACE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A5FF8-74D4-4158-9EF0-35AE6183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C480A-B993-40F1-BBD7-4CAB80B8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B18DE99-0208-4008-B280-25FD532178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7EF2BB30-D784-4256-A0E9-C7F3FB89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1507" name="Rectangle 10">
            <a:extLst>
              <a:ext uri="{FF2B5EF4-FFF2-40B4-BE49-F238E27FC236}">
                <a16:creationId xmlns:a16="http://schemas.microsoft.com/office/drawing/2014/main" id="{C21DF321-8A43-4C07-A36D-04014A6C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84BE49D1-2B55-4A78-88FF-B0D9815B6839}" type="datetime3">
              <a:rPr lang="zh-CN" altLang="en-US" sz="2400" smtClean="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2021年6月4日星期五</a:t>
            </a:fld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21508" name="Rectangle 11">
            <a:extLst>
              <a:ext uri="{FF2B5EF4-FFF2-40B4-BE49-F238E27FC236}">
                <a16:creationId xmlns:a16="http://schemas.microsoft.com/office/drawing/2014/main" id="{9F900D24-DC88-4530-B849-2174477E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1B8F91-67C5-4548-91AC-E0E2D15AA80A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B8EAFE5D-B42B-4021-B728-8B643C920E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E0E418-21E5-4FDD-81C8-C80198C0C834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83CBC4FE-1E00-443B-8BD0-BB5FEAF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AAC7591-C0E8-4B18-A033-A8D65872914F}" type="slidenum">
              <a:rPr lang="en-US" altLang="zh-CN">
                <a:solidFill>
                  <a:srgbClr val="898989"/>
                </a:solidFill>
              </a:rPr>
              <a:pPr algn="ct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725A3DE7-462C-4994-8176-F352FDBAB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27125"/>
          </a:xfrm>
        </p:spPr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分组问题的解决思路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E0488DB1-8539-4AF8-B9FB-03C4BCF61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8600" cy="49688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下面用“东西”和“组”来代替“行”和“列”，即可得到对一般化问题的解决方法。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按照刚才的思路，首先，第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组应包含           件东西。然后，接着要处理的问题就是把剩下的东西再“均匀地”分到</a:t>
            </a:r>
            <a:r>
              <a:rPr lang="en-US" altLang="zh-CN" sz="2800">
                <a:latin typeface="+mj-lt"/>
                <a:ea typeface="华文楷体" pitchFamily="2" charset="-122"/>
              </a:rPr>
              <a:t>m–1</a:t>
            </a:r>
            <a:r>
              <a:rPr lang="zh-CN" altLang="en-US" sz="2800">
                <a:latin typeface="+mj-lt"/>
                <a:ea typeface="华文楷体" pitchFamily="2" charset="-122"/>
              </a:rPr>
              <a:t>组里面。很好，我们很容易想到这带有“递归”的色彩。因此后面的分配也同样每次仅考虑剩下的“第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组”。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重复下列过程：把余下的</a:t>
            </a:r>
            <a:r>
              <a:rPr lang="en-US" altLang="zh-CN" sz="2800">
                <a:latin typeface="+mj-lt"/>
                <a:ea typeface="华文楷体" pitchFamily="2" charset="-122"/>
              </a:rPr>
              <a:t>n’</a:t>
            </a: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= n</a:t>
            </a: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- </a:t>
            </a:r>
            <a:r>
              <a:rPr lang="zh-CN" altLang="en-US" sz="2800">
                <a:latin typeface="+mj-lt"/>
                <a:ea typeface="华文楷体" pitchFamily="2" charset="-122"/>
              </a:rPr>
              <a:t>          个东西放入</a:t>
            </a:r>
            <a:r>
              <a:rPr lang="en-US" altLang="zh-CN" sz="2800">
                <a:latin typeface="+mj-lt"/>
                <a:ea typeface="华文楷体" pitchFamily="2" charset="-122"/>
              </a:rPr>
              <a:t>m’= m</a:t>
            </a: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- 1</a:t>
            </a:r>
            <a:r>
              <a:rPr lang="zh-CN" altLang="en-US" sz="2800">
                <a:latin typeface="+mj-lt"/>
                <a:ea typeface="华文楷体" pitchFamily="2" charset="-122"/>
              </a:rPr>
              <a:t>个其他组中，直到</a:t>
            </a:r>
            <a:r>
              <a:rPr lang="en-US" altLang="zh-CN" sz="2800">
                <a:latin typeface="+mj-lt"/>
                <a:ea typeface="华文楷体" pitchFamily="2" charset="-122"/>
              </a:rPr>
              <a:t>m = 0</a:t>
            </a:r>
            <a:r>
              <a:rPr lang="zh-CN" altLang="en-US" sz="2800">
                <a:latin typeface="+mj-lt"/>
                <a:ea typeface="华文楷体" pitchFamily="2" charset="-122"/>
              </a:rPr>
              <a:t>为止。</a:t>
            </a:r>
          </a:p>
        </p:txBody>
      </p:sp>
      <p:sp>
        <p:nvSpPr>
          <p:cNvPr id="8200" name="Rectangle 4">
            <a:extLst>
              <a:ext uri="{FF2B5EF4-FFF2-40B4-BE49-F238E27FC236}">
                <a16:creationId xmlns:a16="http://schemas.microsoft.com/office/drawing/2014/main" id="{A58D8361-B446-44BC-9098-A9BDC26B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1" name="Rectangle 6">
            <a:extLst>
              <a:ext uri="{FF2B5EF4-FFF2-40B4-BE49-F238E27FC236}">
                <a16:creationId xmlns:a16="http://schemas.microsoft.com/office/drawing/2014/main" id="{5E2BBD2A-9A94-428E-8BD4-E7105896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2" name="Rectangle 8">
            <a:extLst>
              <a:ext uri="{FF2B5EF4-FFF2-40B4-BE49-F238E27FC236}">
                <a16:creationId xmlns:a16="http://schemas.microsoft.com/office/drawing/2014/main" id="{20FB299D-0A59-40D2-ABD6-38B05E63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8FB2CA91-0316-4E5C-A053-49047D8C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6">
                <a:extLst>
                  <a:ext uri="{FF2B5EF4-FFF2-40B4-BE49-F238E27FC236}">
                    <a16:creationId xmlns:a16="http://schemas.microsoft.com/office/drawing/2014/main" id="{2EE2406E-5B03-4603-83CC-1EA2D387AEAE}"/>
                  </a:ext>
                </a:extLst>
              </p:cNvPr>
              <p:cNvSpPr txBox="1"/>
              <p:nvPr/>
            </p:nvSpPr>
            <p:spPr bwMode="auto">
              <a:xfrm>
                <a:off x="7092950" y="2492375"/>
                <a:ext cx="863600" cy="444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4" name="Object 6">
                <a:extLst>
                  <a:ext uri="{FF2B5EF4-FFF2-40B4-BE49-F238E27FC236}">
                    <a16:creationId xmlns:a16="http://schemas.microsoft.com/office/drawing/2014/main" id="{2EE2406E-5B03-4603-83CC-1EA2D387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950" y="2492375"/>
                <a:ext cx="863600" cy="44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7">
                <a:extLst>
                  <a:ext uri="{FF2B5EF4-FFF2-40B4-BE49-F238E27FC236}">
                    <a16:creationId xmlns:a16="http://schemas.microsoft.com/office/drawing/2014/main" id="{12FECF72-6E72-4FFD-9486-14B70A105F9E}"/>
                  </a:ext>
                </a:extLst>
              </p:cNvPr>
              <p:cNvSpPr txBox="1"/>
              <p:nvPr/>
            </p:nvSpPr>
            <p:spPr bwMode="auto">
              <a:xfrm>
                <a:off x="6156325" y="4724400"/>
                <a:ext cx="863600" cy="444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7">
                <a:extLst>
                  <a:ext uri="{FF2B5EF4-FFF2-40B4-BE49-F238E27FC236}">
                    <a16:creationId xmlns:a16="http://schemas.microsoft.com/office/drawing/2014/main" id="{12FECF72-6E72-4FFD-9486-14B70A105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325" y="4724400"/>
                <a:ext cx="863600" cy="444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973A6F7C-A01C-4DF4-A8EA-458444C898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E0E418-21E5-4FDD-81C8-C80198C0C834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EB1D5E12-FCEA-4CD1-A32A-1AB81E1C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34B1183-4963-49EE-92F4-7B89EA2A0032}" type="slidenum">
              <a:rPr lang="en-US" altLang="zh-CN">
                <a:solidFill>
                  <a:srgbClr val="898989"/>
                </a:solidFill>
              </a:rPr>
              <a:pPr algn="ct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7B8CC21-D77D-458F-8FBF-BBB9664F8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93037" cy="1127125"/>
          </a:xfrm>
        </p:spPr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分组问题的例子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48D2D6CB-8570-4E7C-847B-D92E4CB40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8600" cy="49688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例如对</a:t>
            </a:r>
            <a:r>
              <a:rPr lang="en-US" altLang="zh-CN" sz="2800">
                <a:latin typeface="+mj-lt"/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= 314</a:t>
            </a:r>
            <a:r>
              <a:rPr lang="zh-CN" altLang="en-US" sz="2800">
                <a:latin typeface="+mj-lt"/>
                <a:ea typeface="华文楷体" pitchFamily="2" charset="-122"/>
              </a:rPr>
              <a:t>和</a:t>
            </a:r>
            <a:r>
              <a:rPr lang="en-US" altLang="zh-CN" sz="2800">
                <a:latin typeface="+mj-lt"/>
                <a:ea typeface="华文楷体" pitchFamily="2" charset="-122"/>
              </a:rPr>
              <a:t>m</a:t>
            </a: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= 6</a:t>
            </a:r>
            <a:r>
              <a:rPr lang="zh-CN" altLang="en-US" sz="2800">
                <a:latin typeface="+mj-lt"/>
                <a:ea typeface="华文楷体" pitchFamily="2" charset="-122"/>
              </a:rPr>
              <a:t>，我们得到的分配方案如下：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显然符合要求。也就是说，尽管</a:t>
            </a:r>
            <a:r>
              <a:rPr lang="zh-CN" altLang="en-US" sz="2800">
                <a:ea typeface="华文楷体" pitchFamily="2" charset="-122"/>
              </a:rPr>
              <a:t>模数</a:t>
            </a:r>
            <a:r>
              <a:rPr lang="zh-CN" altLang="en-US" sz="2800">
                <a:latin typeface="+mj-lt"/>
                <a:ea typeface="华文楷体" pitchFamily="2" charset="-122"/>
              </a:rPr>
              <a:t>一直在变，但是仍然取得了规模“平均”的分组方案。</a:t>
            </a:r>
          </a:p>
        </p:txBody>
      </p:sp>
      <p:sp>
        <p:nvSpPr>
          <p:cNvPr id="9223" name="Rectangle 4">
            <a:extLst>
              <a:ext uri="{FF2B5EF4-FFF2-40B4-BE49-F238E27FC236}">
                <a16:creationId xmlns:a16="http://schemas.microsoft.com/office/drawing/2014/main" id="{A411E4AA-9743-41DC-8624-9ECE706A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DFB45D23-D32A-420E-8F2C-007F91A8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5C1D8041-C98F-4F23-A3AD-D998EB9B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08F05BFF-8C31-47C6-9204-723548AD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7">
                <a:extLst>
                  <a:ext uri="{FF2B5EF4-FFF2-40B4-BE49-F238E27FC236}">
                    <a16:creationId xmlns:a16="http://schemas.microsoft.com/office/drawing/2014/main" id="{BCF3294E-2024-4B83-A161-339C5592512D}"/>
                  </a:ext>
                </a:extLst>
              </p:cNvPr>
              <p:cNvSpPr txBox="1"/>
              <p:nvPr/>
            </p:nvSpPr>
            <p:spPr bwMode="auto">
              <a:xfrm>
                <a:off x="2124075" y="2133600"/>
                <a:ext cx="5159375" cy="26638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剩余东西数量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剩余组的数量</m:t>
                            </m:r>
                          </m: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东西数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组数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314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53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261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53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208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156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18" name="Object 7">
                <a:extLst>
                  <a:ext uri="{FF2B5EF4-FFF2-40B4-BE49-F238E27FC236}">
                    <a16:creationId xmlns:a16="http://schemas.microsoft.com/office/drawing/2014/main" id="{BCF3294E-2024-4B83-A161-339C5592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133600"/>
                <a:ext cx="5159375" cy="2663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14C74D4E-01E9-4E93-8BD6-A48A3B5C13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916309-6D95-44DA-8637-61578506A4C8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4705DA33-7CFC-4A30-A3BF-03F48FAE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9D3C201-012E-43E5-BE46-F7AB27F71130}" type="slidenum">
              <a:rPr lang="en-US" altLang="zh-CN">
                <a:solidFill>
                  <a:srgbClr val="898989"/>
                </a:solidFill>
              </a:rPr>
              <a:pPr algn="ct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7" name="Rectangle 2">
            <a:extLst>
              <a:ext uri="{FF2B5EF4-FFF2-40B4-BE49-F238E27FC236}">
                <a16:creationId xmlns:a16="http://schemas.microsoft.com/office/drawing/2014/main" id="{425B5D36-6CD6-42B6-BCC0-5E5DD318D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MOD</a:t>
            </a:r>
            <a:r>
              <a:rPr lang="zh-CN" altLang="en-US" sz="4800">
                <a:ea typeface="华文楷体" panose="02010600040101010101" pitchFamily="2" charset="-122"/>
              </a:rPr>
              <a:t>分组方法的正确性分析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971" name="Rectangle 3">
                <a:extLst>
                  <a:ext uri="{FF2B5EF4-FFF2-40B4-BE49-F238E27FC236}">
                    <a16:creationId xmlns:a16="http://schemas.microsoft.com/office/drawing/2014/main" id="{6EF02133-1503-401D-9CD3-CA014BCCDAC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5538"/>
                <a:ext cx="8229600" cy="5256212"/>
              </a:xfrm>
            </p:spPr>
            <p:txBody>
              <a:bodyPr rtlCol="0">
                <a:no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假设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= </a:t>
                </a:r>
                <a:r>
                  <a:rPr lang="en-US" altLang="zh-CN" sz="2800" dirty="0" err="1">
                    <a:latin typeface="+mj-lt"/>
                    <a:ea typeface="华文楷体" pitchFamily="2" charset="-122"/>
                  </a:rPr>
                  <a:t>qm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+ r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，其中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q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=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/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r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= n mod m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。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514350" indent="-514350" fontAlgn="auto">
                  <a:lnSpc>
                    <a:spcPct val="90000"/>
                  </a:lnSpc>
                  <a:spcAft>
                    <a:spcPts val="0"/>
                  </a:spcAft>
                  <a:buFont typeface="+mj-lt"/>
                  <a:buAutoNum type="alphaLcParenR"/>
                  <a:defRPr/>
                </a:pP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如果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r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0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，先把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件东西放入第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组，再用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n‘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n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- 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替换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，剩下的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 err="1">
                    <a:latin typeface="+mj-lt"/>
                    <a:ea typeface="华文楷体" pitchFamily="2" charset="-122"/>
                  </a:rPr>
                  <a:t>qm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‘</a:t>
                </a:r>
                <a:r>
                  <a:rPr lang="zh-CN" altLang="en-US" sz="2600" dirty="0">
                    <a:ea typeface="华文楷体" pitchFamily="2" charset="-122"/>
                  </a:rPr>
                  <a:t>件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东西放入余下的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m’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m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– 1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组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……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此后的分配也是每次放入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个东西。结果正确。</a:t>
                </a:r>
                <a:endParaRPr lang="en-US" altLang="zh-CN" sz="2600" dirty="0">
                  <a:latin typeface="+mj-lt"/>
                  <a:ea typeface="华文楷体" pitchFamily="2" charset="-122"/>
                </a:endParaRPr>
              </a:p>
              <a:p>
                <a:pPr marL="514350" indent="-514350" fontAlgn="auto">
                  <a:lnSpc>
                    <a:spcPct val="90000"/>
                  </a:lnSpc>
                  <a:spcAft>
                    <a:spcPts val="0"/>
                  </a:spcAft>
                  <a:buFont typeface="+mj-lt"/>
                  <a:buAutoNum type="alphaLcParenR"/>
                  <a:defRPr/>
                </a:pP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如果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r &gt; 0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，先把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6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zh-CN" altLang="en-US" sz="26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𝑛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/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𝑚</m:t>
                        </m:r>
                      </m:e>
                    </m:d>
                    <m:r>
                      <a:rPr lang="zh-CN" altLang="en-US" sz="2600">
                        <a:latin typeface="Cambria Math" panose="02040503050406030204" pitchFamily="18" charset="0"/>
                        <a:ea typeface="华文楷体" pitchFamily="2" charset="-122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+ 1</a:t>
                </a:r>
                <a:r>
                  <a:rPr lang="zh-CN" altLang="en-US" sz="2600" dirty="0">
                    <a:ea typeface="华文楷体" pitchFamily="2" charset="-122"/>
                  </a:rPr>
                  <a:t>件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东西放入第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组，再用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n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– 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– 1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替换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，剩下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</a:t>
                </a:r>
                <a:r>
                  <a:rPr lang="en-US" altLang="zh-CN" sz="2600" dirty="0" err="1">
                    <a:latin typeface="+mj-lt"/>
                    <a:ea typeface="华文楷体" pitchFamily="2" charset="-122"/>
                  </a:rPr>
                  <a:t>qm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’ + r – 1</a:t>
                </a:r>
                <a:r>
                  <a:rPr lang="zh-CN" altLang="en-US" sz="2600" dirty="0">
                    <a:ea typeface="华文楷体" pitchFamily="2" charset="-122"/>
                  </a:rPr>
                  <a:t>件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东西放入其余</a:t>
                </a:r>
                <a:r>
                  <a:rPr lang="en-US" altLang="zh-CN" sz="2600" dirty="0">
                    <a:ea typeface="华文楷体" pitchFamily="2" charset="-122"/>
                  </a:rPr>
                  <a:t>m’</a:t>
                </a:r>
                <a:r>
                  <a:rPr lang="zh-CN" altLang="en-US" sz="2600" dirty="0"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ea typeface="华文楷体" pitchFamily="2" charset="-122"/>
                  </a:rPr>
                  <a:t>= m</a:t>
                </a:r>
                <a:r>
                  <a:rPr lang="zh-CN" altLang="en-US" sz="2600" dirty="0"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ea typeface="华文楷体" pitchFamily="2" charset="-122"/>
                  </a:rPr>
                  <a:t>– 1</a:t>
                </a:r>
                <a:r>
                  <a:rPr lang="zh-CN" altLang="en-US" sz="2600" dirty="0">
                    <a:ea typeface="华文楷体" pitchFamily="2" charset="-122"/>
                  </a:rPr>
                  <a:t>组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。对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n’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和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m’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，可验证新的余数为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r’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= r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– 1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，但是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未变。依次分配，可得到包含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q + 1</a:t>
                </a:r>
                <a:r>
                  <a:rPr lang="zh-CN" altLang="en-US" sz="2600" dirty="0">
                    <a:ea typeface="华文楷体" pitchFamily="2" charset="-122"/>
                  </a:rPr>
                  <a:t>件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东西的</a:t>
                </a:r>
                <a:r>
                  <a:rPr lang="en-US" altLang="zh-CN" sz="2600" dirty="0">
                    <a:ea typeface="华文楷体" pitchFamily="2" charset="-122"/>
                  </a:rPr>
                  <a:t>r</a:t>
                </a:r>
                <a:r>
                  <a:rPr lang="zh-CN" altLang="en-US" sz="2600" dirty="0">
                    <a:ea typeface="华文楷体" pitchFamily="2" charset="-122"/>
                  </a:rPr>
                  <a:t>个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组，以及包含</a:t>
                </a:r>
                <a:r>
                  <a:rPr lang="en-US" altLang="zh-CN" sz="2600" dirty="0">
                    <a:latin typeface="+mj-lt"/>
                    <a:ea typeface="华文楷体" pitchFamily="2" charset="-122"/>
                  </a:rPr>
                  <a:t>q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个东西的</a:t>
                </a:r>
                <a:r>
                  <a:rPr lang="en-US" altLang="zh-CN" sz="2600" dirty="0">
                    <a:ea typeface="华文楷体" pitchFamily="2" charset="-122"/>
                  </a:rPr>
                  <a:t>m</a:t>
                </a:r>
                <a:r>
                  <a:rPr lang="zh-CN" altLang="en-US" sz="2600" dirty="0">
                    <a:ea typeface="华文楷体" pitchFamily="2" charset="-122"/>
                  </a:rPr>
                  <a:t> </a:t>
                </a:r>
                <a:r>
                  <a:rPr lang="en-US" altLang="zh-CN" sz="2600" dirty="0">
                    <a:ea typeface="华文楷体" pitchFamily="2" charset="-122"/>
                  </a:rPr>
                  <a:t>– r</a:t>
                </a:r>
                <a:r>
                  <a:rPr lang="zh-CN" altLang="en-US" sz="2600" dirty="0">
                    <a:ea typeface="华文楷体" pitchFamily="2" charset="-122"/>
                  </a:rPr>
                  <a:t>个</a:t>
                </a:r>
                <a:r>
                  <a:rPr lang="zh-CN" altLang="en-US" sz="2600" dirty="0">
                    <a:latin typeface="+mj-lt"/>
                    <a:ea typeface="华文楷体" pitchFamily="2" charset="-122"/>
                  </a:rPr>
                  <a:t>组。结果也正确。</a:t>
                </a:r>
                <a:endParaRPr lang="en-US" altLang="zh-CN" sz="2600" dirty="0">
                  <a:latin typeface="+mj-lt"/>
                  <a:ea typeface="华文楷体" pitchFamily="2" charset="-122"/>
                </a:endParaRPr>
              </a:p>
              <a:p>
                <a:pPr marL="514350" indent="-514350" fontAlgn="auto">
                  <a:lnSpc>
                    <a:spcPct val="90000"/>
                  </a:lnSpc>
                  <a:spcAft>
                    <a:spcPts val="0"/>
                  </a:spcAft>
                  <a:buFont typeface="+mj-lt"/>
                  <a:buAutoNum type="alphaLcParenR"/>
                  <a:defRPr/>
                </a:pPr>
                <a:endParaRPr lang="zh-CN" altLang="en-US" sz="26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怎样快速计算第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k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组中有多少件东西？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400" dirty="0">
                    <a:latin typeface="+mj-lt"/>
                    <a:ea typeface="华文楷体" pitchFamily="2" charset="-122"/>
                  </a:rPr>
                  <a:t>	</a:t>
                </a:r>
                <a:r>
                  <a:rPr lang="en-US" altLang="zh-CN" sz="2800" dirty="0">
                    <a:ea typeface="华文楷体" pitchFamily="2" charset="-122"/>
                  </a:rPr>
                  <a:t> </a:t>
                </a:r>
                <a:r>
                  <a:rPr lang="zh-CN" altLang="en-US" sz="2800" dirty="0">
                    <a:ea typeface="华文楷体" pitchFamily="2" charset="-122"/>
                  </a:rPr>
                  <a:t>代入</a:t>
                </a:r>
                <a:r>
                  <a:rPr lang="en-US" altLang="zh-CN" sz="2800" dirty="0">
                    <a:ea typeface="华文楷体" pitchFamily="2" charset="-122"/>
                  </a:rPr>
                  <a:t>n =</a:t>
                </a:r>
                <a:r>
                  <a:rPr lang="en-US" altLang="zh-CN" sz="2800" dirty="0" err="1">
                    <a:ea typeface="华文楷体" pitchFamily="2" charset="-122"/>
                  </a:rPr>
                  <a:t>qm+r</a:t>
                </a:r>
                <a:r>
                  <a:rPr lang="en-US" altLang="zh-CN" sz="2800" dirty="0">
                    <a:ea typeface="华文楷体" pitchFamily="2" charset="-122"/>
                  </a:rPr>
                  <a:t> </a:t>
                </a:r>
                <a:r>
                  <a:rPr lang="zh-CN" altLang="en-US" sz="2800" dirty="0">
                    <a:ea typeface="华文楷体" pitchFamily="2" charset="-122"/>
                    <a:sym typeface="Symbol" panose="05050102010706020507" pitchFamily="18" charset="2"/>
                  </a:rPr>
                  <a:t></a:t>
                </a:r>
                <a:r>
                  <a:rPr lang="en-US" altLang="zh-CN" sz="2800" dirty="0">
                    <a:ea typeface="华文楷体" pitchFamily="2" charset="-122"/>
                  </a:rPr>
                  <a:t> q</a:t>
                </a:r>
                <a:r>
                  <a:rPr lang="zh-CN" altLang="en-US" sz="2800" dirty="0">
                    <a:ea typeface="华文楷体" pitchFamily="2" charset="-122"/>
                  </a:rPr>
                  <a:t>＋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+1)/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itchFamily="2" charset="-122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华文楷体" pitchFamily="2" charset="-122"/>
                  </a:rPr>
                  <a:t>=q+[</a:t>
                </a:r>
                <a:r>
                  <a:rPr lang="en-US" altLang="zh-CN" sz="2800" dirty="0" err="1">
                    <a:ea typeface="华文楷体" pitchFamily="2" charset="-122"/>
                  </a:rPr>
                  <a:t>k</a:t>
                </a:r>
                <a:r>
                  <a:rPr lang="en-US" altLang="zh-CN" sz="2800" dirty="0" err="1">
                    <a:ea typeface="华文楷体" pitchFamily="2" charset="-122"/>
                    <a:sym typeface="Symbol" panose="05050102010706020507" pitchFamily="18" charset="2"/>
                  </a:rPr>
                  <a:t>r</a:t>
                </a:r>
                <a:r>
                  <a:rPr lang="en-US" altLang="zh-CN" sz="2800" dirty="0">
                    <a:ea typeface="华文楷体" pitchFamily="2" charset="-122"/>
                  </a:rPr>
                  <a:t>]</a:t>
                </a:r>
                <a:endParaRPr lang="zh-CN" altLang="en-US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211971" name="Rectangle 3">
                <a:extLst>
                  <a:ext uri="{FF2B5EF4-FFF2-40B4-BE49-F238E27FC236}">
                    <a16:creationId xmlns:a16="http://schemas.microsoft.com/office/drawing/2014/main" id="{6EF02133-1503-401D-9CD3-CA014BCCD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5538"/>
                <a:ext cx="8229600" cy="5256212"/>
              </a:xfrm>
              <a:blipFill>
                <a:blip r:embed="rId2"/>
                <a:stretch>
                  <a:fillRect l="-1333" t="-2088" r="-1704" b="-2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9" name="Rectangle 4">
            <a:extLst>
              <a:ext uri="{FF2B5EF4-FFF2-40B4-BE49-F238E27FC236}">
                <a16:creationId xmlns:a16="http://schemas.microsoft.com/office/drawing/2014/main" id="{325CA95E-AAB7-4DDA-94AB-F8F73F74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0" name="Rectangle 6">
            <a:extLst>
              <a:ext uri="{FF2B5EF4-FFF2-40B4-BE49-F238E27FC236}">
                <a16:creationId xmlns:a16="http://schemas.microsoft.com/office/drawing/2014/main" id="{779A5F04-05FD-4D1B-A403-A29FA4C2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1" name="Rectangle 8">
            <a:extLst>
              <a:ext uri="{FF2B5EF4-FFF2-40B4-BE49-F238E27FC236}">
                <a16:creationId xmlns:a16="http://schemas.microsoft.com/office/drawing/2014/main" id="{0F252C63-077C-4D23-8A8B-133E068C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2" name="Rectangle 10">
            <a:extLst>
              <a:ext uri="{FF2B5EF4-FFF2-40B4-BE49-F238E27FC236}">
                <a16:creationId xmlns:a16="http://schemas.microsoft.com/office/drawing/2014/main" id="{520C18A8-1BA4-4A3D-A4F8-3B92ED9FE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F16113E-4BCF-4F49-85F2-23A56F46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A06AD7A-783B-4743-8C52-9E667558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C2E6A6ED-599F-4EC1-9906-C7EFEB34668A}"/>
                  </a:ext>
                </a:extLst>
              </p:cNvPr>
              <p:cNvSpPr txBox="1"/>
              <p:nvPr/>
            </p:nvSpPr>
            <p:spPr bwMode="auto">
              <a:xfrm>
                <a:off x="6993706" y="5013176"/>
                <a:ext cx="1682750" cy="936104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C2E6A6ED-599F-4EC1-9906-C7EFEB34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3706" y="5013176"/>
                <a:ext cx="1682750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4F500AF1-107A-4159-AD78-01FDC4B511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15C66A-486F-49A2-BC2F-F4B6CF91594E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C2392D8E-3B57-4589-9A82-E537AC30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8BC00B5-3B55-4FE7-8492-F4A1994BF610}" type="slidenum">
              <a:rPr lang="en-US" altLang="zh-CN">
                <a:solidFill>
                  <a:srgbClr val="898989"/>
                </a:solidFill>
              </a:rPr>
              <a:pPr algn="ct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BECC7713-51DA-4117-ABE9-A5405400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93038" cy="1127125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MOD</a:t>
            </a:r>
            <a:r>
              <a:rPr lang="zh-CN" altLang="en-US" sz="4800">
                <a:ea typeface="华文楷体" panose="02010600040101010101" pitchFamily="2" charset="-122"/>
              </a:rPr>
              <a:t>表示下的分组过程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45BC3907-9B3D-4FF6-BC7F-B66A9667E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根据我们得到的在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k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上的</a:t>
            </a:r>
            <a:r>
              <a:rPr lang="zh-CN" altLang="en-US" sz="2800" dirty="0">
                <a:ea typeface="华文楷体" pitchFamily="2" charset="-122"/>
              </a:rPr>
              <a:t>直接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计算公式，可以用下面的等式表示出将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划分成以大小递减、且基本上均匀的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个部分的过程：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事实上我们在前面已经遇到过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＝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的情形：</a:t>
            </a:r>
          </a:p>
        </p:txBody>
      </p:sp>
      <p:sp>
        <p:nvSpPr>
          <p:cNvPr id="11272" name="Rectangle 4">
            <a:extLst>
              <a:ext uri="{FF2B5EF4-FFF2-40B4-BE49-F238E27FC236}">
                <a16:creationId xmlns:a16="http://schemas.microsoft.com/office/drawing/2014/main" id="{E29B0C8B-B741-472F-B80E-BBEF3BDE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Rectangle 6">
            <a:extLst>
              <a:ext uri="{FF2B5EF4-FFF2-40B4-BE49-F238E27FC236}">
                <a16:creationId xmlns:a16="http://schemas.microsoft.com/office/drawing/2014/main" id="{5DCB05F0-01F4-4A9E-8440-A841ECB6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Rectangle 8">
            <a:extLst>
              <a:ext uri="{FF2B5EF4-FFF2-40B4-BE49-F238E27FC236}">
                <a16:creationId xmlns:a16="http://schemas.microsoft.com/office/drawing/2014/main" id="{D99EFFE9-1020-4409-9C5C-1C4BB10A5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1F40A478-93FA-4734-9D69-EDEF876F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C7E1017B-6060-4FEE-B624-B59A7183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Object 7">
                <a:extLst>
                  <a:ext uri="{FF2B5EF4-FFF2-40B4-BE49-F238E27FC236}">
                    <a16:creationId xmlns:a16="http://schemas.microsoft.com/office/drawing/2014/main" id="{E789B76D-CF14-481A-8D47-5EFF802251F7}"/>
                  </a:ext>
                </a:extLst>
              </p:cNvPr>
              <p:cNvSpPr txBox="1"/>
              <p:nvPr/>
            </p:nvSpPr>
            <p:spPr bwMode="auto">
              <a:xfrm>
                <a:off x="2268538" y="3068638"/>
                <a:ext cx="5903862" cy="8651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66" name="Object 7">
                <a:extLst>
                  <a:ext uri="{FF2B5EF4-FFF2-40B4-BE49-F238E27FC236}">
                    <a16:creationId xmlns:a16="http://schemas.microsoft.com/office/drawing/2014/main" id="{E789B76D-CF14-481A-8D47-5EFF8022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3068638"/>
                <a:ext cx="5903862" cy="865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8">
                <a:extLst>
                  <a:ext uri="{FF2B5EF4-FFF2-40B4-BE49-F238E27FC236}">
                    <a16:creationId xmlns:a16="http://schemas.microsoft.com/office/drawing/2014/main" id="{CE493A3F-628F-40DE-A447-1B4781A4FE40}"/>
                  </a:ext>
                </a:extLst>
              </p:cNvPr>
              <p:cNvSpPr txBox="1"/>
              <p:nvPr/>
            </p:nvSpPr>
            <p:spPr bwMode="auto">
              <a:xfrm>
                <a:off x="2627312" y="4941888"/>
                <a:ext cx="4248943" cy="863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67" name="Object 8">
                <a:extLst>
                  <a:ext uri="{FF2B5EF4-FFF2-40B4-BE49-F238E27FC236}">
                    <a16:creationId xmlns:a16="http://schemas.microsoft.com/office/drawing/2014/main" id="{CE493A3F-628F-40DE-A447-1B4781A4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2" y="4941888"/>
                <a:ext cx="4248943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C0CC270-2463-46F3-9104-39C561FFCD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2C4C5F-1EF7-452E-B3DE-FCC3DA596F7F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50E8C28-E53C-4C36-87C1-3E97110D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8DC0791-0BE3-428C-8619-EE9A726ECB66}" type="slidenum">
              <a:rPr lang="en-US" altLang="zh-CN">
                <a:solidFill>
                  <a:srgbClr val="898989"/>
                </a:solidFill>
              </a:rPr>
              <a:pPr algn="ct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301DF47A-C9ED-41AF-9C9D-6199148BC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递增次序下的分组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>
                <a:extLst>
                  <a:ext uri="{FF2B5EF4-FFF2-40B4-BE49-F238E27FC236}">
                    <a16:creationId xmlns:a16="http://schemas.microsoft.com/office/drawing/2014/main" id="{ACDDF220-666D-41E9-BE19-3546A732CD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如果希望分组的规模是递增的，也就是说小组在大组之前，可以用相同的方法完成，只是在第一组中放入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/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件东西。相应地，可以得到相同形式的等式如下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作业：如何证明下式成立？</a:t>
                </a:r>
              </a:p>
            </p:txBody>
          </p:sp>
        </mc:Choice>
        <mc:Fallback xmlns="">
          <p:sp>
            <p:nvSpPr>
              <p:cNvPr id="214019" name="Rectangle 3">
                <a:extLst>
                  <a:ext uri="{FF2B5EF4-FFF2-40B4-BE49-F238E27FC236}">
                    <a16:creationId xmlns:a16="http://schemas.microsoft.com/office/drawing/2014/main" id="{ACDDF220-666D-41E9-BE19-3546A732C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33" t="-1482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7" name="Rectangle 4">
            <a:extLst>
              <a:ext uri="{FF2B5EF4-FFF2-40B4-BE49-F238E27FC236}">
                <a16:creationId xmlns:a16="http://schemas.microsoft.com/office/drawing/2014/main" id="{E3D4A3B0-3FE0-4E64-90D2-61EC98A6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8" name="Rectangle 6">
            <a:extLst>
              <a:ext uri="{FF2B5EF4-FFF2-40B4-BE49-F238E27FC236}">
                <a16:creationId xmlns:a16="http://schemas.microsoft.com/office/drawing/2014/main" id="{22F61D46-8948-4C97-81E0-66FD0097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35F48B3A-C400-4868-BFDD-EA824F432031}"/>
                  </a:ext>
                </a:extLst>
              </p:cNvPr>
              <p:cNvSpPr txBox="1"/>
              <p:nvPr/>
            </p:nvSpPr>
            <p:spPr bwMode="auto">
              <a:xfrm>
                <a:off x="2555874" y="3429000"/>
                <a:ext cx="5904557" cy="8334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35F48B3A-C400-4868-BFDD-EA824F432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4" y="3429000"/>
                <a:ext cx="5904557" cy="83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7">
                <a:extLst>
                  <a:ext uri="{FF2B5EF4-FFF2-40B4-BE49-F238E27FC236}">
                    <a16:creationId xmlns:a16="http://schemas.microsoft.com/office/drawing/2014/main" id="{CF530959-F078-45EE-9375-AF9A3B2B284E}"/>
                  </a:ext>
                </a:extLst>
              </p:cNvPr>
              <p:cNvSpPr txBox="1"/>
              <p:nvPr/>
            </p:nvSpPr>
            <p:spPr bwMode="auto">
              <a:xfrm>
                <a:off x="457200" y="5037853"/>
                <a:ext cx="8352283" cy="809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2" name="Object 7">
                <a:extLst>
                  <a:ext uri="{FF2B5EF4-FFF2-40B4-BE49-F238E27FC236}">
                    <a16:creationId xmlns:a16="http://schemas.microsoft.com/office/drawing/2014/main" id="{CF530959-F078-45EE-9375-AF9A3B2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037853"/>
                <a:ext cx="8352283" cy="809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E6D5D08-477D-48A3-860E-089ED06E85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84400053-D768-450F-86F0-554CFF28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4C18698-45EB-44E6-BAD9-FA1DAB4C7295}" type="slidenum">
              <a:rPr lang="en-US" altLang="zh-CN">
                <a:solidFill>
                  <a:srgbClr val="898989"/>
                </a:solidFill>
              </a:rPr>
              <a:pPr algn="ct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ED29BE78-753A-4D4D-BF1F-35E75C0E2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在实数上的推广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9EFE67FD-98C3-4932-AB04-AEBD9C824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064500" cy="4824412"/>
          </a:xfrm>
        </p:spPr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来看一个让人惊讶的美妙等式。如果用         替换前面的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，我们会得到一个关于所有实数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的等式：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惊讶不？我们知道，</a:t>
            </a:r>
            <a:r>
              <a:rPr lang="zh-CN" altLang="en-US" sz="2800" dirty="0">
                <a:ea typeface="华文楷体" pitchFamily="2" charset="-122"/>
              </a:rPr>
              <a:t>实数的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下取整是它的整数近似值，等式左边只有一个近似值，却恰好等于右边好多个近似值之和。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如果粗略地假设      约为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- 1/2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，则左边约为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-1/2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，右边约为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(x-1/2)+(x-1/2+1/m)+···+(x-1/2+(m-1)/m)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，两边的粗略近似值恰好相等，粗略近似值的和竟然是精确的！</a:t>
            </a:r>
          </a:p>
        </p:txBody>
      </p:sp>
      <p:sp>
        <p:nvSpPr>
          <p:cNvPr id="13321" name="Rectangle 4">
            <a:extLst>
              <a:ext uri="{FF2B5EF4-FFF2-40B4-BE49-F238E27FC236}">
                <a16:creationId xmlns:a16="http://schemas.microsoft.com/office/drawing/2014/main" id="{6C736A18-FD27-4042-813D-838651E85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2" name="Rectangle 6">
            <a:extLst>
              <a:ext uri="{FF2B5EF4-FFF2-40B4-BE49-F238E27FC236}">
                <a16:creationId xmlns:a16="http://schemas.microsoft.com/office/drawing/2014/main" id="{8881B166-DEF3-46D4-8D80-70B6F598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4">
                <a:extLst>
                  <a:ext uri="{FF2B5EF4-FFF2-40B4-BE49-F238E27FC236}">
                    <a16:creationId xmlns:a16="http://schemas.microsoft.com/office/drawing/2014/main" id="{A8C06AA3-5918-4973-AD84-63A207E98C8C}"/>
                  </a:ext>
                </a:extLst>
              </p:cNvPr>
              <p:cNvSpPr txBox="1"/>
              <p:nvPr/>
            </p:nvSpPr>
            <p:spPr bwMode="auto">
              <a:xfrm>
                <a:off x="7308850" y="1508125"/>
                <a:ext cx="719138" cy="481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4" name="Object 4">
                <a:extLst>
                  <a:ext uri="{FF2B5EF4-FFF2-40B4-BE49-F238E27FC236}">
                    <a16:creationId xmlns:a16="http://schemas.microsoft.com/office/drawing/2014/main" id="{A8C06AA3-5918-4973-AD84-63A207E9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850" y="1508125"/>
                <a:ext cx="719138" cy="48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Object 5">
                <a:extLst>
                  <a:ext uri="{FF2B5EF4-FFF2-40B4-BE49-F238E27FC236}">
                    <a16:creationId xmlns:a16="http://schemas.microsoft.com/office/drawing/2014/main" id="{3F126E95-2BAC-4A66-AF54-9E01E94B7258}"/>
                  </a:ext>
                </a:extLst>
              </p:cNvPr>
              <p:cNvSpPr txBox="1"/>
              <p:nvPr/>
            </p:nvSpPr>
            <p:spPr bwMode="auto">
              <a:xfrm>
                <a:off x="2124075" y="2276475"/>
                <a:ext cx="5761038" cy="8651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5" name="Object 5">
                <a:extLst>
                  <a:ext uri="{FF2B5EF4-FFF2-40B4-BE49-F238E27FC236}">
                    <a16:creationId xmlns:a16="http://schemas.microsoft.com/office/drawing/2014/main" id="{3F126E95-2BAC-4A66-AF54-9E01E94B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276475"/>
                <a:ext cx="5761038" cy="86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Object 6">
                <a:extLst>
                  <a:ext uri="{FF2B5EF4-FFF2-40B4-BE49-F238E27FC236}">
                    <a16:creationId xmlns:a16="http://schemas.microsoft.com/office/drawing/2014/main" id="{44287D37-FE32-4937-8FFC-8CD3E7828619}"/>
                  </a:ext>
                </a:extLst>
              </p:cNvPr>
              <p:cNvSpPr txBox="1"/>
              <p:nvPr/>
            </p:nvSpPr>
            <p:spPr bwMode="auto">
              <a:xfrm>
                <a:off x="3708400" y="4557713"/>
                <a:ext cx="479425" cy="4556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6" name="Object 6">
                <a:extLst>
                  <a:ext uri="{FF2B5EF4-FFF2-40B4-BE49-F238E27FC236}">
                    <a16:creationId xmlns:a16="http://schemas.microsoft.com/office/drawing/2014/main" id="{44287D37-FE32-4937-8FFC-8CD3E7828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0" y="4557713"/>
                <a:ext cx="479425" cy="455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F307862-7024-42AF-A473-36391549A3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F48EAA87-C67E-4D99-A338-E0762774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1D1C9E9-EDEC-4B23-BBDA-AA93C1B3126A}" type="slidenum">
              <a:rPr lang="en-US" altLang="zh-CN">
                <a:solidFill>
                  <a:srgbClr val="898989"/>
                </a:solidFill>
              </a:rPr>
              <a:pPr algn="ct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3AC1FE5-35C1-4B93-9FB0-FD914E0D4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在实数上的推广之证明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9D3B81F4-E2FD-49C5-A58D-E6D7BB0115C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608512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回忆前面学到的知识，我们可以移去下取整符号内部的下取整符号（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）。这样就证明了前面的等式：</a:t>
                </a:r>
              </a:p>
            </p:txBody>
          </p:sp>
        </mc:Choice>
        <mc:Fallback xmlns="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9D3B81F4-E2FD-49C5-A58D-E6D7BB011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608512"/>
              </a:xfrm>
              <a:blipFill>
                <a:blip r:embed="rId2"/>
                <a:stretch>
                  <a:fillRect l="-1361" t="-2249" r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Rectangle 4">
            <a:extLst>
              <a:ext uri="{FF2B5EF4-FFF2-40B4-BE49-F238E27FC236}">
                <a16:creationId xmlns:a16="http://schemas.microsoft.com/office/drawing/2014/main" id="{0534E231-E845-4CD6-A8BA-1DDF9E8F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4" name="Rectangle 6">
            <a:extLst>
              <a:ext uri="{FF2B5EF4-FFF2-40B4-BE49-F238E27FC236}">
                <a16:creationId xmlns:a16="http://schemas.microsoft.com/office/drawing/2014/main" id="{4E83B0FB-FB9F-4AE6-812C-A1C37590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4">
                <a:extLst>
                  <a:ext uri="{FF2B5EF4-FFF2-40B4-BE49-F238E27FC236}">
                    <a16:creationId xmlns:a16="http://schemas.microsoft.com/office/drawing/2014/main" id="{5888AE6A-64A0-40BB-82B0-FDD646D64EC8}"/>
                  </a:ext>
                </a:extLst>
              </p:cNvPr>
              <p:cNvSpPr txBox="1"/>
              <p:nvPr/>
            </p:nvSpPr>
            <p:spPr bwMode="auto">
              <a:xfrm>
                <a:off x="1547813" y="2708275"/>
                <a:ext cx="7488683" cy="2692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38" name="Object 4">
                <a:extLst>
                  <a:ext uri="{FF2B5EF4-FFF2-40B4-BE49-F238E27FC236}">
                    <a16:creationId xmlns:a16="http://schemas.microsoft.com/office/drawing/2014/main" id="{5888AE6A-64A0-40BB-82B0-FDD646D6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2708275"/>
                <a:ext cx="7488683" cy="269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50CF233-9A56-4802-898A-CFF363659C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7AFD14C-7D22-40E7-997B-C1D0A3B4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D2C9E23-91C9-47FF-B3D3-632CD0BC7F26}" type="slidenum">
              <a:rPr lang="en-US" altLang="zh-CN">
                <a:solidFill>
                  <a:srgbClr val="898989"/>
                </a:solidFill>
              </a:rPr>
              <a:pPr algn="ct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F655454-2CFC-4641-8AD3-E6E684F66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852738"/>
            <a:ext cx="8229600" cy="1358900"/>
          </a:xfrm>
        </p:spPr>
        <p:txBody>
          <a:bodyPr/>
          <a:lstStyle/>
          <a:p>
            <a:r>
              <a:rPr lang="en-US" altLang="zh-CN" sz="4800" dirty="0">
                <a:ea typeface="华文楷体" panose="02010600040101010101" pitchFamily="2" charset="-122"/>
              </a:rPr>
              <a:t>3.5 Floor/Ceiling Sums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顶求和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C302F842-41A5-4B19-80A9-4FBD2D35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4F98A29-5CBF-46F4-8132-B28DB884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AED3329-5E85-41D0-BDE5-34B6E28C69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53F2A8BF-F24C-45C4-B038-EC5DD1A7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B03064A-005C-4CE3-987F-D42595656FC1}" type="slidenum">
              <a:rPr lang="en-US" altLang="zh-CN">
                <a:solidFill>
                  <a:srgbClr val="898989"/>
                </a:solidFill>
              </a:rPr>
              <a:pPr algn="ct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3D3D3602-4048-46BA-AA21-726A6D831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ea typeface="华文楷体" panose="02010600040101010101" pitchFamily="2" charset="-122"/>
              </a:rPr>
              <a:t>底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顶求和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BF0633C-F52E-4C41-87BB-9717B670A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064500" cy="4608512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前一节已经看到，对涉及取整符号的求和，</a:t>
            </a:r>
            <a:r>
              <a:rPr lang="zh-CN" altLang="en-US" sz="2800" dirty="0">
                <a:ea typeface="华文楷体" pitchFamily="2" charset="-122"/>
              </a:rPr>
              <a:t>有时可以得到封闭形式解（当然，解有可能用取整符号表示）：</a:t>
            </a:r>
            <a:endParaRPr lang="en-US" altLang="zh-CN" sz="2800" dirty="0"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本节将探讨若干情形下、涉及取整的求和问题。</a:t>
            </a:r>
            <a:endParaRPr lang="en-US" altLang="zh-CN" sz="2800" dirty="0"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对涉及取整符号的大多数求和问题，一般的计算技巧是引入新的变量，以此去掉取整符号，将取整求和转化为普通的求和问题。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右侧的求和问题有没有封闭形式解？</a:t>
            </a:r>
            <a:endParaRPr lang="en-US" altLang="zh-CN" sz="2800" dirty="0"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15368" name="Rectangle 4">
            <a:extLst>
              <a:ext uri="{FF2B5EF4-FFF2-40B4-BE49-F238E27FC236}">
                <a16:creationId xmlns:a16="http://schemas.microsoft.com/office/drawing/2014/main" id="{62677049-A03D-4C8F-84A0-BA07C2DF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05882AA8-9C73-4387-8FEC-3E1743C8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DE2D5736-0A47-4467-9516-6C693D8C4C37}"/>
                  </a:ext>
                </a:extLst>
              </p:cNvPr>
              <p:cNvSpPr txBox="1"/>
              <p:nvPr/>
            </p:nvSpPr>
            <p:spPr bwMode="auto">
              <a:xfrm>
                <a:off x="2195513" y="2637408"/>
                <a:ext cx="5472112" cy="79159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DE2D5736-0A47-4467-9516-6C693D8C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2637408"/>
                <a:ext cx="5472112" cy="791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99E55714-5DBB-4D41-8442-2038A5847211}"/>
                  </a:ext>
                </a:extLst>
              </p:cNvPr>
              <p:cNvSpPr txBox="1"/>
              <p:nvPr/>
            </p:nvSpPr>
            <p:spPr bwMode="auto">
              <a:xfrm>
                <a:off x="6660232" y="5226050"/>
                <a:ext cx="1368945" cy="9366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99E55714-5DBB-4D41-8442-2038A584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5226050"/>
                <a:ext cx="1368945" cy="936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5342EE-B806-442C-B36C-46D2338B73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2296465-20A8-4B6E-A8C0-1D18CA31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F205BF7-E901-40A2-A68C-680C32A7ACA0}" type="slidenum">
              <a:rPr lang="en-US" altLang="zh-CN">
                <a:solidFill>
                  <a:srgbClr val="898989"/>
                </a:solidFill>
              </a:rPr>
              <a:pPr algn="ct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B3675F24-7505-4740-842E-7A07DA39B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>
                <a:ea typeface="华文楷体" panose="02010600040101010101" pitchFamily="2" charset="-122"/>
              </a:rPr>
              <a:t>1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11BCFD96-3A13-4217-9888-F07709DF7C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484312"/>
                <a:ext cx="8064500" cy="4872037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含取整符号的式子无法入手，尝试消除取整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方法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：类似轮盘赌中的机械做法，引入变量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𝑚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对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m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，根据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的值分为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段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11BCFD96-3A13-4217-9888-F07709DF7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484312"/>
                <a:ext cx="8064500" cy="4872037"/>
              </a:xfrm>
              <a:blipFill>
                <a:blip r:embed="rId2"/>
                <a:stretch>
                  <a:fillRect l="-1361" t="-2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2" name="Rectangle 4">
            <a:extLst>
              <a:ext uri="{FF2B5EF4-FFF2-40B4-BE49-F238E27FC236}">
                <a16:creationId xmlns:a16="http://schemas.microsoft.com/office/drawing/2014/main" id="{01933B6D-2DB9-421D-BFDB-2998C586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C31F5FCF-2991-4A76-A158-F4A5F3D3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Object 3">
                <a:extLst>
                  <a:ext uri="{FF2B5EF4-FFF2-40B4-BE49-F238E27FC236}">
                    <a16:creationId xmlns:a16="http://schemas.microsoft.com/office/drawing/2014/main" id="{0EE19320-3216-4260-8F63-04864BD0EF46}"/>
                  </a:ext>
                </a:extLst>
              </p:cNvPr>
              <p:cNvSpPr txBox="1"/>
              <p:nvPr/>
            </p:nvSpPr>
            <p:spPr bwMode="auto">
              <a:xfrm>
                <a:off x="179513" y="2878138"/>
                <a:ext cx="8856984" cy="3478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7" name="Object 3">
                <a:extLst>
                  <a:ext uri="{FF2B5EF4-FFF2-40B4-BE49-F238E27FC236}">
                    <a16:creationId xmlns:a16="http://schemas.microsoft.com/office/drawing/2014/main" id="{0EE19320-3216-4260-8F63-04864BD0E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3" y="2878138"/>
                <a:ext cx="8856984" cy="3478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5D89C4-FE79-4956-86C4-F8A37B44895F}"/>
              </a:ext>
            </a:extLst>
          </p:cNvPr>
          <p:cNvCxnSpPr/>
          <p:nvPr/>
        </p:nvCxnSpPr>
        <p:spPr>
          <a:xfrm>
            <a:off x="1835696" y="5733256"/>
            <a:ext cx="2952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EB39DB1-5288-4105-B55F-5B68BB4FAC6E}"/>
              </a:ext>
            </a:extLst>
          </p:cNvPr>
          <p:cNvCxnSpPr/>
          <p:nvPr/>
        </p:nvCxnSpPr>
        <p:spPr>
          <a:xfrm>
            <a:off x="5364088" y="5750239"/>
            <a:ext cx="2952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/>
              <p:nvPr/>
            </p:nvSpPr>
            <p:spPr bwMode="auto">
              <a:xfrm>
                <a:off x="5461596" y="2975480"/>
                <a:ext cx="3466727" cy="138766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9529EA8D-E14D-45A4-BC2B-6BC299DF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596" y="2975480"/>
                <a:ext cx="3466727" cy="1387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0A99440-05CD-4C5F-9253-B57AA35DDF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930696-C07E-465E-86D7-42DC439530E5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074DE0C-99E9-4CF9-B46D-1FFBC179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A81D5DC-6C43-42A8-9635-A45B975994F7}" type="slidenum">
              <a:rPr lang="en-US" altLang="zh-CN">
                <a:solidFill>
                  <a:srgbClr val="898989"/>
                </a:solidFill>
              </a:rPr>
              <a:pPr algn="ct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E777BA9D-EAE6-4B44-B5F8-D25ABB6DC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9972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800">
                <a:ea typeface="华文楷体" pitchFamily="2" charset="-122"/>
              </a:rPr>
              <a:t>3.4  ‘MOD’: The Binary Operation</a:t>
            </a:r>
            <a:br>
              <a:rPr lang="en-US" altLang="zh-CN" sz="4800">
                <a:ea typeface="华文楷体" pitchFamily="2" charset="-122"/>
              </a:rPr>
            </a:br>
            <a:r>
              <a:rPr lang="en-US" altLang="zh-CN" sz="4800">
                <a:ea typeface="华文楷体" pitchFamily="2" charset="-122"/>
              </a:rPr>
              <a:t>‘MOD’: </a:t>
            </a:r>
            <a:r>
              <a:rPr lang="zh-CN" altLang="en-US" sz="4800">
                <a:ea typeface="华文楷体" pitchFamily="2" charset="-122"/>
              </a:rPr>
              <a:t>二元运算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FD11F03D-185C-4B24-9E5C-7C491560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EA33ACE-ABDF-4834-BA85-6EB51799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CD56163-6FAD-4C37-A3A0-1D87FF507E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EE84259-028E-410A-AF9B-DB50ED4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41B51CC-4872-4308-8BEA-C1678948ED1F}" type="slidenum">
              <a:rPr lang="en-US" altLang="zh-CN">
                <a:solidFill>
                  <a:srgbClr val="898989"/>
                </a:solidFill>
              </a:rPr>
              <a:pPr algn="ct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3AB4B2E2-46ED-4F8E-9790-8A17EDB38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>
                <a:ea typeface="华文楷体" panose="02010600040101010101" pitchFamily="2" charset="-122"/>
              </a:rPr>
              <a:t>1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229F1C71-BE62-41AF-B564-8E399071E94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608512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两个求和的分项都是依赖于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的。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的值决定了求和上下界，设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华文楷体" pitchFamily="2" charset="-122"/>
                      </a:rPr>
                      <m:t>𝛼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楷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>
                    <a:latin typeface="+mj-lt"/>
                    <a:ea typeface="华文楷体" pitchFamily="2" charset="-122"/>
                  </a:rPr>
                  <a:t>，此时第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1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个求和变为</a:t>
                </a: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229F1C71-BE62-41AF-B564-8E399071E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608512"/>
              </a:xfrm>
              <a:blipFill>
                <a:blip r:embed="rId2"/>
                <a:stretch>
                  <a:fillRect l="-1738" t="-2778" r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6" name="Rectangle 4">
            <a:extLst>
              <a:ext uri="{FF2B5EF4-FFF2-40B4-BE49-F238E27FC236}">
                <a16:creationId xmlns:a16="http://schemas.microsoft.com/office/drawing/2014/main" id="{0A37C7F0-EF79-42D2-BBD4-35FFB01C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7" name="Rectangle 6">
            <a:extLst>
              <a:ext uri="{FF2B5EF4-FFF2-40B4-BE49-F238E27FC236}">
                <a16:creationId xmlns:a16="http://schemas.microsoft.com/office/drawing/2014/main" id="{E4DB13A3-2298-4213-883C-348C93CF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3">
                <a:extLst>
                  <a:ext uri="{FF2B5EF4-FFF2-40B4-BE49-F238E27FC236}">
                    <a16:creationId xmlns:a16="http://schemas.microsoft.com/office/drawing/2014/main" id="{BCA0C2B2-1BC8-46A2-98F4-690A7E929E9F}"/>
                  </a:ext>
                </a:extLst>
              </p:cNvPr>
              <p:cNvSpPr txBox="1"/>
              <p:nvPr/>
            </p:nvSpPr>
            <p:spPr bwMode="auto">
              <a:xfrm>
                <a:off x="755650" y="2997200"/>
                <a:ext cx="8208838" cy="4032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a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ba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a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bar>
                                </m:sup>
                              </m:sSup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0" name="Object 3">
                <a:extLst>
                  <a:ext uri="{FF2B5EF4-FFF2-40B4-BE49-F238E27FC236}">
                    <a16:creationId xmlns:a16="http://schemas.microsoft.com/office/drawing/2014/main" id="{BCA0C2B2-1BC8-46A2-98F4-690A7E929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997200"/>
                <a:ext cx="8208838" cy="403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/>
              <p:nvPr/>
            </p:nvSpPr>
            <p:spPr bwMode="auto">
              <a:xfrm>
                <a:off x="6156176" y="2669641"/>
                <a:ext cx="2412306" cy="54504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270CB70C-F458-409D-B2B8-832B8BAA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2669641"/>
                <a:ext cx="2412306" cy="545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30D9BAE-51C3-4876-9282-25B8A5FEFE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B6DDDF0-77AA-465C-BBC9-34B4FB05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012A27E-0A07-4E71-8090-2DC273C1DB48}" type="slidenum">
              <a:rPr lang="en-US" altLang="zh-CN">
                <a:solidFill>
                  <a:srgbClr val="898989"/>
                </a:solidFill>
              </a:rPr>
              <a:pPr algn="ct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8440" name="Rectangle 2">
            <a:extLst>
              <a:ext uri="{FF2B5EF4-FFF2-40B4-BE49-F238E27FC236}">
                <a16:creationId xmlns:a16="http://schemas.microsoft.com/office/drawing/2014/main" id="{57452A44-4E8A-4E1F-8316-AA3BA729D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>
                <a:ea typeface="华文楷体" panose="02010600040101010101" pitchFamily="2" charset="-122"/>
              </a:rPr>
              <a:t>1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F2E8FAE8-83EA-4FCC-B3AA-C617103BB47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824412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对第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个求和项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显然有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𝑚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=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，因此求和可化简为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最后，合并两个求和项的值，即可得到总的求和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F2E8FAE8-83EA-4FCC-B3AA-C617103BB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824412"/>
              </a:xfrm>
              <a:blipFill>
                <a:blip r:embed="rId2"/>
                <a:stretch>
                  <a:fillRect l="-1361" t="-2146" r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Rectangle 4">
            <a:extLst>
              <a:ext uri="{FF2B5EF4-FFF2-40B4-BE49-F238E27FC236}">
                <a16:creationId xmlns:a16="http://schemas.microsoft.com/office/drawing/2014/main" id="{C0C79364-0B87-4CA4-9C00-0766BE57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3" name="Rectangle 6">
            <a:extLst>
              <a:ext uri="{FF2B5EF4-FFF2-40B4-BE49-F238E27FC236}">
                <a16:creationId xmlns:a16="http://schemas.microsoft.com/office/drawing/2014/main" id="{1A9F2589-4BF8-4ED8-9306-76F73C94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">
                <a:extLst>
                  <a:ext uri="{FF2B5EF4-FFF2-40B4-BE49-F238E27FC236}">
                    <a16:creationId xmlns:a16="http://schemas.microsoft.com/office/drawing/2014/main" id="{42F322FE-CE6B-4C1B-962D-A1D891A1D695}"/>
                  </a:ext>
                </a:extLst>
              </p:cNvPr>
              <p:cNvSpPr txBox="1"/>
              <p:nvPr/>
            </p:nvSpPr>
            <p:spPr bwMode="auto">
              <a:xfrm>
                <a:off x="2700338" y="2924174"/>
                <a:ext cx="3743870" cy="194498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4" name="Object 2">
                <a:extLst>
                  <a:ext uri="{FF2B5EF4-FFF2-40B4-BE49-F238E27FC236}">
                    <a16:creationId xmlns:a16="http://schemas.microsoft.com/office/drawing/2014/main" id="{42F322FE-CE6B-4C1B-962D-A1D891A1D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338" y="2924174"/>
                <a:ext cx="3743870" cy="1944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Object 4">
                <a:extLst>
                  <a:ext uri="{FF2B5EF4-FFF2-40B4-BE49-F238E27FC236}">
                    <a16:creationId xmlns:a16="http://schemas.microsoft.com/office/drawing/2014/main" id="{93C705DB-3FA1-4EAF-9680-E024CA2A9A0D}"/>
                  </a:ext>
                </a:extLst>
              </p:cNvPr>
              <p:cNvSpPr txBox="1"/>
              <p:nvPr/>
            </p:nvSpPr>
            <p:spPr bwMode="auto">
              <a:xfrm>
                <a:off x="3471863" y="1363836"/>
                <a:ext cx="3673475" cy="8078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5" name="Object 4">
                <a:extLst>
                  <a:ext uri="{FF2B5EF4-FFF2-40B4-BE49-F238E27FC236}">
                    <a16:creationId xmlns:a16="http://schemas.microsoft.com/office/drawing/2014/main" id="{93C705DB-3FA1-4EAF-9680-E024CA2A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1863" y="1363836"/>
                <a:ext cx="3673475" cy="807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id="{9FCB401A-C31D-442A-A883-7F093DC25B25}"/>
                  </a:ext>
                </a:extLst>
              </p:cNvPr>
              <p:cNvSpPr txBox="1"/>
              <p:nvPr/>
            </p:nvSpPr>
            <p:spPr bwMode="auto">
              <a:xfrm>
                <a:off x="2268538" y="5300662"/>
                <a:ext cx="5399806" cy="10747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id="{9FCB401A-C31D-442A-A883-7F093DC25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5300662"/>
                <a:ext cx="5399806" cy="1074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BE111D6-C0D7-4115-B5CA-5836F1529A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7796E6-7F32-424E-8D6F-1A542449B5AC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8BDD7CE4-063E-46EB-95D3-CA1C6C98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EA2F25F-FA13-42CF-B697-56F6C8A28EA4}" type="slidenum">
              <a:rPr lang="en-US" altLang="zh-CN">
                <a:solidFill>
                  <a:srgbClr val="898989"/>
                </a:solidFill>
              </a:rPr>
              <a:pPr algn="ct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9463" name="Rectangle 2">
            <a:extLst>
              <a:ext uri="{FF2B5EF4-FFF2-40B4-BE49-F238E27FC236}">
                <a16:creationId xmlns:a16="http://schemas.microsoft.com/office/drawing/2014/main" id="{2403598C-A196-4336-8D33-C8FBA6068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>
                <a:ea typeface="华文楷体" panose="02010600040101010101" pitchFamily="2" charset="-122"/>
              </a:rPr>
              <a:t>2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3B1EE35F-6C31-4227-BBE0-7768D5A6420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824412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方法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2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使用一个基本的变换：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还是令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，求和可化简为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endParaRPr lang="en-US" altLang="zh-CN" sz="28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15043" name="Rectangle 3">
                <a:extLst>
                  <a:ext uri="{FF2B5EF4-FFF2-40B4-BE49-F238E27FC236}">
                    <a16:creationId xmlns:a16="http://schemas.microsoft.com/office/drawing/2014/main" id="{3B1EE35F-6C31-4227-BBE0-7768D5A64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484313"/>
                <a:ext cx="8064500" cy="4824412"/>
              </a:xfrm>
              <a:blipFill>
                <a:blip r:embed="rId2"/>
                <a:stretch>
                  <a:fillRect l="-1361" t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5" name="Rectangle 4">
            <a:extLst>
              <a:ext uri="{FF2B5EF4-FFF2-40B4-BE49-F238E27FC236}">
                <a16:creationId xmlns:a16="http://schemas.microsoft.com/office/drawing/2014/main" id="{C2E3F308-41F9-4187-ADAD-4343C71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6" name="Rectangle 6">
            <a:extLst>
              <a:ext uri="{FF2B5EF4-FFF2-40B4-BE49-F238E27FC236}">
                <a16:creationId xmlns:a16="http://schemas.microsoft.com/office/drawing/2014/main" id="{D616D0F9-90B5-464D-BD8D-49A7818A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7">
                <a:extLst>
                  <a:ext uri="{FF2B5EF4-FFF2-40B4-BE49-F238E27FC236}">
                    <a16:creationId xmlns:a16="http://schemas.microsoft.com/office/drawing/2014/main" id="{F29EB353-BD51-4327-9B83-7C5CFBB69569}"/>
                  </a:ext>
                </a:extLst>
              </p:cNvPr>
              <p:cNvSpPr txBox="1"/>
              <p:nvPr/>
            </p:nvSpPr>
            <p:spPr bwMode="auto">
              <a:xfrm>
                <a:off x="323528" y="3068638"/>
                <a:ext cx="8363272" cy="30966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60" name="Object 7">
                <a:extLst>
                  <a:ext uri="{FF2B5EF4-FFF2-40B4-BE49-F238E27FC236}">
                    <a16:creationId xmlns:a16="http://schemas.microsoft.com/office/drawing/2014/main" id="{F29EB353-BD51-4327-9B83-7C5CFBB69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068638"/>
                <a:ext cx="8363272" cy="3096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F29EB353-BD51-4327-9B83-7C5CFBB69569}"/>
                  </a:ext>
                </a:extLst>
              </p:cNvPr>
              <p:cNvSpPr txBox="1"/>
              <p:nvPr/>
            </p:nvSpPr>
            <p:spPr bwMode="auto">
              <a:xfrm>
                <a:off x="6210523" y="2399507"/>
                <a:ext cx="2833972" cy="163036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zh-CN" sz="2000" i="1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zh-CN" sz="2000" i="1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Symbol" panose="05050102010706020507" pitchFamily="18" charset="2"/>
                  </a:rPr>
                  <a:t>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000" dirty="0"/>
              </a:p>
            </p:txBody>
          </p:sp>
        </mc:Choice>
        <mc:Fallback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F29EB353-BD51-4327-9B83-7C5CFBB69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0523" y="2399507"/>
                <a:ext cx="2833972" cy="1630362"/>
              </a:xfrm>
              <a:prstGeom prst="rect">
                <a:avLst/>
              </a:prstGeom>
              <a:blipFill>
                <a:blip r:embed="rId4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E9516-96C8-4B8E-940B-C2B8E37943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25E7E5-7041-42CA-83F0-C0E1C0E01A3E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96FE21-140F-4BC9-9240-4FBB8284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C74E103-004D-4F25-B5D3-2E916D0D517F}" type="slidenum">
              <a:rPr lang="en-US" altLang="zh-CN">
                <a:solidFill>
                  <a:srgbClr val="898989"/>
                </a:solidFill>
              </a:rPr>
              <a:pPr algn="ct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C1F621B-B8AC-4161-9271-4FAEACC95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05EB196D-4626-47D6-9FA5-A4AD9365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华文楷体" pitchFamily="2" charset="-122"/>
              </a:rPr>
              <a:t>证明</a:t>
            </a:r>
            <a:endParaRPr lang="en-US" altLang="zh-CN" sz="2800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ea typeface="华文楷体" pitchFamily="2" charset="-122"/>
              </a:rPr>
              <a:t>P79</a:t>
            </a:r>
            <a:r>
              <a:rPr lang="zh-CN" altLang="en-US" sz="2800" dirty="0">
                <a:ea typeface="华文楷体" pitchFamily="2" charset="-122"/>
              </a:rPr>
              <a:t>：</a:t>
            </a:r>
            <a:r>
              <a:rPr lang="en-US" altLang="zh-CN" sz="2800" dirty="0">
                <a:ea typeface="华文楷体" pitchFamily="2" charset="-122"/>
              </a:rPr>
              <a:t>5, 7, 8, 10, 14, 22, 31, 36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FF0000"/>
                </a:solidFill>
                <a:ea typeface="华文楷体" pitchFamily="2" charset="-122"/>
              </a:rPr>
              <a:t>（选做）</a:t>
            </a:r>
            <a:r>
              <a:rPr lang="en-US" altLang="zh-CN" sz="2000" dirty="0">
                <a:solidFill>
                  <a:srgbClr val="FF0000"/>
                </a:solidFill>
                <a:ea typeface="华文楷体" pitchFamily="2" charset="-122"/>
              </a:rPr>
              <a:t>The function f(x) is said to be </a:t>
            </a:r>
            <a:r>
              <a:rPr lang="en-US" altLang="zh-CN" sz="2000" i="1" dirty="0">
                <a:solidFill>
                  <a:srgbClr val="0000FF"/>
                </a:solidFill>
                <a:ea typeface="华文楷体" pitchFamily="2" charset="-122"/>
              </a:rPr>
              <a:t>replicative</a:t>
            </a:r>
            <a:r>
              <a:rPr lang="en-US" altLang="zh-CN" sz="2000" dirty="0">
                <a:solidFill>
                  <a:srgbClr val="FF0000"/>
                </a:solidFill>
                <a:ea typeface="华文楷体" pitchFamily="2" charset="-122"/>
              </a:rPr>
              <a:t> if it satisfies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华文楷体" pitchFamily="2" charset="-122"/>
              </a:rPr>
              <a:t>f(mx) = f(x) + f(x+1/m) + … + f(x+(m-1)/m)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华文楷体" pitchFamily="2" charset="-122"/>
              </a:rPr>
              <a:t>	for every positive integer m. Try to find necessary and sufficient conditions on the </a:t>
            </a:r>
            <a:r>
              <a:rPr lang="en-US" altLang="zh-CN" sz="2000" dirty="0">
                <a:solidFill>
                  <a:srgbClr val="0000FF"/>
                </a:solidFill>
                <a:ea typeface="华文楷体" pitchFamily="2" charset="-122"/>
              </a:rPr>
              <a:t>real number</a:t>
            </a:r>
            <a:r>
              <a:rPr lang="en-US" altLang="zh-CN" sz="2000" i="1" dirty="0">
                <a:solidFill>
                  <a:srgbClr val="0000FF"/>
                </a:solidFill>
                <a:ea typeface="华文楷体" pitchFamily="2" charset="-122"/>
              </a:rPr>
              <a:t> c</a:t>
            </a:r>
            <a:r>
              <a:rPr lang="en-US" altLang="zh-CN" sz="2000" dirty="0">
                <a:solidFill>
                  <a:srgbClr val="FF0000"/>
                </a:solidFill>
                <a:ea typeface="华文楷体" pitchFamily="2" charset="-122"/>
              </a:rPr>
              <a:t>, for the following functions to be replicative. And show how it works if ok, or why if failed. You could choose any one function to finish.</a:t>
            </a:r>
          </a:p>
        </p:txBody>
      </p:sp>
      <p:pic>
        <p:nvPicPr>
          <p:cNvPr id="24582" name="Picture 3">
            <a:extLst>
              <a:ext uri="{FF2B5EF4-FFF2-40B4-BE49-F238E27FC236}">
                <a16:creationId xmlns:a16="http://schemas.microsoft.com/office/drawing/2014/main" id="{F28DC410-E994-4EEF-B1A6-CA609DC0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4324351"/>
            <a:ext cx="3887787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CF530959-F078-45EE-9375-AF9A3B2B284E}"/>
                  </a:ext>
                </a:extLst>
              </p:cNvPr>
              <p:cNvSpPr txBox="1"/>
              <p:nvPr/>
            </p:nvSpPr>
            <p:spPr bwMode="auto">
              <a:xfrm>
                <a:off x="1548199" y="1314773"/>
                <a:ext cx="6757763" cy="67406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CF530959-F078-45EE-9375-AF9A3B2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199" y="1314773"/>
                <a:ext cx="6757763" cy="674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9C57E58-D4C9-4062-BBFC-8C3C1B7EEF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930696-C07E-465E-86D7-42DC439530E5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F3E82A4-5814-4567-8916-EF42254D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9A20545-C439-4B09-AEBE-C16B07FFB58B}" type="slidenum">
              <a:rPr lang="en-US" altLang="zh-CN">
                <a:solidFill>
                  <a:srgbClr val="898989"/>
                </a:solidFill>
              </a:rPr>
              <a:pPr algn="ct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46D5528D-9394-401A-8DC7-29C98B6F2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MOD: </a:t>
            </a:r>
            <a:r>
              <a:rPr lang="zh-CN" altLang="en-US" sz="4800">
                <a:ea typeface="华文楷体" panose="02010600040101010101" pitchFamily="2" charset="-122"/>
              </a:rPr>
              <a:t>二元运算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78869719-234A-4AA5-926E-1CBB3AFC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20038" cy="4895850"/>
          </a:xfrm>
        </p:spPr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在正整数</a:t>
            </a:r>
            <a:r>
              <a:rPr lang="en-US" altLang="zh-CN" sz="2800" dirty="0">
                <a:ea typeface="华文楷体" pitchFamily="2" charset="-122"/>
              </a:rPr>
              <a:t>m</a:t>
            </a:r>
            <a:r>
              <a:rPr lang="zh-CN" altLang="en-US" sz="2800" dirty="0">
                <a:ea typeface="华文楷体" pitchFamily="2" charset="-122"/>
              </a:rPr>
              <a:t>除正整数</a:t>
            </a:r>
            <a:r>
              <a:rPr lang="en-US" altLang="zh-CN" sz="2800" dirty="0">
                <a:ea typeface="华文楷体" pitchFamily="2" charset="-122"/>
              </a:rPr>
              <a:t>n</a:t>
            </a:r>
            <a:r>
              <a:rPr lang="zh-CN" altLang="en-US" sz="2800" dirty="0">
                <a:ea typeface="华文楷体" pitchFamily="2" charset="-122"/>
              </a:rPr>
              <a:t>时，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商可以</a:t>
            </a:r>
            <a:r>
              <a:rPr lang="zh-CN" altLang="en-US" sz="2800" dirty="0">
                <a:ea typeface="华文楷体" pitchFamily="2" charset="-122"/>
              </a:rPr>
              <a:t>用取整符号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表示为     ，而余数则记成“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mod m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”：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也就是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在这种形式下可以将“余数”的计算推广到负整数，乃至任意实数上：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因此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是一个二元运算，其中</a:t>
            </a:r>
            <a:r>
              <a:rPr lang="zh-CN" altLang="en-US" sz="2800" dirty="0">
                <a:ea typeface="华文楷体" pitchFamily="2" charset="-122"/>
              </a:rPr>
              <a:t>后面的数称为模数，前面的数至今尚没有命名。</a:t>
            </a: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1034" name="Rectangle 4">
            <a:extLst>
              <a:ext uri="{FF2B5EF4-FFF2-40B4-BE49-F238E27FC236}">
                <a16:creationId xmlns:a16="http://schemas.microsoft.com/office/drawing/2014/main" id="{14C335B1-DE2F-4794-A23E-20C5A3CF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CD9F86D2-CEA1-41B4-9A20-40900D0C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32710616-9B54-49DB-A5CE-15A4ADAA1A37}"/>
                  </a:ext>
                </a:extLst>
              </p:cNvPr>
              <p:cNvSpPr txBox="1"/>
              <p:nvPr/>
            </p:nvSpPr>
            <p:spPr bwMode="auto">
              <a:xfrm>
                <a:off x="1835150" y="1773238"/>
                <a:ext cx="504825" cy="685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32710616-9B54-49DB-A5CE-15A4ADAA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1773238"/>
                <a:ext cx="504825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8D797767-6BAA-4F4B-AB61-CF9BD7244F8E}"/>
                  </a:ext>
                </a:extLst>
              </p:cNvPr>
              <p:cNvSpPr txBox="1"/>
              <p:nvPr/>
            </p:nvSpPr>
            <p:spPr bwMode="auto">
              <a:xfrm>
                <a:off x="2843213" y="2349500"/>
                <a:ext cx="3473450" cy="903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8D797767-6BAA-4F4B-AB61-CF9BD7244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3" y="2349500"/>
                <a:ext cx="3473450" cy="903288"/>
              </a:xfrm>
              <a:prstGeom prst="rect">
                <a:avLst/>
              </a:prstGeom>
              <a:blipFill>
                <a:blip r:embed="rId3"/>
                <a:stretch>
                  <a:fillRect t="-46980" b="-1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6">
                <a:extLst>
                  <a:ext uri="{FF2B5EF4-FFF2-40B4-BE49-F238E27FC236}">
                    <a16:creationId xmlns:a16="http://schemas.microsoft.com/office/drawing/2014/main" id="{B68F8D47-3B1D-48C8-83EC-03A4240C2F89}"/>
                  </a:ext>
                </a:extLst>
              </p:cNvPr>
              <p:cNvSpPr txBox="1"/>
              <p:nvPr/>
            </p:nvSpPr>
            <p:spPr bwMode="auto">
              <a:xfrm>
                <a:off x="2843213" y="3141663"/>
                <a:ext cx="3444875" cy="9032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8" name="Object 6">
                <a:extLst>
                  <a:ext uri="{FF2B5EF4-FFF2-40B4-BE49-F238E27FC236}">
                    <a16:creationId xmlns:a16="http://schemas.microsoft.com/office/drawing/2014/main" id="{B68F8D47-3B1D-48C8-83EC-03A4240C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3" y="3141663"/>
                <a:ext cx="3444875" cy="903287"/>
              </a:xfrm>
              <a:prstGeom prst="rect">
                <a:avLst/>
              </a:prstGeom>
              <a:blipFill>
                <a:blip r:embed="rId4"/>
                <a:stretch>
                  <a:fillRect t="-46980" b="-1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Object 7">
                <a:extLst>
                  <a:ext uri="{FF2B5EF4-FFF2-40B4-BE49-F238E27FC236}">
                    <a16:creationId xmlns:a16="http://schemas.microsoft.com/office/drawing/2014/main" id="{C77D6B72-499B-4631-8432-EAF90BC500C3}"/>
                  </a:ext>
                </a:extLst>
              </p:cNvPr>
              <p:cNvSpPr txBox="1"/>
              <p:nvPr/>
            </p:nvSpPr>
            <p:spPr bwMode="auto">
              <a:xfrm>
                <a:off x="5003800" y="4581525"/>
                <a:ext cx="3298825" cy="903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9" name="Object 7">
                <a:extLst>
                  <a:ext uri="{FF2B5EF4-FFF2-40B4-BE49-F238E27FC236}">
                    <a16:creationId xmlns:a16="http://schemas.microsoft.com/office/drawing/2014/main" id="{C77D6B72-499B-4631-8432-EAF90BC5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800" y="4581525"/>
                <a:ext cx="3298825" cy="903288"/>
              </a:xfrm>
              <a:prstGeom prst="rect">
                <a:avLst/>
              </a:prstGeom>
              <a:blipFill>
                <a:blip r:embed="rId5"/>
                <a:stretch>
                  <a:fillRect t="-47297" b="-1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46C89CE-3D4D-4105-BE54-BA728AABAE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99239C-DB07-4E8D-994F-25237968B098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493F5F32-7CD7-47E7-B398-ACF2C15B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E881AA3-FA14-4487-81E1-350AA8D848A1}" type="slidenum">
              <a:rPr lang="en-US" altLang="zh-CN">
                <a:solidFill>
                  <a:srgbClr val="898989"/>
                </a:solidFill>
              </a:rPr>
              <a:pPr algn="ct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E8B540A6-2D79-496D-8593-6589024BB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MOD</a:t>
            </a:r>
            <a:r>
              <a:rPr lang="zh-CN" altLang="en-US" sz="4800">
                <a:ea typeface="华文楷体" panose="02010600040101010101" pitchFamily="2" charset="-122"/>
              </a:rPr>
              <a:t>的直观理解和例子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B2ED9E1-7C82-499B-A61E-779EE657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如何在</a:t>
            </a:r>
            <a:r>
              <a:rPr lang="en-US" altLang="zh-CN" sz="2800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y</a:t>
            </a:r>
            <a:r>
              <a:rPr lang="zh-CN" altLang="en-US" sz="2800">
                <a:latin typeface="+mj-lt"/>
                <a:ea typeface="华文楷体" pitchFamily="2" charset="-122"/>
              </a:rPr>
              <a:t>为正实数时直观地理解</a:t>
            </a:r>
            <a:r>
              <a:rPr lang="en-US" altLang="zh-CN" sz="2800">
                <a:latin typeface="+mj-lt"/>
                <a:ea typeface="华文楷体" pitchFamily="2" charset="-122"/>
              </a:rPr>
              <a:t>x mod y</a:t>
            </a:r>
            <a:r>
              <a:rPr lang="zh-CN" altLang="en-US" sz="2800">
                <a:latin typeface="+mj-lt"/>
                <a:ea typeface="华文楷体" pitchFamily="2" charset="-122"/>
              </a:rPr>
              <a:t>的意义？假设有一个周长为</a:t>
            </a:r>
            <a:r>
              <a:rPr lang="en-US" altLang="zh-CN" sz="2800">
                <a:latin typeface="+mj-lt"/>
                <a:ea typeface="华文楷体" pitchFamily="2" charset="-122"/>
              </a:rPr>
              <a:t>y</a:t>
            </a:r>
            <a:r>
              <a:rPr lang="zh-CN" altLang="en-US" sz="2800">
                <a:latin typeface="+mj-lt"/>
                <a:ea typeface="华文楷体" pitchFamily="2" charset="-122"/>
              </a:rPr>
              <a:t>的圆，如果从某个点</a:t>
            </a:r>
            <a:r>
              <a:rPr lang="en-US" altLang="zh-CN" sz="2800">
                <a:latin typeface="+mj-lt"/>
                <a:ea typeface="华文楷体" pitchFamily="2" charset="-122"/>
              </a:rPr>
              <a:t>O</a:t>
            </a:r>
            <a:r>
              <a:rPr lang="zh-CN" altLang="en-US" sz="2800">
                <a:latin typeface="+mj-lt"/>
                <a:ea typeface="华文楷体" pitchFamily="2" charset="-122"/>
              </a:rPr>
              <a:t>开始在圆上绕着移动大小为</a:t>
            </a:r>
            <a:r>
              <a:rPr lang="en-US" altLang="zh-CN" sz="2800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的</a:t>
            </a:r>
            <a:r>
              <a:rPr lang="zh-CN" altLang="en-US" sz="2800">
                <a:ea typeface="华文楷体" pitchFamily="2" charset="-122"/>
              </a:rPr>
              <a:t>距离</a:t>
            </a:r>
            <a:r>
              <a:rPr lang="zh-CN" altLang="en-US" sz="2800">
                <a:latin typeface="+mj-lt"/>
                <a:ea typeface="华文楷体" pitchFamily="2" charset="-122"/>
              </a:rPr>
              <a:t>，则结束点就是</a:t>
            </a:r>
            <a:r>
              <a:rPr lang="en-US" altLang="zh-CN" sz="2800">
                <a:latin typeface="+mj-lt"/>
                <a:ea typeface="华文楷体" pitchFamily="2" charset="-122"/>
              </a:rPr>
              <a:t>x mod y</a:t>
            </a:r>
            <a:r>
              <a:rPr lang="zh-CN" altLang="en-US" sz="2800">
                <a:latin typeface="+mj-lt"/>
                <a:ea typeface="华文楷体" pitchFamily="2" charset="-122"/>
              </a:rPr>
              <a:t>。而且移动过程中扫过</a:t>
            </a:r>
            <a:r>
              <a:rPr lang="en-US" altLang="zh-CN" sz="2800">
                <a:latin typeface="+mj-lt"/>
                <a:ea typeface="华文楷体" pitchFamily="2" charset="-122"/>
              </a:rPr>
              <a:t>O</a:t>
            </a:r>
            <a:r>
              <a:rPr lang="zh-CN" altLang="en-US" sz="2800">
                <a:latin typeface="+mj-lt"/>
                <a:ea typeface="华文楷体" pitchFamily="2" charset="-122"/>
              </a:rPr>
              <a:t>的次数为           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如何理解当</a:t>
            </a:r>
            <a:r>
              <a:rPr lang="en-US" altLang="zh-CN" sz="2800">
                <a:latin typeface="+mj-lt"/>
                <a:ea typeface="华文楷体" pitchFamily="2" charset="-122"/>
              </a:rPr>
              <a:t>x</a:t>
            </a:r>
            <a:r>
              <a:rPr lang="zh-CN" altLang="en-US" sz="2800">
                <a:latin typeface="+mj-lt"/>
                <a:ea typeface="华文楷体" pitchFamily="2" charset="-122"/>
              </a:rPr>
              <a:t>或</a:t>
            </a:r>
            <a:r>
              <a:rPr lang="en-US" altLang="zh-CN" sz="2800">
                <a:latin typeface="+mj-lt"/>
                <a:ea typeface="华文楷体" pitchFamily="2" charset="-122"/>
              </a:rPr>
              <a:t>y</a:t>
            </a:r>
            <a:r>
              <a:rPr lang="zh-CN" altLang="en-US" sz="2800">
                <a:latin typeface="+mj-lt"/>
                <a:ea typeface="华文楷体" pitchFamily="2" charset="-122"/>
              </a:rPr>
              <a:t>是负数时的</a:t>
            </a:r>
            <a:r>
              <a:rPr lang="en-US" altLang="zh-CN" sz="2800">
                <a:latin typeface="+mj-lt"/>
                <a:ea typeface="华文楷体" pitchFamily="2" charset="-122"/>
              </a:rPr>
              <a:t>x mod y</a:t>
            </a:r>
            <a:r>
              <a:rPr lang="zh-CN" altLang="en-US" sz="2800">
                <a:latin typeface="+mj-lt"/>
                <a:ea typeface="华文楷体" pitchFamily="2" charset="-122"/>
              </a:rPr>
              <a:t>？先来看一些例子：</a:t>
            </a:r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2720F6EA-53C7-4374-9EE1-BE4EA3D8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18AF087D-8951-4473-A500-1A95411C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4DC53E12-5C8C-4033-87B4-29E141E475EB}"/>
                  </a:ext>
                </a:extLst>
              </p:cNvPr>
              <p:cNvSpPr txBox="1"/>
              <p:nvPr/>
            </p:nvSpPr>
            <p:spPr bwMode="auto">
              <a:xfrm>
                <a:off x="7019925" y="2924175"/>
                <a:ext cx="839788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4DC53E12-5C8C-4033-87B4-29E141E4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925" y="2924175"/>
                <a:ext cx="839788" cy="504825"/>
              </a:xfrm>
              <a:prstGeom prst="rect">
                <a:avLst/>
              </a:prstGeom>
              <a:blipFill>
                <a:blip r:embed="rId2"/>
                <a:stretch>
                  <a:fillRect l="-14599" t="-84337" r="-37956" b="-10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5">
                <a:extLst>
                  <a:ext uri="{FF2B5EF4-FFF2-40B4-BE49-F238E27FC236}">
                    <a16:creationId xmlns:a16="http://schemas.microsoft.com/office/drawing/2014/main" id="{9508E35E-CA5E-40CF-B866-2065DE01C8E7}"/>
                  </a:ext>
                </a:extLst>
              </p:cNvPr>
              <p:cNvSpPr txBox="1"/>
              <p:nvPr/>
            </p:nvSpPr>
            <p:spPr bwMode="auto">
              <a:xfrm>
                <a:off x="2051720" y="4437112"/>
                <a:ext cx="5688632" cy="14401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5−3×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5/3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5−(−3)×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5/(−3)</m:t>
                          </m:r>
                        </m:e>
                      </m:d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−5−3×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−5/3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−5−(−3)×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−5/(−3)</m:t>
                          </m:r>
                        </m:e>
                      </m:d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51" name="Object 5">
                <a:extLst>
                  <a:ext uri="{FF2B5EF4-FFF2-40B4-BE49-F238E27FC236}">
                    <a16:creationId xmlns:a16="http://schemas.microsoft.com/office/drawing/2014/main" id="{9508E35E-CA5E-40CF-B866-2065DE01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4437112"/>
                <a:ext cx="5688632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C49921F-FCD1-4984-AF46-37BA19FC4A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340907-A808-4714-9DD8-D86E9FBCA0DD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48D1FD10-3743-494C-BDE4-BEA8FA72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0F4B364-5B78-46B8-8E42-A2649627F7CA}" type="slidenum">
              <a:rPr lang="en-US" altLang="zh-CN">
                <a:solidFill>
                  <a:srgbClr val="898989"/>
                </a:solidFill>
              </a:rPr>
              <a:pPr algn="ct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80" name="Rectangle 2">
            <a:extLst>
              <a:ext uri="{FF2B5EF4-FFF2-40B4-BE49-F238E27FC236}">
                <a16:creationId xmlns:a16="http://schemas.microsoft.com/office/drawing/2014/main" id="{FF2AF2EC-CFDF-47FA-A55C-B9A882FDE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负整数模下的</a:t>
            </a:r>
            <a:r>
              <a:rPr lang="en-US" altLang="zh-CN" sz="4800">
                <a:ea typeface="华文楷体" panose="02010600040101010101" pitchFamily="2" charset="-122"/>
              </a:rPr>
              <a:t>MOD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21F2EF8-31DE-4BBE-9873-D3DD42756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可以看到，如果模数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取不同的符号，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 mod 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的符号也不相同，但是值均在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和模数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之间：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此外，前面的定义并不适用于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y = 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。为保持完整性，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CM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中定义                     ，也就是说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 mod 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之差总为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的倍数。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另外一种定义：为保持连续性而定义                    ，可以证明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函数在此定义下、在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上是连续的：</a:t>
            </a:r>
          </a:p>
        </p:txBody>
      </p:sp>
      <p:sp>
        <p:nvSpPr>
          <p:cNvPr id="3082" name="Rectangle 4">
            <a:extLst>
              <a:ext uri="{FF2B5EF4-FFF2-40B4-BE49-F238E27FC236}">
                <a16:creationId xmlns:a16="http://schemas.microsoft.com/office/drawing/2014/main" id="{C0D82B28-A24C-4044-B3D9-DA430A2D0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3" name="Rectangle 6">
            <a:extLst>
              <a:ext uri="{FF2B5EF4-FFF2-40B4-BE49-F238E27FC236}">
                <a16:creationId xmlns:a16="http://schemas.microsoft.com/office/drawing/2014/main" id="{C42764CB-34B0-4D44-9816-E8930CB0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4" name="Rectangle 8">
            <a:extLst>
              <a:ext uri="{FF2B5EF4-FFF2-40B4-BE49-F238E27FC236}">
                <a16:creationId xmlns:a16="http://schemas.microsoft.com/office/drawing/2014/main" id="{D9D3368F-FEB8-4FF5-8C0D-14D6D9D6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5">
                <a:extLst>
                  <a:ext uri="{FF2B5EF4-FFF2-40B4-BE49-F238E27FC236}">
                    <a16:creationId xmlns:a16="http://schemas.microsoft.com/office/drawing/2014/main" id="{B1FF9BC9-22FE-431F-9729-074E6517045F}"/>
                  </a:ext>
                </a:extLst>
              </p:cNvPr>
              <p:cNvSpPr txBox="1"/>
              <p:nvPr/>
            </p:nvSpPr>
            <p:spPr bwMode="auto">
              <a:xfrm>
                <a:off x="2916238" y="2349500"/>
                <a:ext cx="3900487" cy="931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74" name="Object 5">
                <a:extLst>
                  <a:ext uri="{FF2B5EF4-FFF2-40B4-BE49-F238E27FC236}">
                    <a16:creationId xmlns:a16="http://schemas.microsoft.com/office/drawing/2014/main" id="{B1FF9BC9-22FE-431F-9729-074E6517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2349500"/>
                <a:ext cx="3900487" cy="931863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>
                <a:extLst>
                  <a:ext uri="{FF2B5EF4-FFF2-40B4-BE49-F238E27FC236}">
                    <a16:creationId xmlns:a16="http://schemas.microsoft.com/office/drawing/2014/main" id="{D64C408B-C86D-4AF5-AFD4-D016777D581E}"/>
                  </a:ext>
                </a:extLst>
              </p:cNvPr>
              <p:cNvSpPr txBox="1"/>
              <p:nvPr/>
            </p:nvSpPr>
            <p:spPr bwMode="auto">
              <a:xfrm>
                <a:off x="3275831" y="3965574"/>
                <a:ext cx="1800225" cy="471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75" name="Object 6">
                <a:extLst>
                  <a:ext uri="{FF2B5EF4-FFF2-40B4-BE49-F238E27FC236}">
                    <a16:creationId xmlns:a16="http://schemas.microsoft.com/office/drawing/2014/main" id="{D64C408B-C86D-4AF5-AFD4-D016777D5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31" y="3965574"/>
                <a:ext cx="1800225" cy="471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7">
                <a:extLst>
                  <a:ext uri="{FF2B5EF4-FFF2-40B4-BE49-F238E27FC236}">
                    <a16:creationId xmlns:a16="http://schemas.microsoft.com/office/drawing/2014/main" id="{E0CA1FA9-E0C5-4F65-A6BC-9CD6FF56BFFD}"/>
                  </a:ext>
                </a:extLst>
              </p:cNvPr>
              <p:cNvSpPr txBox="1"/>
              <p:nvPr/>
            </p:nvSpPr>
            <p:spPr bwMode="auto">
              <a:xfrm>
                <a:off x="2755900" y="5516563"/>
                <a:ext cx="3776663" cy="69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6" name="Object 7">
                <a:extLst>
                  <a:ext uri="{FF2B5EF4-FFF2-40B4-BE49-F238E27FC236}">
                    <a16:creationId xmlns:a16="http://schemas.microsoft.com/office/drawing/2014/main" id="{E0CA1FA9-E0C5-4F65-A6BC-9CD6FF56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5900" y="5516563"/>
                <a:ext cx="3776663" cy="695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>
            <a:extLst>
              <a:ext uri="{FF2B5EF4-FFF2-40B4-BE49-F238E27FC236}">
                <a16:creationId xmlns:a16="http://schemas.microsoft.com/office/drawing/2014/main" id="{A9F3FFBD-30D2-4488-A1E1-78E5851159DF}"/>
              </a:ext>
            </a:extLst>
          </p:cNvPr>
          <p:cNvSpPr/>
          <p:nvPr/>
        </p:nvSpPr>
        <p:spPr>
          <a:xfrm>
            <a:off x="323850" y="5516563"/>
            <a:ext cx="2303463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latin typeface="楷体" pitchFamily="49" charset="-122"/>
                <a:ea typeface="楷体" pitchFamily="49" charset="-122"/>
              </a:rPr>
              <a:t>如何证明</a:t>
            </a:r>
            <a:r>
              <a:rPr lang="en-US" altLang="zh-CN" sz="3600">
                <a:latin typeface="楷体" pitchFamily="49" charset="-122"/>
                <a:ea typeface="楷体" pitchFamily="49" charset="-122"/>
              </a:rPr>
              <a:t>?</a:t>
            </a:r>
            <a:endParaRPr lang="zh-CN" altLang="en-US" sz="360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669B9A-E027-40AD-948C-1764F1B52039}"/>
              </a:ext>
            </a:extLst>
          </p:cNvPr>
          <p:cNvCxnSpPr/>
          <p:nvPr/>
        </p:nvCxnSpPr>
        <p:spPr>
          <a:xfrm>
            <a:off x="2771775" y="6165850"/>
            <a:ext cx="22320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8">
                <a:extLst>
                  <a:ext uri="{FF2B5EF4-FFF2-40B4-BE49-F238E27FC236}">
                    <a16:creationId xmlns:a16="http://schemas.microsoft.com/office/drawing/2014/main" id="{C0CFAFFE-EB3F-4F28-AF28-6611732280DF}"/>
                  </a:ext>
                </a:extLst>
              </p:cNvPr>
              <p:cNvSpPr txBox="1"/>
              <p:nvPr/>
            </p:nvSpPr>
            <p:spPr bwMode="auto">
              <a:xfrm>
                <a:off x="6588124" y="4725417"/>
                <a:ext cx="1872307" cy="5037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77" name="Object 8">
                <a:extLst>
                  <a:ext uri="{FF2B5EF4-FFF2-40B4-BE49-F238E27FC236}">
                    <a16:creationId xmlns:a16="http://schemas.microsoft.com/office/drawing/2014/main" id="{C0CFAFFE-EB3F-4F28-AF28-66117322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124" y="4725417"/>
                <a:ext cx="1872307" cy="503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FFE83FD-919F-4B9A-B1F6-699266FFEE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70DE17-9C82-4C8D-9518-838DA74172F1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3D801A69-60EC-4922-BD42-5A47C7AF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6CDAE95-647B-44EA-8647-7E48A0FE5B5D}" type="slidenum">
              <a:rPr lang="en-US" altLang="zh-CN">
                <a:solidFill>
                  <a:srgbClr val="898989"/>
                </a:solidFill>
              </a:rPr>
              <a:pPr algn="ct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401C29FC-CF59-467F-9343-1E2B2EC85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实数模下的</a:t>
            </a:r>
            <a:r>
              <a:rPr lang="en-US" altLang="zh-CN" sz="4800">
                <a:ea typeface="华文楷体" panose="02010600040101010101" pitchFamily="2" charset="-122"/>
              </a:rPr>
              <a:t>MOD</a:t>
            </a:r>
            <a:endParaRPr lang="zh-CN" altLang="en-US" sz="4800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3340618-7324-42C7-98DF-6ED2D29F9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如果将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分为整数部分和小数部分：                  ，可以发现，小数部分能够表示成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 mod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，即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200" dirty="0">
                <a:latin typeface="+mj-lt"/>
                <a:ea typeface="华文楷体" pitchFamily="2" charset="-122"/>
              </a:rPr>
              <a:t>	</a:t>
            </a:r>
            <a:endParaRPr lang="en-US" altLang="zh-CN" sz="2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注意：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的运算优先级比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+/-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高。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能否对上取整函数定义类似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的运算？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G-K-P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咕哝出了一个</a:t>
            </a:r>
            <a:r>
              <a:rPr lang="en-US" altLang="zh-CN" sz="2800" dirty="0">
                <a:ea typeface="华文楷体" pitchFamily="2" charset="-122"/>
              </a:rPr>
              <a:t>mumble</a:t>
            </a:r>
            <a:r>
              <a:rPr lang="zh-CN" altLang="en-US" sz="2800" dirty="0">
                <a:ea typeface="华文楷体" pitchFamily="2" charset="-122"/>
              </a:rPr>
              <a:t>的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名字：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看看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mumble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在圆周模型下的意义：在绕着圆周前进距离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后，为了再次到起始点还需要前进的距离。</a:t>
            </a:r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6F246AE4-29EC-4C0B-AB34-E103B3AB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B3AC0C66-FF9D-43BF-BE8C-1C8F3CD6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10C5CB4A-DBBD-4D29-B1D7-9CA39D1A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5">
                <a:extLst>
                  <a:ext uri="{FF2B5EF4-FFF2-40B4-BE49-F238E27FC236}">
                    <a16:creationId xmlns:a16="http://schemas.microsoft.com/office/drawing/2014/main" id="{102BA342-A7B2-45D3-A0BF-259B8C58A7E7}"/>
                  </a:ext>
                </a:extLst>
              </p:cNvPr>
              <p:cNvSpPr txBox="1"/>
              <p:nvPr/>
            </p:nvSpPr>
            <p:spPr bwMode="auto">
              <a:xfrm>
                <a:off x="6156325" y="1581423"/>
                <a:ext cx="1628775" cy="4794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8" name="Object 5">
                <a:extLst>
                  <a:ext uri="{FF2B5EF4-FFF2-40B4-BE49-F238E27FC236}">
                    <a16:creationId xmlns:a16="http://schemas.microsoft.com/office/drawing/2014/main" id="{102BA342-A7B2-45D3-A0BF-259B8C58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325" y="1581423"/>
                <a:ext cx="1628775" cy="479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6">
                <a:extLst>
                  <a:ext uri="{FF2B5EF4-FFF2-40B4-BE49-F238E27FC236}">
                    <a16:creationId xmlns:a16="http://schemas.microsoft.com/office/drawing/2014/main" id="{7004ED39-8FB6-4A3D-8AB4-99170B17F85D}"/>
                  </a:ext>
                </a:extLst>
              </p:cNvPr>
              <p:cNvSpPr txBox="1"/>
              <p:nvPr/>
            </p:nvSpPr>
            <p:spPr bwMode="auto">
              <a:xfrm>
                <a:off x="3563938" y="2420938"/>
                <a:ext cx="2362200" cy="517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9" name="Object 6">
                <a:extLst>
                  <a:ext uri="{FF2B5EF4-FFF2-40B4-BE49-F238E27FC236}">
                    <a16:creationId xmlns:a16="http://schemas.microsoft.com/office/drawing/2014/main" id="{7004ED39-8FB6-4A3D-8AB4-99170B17F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38" y="2420938"/>
                <a:ext cx="2362200" cy="51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7">
                <a:extLst>
                  <a:ext uri="{FF2B5EF4-FFF2-40B4-BE49-F238E27FC236}">
                    <a16:creationId xmlns:a16="http://schemas.microsoft.com/office/drawing/2014/main" id="{8A8F25A0-845B-4A37-AC08-8A06AC856D35}"/>
                  </a:ext>
                </a:extLst>
              </p:cNvPr>
              <p:cNvSpPr txBox="1"/>
              <p:nvPr/>
            </p:nvSpPr>
            <p:spPr bwMode="auto">
              <a:xfrm>
                <a:off x="2843213" y="4365625"/>
                <a:ext cx="3889375" cy="546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mumble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100" name="Object 7">
                <a:extLst>
                  <a:ext uri="{FF2B5EF4-FFF2-40B4-BE49-F238E27FC236}">
                    <a16:creationId xmlns:a16="http://schemas.microsoft.com/office/drawing/2014/main" id="{8A8F25A0-845B-4A37-AC08-8A06AC85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3" y="4365625"/>
                <a:ext cx="3889375" cy="546100"/>
              </a:xfrm>
              <a:prstGeom prst="rect">
                <a:avLst/>
              </a:prstGeom>
              <a:blipFill>
                <a:blip r:embed="rId4"/>
                <a:stretch>
                  <a:fillRect t="-77778" b="-8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AAFE6D3-66A6-4E8F-8DA4-02F33B7466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98DDD-99DE-4013-A565-57F9162DE4FB}" type="datetime1">
              <a:rPr lang="zh-CN" altLang="en-US" sz="2600"/>
              <a:pPr>
                <a:defRPr/>
              </a:pPr>
              <a:t>2021/6/4</a:t>
            </a:fld>
            <a:endParaRPr lang="en-US" altLang="zh-CN" sz="260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B569CEE-CF0E-4C29-AE30-380942CC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EF3C519-E659-4C86-84C9-9CCAE14EF1D8}" type="slidenum">
              <a:rPr lang="en-US" altLang="zh-CN" sz="2600">
                <a:solidFill>
                  <a:srgbClr val="898989"/>
                </a:solidFill>
              </a:rPr>
              <a:pPr algn="ctr"/>
              <a:t>7</a:t>
            </a:fld>
            <a:endParaRPr lang="en-US" altLang="zh-CN" sz="2600">
              <a:solidFill>
                <a:srgbClr val="898989"/>
              </a:solidFill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09F37A41-A45A-4D42-9844-72290B4EE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MOD</a:t>
            </a:r>
            <a:r>
              <a:rPr lang="zh-CN" altLang="en-US" sz="4800">
                <a:ea typeface="华文楷体" panose="02010600040101010101" pitchFamily="2" charset="-122"/>
              </a:rPr>
              <a:t>的分配律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82C37FA6-917E-4B08-9BE1-089265520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分配律是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运算的重要法则。对所有实数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y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有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如果约定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mod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的优先级比乘法低，则右边</a:t>
            </a:r>
            <a:r>
              <a:rPr lang="zh-CN" altLang="en-US" sz="2800" dirty="0">
                <a:ea typeface="华文楷体" pitchFamily="2" charset="-122"/>
              </a:rPr>
              <a:t>可以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移去圆括号。分配律的正确性可由定义验证：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	容易验证模数为零时也成立。</a:t>
            </a:r>
          </a:p>
        </p:txBody>
      </p:sp>
      <p:sp>
        <p:nvSpPr>
          <p:cNvPr id="5128" name="Rectangle 4">
            <a:extLst>
              <a:ext uri="{FF2B5EF4-FFF2-40B4-BE49-F238E27FC236}">
                <a16:creationId xmlns:a16="http://schemas.microsoft.com/office/drawing/2014/main" id="{F6EB5734-69D9-484C-A6CE-AF97F967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184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3">
                <a:extLst>
                  <a:ext uri="{FF2B5EF4-FFF2-40B4-BE49-F238E27FC236}">
                    <a16:creationId xmlns:a16="http://schemas.microsoft.com/office/drawing/2014/main" id="{5FB91175-0242-4F4A-A1E4-4FDEEC571F15}"/>
                  </a:ext>
                </a:extLst>
              </p:cNvPr>
              <p:cNvSpPr txBox="1"/>
              <p:nvPr/>
            </p:nvSpPr>
            <p:spPr bwMode="auto">
              <a:xfrm>
                <a:off x="2987674" y="1916832"/>
                <a:ext cx="3960589" cy="6485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22" name="Object 3">
                <a:extLst>
                  <a:ext uri="{FF2B5EF4-FFF2-40B4-BE49-F238E27FC236}">
                    <a16:creationId xmlns:a16="http://schemas.microsoft.com/office/drawing/2014/main" id="{5FB91175-0242-4F4A-A1E4-4FDEEC571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674" y="1916832"/>
                <a:ext cx="3960589" cy="648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4">
                <a:extLst>
                  <a:ext uri="{FF2B5EF4-FFF2-40B4-BE49-F238E27FC236}">
                    <a16:creationId xmlns:a16="http://schemas.microsoft.com/office/drawing/2014/main" id="{72902FD7-A514-4BCF-92E9-F9E3CEDEB123}"/>
                  </a:ext>
                </a:extLst>
              </p:cNvPr>
              <p:cNvSpPr txBox="1"/>
              <p:nvPr/>
            </p:nvSpPr>
            <p:spPr bwMode="auto">
              <a:xfrm>
                <a:off x="3132138" y="3500438"/>
                <a:ext cx="4752230" cy="173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23" name="Object 4">
                <a:extLst>
                  <a:ext uri="{FF2B5EF4-FFF2-40B4-BE49-F238E27FC236}">
                    <a16:creationId xmlns:a16="http://schemas.microsoft.com/office/drawing/2014/main" id="{72902FD7-A514-4BCF-92E9-F9E3CEDE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3500438"/>
                <a:ext cx="4752230" cy="173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BB8A79D-352F-4ACD-8844-D7C66263D2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FF5F98-3CC1-4CED-A44D-59B704D34D2D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6951FEA-5886-4398-AE21-6FA8CB1A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065D5E8-A43B-419E-8863-369E5AFBB494}" type="slidenum">
              <a:rPr lang="en-US" altLang="zh-CN">
                <a:solidFill>
                  <a:srgbClr val="898989"/>
                </a:solidFill>
              </a:rPr>
              <a:pPr algn="ct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D97C5F49-4DB6-4D86-B8A8-EF88D61CE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均匀分组问题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DDC6A2F4-77F8-43B8-B97C-22AD757AF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ea typeface="华文楷体" pitchFamily="2" charset="-122"/>
              </a:rPr>
              <a:t>下面讨论常遇到的实际问题：</a:t>
            </a:r>
            <a:r>
              <a:rPr lang="en-US" altLang="zh-CN" sz="2800">
                <a:ea typeface="华文楷体" pitchFamily="2" charset="-122"/>
              </a:rPr>
              <a:t>n</a:t>
            </a:r>
            <a:r>
              <a:rPr lang="zh-CN" altLang="en-US" sz="2800">
                <a:ea typeface="华文楷体" pitchFamily="2" charset="-122"/>
              </a:rPr>
              <a:t>个东西分到规模尽可能均等的</a:t>
            </a:r>
            <a:r>
              <a:rPr lang="en-US" altLang="zh-CN" sz="2800">
                <a:ea typeface="华文楷体" pitchFamily="2" charset="-122"/>
              </a:rPr>
              <a:t>m</a:t>
            </a:r>
            <a:r>
              <a:rPr lang="zh-CN" altLang="en-US" sz="2800">
                <a:ea typeface="华文楷体" pitchFamily="2" charset="-122"/>
              </a:rPr>
              <a:t>组。例如</a:t>
            </a:r>
            <a:r>
              <a:rPr lang="zh-CN" altLang="en-US" sz="2800">
                <a:latin typeface="+mj-lt"/>
                <a:ea typeface="华文楷体" pitchFamily="2" charset="-122"/>
              </a:rPr>
              <a:t>将</a:t>
            </a:r>
            <a:r>
              <a:rPr lang="en-US" altLang="zh-CN" sz="2800">
                <a:latin typeface="+mj-lt"/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行文字排成</a:t>
            </a:r>
            <a:r>
              <a:rPr lang="en-US" altLang="zh-CN" sz="2800">
                <a:latin typeface="+mj-lt"/>
                <a:ea typeface="华文楷体" pitchFamily="2" charset="-122"/>
              </a:rPr>
              <a:t>m</a:t>
            </a:r>
            <a:r>
              <a:rPr lang="zh-CN" altLang="en-US" sz="2800">
                <a:latin typeface="+mj-lt"/>
                <a:ea typeface="华文楷体" pitchFamily="2" charset="-122"/>
              </a:rPr>
              <a:t>列，为整齐起见，列的长度依次递减，任意两列行数之差不超过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。例如</a:t>
            </a:r>
            <a:r>
              <a:rPr lang="en-US" altLang="zh-CN" sz="2800">
                <a:latin typeface="+mj-lt"/>
                <a:ea typeface="华文楷体" pitchFamily="2" charset="-122"/>
              </a:rPr>
              <a:t>37</a:t>
            </a:r>
            <a:r>
              <a:rPr lang="zh-CN" altLang="en-US" sz="2800">
                <a:latin typeface="+mj-lt"/>
                <a:ea typeface="华文楷体" pitchFamily="2" charset="-122"/>
              </a:rPr>
              <a:t>行排成</a:t>
            </a:r>
            <a:r>
              <a:rPr lang="en-US" altLang="zh-CN" sz="2800">
                <a:latin typeface="+mj-lt"/>
                <a:ea typeface="华文楷体" pitchFamily="2" charset="-122"/>
              </a:rPr>
              <a:t>5</a:t>
            </a:r>
            <a:r>
              <a:rPr lang="zh-CN" altLang="en-US" sz="2800">
                <a:latin typeface="+mj-lt"/>
                <a:ea typeface="华文楷体" pitchFamily="2" charset="-122"/>
              </a:rPr>
              <a:t>列，显然右边更美观：</a:t>
            </a:r>
          </a:p>
        </p:txBody>
      </p:sp>
      <p:sp>
        <p:nvSpPr>
          <p:cNvPr id="6152" name="Rectangle 4">
            <a:extLst>
              <a:ext uri="{FF2B5EF4-FFF2-40B4-BE49-F238E27FC236}">
                <a16:creationId xmlns:a16="http://schemas.microsoft.com/office/drawing/2014/main" id="{BC477664-0BCA-4499-A994-8A0D578F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3" name="Rectangle 6">
            <a:extLst>
              <a:ext uri="{FF2B5EF4-FFF2-40B4-BE49-F238E27FC236}">
                <a16:creationId xmlns:a16="http://schemas.microsoft.com/office/drawing/2014/main" id="{EF8AB990-EFA4-44D9-B351-155A2C30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>
                <a:extLst>
                  <a:ext uri="{FF2B5EF4-FFF2-40B4-BE49-F238E27FC236}">
                    <a16:creationId xmlns:a16="http://schemas.microsoft.com/office/drawing/2014/main" id="{9A9BF0CA-9830-4968-B189-2AF55B2874D2}"/>
                  </a:ext>
                </a:extLst>
              </p:cNvPr>
              <p:cNvSpPr txBox="1"/>
              <p:nvPr/>
            </p:nvSpPr>
            <p:spPr bwMode="auto">
              <a:xfrm>
                <a:off x="1258888" y="3213100"/>
                <a:ext cx="3084512" cy="3009900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6" name="Object 4">
                <a:extLst>
                  <a:ext uri="{FF2B5EF4-FFF2-40B4-BE49-F238E27FC236}">
                    <a16:creationId xmlns:a16="http://schemas.microsoft.com/office/drawing/2014/main" id="{9A9BF0CA-9830-4968-B189-2AF55B28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3213100"/>
                <a:ext cx="3084512" cy="3009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5">
                <a:extLst>
                  <a:ext uri="{FF2B5EF4-FFF2-40B4-BE49-F238E27FC236}">
                    <a16:creationId xmlns:a16="http://schemas.microsoft.com/office/drawing/2014/main" id="{20B832E3-D0F5-45B5-83E4-F09953CB15DE}"/>
                  </a:ext>
                </a:extLst>
              </p:cNvPr>
              <p:cNvSpPr txBox="1"/>
              <p:nvPr/>
            </p:nvSpPr>
            <p:spPr bwMode="auto">
              <a:xfrm>
                <a:off x="4787900" y="3213100"/>
                <a:ext cx="3084513" cy="3009900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5">
                <a:extLst>
                  <a:ext uri="{FF2B5EF4-FFF2-40B4-BE49-F238E27FC236}">
                    <a16:creationId xmlns:a16="http://schemas.microsoft.com/office/drawing/2014/main" id="{20B832E3-D0F5-45B5-83E4-F09953CB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900" y="3213100"/>
                <a:ext cx="3084513" cy="300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6A7A424-9818-4E8D-8F9F-32CF2AEFE7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78E817-4BE9-4EEB-9A99-F3FCE55EEB26}" type="datetime1">
              <a:rPr lang="zh-CN" altLang="en-US"/>
              <a:pPr>
                <a:defRPr/>
              </a:pPr>
              <a:t>2021/6/4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3E1079B-2B18-4C99-BA76-00F6D959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9EA45B8-7128-4323-BDB6-F76983997A6E}" type="slidenum">
              <a:rPr lang="en-US" altLang="zh-CN">
                <a:solidFill>
                  <a:srgbClr val="898989"/>
                </a:solidFill>
              </a:rPr>
              <a:pPr algn="ct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B4CDB124-60FF-425F-89EF-9A640AFC8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分组问题的要求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E1AB473-AF76-4355-993D-135CD4F3C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最后还有一个要求，即按列优先的顺序排列各行文字：先放第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列，再放第</a:t>
            </a:r>
            <a:r>
              <a:rPr lang="en-US" altLang="zh-CN" sz="2800">
                <a:latin typeface="+mj-lt"/>
                <a:ea typeface="华文楷体" pitchFamily="2" charset="-122"/>
              </a:rPr>
              <a:t>2</a:t>
            </a:r>
            <a:r>
              <a:rPr lang="zh-CN" altLang="en-US" sz="2800">
                <a:latin typeface="+mj-lt"/>
                <a:ea typeface="华文楷体" pitchFamily="2" charset="-122"/>
              </a:rPr>
              <a:t>列、第</a:t>
            </a:r>
            <a:r>
              <a:rPr lang="en-US" altLang="zh-CN" sz="2800">
                <a:latin typeface="+mj-lt"/>
                <a:ea typeface="华文楷体" pitchFamily="2" charset="-122"/>
              </a:rPr>
              <a:t>3</a:t>
            </a:r>
            <a:r>
              <a:rPr lang="zh-CN" altLang="en-US" sz="2800">
                <a:latin typeface="+mj-lt"/>
                <a:ea typeface="华文楷体" pitchFamily="2" charset="-122"/>
              </a:rPr>
              <a:t>列等等，才符合阅读习惯。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如果按行优先排列各行文字，能够得到右边的排列结果（</a:t>
            </a:r>
            <a:r>
              <a:rPr lang="zh-CN" altLang="en-US" sz="2800">
                <a:ea typeface="华文楷体" pitchFamily="2" charset="-122"/>
              </a:rPr>
              <a:t>每列的行数是正确的</a:t>
            </a:r>
            <a:r>
              <a:rPr lang="zh-CN" altLang="en-US" sz="2800">
                <a:latin typeface="+mj-lt"/>
                <a:ea typeface="华文楷体" pitchFamily="2" charset="-122"/>
              </a:rPr>
              <a:t>），但是各行文字的顺序不对。（列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将包含行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6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11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···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36</a:t>
            </a:r>
            <a:r>
              <a:rPr lang="zh-CN" altLang="en-US" sz="2800">
                <a:latin typeface="+mj-lt"/>
                <a:ea typeface="华文楷体" pitchFamily="2" charset="-122"/>
              </a:rPr>
              <a:t>而不是正确的行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2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3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···</a:t>
            </a:r>
            <a:r>
              <a:rPr lang="zh-CN" altLang="en-US" sz="2800">
                <a:latin typeface="+mj-lt"/>
                <a:ea typeface="华文楷体" pitchFamily="2" charset="-122"/>
              </a:rPr>
              <a:t>、</a:t>
            </a:r>
            <a:r>
              <a:rPr lang="en-US" altLang="zh-CN" sz="2800">
                <a:latin typeface="+mj-lt"/>
                <a:ea typeface="华文楷体" pitchFamily="2" charset="-122"/>
              </a:rPr>
              <a:t>8</a:t>
            </a:r>
            <a:r>
              <a:rPr lang="zh-CN" altLang="en-US" sz="2800">
                <a:latin typeface="+mj-lt"/>
                <a:ea typeface="华文楷体" pitchFamily="2" charset="-122"/>
              </a:rPr>
              <a:t>。）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如果</a:t>
            </a:r>
            <a:r>
              <a:rPr lang="en-US" altLang="zh-CN" sz="2800">
                <a:latin typeface="+mj-lt"/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不是</a:t>
            </a:r>
            <a:r>
              <a:rPr lang="en-US" altLang="zh-CN" sz="2800">
                <a:latin typeface="+mj-lt"/>
                <a:ea typeface="华文楷体" pitchFamily="2" charset="-122"/>
              </a:rPr>
              <a:t>m</a:t>
            </a:r>
            <a:r>
              <a:rPr lang="zh-CN" altLang="en-US" sz="2800">
                <a:latin typeface="+mj-lt"/>
                <a:ea typeface="华文楷体" pitchFamily="2" charset="-122"/>
              </a:rPr>
              <a:t>的倍数，每个较长的列应该包含             行，而每个较短的列应该包含            行；较长的列有</a:t>
            </a:r>
            <a:r>
              <a:rPr lang="en-US" altLang="zh-CN" sz="2800">
                <a:latin typeface="+mj-lt"/>
                <a:ea typeface="华文楷体" pitchFamily="2" charset="-122"/>
              </a:rPr>
              <a:t>n mod m</a:t>
            </a:r>
            <a:r>
              <a:rPr lang="zh-CN" altLang="en-US" sz="2800">
                <a:latin typeface="+mj-lt"/>
                <a:ea typeface="华文楷体" pitchFamily="2" charset="-122"/>
              </a:rPr>
              <a:t>个，而较短的列有</a:t>
            </a:r>
            <a:r>
              <a:rPr lang="en-US" altLang="zh-CN" sz="2800">
                <a:latin typeface="+mj-lt"/>
                <a:ea typeface="华文楷体" pitchFamily="2" charset="-122"/>
              </a:rPr>
              <a:t>n mumble m</a:t>
            </a:r>
            <a:r>
              <a:rPr lang="zh-CN" altLang="en-US" sz="2800">
                <a:latin typeface="+mj-lt"/>
                <a:ea typeface="华文楷体" pitchFamily="2" charset="-122"/>
              </a:rPr>
              <a:t>个。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28A9DE56-5421-4BC9-8339-BCD42240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7" name="Rectangle 6">
            <a:extLst>
              <a:ext uri="{FF2B5EF4-FFF2-40B4-BE49-F238E27FC236}">
                <a16:creationId xmlns:a16="http://schemas.microsoft.com/office/drawing/2014/main" id="{C860B59F-B36A-493C-914A-C9F50ED3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>
                <a:extLst>
                  <a:ext uri="{FF2B5EF4-FFF2-40B4-BE49-F238E27FC236}">
                    <a16:creationId xmlns:a16="http://schemas.microsoft.com/office/drawing/2014/main" id="{A9A95DCA-4B22-471E-968B-3DD33903C439}"/>
                  </a:ext>
                </a:extLst>
              </p:cNvPr>
              <p:cNvSpPr txBox="1"/>
              <p:nvPr/>
            </p:nvSpPr>
            <p:spPr bwMode="auto">
              <a:xfrm>
                <a:off x="7740650" y="4797425"/>
                <a:ext cx="839788" cy="431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0" name="Object 4">
                <a:extLst>
                  <a:ext uri="{FF2B5EF4-FFF2-40B4-BE49-F238E27FC236}">
                    <a16:creationId xmlns:a16="http://schemas.microsoft.com/office/drawing/2014/main" id="{A9A95DCA-4B22-471E-968B-3DD33903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650" y="4797425"/>
                <a:ext cx="839788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5">
                <a:extLst>
                  <a:ext uri="{FF2B5EF4-FFF2-40B4-BE49-F238E27FC236}">
                    <a16:creationId xmlns:a16="http://schemas.microsoft.com/office/drawing/2014/main" id="{EB5D43C3-FF43-4ED0-97D2-8E25B4F476D8}"/>
                  </a:ext>
                </a:extLst>
              </p:cNvPr>
              <p:cNvSpPr txBox="1"/>
              <p:nvPr/>
            </p:nvSpPr>
            <p:spPr bwMode="auto">
              <a:xfrm>
                <a:off x="5580063" y="5300663"/>
                <a:ext cx="839787" cy="431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1" name="Object 5">
                <a:extLst>
                  <a:ext uri="{FF2B5EF4-FFF2-40B4-BE49-F238E27FC236}">
                    <a16:creationId xmlns:a16="http://schemas.microsoft.com/office/drawing/2014/main" id="{EB5D43C3-FF43-4ED0-97D2-8E25B4F4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63" y="5300663"/>
                <a:ext cx="839787" cy="431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2243</Words>
  <Application>Microsoft Office PowerPoint</Application>
  <PresentationFormat>全屏显示(4:3)</PresentationFormat>
  <Paragraphs>222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仿宋</vt:lpstr>
      <vt:lpstr>华文楷体</vt:lpstr>
      <vt:lpstr>楷体</vt:lpstr>
      <vt:lpstr>宋体</vt:lpstr>
      <vt:lpstr>Arial</vt:lpstr>
      <vt:lpstr>Calibri</vt:lpstr>
      <vt:lpstr>Cambria Math</vt:lpstr>
      <vt:lpstr>Symbol</vt:lpstr>
      <vt:lpstr>Verdana</vt:lpstr>
      <vt:lpstr>Wingdings</vt:lpstr>
      <vt:lpstr>Office 主题</vt:lpstr>
      <vt:lpstr>PowerPoint 演示文稿</vt:lpstr>
      <vt:lpstr>3.4  ‘MOD’: The Binary Operation ‘MOD’: 二元运算</vt:lpstr>
      <vt:lpstr>MOD: 二元运算</vt:lpstr>
      <vt:lpstr>MOD的直观理解和例子</vt:lpstr>
      <vt:lpstr>负整数模下的MOD</vt:lpstr>
      <vt:lpstr>实数模下的MOD</vt:lpstr>
      <vt:lpstr>MOD的分配律</vt:lpstr>
      <vt:lpstr>均匀分组问题</vt:lpstr>
      <vt:lpstr>分组问题的要求</vt:lpstr>
      <vt:lpstr>分组问题的解决思路</vt:lpstr>
      <vt:lpstr>分组问题的例子</vt:lpstr>
      <vt:lpstr>MOD分组方法的正确性分析</vt:lpstr>
      <vt:lpstr>MOD表示下的分组过程</vt:lpstr>
      <vt:lpstr>递增次序下的分组</vt:lpstr>
      <vt:lpstr>在实数上的推广</vt:lpstr>
      <vt:lpstr>在实数上的推广之证明</vt:lpstr>
      <vt:lpstr>3.5 Floor/Ceiling Sums 底/顶求和</vt:lpstr>
      <vt:lpstr>底/顶求和</vt:lpstr>
      <vt:lpstr>平方根取整求和：方法1</vt:lpstr>
      <vt:lpstr>平方根取整求和：方法1</vt:lpstr>
      <vt:lpstr>平方根取整求和：方法1</vt:lpstr>
      <vt:lpstr>平方根取整求和：方法2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140</cp:revision>
  <dcterms:created xsi:type="dcterms:W3CDTF">2011-08-23T12:16:39Z</dcterms:created>
  <dcterms:modified xsi:type="dcterms:W3CDTF">2021-06-04T12:30:58Z</dcterms:modified>
</cp:coreProperties>
</file>