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2" autoAdjust="0"/>
    <p:restoredTop sz="94660"/>
  </p:normalViewPr>
  <p:slideViewPr>
    <p:cSldViewPr>
      <p:cViewPr varScale="1">
        <p:scale>
          <a:sx n="109" d="100"/>
          <a:sy n="109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C0C8-1B1D-479E-9E82-D41E0A1D3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3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3B1E-8046-4065-8BCB-CCA64BF5C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4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F4B40-56DF-4AF4-8EA0-F03355699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0AE71-D663-4CC1-8F14-4F6362A2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5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4B78-51C2-40EA-94EF-A5D284DB0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13804-C042-48FA-8C69-1D92F23A0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2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205DB-B25B-444E-BE84-B8658D661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7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117B3-B968-459C-90AF-D6103F35E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17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8F098-6428-4F67-B482-4DCBCE0B4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21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B9E5-CD6C-4551-B4AE-4729B6AD7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DF2E-ED0D-4CC3-BDC3-9AE2C6872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2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0DF7ED97-A2C3-42F8-902F-E4FAD238A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zh-CN" altLang="en-US" sz="2400"/>
              <a:t>矩阵乘法</a:t>
            </a: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					</a:t>
            </a:r>
            <a:r>
              <a:rPr lang="en-US" altLang="zh-CN" sz="2000"/>
              <a:t>O(n^3)</a:t>
            </a:r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					≈O(n^2.81)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503396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15843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2520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589588"/>
            <a:ext cx="30241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0438"/>
            <a:ext cx="4392612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76700"/>
            <a:ext cx="59055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5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4963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4963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Review: Max-Flow &amp; Min-Cut   </a:t>
            </a:r>
            <a:r>
              <a:rPr lang="zh-CN" altLang="en-US" sz="2800" smtClean="0"/>
              <a:t>最小割</a:t>
            </a:r>
            <a:r>
              <a:rPr lang="en-US" altLang="zh-CN" sz="2800" smtClean="0"/>
              <a:t>-</a:t>
            </a:r>
            <a:r>
              <a:rPr lang="zh-CN" altLang="en-US" sz="2800" smtClean="0"/>
              <a:t>最大流问题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99"/>
                </a:solidFill>
              </a:rPr>
              <a:t>Max-flow min-cut theorem </a:t>
            </a:r>
            <a:r>
              <a:rPr lang="zh-CN" altLang="en-US" smtClean="0">
                <a:solidFill>
                  <a:srgbClr val="000099"/>
                </a:solidFill>
              </a:rPr>
              <a:t>最大流最小割定理</a:t>
            </a:r>
            <a:r>
              <a:rPr lang="en-US" altLang="zh-CN" smtClean="0">
                <a:solidFill>
                  <a:srgbClr val="000099"/>
                </a:solidFill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99"/>
                </a:solidFill>
              </a:rPr>
              <a:t>	The size of the max-flow in a network equals the capacity of the smallest </a:t>
            </a:r>
            <a:r>
              <a:rPr lang="en-US" altLang="zh-CN" sz="2600" smtClean="0"/>
              <a:t>(s,t)</a:t>
            </a:r>
            <a:r>
              <a:rPr lang="en-US" altLang="zh-CN" sz="2600" smtClean="0">
                <a:solidFill>
                  <a:srgbClr val="000099"/>
                </a:solidFill>
              </a:rPr>
              <a:t> - cut.  </a:t>
            </a:r>
            <a:r>
              <a:rPr lang="zh-CN" altLang="en-US" sz="2600" smtClean="0">
                <a:solidFill>
                  <a:srgbClr val="000099"/>
                </a:solidFill>
              </a:rPr>
              <a:t>网络两点间的最大流等于分割该两点需要的最小割量。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>
                <a:solidFill>
                  <a:srgbClr val="000099"/>
                </a:solidFill>
              </a:rPr>
              <a:t>任意最小割则考察所有两点间的最小割</a:t>
            </a:r>
          </a:p>
          <a:p>
            <a:pPr eaLnBrk="1" hangingPunct="1">
              <a:lnSpc>
                <a:spcPct val="90000"/>
              </a:lnSpc>
            </a:pPr>
            <a:endParaRPr lang="zh-CN" altLang="en-US" sz="260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solidFill>
                  <a:srgbClr val="000099"/>
                </a:solidFill>
              </a:rPr>
              <a:t>That’s the</a:t>
            </a:r>
            <a:r>
              <a:rPr lang="en-US" altLang="zh-CN" smtClean="0">
                <a:solidFill>
                  <a:srgbClr val="000099"/>
                </a:solidFill>
              </a:rPr>
              <a:t> </a:t>
            </a:r>
            <a:r>
              <a:rPr lang="en-US" altLang="zh-CN" sz="2600" b="1" smtClean="0">
                <a:solidFill>
                  <a:srgbClr val="000099"/>
                </a:solidFill>
              </a:rPr>
              <a:t>Ford-Fulkerson</a:t>
            </a:r>
            <a:r>
              <a:rPr lang="en-US" altLang="zh-CN" smtClean="0">
                <a:solidFill>
                  <a:srgbClr val="000099"/>
                </a:solidFill>
              </a:rPr>
              <a:t> </a:t>
            </a:r>
            <a:r>
              <a:rPr lang="en-US" altLang="zh-CN" sz="2600" smtClean="0">
                <a:solidFill>
                  <a:srgbClr val="000099"/>
                </a:solidFill>
              </a:rPr>
              <a:t>Alg.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99"/>
                </a:solidFill>
              </a:rPr>
              <a:t>Efficiency: every iteration – </a:t>
            </a:r>
            <a:r>
              <a:rPr lang="en-US" altLang="zh-CN" sz="2600" smtClean="0"/>
              <a:t>O(|E|)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99"/>
                </a:solidFill>
              </a:rPr>
              <a:t>But how many iterations?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>
                <a:solidFill>
                  <a:srgbClr val="000099"/>
                </a:solidFill>
              </a:rPr>
              <a:t>保证了每次迭代的效率，问题是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>
                <a:solidFill>
                  <a:srgbClr val="000099"/>
                </a:solidFill>
              </a:rPr>
              <a:t>迭代次数多大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89363"/>
            <a:ext cx="32400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Review: Max-Flow &amp; Min-Cut   </a:t>
            </a:r>
            <a:r>
              <a:rPr lang="zh-CN" altLang="en-US" sz="2800" smtClean="0"/>
              <a:t>最小割</a:t>
            </a:r>
            <a:r>
              <a:rPr lang="en-US" altLang="zh-CN" sz="2800" smtClean="0"/>
              <a:t>-</a:t>
            </a:r>
            <a:r>
              <a:rPr lang="zh-CN" altLang="en-US" sz="2800" smtClean="0"/>
              <a:t>最大流问题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9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Improvement </a:t>
            </a:r>
            <a:r>
              <a:rPr lang="zh-CN" altLang="en-US" sz="2400" dirty="0" smtClean="0">
                <a:solidFill>
                  <a:srgbClr val="000099"/>
                </a:solidFill>
              </a:rPr>
              <a:t>改进</a:t>
            </a:r>
            <a:r>
              <a:rPr lang="en-US" altLang="zh-CN" sz="2400" dirty="0" smtClean="0">
                <a:solidFill>
                  <a:srgbClr val="000099"/>
                </a:solidFill>
              </a:rPr>
              <a:t>: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Edmonds-Karp</a:t>
            </a:r>
            <a:r>
              <a:rPr lang="en-US" altLang="zh-CN" sz="2400" dirty="0" smtClean="0">
                <a:solidFill>
                  <a:srgbClr val="000099"/>
                </a:solidFill>
              </a:rPr>
              <a:t> Alg.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 marL="63500" indent="-63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Breadth-first to find shortest path of the residual network with no capacity  </a:t>
            </a:r>
            <a:r>
              <a:rPr lang="zh-CN" altLang="en-US" sz="2400" dirty="0" smtClean="0">
                <a:solidFill>
                  <a:srgbClr val="000099"/>
                </a:solidFill>
              </a:rPr>
              <a:t>不考虑流量对残留网进行广度优先搜索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l-GR" sz="1400" dirty="0" smtClean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l-GR" altLang="zh-CN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δ</a:t>
            </a:r>
            <a:r>
              <a:rPr lang="en-US" altLang="zh-CN" sz="1400" i="1" dirty="0" smtClean="0">
                <a:cs typeface="Arial" panose="020B0604020202020204" pitchFamily="34" charset="0"/>
              </a:rPr>
              <a:t>f</a:t>
            </a:r>
            <a:r>
              <a:rPr lang="en-US" altLang="zh-CN" sz="2400" i="1" dirty="0" smtClean="0"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cs typeface="Arial" panose="020B0604020202020204" pitchFamily="34" charset="0"/>
              </a:rPr>
              <a:t>u,v</a:t>
            </a:r>
            <a:r>
              <a:rPr lang="en-US" altLang="zh-CN" sz="2400" dirty="0" smtClean="0">
                <a:cs typeface="Arial" panose="020B0604020202020204" pitchFamily="34" charset="0"/>
              </a:rPr>
              <a:t>)</a:t>
            </a:r>
            <a:r>
              <a:rPr lang="en-US" altLang="zh-CN" sz="2400" dirty="0" smtClean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</a:rPr>
              <a:t> the shortest-path distance from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solidFill>
                  <a:srgbClr val="000099"/>
                </a:solidFill>
              </a:rPr>
              <a:t> to </a:t>
            </a:r>
            <a:r>
              <a:rPr lang="en-US" altLang="zh-CN" sz="2400" dirty="0" smtClean="0"/>
              <a:t>v</a:t>
            </a:r>
            <a:r>
              <a:rPr lang="en-US" altLang="zh-CN" sz="2400" dirty="0" smtClean="0">
                <a:solidFill>
                  <a:srgbClr val="000099"/>
                </a:solidFill>
              </a:rPr>
              <a:t> in </a:t>
            </a:r>
            <a:r>
              <a:rPr lang="en-US" altLang="zh-CN" sz="2400" dirty="0" smtClean="0"/>
              <a:t>G</a:t>
            </a:r>
            <a:r>
              <a:rPr lang="en-US" altLang="zh-CN" sz="1400" dirty="0" smtClean="0"/>
              <a:t>f</a:t>
            </a:r>
            <a:r>
              <a:rPr lang="en-US" altLang="zh-CN" sz="2400" dirty="0" smtClean="0"/>
              <a:t>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rgbClr val="000099"/>
                </a:solidFill>
              </a:rPr>
              <a:t>由此定义</a:t>
            </a:r>
            <a:r>
              <a:rPr lang="zh-CN" altLang="en-US" sz="2400" dirty="0">
                <a:solidFill>
                  <a:srgbClr val="000099"/>
                </a:solidFill>
              </a:rPr>
              <a:t>两</a:t>
            </a:r>
            <a:r>
              <a:rPr lang="zh-CN" altLang="en-US" sz="2400" dirty="0" smtClean="0">
                <a:solidFill>
                  <a:srgbClr val="000099"/>
                </a:solidFill>
              </a:rPr>
              <a:t>点间的最短距离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0099"/>
                </a:solidFill>
              </a:rPr>
              <a:t>Lemma</a:t>
            </a:r>
            <a:r>
              <a:rPr lang="en-US" altLang="zh-CN" sz="2400" dirty="0" smtClean="0">
                <a:solidFill>
                  <a:srgbClr val="000099"/>
                </a:solidFill>
              </a:rPr>
              <a:t>: the shortest-path distance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olidFill>
                  <a:srgbClr val="000099"/>
                </a:solidFill>
              </a:rPr>
              <a:t> in the residual network increases monotonically with each flow augmentation  </a:t>
            </a:r>
            <a:r>
              <a:rPr lang="zh-CN" altLang="en-US" sz="2400" dirty="0" smtClean="0">
                <a:solidFill>
                  <a:srgbClr val="000099"/>
                </a:solidFill>
              </a:rPr>
              <a:t>随着流量增加，残留网</a:t>
            </a:r>
            <a:r>
              <a:rPr lang="en-US" altLang="zh-CN" sz="2400" dirty="0" err="1" smtClean="0"/>
              <a:t>s,v</a:t>
            </a:r>
            <a:r>
              <a:rPr lang="zh-CN" altLang="en-US" sz="2400" dirty="0" smtClean="0">
                <a:solidFill>
                  <a:srgbClr val="000099"/>
                </a:solidFill>
              </a:rPr>
              <a:t>两点间的最短距离单调增长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-</a:t>
            </a:r>
            <a:r>
              <a:rPr lang="en-US" altLang="zh-CN" sz="2400" i="1" dirty="0" smtClean="0">
                <a:solidFill>
                  <a:srgbClr val="000099"/>
                </a:solidFill>
              </a:rPr>
              <a:t>critical edge</a:t>
            </a:r>
            <a:r>
              <a:rPr lang="en-US" altLang="zh-CN" sz="2400" dirty="0" smtClean="0">
                <a:solidFill>
                  <a:srgbClr val="000099"/>
                </a:solidFill>
              </a:rPr>
              <a:t>: residual capacity of  path 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olidFill>
                  <a:srgbClr val="000099"/>
                </a:solidFill>
              </a:rPr>
              <a:t> is the residual capacity of </a:t>
            </a:r>
            <a:r>
              <a:rPr lang="en-US" altLang="zh-CN" sz="2400" dirty="0" smtClean="0"/>
              <a:t>(u, v)   </a:t>
            </a:r>
            <a:r>
              <a:rPr lang="zh-CN" altLang="en-US" sz="2400" dirty="0" smtClean="0">
                <a:solidFill>
                  <a:srgbClr val="000099"/>
                </a:solidFill>
              </a:rPr>
              <a:t>边的剩余量就是路径的剩余量。有增长路径就有关键边，而每个关键边随着迭代消失。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Review: Max-Flow &amp; Min-Cut   </a:t>
            </a:r>
            <a:r>
              <a:rPr lang="zh-CN" altLang="en-US" sz="2800" smtClean="0"/>
              <a:t>最小割</a:t>
            </a:r>
            <a:r>
              <a:rPr lang="en-US" altLang="zh-CN" sz="2800" smtClean="0"/>
              <a:t>-</a:t>
            </a:r>
            <a:r>
              <a:rPr lang="zh-CN" altLang="en-US" sz="2800" smtClean="0"/>
              <a:t>最大流问题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9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How many times will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olidFill>
                  <a:srgbClr val="000099"/>
                </a:solidFill>
              </a:rPr>
              <a:t> be critical? – at most </a:t>
            </a:r>
            <a:r>
              <a:rPr lang="en-US" altLang="zh-CN" sz="2400" dirty="0" smtClean="0"/>
              <a:t>(|v|-2)/2</a:t>
            </a:r>
            <a:r>
              <a:rPr lang="en-US" altLang="zh-CN" sz="2400" dirty="0" smtClean="0">
                <a:solidFill>
                  <a:srgbClr val="000099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99"/>
                </a:solidFill>
              </a:rPr>
              <a:t>一条边成为关键边的次数有限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Proof:</a:t>
            </a:r>
            <a:endParaRPr lang="zh-CN" altLang="en-US" sz="24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f</a:t>
            </a:r>
            <a:r>
              <a:rPr lang="en-US" altLang="zh-CN" sz="2400" dirty="0" smtClean="0">
                <a:solidFill>
                  <a:srgbClr val="000099"/>
                </a:solidFill>
              </a:rPr>
              <a:t> : one augmentation with shortest path including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 ; 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f</a:t>
            </a:r>
            <a:r>
              <a:rPr lang="en-US" altLang="zh-CN" sz="2400" dirty="0"/>
              <a:t>’</a:t>
            </a:r>
            <a:r>
              <a:rPr lang="en-US" altLang="zh-CN" sz="2400" dirty="0">
                <a:solidFill>
                  <a:srgbClr val="000099"/>
                </a:solidFill>
              </a:rPr>
              <a:t> : </a:t>
            </a:r>
            <a:r>
              <a:rPr lang="en-US" altLang="zh-CN" sz="2400" dirty="0" smtClean="0">
                <a:solidFill>
                  <a:srgbClr val="000099"/>
                </a:solidFill>
              </a:rPr>
              <a:t>the </a:t>
            </a:r>
            <a:r>
              <a:rPr lang="en-US" altLang="zh-CN" sz="2400" dirty="0">
                <a:solidFill>
                  <a:srgbClr val="000099"/>
                </a:solidFill>
              </a:rPr>
              <a:t>next </a:t>
            </a:r>
            <a:r>
              <a:rPr lang="en-US" altLang="zh-CN" sz="2400" dirty="0" smtClean="0">
                <a:solidFill>
                  <a:srgbClr val="000099"/>
                </a:solidFill>
              </a:rPr>
              <a:t>augmentation with shortest </a:t>
            </a:r>
            <a:r>
              <a:rPr lang="en-US" altLang="zh-CN" sz="2400" dirty="0">
                <a:solidFill>
                  <a:srgbClr val="000099"/>
                </a:solidFill>
              </a:rPr>
              <a:t>path </a:t>
            </a:r>
            <a:r>
              <a:rPr lang="en-US" altLang="zh-CN" sz="2400" dirty="0" smtClean="0">
                <a:solidFill>
                  <a:srgbClr val="000099"/>
                </a:solidFill>
              </a:rPr>
              <a:t>including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v,u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</a:rPr>
              <a:t>; 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:(u,v)→f’:(v,u)→f’’:(</a:t>
            </a:r>
            <a:r>
              <a:rPr lang="en-US" altLang="zh-CN" sz="2400" dirty="0"/>
              <a:t>u,v) → …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33750"/>
            <a:ext cx="324167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27648"/>
            <a:ext cx="3600450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Review: Max-Flow &amp; Min-Cut   </a:t>
            </a:r>
            <a:r>
              <a:rPr lang="zh-CN" altLang="en-US" sz="2800" smtClean="0"/>
              <a:t>最小割</a:t>
            </a:r>
            <a:r>
              <a:rPr lang="en-US" altLang="zh-CN" sz="2800" smtClean="0"/>
              <a:t>-</a:t>
            </a:r>
            <a:r>
              <a:rPr lang="zh-CN" altLang="en-US" sz="2800" smtClean="0"/>
              <a:t>最大流问题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3"/>
            <a:ext cx="8229600" cy="464614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There are </a:t>
            </a:r>
            <a:r>
              <a:rPr lang="en-US" altLang="zh-CN" sz="2400" dirty="0" smtClean="0"/>
              <a:t>O(|E|)</a:t>
            </a:r>
            <a:r>
              <a:rPr lang="en-US" altLang="zh-CN" sz="2400" dirty="0" smtClean="0">
                <a:solidFill>
                  <a:srgbClr val="000099"/>
                </a:solidFill>
              </a:rPr>
              <a:t> pairs of vertices can have an edge, to be critical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99"/>
                </a:solidFill>
              </a:rPr>
              <a:t>总共就这么多边，迭代次数上限就是所有可能的关键边数量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An iteration that a critical edge perishes: </a:t>
            </a:r>
            <a:r>
              <a:rPr lang="en-US" altLang="zh-CN" sz="2400" dirty="0" smtClean="0"/>
              <a:t>O(|V|)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The max complexity of finding the max-flow between a pair of source and sink nodes: </a:t>
            </a:r>
            <a:r>
              <a:rPr lang="en-US" altLang="zh-CN" sz="2400" dirty="0"/>
              <a:t>O(|V</a:t>
            </a:r>
            <a:r>
              <a:rPr lang="en-US" altLang="zh-CN" sz="2400" dirty="0" smtClean="0"/>
              <a:t>||</a:t>
            </a:r>
            <a:r>
              <a:rPr lang="en-US" altLang="zh-CN" sz="2400" dirty="0"/>
              <a:t>E|</a:t>
            </a:r>
            <a:r>
              <a:rPr lang="en-US" altLang="zh-CN" sz="2400" dirty="0" smtClean="0"/>
              <a:t>)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The complexity </a:t>
            </a:r>
            <a:r>
              <a:rPr lang="en-US" altLang="zh-CN" sz="2400" dirty="0">
                <a:solidFill>
                  <a:srgbClr val="000099"/>
                </a:solidFill>
              </a:rPr>
              <a:t>of </a:t>
            </a:r>
            <a:r>
              <a:rPr lang="en-US" altLang="zh-CN" sz="2400" dirty="0" smtClean="0">
                <a:solidFill>
                  <a:srgbClr val="000099"/>
                </a:solidFill>
              </a:rPr>
              <a:t>finding the max-flow or the min-cut in the graph (between any pair) is : </a:t>
            </a:r>
            <a:r>
              <a:rPr lang="en-US" altLang="zh-CN" sz="2400" dirty="0"/>
              <a:t>O(|</a:t>
            </a:r>
            <a:r>
              <a:rPr lang="en-US" altLang="zh-CN" sz="2400" dirty="0" smtClean="0"/>
              <a:t>V|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|E|)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44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/>
            <a:r>
              <a:rPr lang="zh-CN" altLang="en-US" sz="2400"/>
              <a:t>多项式乘法与</a:t>
            </a:r>
            <a:r>
              <a:rPr lang="en-US" altLang="zh-CN" sz="2400"/>
              <a:t>FFT</a:t>
            </a:r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r>
              <a:rPr lang="zh-CN" altLang="en-US" sz="2000"/>
              <a:t>直接算的复杂度是</a:t>
            </a:r>
            <a:r>
              <a:rPr lang="el-GR" altLang="zh-CN" sz="2000">
                <a:cs typeface="Arial" panose="020B0604020202020204" pitchFamily="34" charset="0"/>
              </a:rPr>
              <a:t>Θ</a:t>
            </a:r>
            <a:r>
              <a:rPr lang="en-US" altLang="zh-CN" sz="2000">
                <a:cs typeface="Arial" panose="020B0604020202020204" pitchFamily="34" charset="0"/>
              </a:rPr>
              <a:t>(d^2)</a:t>
            </a:r>
            <a:endParaRPr lang="el-GR" altLang="zh-CN" sz="2000"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zh-CN" altLang="en-US" sz="2000"/>
              <a:t>不过，一个最高阶为</a:t>
            </a:r>
            <a:r>
              <a:rPr lang="en-US" altLang="zh-CN" sz="2000"/>
              <a:t>d</a:t>
            </a:r>
            <a:r>
              <a:rPr lang="zh-CN" altLang="en-US" sz="2000"/>
              <a:t>的多项式可以用</a:t>
            </a:r>
            <a:r>
              <a:rPr lang="en-US" altLang="zh-CN" sz="2000"/>
              <a:t>d+1</a:t>
            </a:r>
            <a:r>
              <a:rPr lang="zh-CN" altLang="en-US" sz="2000"/>
              <a:t>个系数来决定，也可以用</a:t>
            </a:r>
            <a:r>
              <a:rPr lang="en-US" altLang="zh-CN" sz="2000"/>
              <a:t>d+1</a:t>
            </a:r>
            <a:r>
              <a:rPr lang="zh-CN" altLang="en-US" sz="2000"/>
              <a:t>个不同的点来决定，如：</a:t>
            </a:r>
            <a:r>
              <a:rPr lang="en-US" altLang="zh-CN" sz="2000"/>
              <a:t>(x</a:t>
            </a:r>
            <a:r>
              <a:rPr lang="en-US" altLang="zh-CN" sz="1000"/>
              <a:t>0</a:t>
            </a:r>
            <a:r>
              <a:rPr lang="en-US" altLang="zh-CN" sz="2000"/>
              <a:t>,A(x</a:t>
            </a:r>
            <a:r>
              <a:rPr lang="en-US" altLang="zh-CN" sz="1000"/>
              <a:t>0</a:t>
            </a:r>
            <a:r>
              <a:rPr lang="en-US" altLang="zh-CN" sz="2000"/>
              <a:t>))…(x</a:t>
            </a:r>
            <a:r>
              <a:rPr lang="en-US" altLang="zh-CN" sz="1000"/>
              <a:t>d</a:t>
            </a:r>
            <a:r>
              <a:rPr lang="en-US" altLang="zh-CN" sz="2000"/>
              <a:t>,A(x</a:t>
            </a:r>
            <a:r>
              <a:rPr lang="en-US" altLang="zh-CN" sz="1000"/>
              <a:t>d</a:t>
            </a:r>
            <a:r>
              <a:rPr lang="en-US" altLang="zh-CN" sz="2000"/>
              <a:t>))</a:t>
            </a:r>
            <a:r>
              <a:rPr lang="zh-CN" altLang="en-US" sz="2000"/>
              <a:t>。于是可以由一个赋值</a:t>
            </a:r>
            <a:r>
              <a:rPr lang="en-US" altLang="zh-CN" sz="2000"/>
              <a:t>——</a:t>
            </a:r>
            <a:r>
              <a:rPr lang="zh-CN" altLang="en-US" sz="2000"/>
              <a:t>插值转换来求得。</a:t>
            </a:r>
          </a:p>
          <a:p>
            <a:pPr marL="0" indent="0">
              <a:buFontTx/>
              <a:buNone/>
            </a:pPr>
            <a:endParaRPr lang="zh-CN" altLang="en-US" sz="2000"/>
          </a:p>
          <a:p>
            <a:pPr marL="0" indent="0">
              <a:buFontTx/>
              <a:buNone/>
            </a:pPr>
            <a:endParaRPr lang="zh-CN" altLang="en-US" sz="2000"/>
          </a:p>
          <a:p>
            <a:pPr marL="0" indent="0">
              <a:buFontTx/>
              <a:buNone/>
            </a:pPr>
            <a:endParaRPr lang="zh-CN" altLang="en-US" sz="2000"/>
          </a:p>
          <a:p>
            <a:pPr marL="0" indent="0">
              <a:buFontTx/>
              <a:buNone/>
            </a:pPr>
            <a:endParaRPr lang="zh-CN" altLang="en-US" sz="2000"/>
          </a:p>
          <a:p>
            <a:pPr marL="0" indent="0">
              <a:buFontTx/>
              <a:buNone/>
            </a:pPr>
            <a:r>
              <a:rPr lang="zh-CN" altLang="en-US" sz="2000"/>
              <a:t>我们可以赋这样的值：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6767512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48958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467995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6769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661025"/>
            <a:ext cx="30956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2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200"/>
              <a:t>按照系数的奇偶，可以将多项式拆分成关于</a:t>
            </a:r>
            <a:r>
              <a:rPr lang="en-US" altLang="zh-CN" sz="2200"/>
              <a:t>x^2</a:t>
            </a:r>
            <a:r>
              <a:rPr lang="zh-CN" altLang="en-US" sz="2200"/>
              <a:t>的</a:t>
            </a:r>
            <a:r>
              <a:rPr lang="en-US" altLang="zh-CN" sz="2200"/>
              <a:t>d/2</a:t>
            </a:r>
            <a:r>
              <a:rPr lang="zh-CN" altLang="en-US" sz="2200"/>
              <a:t>阶的</a:t>
            </a:r>
            <a:r>
              <a:rPr lang="en-US" altLang="zh-CN" sz="2200"/>
              <a:t>2</a:t>
            </a:r>
            <a:r>
              <a:rPr lang="zh-CN" altLang="en-US" sz="2200"/>
              <a:t>个多项式</a:t>
            </a:r>
          </a:p>
          <a:p>
            <a:pPr marL="0" indent="0">
              <a:buFontTx/>
              <a:buNone/>
            </a:pPr>
            <a:endParaRPr lang="zh-CN" altLang="en-US" sz="2200"/>
          </a:p>
          <a:p>
            <a:pPr marL="0" indent="0">
              <a:buFontTx/>
              <a:buNone/>
            </a:pPr>
            <a:endParaRPr lang="zh-CN" altLang="en-US" sz="2200"/>
          </a:p>
          <a:p>
            <a:pPr marL="0" indent="0">
              <a:buFontTx/>
              <a:buNone/>
            </a:pPr>
            <a:endParaRPr lang="zh-CN" altLang="en-US" sz="2200"/>
          </a:p>
          <a:p>
            <a:pPr marL="0" indent="0">
              <a:buFontTx/>
              <a:buNone/>
            </a:pPr>
            <a:r>
              <a:rPr lang="zh-CN" altLang="en-US" sz="2200"/>
              <a:t>如果这个过程能一直持续，即不断分解为</a:t>
            </a:r>
            <a:r>
              <a:rPr lang="en-US" altLang="zh-CN" sz="2200"/>
              <a:t>2</a:t>
            </a:r>
            <a:r>
              <a:rPr lang="zh-CN" altLang="en-US" sz="2200"/>
              <a:t>个一半的阶的多项式，则将有：</a:t>
            </a:r>
            <a:r>
              <a:rPr lang="en-US" altLang="zh-CN" sz="2200"/>
              <a:t>T(n)=2T(n/2)+O(n)</a:t>
            </a:r>
            <a:r>
              <a:rPr lang="zh-CN" altLang="en-US" sz="2200"/>
              <a:t>，得到</a:t>
            </a:r>
            <a:r>
              <a:rPr lang="en-US" altLang="zh-CN" sz="2200"/>
              <a:t>O(n log n)</a:t>
            </a:r>
          </a:p>
          <a:p>
            <a:pPr marL="0" indent="0">
              <a:buFontTx/>
              <a:buNone/>
            </a:pPr>
            <a:r>
              <a:rPr lang="zh-CN" altLang="en-US" sz="2200"/>
              <a:t>但是要让</a:t>
            </a:r>
            <a:r>
              <a:rPr lang="en-US" altLang="zh-CN" sz="2200"/>
              <a:t>x^2</a:t>
            </a:r>
            <a:r>
              <a:rPr lang="zh-CN" altLang="en-US" sz="2200"/>
              <a:t>为负，只能用复数</a:t>
            </a:r>
          </a:p>
          <a:p>
            <a:pPr marL="0" indent="0">
              <a:buFontTx/>
              <a:buNone/>
            </a:pPr>
            <a:endParaRPr lang="zh-CN" altLang="en-US" sz="2200"/>
          </a:p>
          <a:p>
            <a:pPr marL="0" indent="0">
              <a:buFontTx/>
              <a:buNone/>
            </a:pPr>
            <a:r>
              <a:rPr lang="zh-CN" altLang="en-US" sz="2200"/>
              <a:t>令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=e^(2</a:t>
            </a:r>
            <a:r>
              <a:rPr lang="el-GR" altLang="zh-CN" sz="2200">
                <a:cs typeface="Arial" panose="020B0604020202020204" pitchFamily="34" charset="0"/>
              </a:rPr>
              <a:t>π</a:t>
            </a:r>
            <a:r>
              <a:rPr lang="en-US" altLang="zh-CN" sz="2200">
                <a:cs typeface="Arial" panose="020B0604020202020204" pitchFamily="34" charset="0"/>
              </a:rPr>
              <a:t>i/n)</a:t>
            </a:r>
            <a:r>
              <a:rPr lang="zh-CN" altLang="en-US" sz="2200">
                <a:cs typeface="Arial" panose="020B0604020202020204" pitchFamily="34" charset="0"/>
              </a:rPr>
              <a:t>，其中</a:t>
            </a:r>
            <a:r>
              <a:rPr lang="en-US" altLang="zh-CN" sz="2200">
                <a:cs typeface="Arial" panose="020B0604020202020204" pitchFamily="34" charset="0"/>
              </a:rPr>
              <a:t>n</a:t>
            </a:r>
            <a:r>
              <a:rPr lang="zh-CN" altLang="en-US" sz="2200">
                <a:cs typeface="Arial" panose="020B0604020202020204" pitchFamily="34" charset="0"/>
              </a:rPr>
              <a:t>为偶数，则在序列</a:t>
            </a:r>
            <a:r>
              <a:rPr lang="en-US" altLang="zh-CN" sz="2200">
                <a:cs typeface="Arial" panose="020B0604020202020204" pitchFamily="34" charset="0"/>
              </a:rPr>
              <a:t>1, 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, 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^2,…, 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^(n-1)</a:t>
            </a:r>
            <a:r>
              <a:rPr lang="zh-CN" altLang="en-US" sz="2200">
                <a:cs typeface="Arial" panose="020B0604020202020204" pitchFamily="34" charset="0"/>
              </a:rPr>
              <a:t>中， 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^j</a:t>
            </a:r>
            <a:r>
              <a:rPr lang="zh-CN" altLang="en-US" sz="2200">
                <a:cs typeface="Arial" panose="020B0604020202020204" pitchFamily="34" charset="0"/>
              </a:rPr>
              <a:t>与</a:t>
            </a:r>
            <a:r>
              <a:rPr lang="el-GR" altLang="zh-CN" sz="2200">
                <a:cs typeface="Arial" panose="020B0604020202020204" pitchFamily="34" charset="0"/>
              </a:rPr>
              <a:t>ω</a:t>
            </a:r>
            <a:r>
              <a:rPr lang="en-US" altLang="zh-CN" sz="2200">
                <a:cs typeface="Arial" panose="020B0604020202020204" pitchFamily="34" charset="0"/>
              </a:rPr>
              <a:t>^(n/2+j)</a:t>
            </a:r>
            <a:r>
              <a:rPr lang="zh-CN" altLang="en-US" sz="2200">
                <a:cs typeface="Arial" panose="020B0604020202020204" pitchFamily="34" charset="0"/>
              </a:rPr>
              <a:t>互为正负对（加和为</a:t>
            </a:r>
            <a:r>
              <a:rPr lang="en-US" altLang="zh-CN" sz="2200">
                <a:cs typeface="Arial" panose="020B0604020202020204" pitchFamily="34" charset="0"/>
              </a:rPr>
              <a:t>0</a:t>
            </a:r>
            <a:r>
              <a:rPr lang="zh-CN" altLang="en-US" sz="2200">
                <a:cs typeface="Arial" panose="020B0604020202020204" pitchFamily="34" charset="0"/>
              </a:rPr>
              <a:t>），其中</a:t>
            </a:r>
            <a:r>
              <a:rPr lang="en-US" altLang="zh-CN" sz="2200">
                <a:cs typeface="Arial" panose="020B0604020202020204" pitchFamily="34" charset="0"/>
              </a:rPr>
              <a:t>j</a:t>
            </a:r>
            <a:r>
              <a:rPr lang="zh-CN" altLang="en-US" sz="2200">
                <a:cs typeface="Arial" panose="020B0604020202020204" pitchFamily="34" charset="0"/>
              </a:rPr>
              <a:t>：</a:t>
            </a:r>
            <a:r>
              <a:rPr lang="en-US" altLang="zh-CN" sz="2200">
                <a:cs typeface="Arial" panose="020B0604020202020204" pitchFamily="34" charset="0"/>
              </a:rPr>
              <a:t>0</a:t>
            </a:r>
            <a:r>
              <a:rPr lang="en-US" altLang="zh-CN" sz="2200"/>
              <a:t>…</a:t>
            </a:r>
            <a:r>
              <a:rPr lang="en-US" altLang="zh-CN" sz="2200">
                <a:cs typeface="Arial" panose="020B0604020202020204" pitchFamily="34" charset="0"/>
              </a:rPr>
              <a:t>n/2-1</a:t>
            </a:r>
          </a:p>
          <a:p>
            <a:pPr marL="0" indent="0">
              <a:buFontTx/>
              <a:buNone/>
            </a:pPr>
            <a:r>
              <a:rPr lang="zh-CN" altLang="en-US" sz="2200">
                <a:cs typeface="Arial" panose="020B0604020202020204" pitchFamily="34" charset="0"/>
              </a:rPr>
              <a:t>在将任何一个正负对平方以后，它们还是一个正负对，只需要把</a:t>
            </a:r>
            <a:r>
              <a:rPr lang="en-US" altLang="zh-CN" sz="2200">
                <a:cs typeface="Arial" panose="020B0604020202020204" pitchFamily="34" charset="0"/>
              </a:rPr>
              <a:t>n</a:t>
            </a:r>
            <a:r>
              <a:rPr lang="zh-CN" altLang="en-US" sz="2200">
                <a:cs typeface="Arial" panose="020B0604020202020204" pitchFamily="34" charset="0"/>
              </a:rPr>
              <a:t>次根换成</a:t>
            </a:r>
            <a:r>
              <a:rPr lang="en-US" altLang="zh-CN" sz="2200">
                <a:cs typeface="Arial" panose="020B0604020202020204" pitchFamily="34" charset="0"/>
              </a:rPr>
              <a:t>n/2</a:t>
            </a:r>
            <a:r>
              <a:rPr lang="zh-CN" altLang="en-US" sz="2200">
                <a:cs typeface="Arial" panose="020B0604020202020204" pitchFamily="34" charset="0"/>
              </a:rPr>
              <a:t>次根。</a:t>
            </a:r>
          </a:p>
          <a:p>
            <a:pPr marL="0" indent="0">
              <a:buFontTx/>
              <a:buNone/>
            </a:pPr>
            <a:r>
              <a:rPr lang="zh-CN" altLang="en-US" sz="2200">
                <a:cs typeface="Arial" panose="020B0604020202020204" pitchFamily="34" charset="0"/>
              </a:rPr>
              <a:t>令</a:t>
            </a:r>
            <a:r>
              <a:rPr lang="en-US" altLang="zh-CN" sz="2200">
                <a:cs typeface="Arial" panose="020B0604020202020204" pitchFamily="34" charset="0"/>
              </a:rPr>
              <a:t>n</a:t>
            </a:r>
            <a:r>
              <a:rPr lang="zh-CN" altLang="en-US" sz="2200">
                <a:cs typeface="Arial" panose="020B0604020202020204" pitchFamily="34" charset="0"/>
              </a:rPr>
              <a:t>为</a:t>
            </a:r>
            <a:r>
              <a:rPr lang="en-US" altLang="zh-CN" sz="2200">
                <a:cs typeface="Arial" panose="020B0604020202020204" pitchFamily="34" charset="0"/>
              </a:rPr>
              <a:t>2^k</a:t>
            </a:r>
            <a:r>
              <a:rPr lang="zh-CN" altLang="en-US" sz="2200">
                <a:cs typeface="Arial" panose="020B0604020202020204" pitchFamily="34" charset="0"/>
              </a:rPr>
              <a:t>，于是前述分治算法可以成立。</a:t>
            </a:r>
            <a:endParaRPr lang="zh-CN" altLang="el-GR" sz="2200">
              <a:cs typeface="Arial" panose="020B0604020202020204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31686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28775"/>
            <a:ext cx="3887787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marL="0" indent="0"/>
            <a:r>
              <a:rPr lang="en-US" altLang="zh-CN" sz="2400"/>
              <a:t>Fast Fourier transformation</a:t>
            </a:r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endParaRPr lang="en-US" altLang="zh-CN" sz="2000"/>
          </a:p>
          <a:p>
            <a:pPr marL="0" indent="0">
              <a:buFontTx/>
              <a:buNone/>
            </a:pPr>
            <a:r>
              <a:rPr lang="zh-CN" altLang="en-US" sz="2000"/>
              <a:t>在把系数表示法转换成点表示法并相乘后，还需要</a:t>
            </a:r>
            <a:r>
              <a:rPr lang="en-US" altLang="zh-CN" sz="2000"/>
              <a:t>interpolation</a:t>
            </a:r>
            <a:r>
              <a:rPr lang="zh-CN" altLang="en-US" sz="2000"/>
              <a:t>，再转换为系数表示。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7057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8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r>
              <a:rPr lang="en-US" altLang="zh-CN" sz="2400"/>
              <a:t>Interpolation</a:t>
            </a:r>
            <a:r>
              <a:rPr lang="zh-CN" altLang="en-US" sz="2400"/>
              <a:t>通过逆矩阵来实现</a:t>
            </a:r>
          </a:p>
          <a:p>
            <a:pPr>
              <a:buFontTx/>
              <a:buNone/>
            </a:pPr>
            <a:r>
              <a:rPr lang="en-US" altLang="zh-CN" sz="2000"/>
              <a:t>Vandermonde determinants: {x</a:t>
            </a:r>
            <a:r>
              <a:rPr lang="en-US" altLang="zh-CN" sz="1200"/>
              <a:t>i</a:t>
            </a:r>
            <a:r>
              <a:rPr lang="en-US" altLang="zh-CN" sz="2000"/>
              <a:t>}</a:t>
            </a:r>
            <a:r>
              <a:rPr lang="zh-CN" altLang="en-US" sz="2000"/>
              <a:t>不同，矩阵可逆</a:t>
            </a: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注意</a:t>
            </a:r>
            <a:r>
              <a:rPr lang="en-US" altLang="zh-CN" sz="2000"/>
              <a:t>M</a:t>
            </a:r>
            <a:r>
              <a:rPr lang="en-US" altLang="zh-CN" sz="1400"/>
              <a:t>n</a:t>
            </a:r>
            <a:r>
              <a:rPr lang="en-US" altLang="zh-CN" sz="2000"/>
              <a:t>(</a:t>
            </a:r>
            <a:r>
              <a:rPr lang="el-GR" altLang="zh-CN" sz="2000">
                <a:cs typeface="Arial" panose="020B0604020202020204" pitchFamily="34" charset="0"/>
              </a:rPr>
              <a:t>ω</a:t>
            </a:r>
            <a:r>
              <a:rPr lang="en-US" altLang="zh-CN" sz="2000"/>
              <a:t>)</a:t>
            </a:r>
            <a:r>
              <a:rPr lang="zh-CN" altLang="en-US" sz="2000"/>
              <a:t>是一个正交阵，有：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53276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73463"/>
            <a:ext cx="511175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141663"/>
            <a:ext cx="2663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1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92150"/>
            <a:ext cx="7488237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9750" y="4868863"/>
            <a:ext cx="7848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1963-65   John Tukey and John Cooley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1805        Gauss written in Latin</a:t>
            </a:r>
          </a:p>
        </p:txBody>
      </p:sp>
    </p:spTree>
    <p:extLst>
      <p:ext uri="{BB962C8B-B14F-4D97-AF65-F5344CB8AC3E}">
        <p14:creationId xmlns:p14="http://schemas.microsoft.com/office/powerpoint/2010/main" val="5700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540750" cy="50323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2"/>
                </a:solidFill>
              </a:rPr>
              <a:t>Review: Max-Flow &amp; Min-Cut   </a:t>
            </a:r>
            <a:r>
              <a:rPr lang="zh-CN" altLang="en-US" sz="2400" dirty="0" smtClean="0">
                <a:solidFill>
                  <a:schemeClr val="tx2"/>
                </a:solidFill>
              </a:rPr>
              <a:t>最小割</a:t>
            </a:r>
            <a:r>
              <a:rPr lang="en-US" altLang="zh-CN" sz="2400" dirty="0" smtClean="0">
                <a:solidFill>
                  <a:schemeClr val="tx2"/>
                </a:solidFill>
              </a:rPr>
              <a:t>-</a:t>
            </a:r>
            <a:r>
              <a:rPr lang="zh-CN" altLang="en-US" sz="2400" dirty="0" smtClean="0">
                <a:solidFill>
                  <a:schemeClr val="tx2"/>
                </a:solidFill>
              </a:rPr>
              <a:t>最大流问题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69342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23850" y="3141663"/>
            <a:ext cx="83518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99"/>
                </a:solidFill>
              </a:rPr>
              <a:t>A </a:t>
            </a:r>
            <a:r>
              <a:rPr lang="en-US" altLang="zh-CN" sz="2000" dirty="0">
                <a:solidFill>
                  <a:srgbClr val="000099"/>
                </a:solidFill>
              </a:rPr>
              <a:t>directed graph </a:t>
            </a:r>
            <a:r>
              <a:rPr lang="en-US" altLang="zh-CN" sz="2000" dirty="0"/>
              <a:t>G = (V,E)</a:t>
            </a:r>
            <a:r>
              <a:rPr lang="en-US" altLang="zh-CN" sz="2000" dirty="0">
                <a:solidFill>
                  <a:srgbClr val="000099"/>
                </a:solidFill>
              </a:rPr>
              <a:t> , two special nodes </a:t>
            </a:r>
            <a:r>
              <a:rPr lang="en-US" altLang="zh-CN" sz="2000" dirty="0"/>
              <a:t>s, t </a:t>
            </a:r>
            <a:r>
              <a:rPr lang="en-US" altLang="en-US" sz="2000" dirty="0"/>
              <a:t>∈</a:t>
            </a:r>
            <a:r>
              <a:rPr lang="en-US" altLang="zh-CN" sz="2000" dirty="0"/>
              <a:t>V</a:t>
            </a:r>
            <a:r>
              <a:rPr lang="en-US" altLang="zh-CN" sz="2000" dirty="0">
                <a:solidFill>
                  <a:srgbClr val="000099"/>
                </a:solidFill>
              </a:rPr>
              <a:t> , source and sink of </a:t>
            </a:r>
            <a:r>
              <a:rPr lang="en-US" altLang="zh-CN" sz="2000" dirty="0"/>
              <a:t>G</a:t>
            </a:r>
            <a:r>
              <a:rPr lang="en-US" altLang="zh-CN" sz="2000" dirty="0">
                <a:solidFill>
                  <a:srgbClr val="000099"/>
                </a:solidFill>
              </a:rPr>
              <a:t>; and capacities </a:t>
            </a:r>
            <a:r>
              <a:rPr lang="en-US" altLang="zh-CN" sz="2000" dirty="0" err="1"/>
              <a:t>c</a:t>
            </a:r>
            <a:r>
              <a:rPr lang="en-US" altLang="zh-CN" sz="1200" dirty="0" err="1"/>
              <a:t>e</a:t>
            </a:r>
            <a:r>
              <a:rPr lang="en-US" altLang="zh-CN" sz="2000" dirty="0"/>
              <a:t> &gt; 0</a:t>
            </a:r>
            <a:r>
              <a:rPr lang="en-US" altLang="zh-CN" sz="2000" dirty="0">
                <a:solidFill>
                  <a:srgbClr val="000099"/>
                </a:solidFill>
              </a:rPr>
              <a:t> on the edges  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99"/>
                </a:solidFill>
              </a:rPr>
              <a:t>有向图</a:t>
            </a:r>
            <a:r>
              <a:rPr lang="zh-CN" altLang="en-US" sz="2000" dirty="0">
                <a:solidFill>
                  <a:srgbClr val="000099"/>
                </a:solidFill>
              </a:rPr>
              <a:t>，源点和汇点，及每条边的容量权重，满足条件：</a:t>
            </a:r>
          </a:p>
          <a:p>
            <a:pPr eaLnBrk="1" hangingPunct="1"/>
            <a:r>
              <a:rPr lang="en-US" altLang="zh-CN" sz="2000" dirty="0">
                <a:solidFill>
                  <a:srgbClr val="000099"/>
                </a:solidFill>
              </a:rPr>
              <a:t>1. </a:t>
            </a:r>
            <a:r>
              <a:rPr lang="en-US" altLang="zh-CN" sz="2000" dirty="0"/>
              <a:t>0 ≤</a:t>
            </a:r>
            <a:r>
              <a:rPr lang="en-US" altLang="zh-CN" sz="2000" dirty="0" err="1"/>
              <a:t>f</a:t>
            </a:r>
            <a:r>
              <a:rPr lang="en-US" altLang="zh-CN" sz="1200" dirty="0" err="1"/>
              <a:t>e</a:t>
            </a:r>
            <a:r>
              <a:rPr lang="en-US" altLang="zh-CN" sz="2000" dirty="0"/>
              <a:t> ≤</a:t>
            </a:r>
            <a:r>
              <a:rPr lang="en-US" altLang="zh-CN" sz="2000" dirty="0" err="1"/>
              <a:t>c</a:t>
            </a:r>
            <a:r>
              <a:rPr lang="en-US" altLang="zh-CN" sz="1200" dirty="0" err="1"/>
              <a:t>e</a:t>
            </a:r>
            <a:r>
              <a:rPr lang="en-US" altLang="zh-CN" sz="1200" dirty="0"/>
              <a:t>  </a:t>
            </a:r>
            <a:r>
              <a:rPr lang="en-US" altLang="zh-CN" sz="2000" dirty="0">
                <a:solidFill>
                  <a:srgbClr val="000099"/>
                </a:solidFill>
              </a:rPr>
              <a:t> </a:t>
            </a:r>
            <a:r>
              <a:rPr lang="zh-CN" altLang="en-US" sz="2000" dirty="0">
                <a:solidFill>
                  <a:srgbClr val="000099"/>
                </a:solidFill>
              </a:rPr>
              <a:t>每边不超容量</a:t>
            </a:r>
            <a:endParaRPr lang="zh-CN" altLang="en-US" sz="2000" dirty="0"/>
          </a:p>
          <a:p>
            <a:pPr eaLnBrk="1" hangingPunct="1"/>
            <a:r>
              <a:rPr lang="en-US" altLang="zh-CN" sz="2000" dirty="0">
                <a:solidFill>
                  <a:srgbClr val="000099"/>
                </a:solidFill>
              </a:rPr>
              <a:t>2. For all nodes </a:t>
            </a:r>
            <a:r>
              <a:rPr lang="en-US" altLang="zh-CN" sz="2000" dirty="0"/>
              <a:t>u</a:t>
            </a:r>
            <a:r>
              <a:rPr lang="en-US" altLang="zh-CN" sz="2000" dirty="0">
                <a:solidFill>
                  <a:srgbClr val="000099"/>
                </a:solidFill>
              </a:rPr>
              <a:t> except</a:t>
            </a:r>
            <a:r>
              <a:rPr lang="en-US" altLang="zh-CN" sz="2000" dirty="0"/>
              <a:t> s</a:t>
            </a:r>
            <a:r>
              <a:rPr lang="en-US" altLang="zh-CN" sz="2000" dirty="0">
                <a:solidFill>
                  <a:srgbClr val="000099"/>
                </a:solidFill>
              </a:rPr>
              <a:t> and </a:t>
            </a:r>
            <a:r>
              <a:rPr lang="en-US" altLang="zh-CN" sz="2000" dirty="0"/>
              <a:t>t, </a:t>
            </a:r>
            <a:r>
              <a:rPr lang="en-US" altLang="zh-CN" sz="2000" dirty="0">
                <a:solidFill>
                  <a:srgbClr val="000099"/>
                </a:solidFill>
              </a:rPr>
              <a:t>the amount of flow entering</a:t>
            </a:r>
            <a:r>
              <a:rPr lang="en-US" altLang="zh-CN" sz="2000" dirty="0"/>
              <a:t> u </a:t>
            </a:r>
            <a:r>
              <a:rPr lang="en-US" altLang="zh-CN" sz="2000" dirty="0">
                <a:solidFill>
                  <a:srgbClr val="000099"/>
                </a:solidFill>
              </a:rPr>
              <a:t>equals the amount leaving</a:t>
            </a:r>
            <a:r>
              <a:rPr lang="en-US" altLang="zh-CN" sz="2000" dirty="0"/>
              <a:t> u  </a:t>
            </a:r>
            <a:r>
              <a:rPr lang="zh-CN" altLang="en-US" sz="2000" dirty="0">
                <a:solidFill>
                  <a:srgbClr val="000099"/>
                </a:solidFill>
              </a:rPr>
              <a:t>对一个节点，出入量相等</a:t>
            </a:r>
          </a:p>
          <a:p>
            <a:pPr eaLnBrk="1" hangingPunct="1"/>
            <a:endParaRPr lang="en-US" altLang="zh-CN" sz="2000" dirty="0">
              <a:solidFill>
                <a:srgbClr val="000099"/>
              </a:solidFill>
            </a:endParaRP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170488"/>
            <a:ext cx="30241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4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549275"/>
            <a:ext cx="5999163" cy="5759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99"/>
                </a:solidFill>
              </a:rPr>
              <a:t>Start with zero flow.  </a:t>
            </a:r>
            <a:r>
              <a:rPr lang="zh-CN" altLang="en-US" sz="2200" dirty="0" smtClean="0">
                <a:solidFill>
                  <a:srgbClr val="000099"/>
                </a:solidFill>
              </a:rPr>
              <a:t>从</a:t>
            </a:r>
            <a:r>
              <a:rPr lang="en-US" altLang="zh-CN" sz="2200" dirty="0" smtClean="0"/>
              <a:t>0</a:t>
            </a:r>
            <a:r>
              <a:rPr lang="zh-CN" altLang="en-US" sz="2200" dirty="0" smtClean="0">
                <a:solidFill>
                  <a:srgbClr val="000099"/>
                </a:solidFill>
              </a:rPr>
              <a:t>流量开始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99"/>
                </a:solidFill>
              </a:rPr>
              <a:t>Repeat: choose an appropriate path from</a:t>
            </a:r>
            <a:r>
              <a:rPr lang="en-US" altLang="zh-CN" sz="2200" dirty="0" smtClean="0"/>
              <a:t> s</a:t>
            </a:r>
            <a:r>
              <a:rPr lang="en-US" altLang="zh-CN" sz="2200" dirty="0" smtClean="0">
                <a:solidFill>
                  <a:srgbClr val="000099"/>
                </a:solidFill>
              </a:rPr>
              <a:t> to </a:t>
            </a:r>
            <a:r>
              <a:rPr lang="en-US" altLang="zh-CN" sz="2200" dirty="0" smtClean="0"/>
              <a:t>t</a:t>
            </a:r>
            <a:r>
              <a:rPr lang="en-US" altLang="zh-CN" sz="2200" dirty="0" smtClean="0">
                <a:solidFill>
                  <a:srgbClr val="000099"/>
                </a:solidFill>
              </a:rPr>
              <a:t>, and increase flow along the edges of this path as much as possible.  </a:t>
            </a:r>
            <a:r>
              <a:rPr lang="zh-CN" altLang="en-US" sz="2200" dirty="0" smtClean="0">
                <a:solidFill>
                  <a:srgbClr val="000099"/>
                </a:solidFill>
              </a:rPr>
              <a:t>选择合适路径，尽可能增加流量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</a:rPr>
              <a:t>Residual network  </a:t>
            </a:r>
            <a:r>
              <a:rPr lang="zh-CN" altLang="en-US" sz="2200" dirty="0" smtClean="0">
                <a:solidFill>
                  <a:srgbClr val="000099"/>
                </a:solidFill>
              </a:rPr>
              <a:t>残留网</a:t>
            </a:r>
            <a:r>
              <a:rPr lang="en-US" altLang="zh-CN" sz="2200" dirty="0" smtClean="0">
                <a:solidFill>
                  <a:srgbClr val="000099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</a:rPr>
              <a:t>1.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u,v</a:t>
            </a:r>
            <a:r>
              <a:rPr lang="en-US" altLang="zh-CN" sz="2200" dirty="0" smtClean="0"/>
              <a:t>) </a:t>
            </a:r>
            <a:r>
              <a:rPr lang="en-US" altLang="zh-CN" sz="2200" dirty="0" smtClean="0">
                <a:solidFill>
                  <a:srgbClr val="000099"/>
                </a:solidFill>
              </a:rPr>
              <a:t>is in the original network, and is not yet at full capacity. </a:t>
            </a:r>
            <a:r>
              <a:rPr lang="zh-CN" altLang="en-US" sz="2200" dirty="0" smtClean="0">
                <a:solidFill>
                  <a:srgbClr val="000099"/>
                </a:solidFill>
              </a:rPr>
              <a:t>一条边在原有网络中且尚未满负荷，则未满部分在残留网中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</a:rPr>
              <a:t>2. The reverse edge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v,u</a:t>
            </a:r>
            <a:r>
              <a:rPr lang="en-US" altLang="zh-CN" sz="2200" dirty="0" smtClean="0"/>
              <a:t>) </a:t>
            </a:r>
            <a:r>
              <a:rPr lang="en-US" altLang="zh-CN" sz="2200" dirty="0" smtClean="0">
                <a:solidFill>
                  <a:srgbClr val="000099"/>
                </a:solidFill>
              </a:rPr>
              <a:t>is in the original network, and there is some flow along it. (cancel existing flow)  </a:t>
            </a:r>
            <a:r>
              <a:rPr lang="zh-CN" altLang="en-US" sz="2200" dirty="0" smtClean="0">
                <a:solidFill>
                  <a:srgbClr val="000099"/>
                </a:solidFill>
              </a:rPr>
              <a:t>原有网络中的边在残留网中反向，也即该边的流量可能被去除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200" dirty="0" smtClean="0">
              <a:solidFill>
                <a:srgbClr val="000099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49275"/>
            <a:ext cx="22606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29225"/>
            <a:ext cx="5111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52738"/>
            <a:ext cx="287972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84963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2152</TotalTime>
  <Words>851</Words>
  <Application>Microsoft Office PowerPoint</Application>
  <PresentationFormat>全屏显示(4:3)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Constantia</vt:lpstr>
      <vt:lpstr>Garamond</vt:lpstr>
      <vt:lpstr>Wingdings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Review: Max-Flow &amp; Min-Cut   最小割-最大流问题</vt:lpstr>
      <vt:lpstr>Review: Max-Flow &amp; Min-Cut   最小割-最大流问题</vt:lpstr>
      <vt:lpstr>Review: Max-Flow &amp; Min-Cut   最小割-最大流问题</vt:lpstr>
      <vt:lpstr>Review: Max-Flow &amp; Min-Cut   最小割-最大流问题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Algrithms     高级算法</dc:title>
  <dc:creator>sdy</dc:creator>
  <cp:lastModifiedBy>sdy</cp:lastModifiedBy>
  <cp:revision>111</cp:revision>
  <dcterms:created xsi:type="dcterms:W3CDTF">2012-09-11T01:05:41Z</dcterms:created>
  <dcterms:modified xsi:type="dcterms:W3CDTF">2021-09-09T10:28:30Z</dcterms:modified>
</cp:coreProperties>
</file>