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4" r:id="rId2"/>
    <p:sldId id="278" r:id="rId3"/>
    <p:sldId id="305" r:id="rId4"/>
    <p:sldId id="279" r:id="rId5"/>
    <p:sldId id="306" r:id="rId6"/>
    <p:sldId id="280" r:id="rId7"/>
    <p:sldId id="281" r:id="rId8"/>
    <p:sldId id="325" r:id="rId9"/>
    <p:sldId id="307" r:id="rId10"/>
    <p:sldId id="308" r:id="rId11"/>
    <p:sldId id="282" r:id="rId12"/>
    <p:sldId id="283" r:id="rId13"/>
    <p:sldId id="310" r:id="rId14"/>
    <p:sldId id="311" r:id="rId15"/>
    <p:sldId id="309" r:id="rId16"/>
    <p:sldId id="284" r:id="rId17"/>
    <p:sldId id="313" r:id="rId18"/>
    <p:sldId id="314" r:id="rId19"/>
    <p:sldId id="286" r:id="rId20"/>
    <p:sldId id="315" r:id="rId21"/>
    <p:sldId id="316" r:id="rId22"/>
    <p:sldId id="287" r:id="rId23"/>
    <p:sldId id="318" r:id="rId24"/>
    <p:sldId id="317" r:id="rId25"/>
    <p:sldId id="320" r:id="rId26"/>
    <p:sldId id="321" r:id="rId27"/>
    <p:sldId id="288" r:id="rId28"/>
    <p:sldId id="319" r:id="rId29"/>
    <p:sldId id="322" r:id="rId30"/>
    <p:sldId id="323" r:id="rId31"/>
    <p:sldId id="289" r:id="rId32"/>
    <p:sldId id="290" r:id="rId33"/>
    <p:sldId id="324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61" d="100"/>
          <a:sy n="61" d="100"/>
        </p:scale>
        <p:origin x="10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68E5390-5182-4B8A-9A0F-5A764373FC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2A26DA-2409-41B7-B38A-9E98CF48855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D2016AA-C1F2-47CA-A03C-488075434C69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B19CC93-0441-4AF0-9B11-DACB27FEF8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EDACC6B-87F4-45ED-9C1F-FAE71B64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992E7-513E-4383-AB03-65EB24F5A0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FEFAF-E214-4BAE-8E3A-2E5309F1B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07F2116-90AA-41FB-B86B-B60D3A8C06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81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49A9E19-B09D-44FA-B454-8DAA6E91B5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093A97C-3FD4-4C72-846F-C3BCFA267A9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FD3CF33-EDAD-4197-8AD8-744815DC3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6ABED9A-10CB-42BC-8DBE-5E922AF6B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z="1300"/>
          </a:p>
        </p:txBody>
      </p:sp>
    </p:spTree>
    <p:extLst>
      <p:ext uri="{BB962C8B-B14F-4D97-AF65-F5344CB8AC3E}">
        <p14:creationId xmlns:p14="http://schemas.microsoft.com/office/powerpoint/2010/main" val="224828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9ACA3EB-6694-44B8-BCB8-FAD765C77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499A253-89A2-4248-B04D-0E308851094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6526FF4-1781-473E-BD77-C10878314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C46B83E-E0B8-4B0A-8C93-D85F56253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734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A5182-8621-44BA-B5BB-9D69F71A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2D342-FCF8-49DC-9866-C81CE1CCD031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63DCA-2FD7-4C23-A6FD-173E29E3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523C5-815A-46F0-A8A1-4B3F8071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872D-E4B1-49EB-82AF-D1AA418358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D2433-4D57-46CD-B481-89B5639C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C5D9C-4215-4A60-ACEF-0D7CFAEC3D87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AB66-660B-4A04-802D-38D38E5A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A691D-E810-4541-89A6-18EC0CF9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F2472-70C6-41AE-9CC9-D12FC174D5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5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B11E0-A04A-4183-BEA8-E5889943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B4E45-C2AE-412B-9781-CC9BC7EA1274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4C5A5-B237-4834-9A82-4D6F6B2E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DBB6F-B406-4D91-BDA4-1E238BD4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ED1EF-3074-4247-8281-5F7D0EC16F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7962B-EADC-4EA8-BBC4-88342710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7B4DE-0F15-45BD-8FA9-09543387E659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288EE-D6E2-4FE3-9A59-5A563E76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0FFA-EC38-4F3C-8E0E-CC7B65CA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9912E-6607-4303-ADAA-2A1858EDCF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E31C9-80C0-4A50-B0A0-AC9CC3D6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31A1B-528C-440E-92D6-E91530974013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12B56-E8B8-4C4D-AF27-F924FDAE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64894-9AD1-489E-8DB0-470C74F1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31310-BD32-4208-B426-8CDBBB255B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5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BB94DB9-46B0-4C87-84CC-ECC05DEA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0EC35-DCA3-4C5B-9AD4-4AC1E65531AF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95BE7EA-9935-404D-8A64-B719A87C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323699A-4E0E-45B6-BD37-3E96CE9E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A7B6A-AA47-43FE-9938-4728E20050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0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D71717F-4E18-492F-B406-CBF89D77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5E401-5358-49F2-BA5C-E8C09975178D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1B82D8E-4E67-4614-8749-BC6235B2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A44C11B-1F5C-42CE-952A-5F02A6BC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C0318-9F6B-49B9-BBF5-AEB23794AF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1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710FF05-A76B-41AE-8D54-94E488B4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24B79-4BD4-4E61-88C1-C7EC6E0ADA4B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EE243F4-BAB8-4FA5-AB9F-F8661820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D2EA0FF-4A34-4487-8FC6-C9196F29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AF0AB-74F8-437C-95A5-849DDAD709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6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C17DE9F-04A9-4D7B-90A7-F1CB0A53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69DCE-E78D-4927-BE0A-1CECEC5DA622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33ACBFA-85F3-4028-B8F0-C4D209FA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B8BB57D-8692-4226-B0AB-6E2DA5ED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BDBDA-7795-4439-9E33-D8A7E58754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0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C84A256-7F4C-4F6C-9932-2069927D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070D2-F6BA-45C5-9C60-225755594D1C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294E87B-8CDE-42D3-AB76-28965BED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FD36E78-ED98-4FBB-B0E7-2C25145A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918D3-4AA0-498F-8368-BC228E99AE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4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36B5D87-B5D4-4A35-AB18-907C28C0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23204-D4E1-4F1F-88CF-601BAAB394BB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9A6F5C4-CDB9-4CAC-892B-CED0ADCE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ACABA25-16DC-44D3-90A2-0C83CA80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A3517-4367-457B-908B-353A902597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占位符 1">
            <a:extLst>
              <a:ext uri="{FF2B5EF4-FFF2-40B4-BE49-F238E27FC236}">
                <a16:creationId xmlns:a16="http://schemas.microsoft.com/office/drawing/2014/main" id="{15FE0825-8260-4CFA-9C3C-EB9EEC157DB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07" name="文本占位符 2">
            <a:extLst>
              <a:ext uri="{FF2B5EF4-FFF2-40B4-BE49-F238E27FC236}">
                <a16:creationId xmlns:a16="http://schemas.microsoft.com/office/drawing/2014/main" id="{BDE90787-C9D4-44C7-B48C-FE1056E2B1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0F9DA-3433-407B-AA85-D942E886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A0D510-DD2C-476E-97E3-54E930DF86F6}" type="datetimeFigureOut">
              <a:rPr lang="zh-CN" altLang="en-US"/>
              <a:pPr>
                <a:defRPr/>
              </a:pPr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AD380-DAEC-4262-98C7-9345715C6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83BA6-EC5E-49AF-A702-F99CF7593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03785BD-EDE1-407F-875D-6B0BF322972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9">
            <a:extLst>
              <a:ext uri="{FF2B5EF4-FFF2-40B4-BE49-F238E27FC236}">
                <a16:creationId xmlns:a16="http://schemas.microsoft.com/office/drawing/2014/main" id="{1DC52D0E-4061-47AE-A2E4-5C17D838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772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latin typeface="仿宋" pitchFamily="49" charset="-122"/>
                <a:ea typeface="仿宋" pitchFamily="49" charset="-122"/>
              </a:rPr>
              <a:t>具体数学</a:t>
            </a:r>
            <a:br>
              <a:rPr lang="zh-CN" altLang="en-US" sz="5400" dirty="0">
                <a:latin typeface="+mn-ea"/>
                <a:ea typeface="+mn-ea"/>
              </a:rPr>
            </a:br>
            <a:r>
              <a:rPr lang="en-US" altLang="zh-CN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Concrete Mathematics</a:t>
            </a:r>
            <a:r>
              <a:rPr lang="en-US" altLang="zh-CN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2531" name="Rectangle 10">
            <a:extLst>
              <a:ext uri="{FF2B5EF4-FFF2-40B4-BE49-F238E27FC236}">
                <a16:creationId xmlns:a16="http://schemas.microsoft.com/office/drawing/2014/main" id="{0285A50F-2411-4E05-B987-9BA47A34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4508500"/>
            <a:ext cx="71294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E369FEC6-D19F-49DD-A47C-4F68BC22952B}" type="datetime3">
              <a:rPr lang="zh-CN" altLang="en-US" sz="2400">
                <a:latin typeface="Verdana" panose="020B0604030504040204" pitchFamily="34" charset="0"/>
                <a:ea typeface="仿宋" panose="02010609060101010101" pitchFamily="49" charset="-122"/>
                <a:cs typeface="Verdana" panose="020B0604030504040204" pitchFamily="34" charset="0"/>
              </a:rPr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2021年9月29日星期三</a:t>
            </a:fld>
            <a:endParaRPr lang="en-US" altLang="zh-CN" sz="2400" dirty="0">
              <a:latin typeface="Verdana" panose="020B0604030504040204" pitchFamily="34" charset="0"/>
            </a:endParaRPr>
          </a:p>
        </p:txBody>
      </p:sp>
      <p:sp>
        <p:nvSpPr>
          <p:cNvPr id="22532" name="Rectangle 11">
            <a:extLst>
              <a:ext uri="{FF2B5EF4-FFF2-40B4-BE49-F238E27FC236}">
                <a16:creationId xmlns:a16="http://schemas.microsoft.com/office/drawing/2014/main" id="{77FE2A72-178E-4EF7-BC87-D1F8492B6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34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华东师范大学计算机学院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31E8DB5-2D2E-4CDA-9097-017134957D76}"/>
              </a:ext>
            </a:extLst>
          </p:cNvPr>
          <p:cNvCxnSpPr/>
          <p:nvPr/>
        </p:nvCxnSpPr>
        <p:spPr>
          <a:xfrm rot="10800000" flipH="1">
            <a:off x="755650" y="3141663"/>
            <a:ext cx="7772400" cy="0"/>
          </a:xfrm>
          <a:prstGeom prst="line">
            <a:avLst/>
          </a:prstGeom>
          <a:ln w="7620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6500B7C7-BB9C-4EF2-A09E-4985DEFBEC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62F0CC-0940-4E6F-92DF-0666AF17CAA8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C19EB64A-9676-403B-87DC-63AAC8C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8EC6E36C-EEDD-4A73-AFA1-406E253460F7}" type="slidenum">
              <a:rPr lang="en-US" altLang="zh-CN">
                <a:solidFill>
                  <a:srgbClr val="898989"/>
                </a:solidFill>
              </a:rPr>
              <a:pPr algn="ctr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8D4845F6-E3A3-4B7B-A789-B6E79413F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第二种形式的例子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DE6C1C7D-507C-43BA-AA57-B7883D60C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考虑具有</a:t>
            </a:r>
            <a:r>
              <a:rPr lang="en-US" altLang="zh-CN" i="1" dirty="0">
                <a:latin typeface="+mj-lt"/>
                <a:ea typeface="华文楷体" pitchFamily="2" charset="-122"/>
              </a:rPr>
              <a:t>n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2</a:t>
            </a:r>
            <a:r>
              <a:rPr lang="zh-CN" altLang="en-US" dirty="0">
                <a:latin typeface="+mj-lt"/>
                <a:ea typeface="华文楷体" pitchFamily="2" charset="-122"/>
              </a:rPr>
              <a:t>个乘积</a:t>
            </a:r>
            <a:r>
              <a:rPr lang="en-US" altLang="zh-CN" i="1" dirty="0" err="1">
                <a:latin typeface="+mj-lt"/>
                <a:ea typeface="华文楷体" pitchFamily="2" charset="-122"/>
              </a:rPr>
              <a:t>a</a:t>
            </a:r>
            <a:r>
              <a:rPr lang="en-US" altLang="zh-CN" i="1" baseline="-25000" dirty="0" err="1">
                <a:latin typeface="+mj-lt"/>
                <a:ea typeface="华文楷体" pitchFamily="2" charset="-122"/>
              </a:rPr>
              <a:t>j</a:t>
            </a:r>
            <a:r>
              <a:rPr lang="en-US" altLang="zh-CN" i="1" dirty="0">
                <a:latin typeface="+mj-lt"/>
                <a:ea typeface="华文楷体" pitchFamily="2" charset="-122"/>
              </a:rPr>
              <a:t> </a:t>
            </a:r>
            <a:r>
              <a:rPr lang="en-US" altLang="zh-CN" i="1" dirty="0" err="1">
                <a:latin typeface="+mj-lt"/>
                <a:ea typeface="华文楷体" pitchFamily="2" charset="-122"/>
              </a:rPr>
              <a:t>a</a:t>
            </a:r>
            <a:r>
              <a:rPr lang="en-US" altLang="zh-CN" i="1" baseline="-25000" dirty="0" err="1"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latin typeface="+mj-lt"/>
                <a:ea typeface="华文楷体" pitchFamily="2" charset="-122"/>
              </a:rPr>
              <a:t>的阵列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目标是计算所有上三角元素之和，即</a:t>
            </a:r>
          </a:p>
        </p:txBody>
      </p:sp>
      <p:sp>
        <p:nvSpPr>
          <p:cNvPr id="6152" name="Rectangle 5">
            <a:extLst>
              <a:ext uri="{FF2B5EF4-FFF2-40B4-BE49-F238E27FC236}">
                <a16:creationId xmlns:a16="http://schemas.microsoft.com/office/drawing/2014/main" id="{EBD8EC76-CCC1-445B-833A-ACC5EFA2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3" name="Rectangle 7">
            <a:extLst>
              <a:ext uri="{FF2B5EF4-FFF2-40B4-BE49-F238E27FC236}">
                <a16:creationId xmlns:a16="http://schemas.microsoft.com/office/drawing/2014/main" id="{28BCE7D9-5457-4136-B594-015DF4EB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4" name="Rectangle 9">
            <a:extLst>
              <a:ext uri="{FF2B5EF4-FFF2-40B4-BE49-F238E27FC236}">
                <a16:creationId xmlns:a16="http://schemas.microsoft.com/office/drawing/2014/main" id="{E1EB2B69-13FD-4586-8D89-A75D8477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6">
                <a:extLst>
                  <a:ext uri="{FF2B5EF4-FFF2-40B4-BE49-F238E27FC236}">
                    <a16:creationId xmlns:a16="http://schemas.microsoft.com/office/drawing/2014/main" id="{12EB8E92-9C20-456D-9720-4662302EFCD6}"/>
                  </a:ext>
                </a:extLst>
              </p:cNvPr>
              <p:cNvSpPr txBox="1"/>
              <p:nvPr/>
            </p:nvSpPr>
            <p:spPr bwMode="auto">
              <a:xfrm>
                <a:off x="2555875" y="2479031"/>
                <a:ext cx="3888333" cy="16700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46" name="Object 6">
                <a:extLst>
                  <a:ext uri="{FF2B5EF4-FFF2-40B4-BE49-F238E27FC236}">
                    <a16:creationId xmlns:a16="http://schemas.microsoft.com/office/drawing/2014/main" id="{12EB8E92-9C20-456D-9720-4662302E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875" y="2479031"/>
                <a:ext cx="3888333" cy="1670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7">
                <a:extLst>
                  <a:ext uri="{FF2B5EF4-FFF2-40B4-BE49-F238E27FC236}">
                    <a16:creationId xmlns:a16="http://schemas.microsoft.com/office/drawing/2014/main" id="{ADC7A96E-8BB5-4740-9A3E-CCF4E8331E5D}"/>
                  </a:ext>
                </a:extLst>
              </p:cNvPr>
              <p:cNvSpPr txBox="1"/>
              <p:nvPr/>
            </p:nvSpPr>
            <p:spPr bwMode="auto">
              <a:xfrm>
                <a:off x="3419475" y="5229225"/>
                <a:ext cx="2089150" cy="8239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⊲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7" name="Object 7">
                <a:extLst>
                  <a:ext uri="{FF2B5EF4-FFF2-40B4-BE49-F238E27FC236}">
                    <a16:creationId xmlns:a16="http://schemas.microsoft.com/office/drawing/2014/main" id="{ADC7A96E-8BB5-4740-9A3E-CCF4E833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475" y="5229225"/>
                <a:ext cx="2089150" cy="823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8C49392D-040F-495D-A239-E2E91264F7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164F90-02E2-4D36-A99C-8AD99B65F7D1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621D56C3-E96D-4094-879B-401BE088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41C8A6E-2464-4984-B1C5-59CC95908A47}" type="slidenum">
              <a:rPr lang="en-US" altLang="zh-CN">
                <a:solidFill>
                  <a:srgbClr val="898989"/>
                </a:solidFill>
              </a:rPr>
              <a:pPr algn="ctr"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9" name="Rectangle 2">
            <a:extLst>
              <a:ext uri="{FF2B5EF4-FFF2-40B4-BE49-F238E27FC236}">
                <a16:creationId xmlns:a16="http://schemas.microsoft.com/office/drawing/2014/main" id="{8D946768-D6F8-4259-822A-0AB9F89AC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第二种形式的例子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5D2951C6-C9A2-4151-8E31-906376F6E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容易看出，该矩阵是对称的。因此     应该大约等于矩阵所有元素之和的一半：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由于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因此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7181" name="Rectangle 5">
            <a:extLst>
              <a:ext uri="{FF2B5EF4-FFF2-40B4-BE49-F238E27FC236}">
                <a16:creationId xmlns:a16="http://schemas.microsoft.com/office/drawing/2014/main" id="{28074522-DE46-47CA-B6EA-31FFF0E5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82" name="Rectangle 7">
            <a:extLst>
              <a:ext uri="{FF2B5EF4-FFF2-40B4-BE49-F238E27FC236}">
                <a16:creationId xmlns:a16="http://schemas.microsoft.com/office/drawing/2014/main" id="{0B3E7AB3-1017-471B-B031-F55F36F72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83" name="Rectangle 9">
            <a:extLst>
              <a:ext uri="{FF2B5EF4-FFF2-40B4-BE49-F238E27FC236}">
                <a16:creationId xmlns:a16="http://schemas.microsoft.com/office/drawing/2014/main" id="{34016390-271F-43A6-B6DD-DE14AAE0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84" name="Rectangle 11">
            <a:extLst>
              <a:ext uri="{FF2B5EF4-FFF2-40B4-BE49-F238E27FC236}">
                <a16:creationId xmlns:a16="http://schemas.microsoft.com/office/drawing/2014/main" id="{7651EE3F-8CC5-4CAF-AF9A-F33759D3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85" name="Rectangle 13">
            <a:extLst>
              <a:ext uri="{FF2B5EF4-FFF2-40B4-BE49-F238E27FC236}">
                <a16:creationId xmlns:a16="http://schemas.microsoft.com/office/drawing/2014/main" id="{073460AF-7C62-40BE-ABCB-E74A6569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7">
                <a:extLst>
                  <a:ext uri="{FF2B5EF4-FFF2-40B4-BE49-F238E27FC236}">
                    <a16:creationId xmlns:a16="http://schemas.microsoft.com/office/drawing/2014/main" id="{F3D7EA4D-5570-424D-A018-4E5C98E33A5C}"/>
                  </a:ext>
                </a:extLst>
              </p:cNvPr>
              <p:cNvSpPr txBox="1"/>
              <p:nvPr/>
            </p:nvSpPr>
            <p:spPr bwMode="auto">
              <a:xfrm>
                <a:off x="7019925" y="1700213"/>
                <a:ext cx="368300" cy="417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⊲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0" name="Object 7">
                <a:extLst>
                  <a:ext uri="{FF2B5EF4-FFF2-40B4-BE49-F238E27FC236}">
                    <a16:creationId xmlns:a16="http://schemas.microsoft.com/office/drawing/2014/main" id="{F3D7EA4D-5570-424D-A018-4E5C98E33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925" y="1700213"/>
                <a:ext cx="368300" cy="417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8">
                <a:extLst>
                  <a:ext uri="{FF2B5EF4-FFF2-40B4-BE49-F238E27FC236}">
                    <a16:creationId xmlns:a16="http://schemas.microsoft.com/office/drawing/2014/main" id="{1A531D6A-F2B7-4A01-BF10-17538EE99C73}"/>
                  </a:ext>
                </a:extLst>
              </p:cNvPr>
              <p:cNvSpPr txBox="1"/>
              <p:nvPr/>
            </p:nvSpPr>
            <p:spPr bwMode="auto">
              <a:xfrm>
                <a:off x="1763713" y="2662238"/>
                <a:ext cx="5556250" cy="7667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⊲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⊳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1" name="Object 8">
                <a:extLst>
                  <a:ext uri="{FF2B5EF4-FFF2-40B4-BE49-F238E27FC236}">
                    <a16:creationId xmlns:a16="http://schemas.microsoft.com/office/drawing/2014/main" id="{1A531D6A-F2B7-4A01-BF10-17538EE99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713" y="2662238"/>
                <a:ext cx="5556250" cy="766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Object 10">
                <a:extLst>
                  <a:ext uri="{FF2B5EF4-FFF2-40B4-BE49-F238E27FC236}">
                    <a16:creationId xmlns:a16="http://schemas.microsoft.com/office/drawing/2014/main" id="{50FBE086-5E50-4F4A-9FF4-0D36DF4C37F4}"/>
                  </a:ext>
                </a:extLst>
              </p:cNvPr>
              <p:cNvSpPr txBox="1"/>
              <p:nvPr/>
            </p:nvSpPr>
            <p:spPr bwMode="auto">
              <a:xfrm>
                <a:off x="971550" y="3860800"/>
                <a:ext cx="7853363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2" name="Object 10">
                <a:extLst>
                  <a:ext uri="{FF2B5EF4-FFF2-40B4-BE49-F238E27FC236}">
                    <a16:creationId xmlns:a16="http://schemas.microsoft.com/office/drawing/2014/main" id="{50FBE086-5E50-4F4A-9FF4-0D36DF4C3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3860800"/>
                <a:ext cx="7853363" cy="469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Object 11">
                <a:extLst>
                  <a:ext uri="{FF2B5EF4-FFF2-40B4-BE49-F238E27FC236}">
                    <a16:creationId xmlns:a16="http://schemas.microsoft.com/office/drawing/2014/main" id="{3B348313-3C6B-4839-813C-00CFA6B12396}"/>
                  </a:ext>
                </a:extLst>
              </p:cNvPr>
              <p:cNvSpPr txBox="1"/>
              <p:nvPr/>
            </p:nvSpPr>
            <p:spPr bwMode="auto">
              <a:xfrm>
                <a:off x="2203450" y="4508500"/>
                <a:ext cx="4818063" cy="76676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⊲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⊲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⊳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3" name="Object 11">
                <a:extLst>
                  <a:ext uri="{FF2B5EF4-FFF2-40B4-BE49-F238E27FC236}">
                    <a16:creationId xmlns:a16="http://schemas.microsoft.com/office/drawing/2014/main" id="{3B348313-3C6B-4839-813C-00CFA6B1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50" y="4508500"/>
                <a:ext cx="4818063" cy="766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6" name="Object 12">
                <a:extLst>
                  <a:ext uri="{FF2B5EF4-FFF2-40B4-BE49-F238E27FC236}">
                    <a16:creationId xmlns:a16="http://schemas.microsoft.com/office/drawing/2014/main" id="{7D8DB1B7-2BF3-44B1-8E04-1F7EF61A60A4}"/>
                  </a:ext>
                </a:extLst>
              </p:cNvPr>
              <p:cNvSpPr txBox="1"/>
              <p:nvPr/>
            </p:nvSpPr>
            <p:spPr bwMode="auto">
              <a:xfrm>
                <a:off x="3059113" y="5445125"/>
                <a:ext cx="2017712" cy="1139825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516" name="Object 12">
                <a:extLst>
                  <a:ext uri="{FF2B5EF4-FFF2-40B4-BE49-F238E27FC236}">
                    <a16:creationId xmlns:a16="http://schemas.microsoft.com/office/drawing/2014/main" id="{7D8DB1B7-2BF3-44B1-8E04-1F7EF61A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113" y="5445125"/>
                <a:ext cx="2017712" cy="1139825"/>
              </a:xfrm>
              <a:prstGeom prst="rect">
                <a:avLst/>
              </a:prstGeom>
              <a:blipFill>
                <a:blip r:embed="rId6"/>
                <a:stretch>
                  <a:fillRect l="-15710" t="-37968" b="-1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7" name="Object 13">
                <a:extLst>
                  <a:ext uri="{FF2B5EF4-FFF2-40B4-BE49-F238E27FC236}">
                    <a16:creationId xmlns:a16="http://schemas.microsoft.com/office/drawing/2014/main" id="{49A645EB-DC7F-4F2F-B5E9-73DC8156BBF6}"/>
                  </a:ext>
                </a:extLst>
              </p:cNvPr>
              <p:cNvSpPr txBox="1"/>
              <p:nvPr/>
            </p:nvSpPr>
            <p:spPr bwMode="auto">
              <a:xfrm>
                <a:off x="6948488" y="5589588"/>
                <a:ext cx="876300" cy="525462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517" name="Object 13">
                <a:extLst>
                  <a:ext uri="{FF2B5EF4-FFF2-40B4-BE49-F238E27FC236}">
                    <a16:creationId xmlns:a16="http://schemas.microsoft.com/office/drawing/2014/main" id="{49A645EB-DC7F-4F2F-B5E9-73DC8156B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488" y="5589588"/>
                <a:ext cx="876300" cy="525462"/>
              </a:xfrm>
              <a:prstGeom prst="rect">
                <a:avLst/>
              </a:prstGeom>
              <a:blipFill>
                <a:blip r:embed="rId7"/>
                <a:stretch>
                  <a:fillRect l="-45833" t="-89535" r="-38194" b="-137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ADDAD1-E1E4-4057-A047-7B7438B82954}"/>
              </a:ext>
            </a:extLst>
          </p:cNvPr>
          <p:cNvCxnSpPr/>
          <p:nvPr/>
        </p:nvCxnSpPr>
        <p:spPr>
          <a:xfrm flipH="1">
            <a:off x="4067175" y="5084763"/>
            <a:ext cx="720725" cy="431800"/>
          </a:xfrm>
          <a:prstGeom prst="straightConnector1">
            <a:avLst/>
          </a:prstGeom>
          <a:ln w="1270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1BA3A22-7B2E-46D1-BB98-E473A7F24D15}"/>
              </a:ext>
            </a:extLst>
          </p:cNvPr>
          <p:cNvCxnSpPr/>
          <p:nvPr/>
        </p:nvCxnSpPr>
        <p:spPr>
          <a:xfrm>
            <a:off x="6443663" y="5084763"/>
            <a:ext cx="720725" cy="431800"/>
          </a:xfrm>
          <a:prstGeom prst="straightConnector1">
            <a:avLst/>
          </a:prstGeom>
          <a:ln w="1270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18" name="Object 14">
                <a:extLst>
                  <a:ext uri="{FF2B5EF4-FFF2-40B4-BE49-F238E27FC236}">
                    <a16:creationId xmlns:a16="http://schemas.microsoft.com/office/drawing/2014/main" id="{881241A7-314C-4405-BA5E-C6CB4D97B697}"/>
                  </a:ext>
                </a:extLst>
              </p:cNvPr>
              <p:cNvSpPr txBox="1"/>
              <p:nvPr/>
            </p:nvSpPr>
            <p:spPr bwMode="auto">
              <a:xfrm>
                <a:off x="4022922" y="6048434"/>
                <a:ext cx="2969819" cy="754063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⊲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18" name="Object 14">
                <a:extLst>
                  <a:ext uri="{FF2B5EF4-FFF2-40B4-BE49-F238E27FC236}">
                    <a16:creationId xmlns:a16="http://schemas.microsoft.com/office/drawing/2014/main" id="{881241A7-314C-4405-BA5E-C6CB4D97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2922" y="6048434"/>
                <a:ext cx="2969819" cy="7540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D78133AB-865B-4A0E-AD60-983DEB4DB9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539C64-C87E-4AC3-B5D1-FCDBD1F1D241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A1A3A62E-92E3-4A48-A67A-DA6FD56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8540228-300A-4498-9B5D-6B6DE169D860}" type="slidenum">
              <a:rPr lang="en-US" altLang="zh-CN">
                <a:solidFill>
                  <a:srgbClr val="898989"/>
                </a:solidFill>
              </a:rPr>
              <a:pPr algn="ctr"/>
              <a:t>12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99" name="Rectangle 2">
            <a:extLst>
              <a:ext uri="{FF2B5EF4-FFF2-40B4-BE49-F238E27FC236}">
                <a16:creationId xmlns:a16="http://schemas.microsoft.com/office/drawing/2014/main" id="{CCD7B1D0-92B0-462D-8131-2616912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另外一个例子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F25D7E3A-B11C-47B2-90C8-D839D573D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目标是计算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注意到</a:t>
            </a:r>
            <a:r>
              <a:rPr lang="en-US" altLang="zh-CN" i="1">
                <a:latin typeface="+mj-lt"/>
                <a:ea typeface="华文楷体" pitchFamily="2" charset="-122"/>
              </a:rPr>
              <a:t>j</a:t>
            </a:r>
            <a:r>
              <a:rPr lang="zh-CN" altLang="en-US">
                <a:latin typeface="+mj-lt"/>
                <a:ea typeface="华文楷体" pitchFamily="2" charset="-122"/>
              </a:rPr>
              <a:t>和</a:t>
            </a:r>
            <a:r>
              <a:rPr lang="en-US" altLang="zh-CN" i="1">
                <a:latin typeface="+mj-lt"/>
                <a:ea typeface="华文楷体" pitchFamily="2" charset="-122"/>
              </a:rPr>
              <a:t>k</a:t>
            </a:r>
            <a:r>
              <a:rPr lang="zh-CN" altLang="en-US">
                <a:latin typeface="+mj-lt"/>
                <a:ea typeface="华文楷体" pitchFamily="2" charset="-122"/>
              </a:rPr>
              <a:t>的对称性，可以写成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而且，在</a:t>
            </a:r>
            <a:r>
              <a:rPr lang="en-US" altLang="zh-CN">
                <a:latin typeface="+mj-lt"/>
                <a:ea typeface="华文楷体" pitchFamily="2" charset="-122"/>
              </a:rPr>
              <a:t>Iverson</a:t>
            </a:r>
            <a:r>
              <a:rPr lang="zh-CN" altLang="en-US">
                <a:latin typeface="+mj-lt"/>
                <a:ea typeface="华文楷体" pitchFamily="2" charset="-122"/>
              </a:rPr>
              <a:t>约定下有</a:t>
            </a:r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8201" name="Rectangle 5">
            <a:extLst>
              <a:ext uri="{FF2B5EF4-FFF2-40B4-BE49-F238E27FC236}">
                <a16:creationId xmlns:a16="http://schemas.microsoft.com/office/drawing/2014/main" id="{50F6A94A-E167-4948-B51C-402B933FA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2" name="Rectangle 7">
            <a:extLst>
              <a:ext uri="{FF2B5EF4-FFF2-40B4-BE49-F238E27FC236}">
                <a16:creationId xmlns:a16="http://schemas.microsoft.com/office/drawing/2014/main" id="{2551F705-E3A5-44AE-A38B-1AE0D398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3" name="Rectangle 9">
            <a:extLst>
              <a:ext uri="{FF2B5EF4-FFF2-40B4-BE49-F238E27FC236}">
                <a16:creationId xmlns:a16="http://schemas.microsoft.com/office/drawing/2014/main" id="{124C54C1-0E1D-44EF-8DB5-8AEF17B3C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5">
                <a:extLst>
                  <a:ext uri="{FF2B5EF4-FFF2-40B4-BE49-F238E27FC236}">
                    <a16:creationId xmlns:a16="http://schemas.microsoft.com/office/drawing/2014/main" id="{A7F61D28-2D70-4508-9255-394E2E6F1C47}"/>
                  </a:ext>
                </a:extLst>
              </p:cNvPr>
              <p:cNvSpPr txBox="1"/>
              <p:nvPr/>
            </p:nvSpPr>
            <p:spPr bwMode="auto">
              <a:xfrm>
                <a:off x="2916238" y="1989138"/>
                <a:ext cx="3527425" cy="8159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4" name="Object 5">
                <a:extLst>
                  <a:ext uri="{FF2B5EF4-FFF2-40B4-BE49-F238E27FC236}">
                    <a16:creationId xmlns:a16="http://schemas.microsoft.com/office/drawing/2014/main" id="{A7F61D28-2D70-4508-9255-394E2E6F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238" y="1989138"/>
                <a:ext cx="3527425" cy="815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6">
                <a:extLst>
                  <a:ext uri="{FF2B5EF4-FFF2-40B4-BE49-F238E27FC236}">
                    <a16:creationId xmlns:a16="http://schemas.microsoft.com/office/drawing/2014/main" id="{139CF1FE-92C0-443A-9BBE-02E4ED142285}"/>
                  </a:ext>
                </a:extLst>
              </p:cNvPr>
              <p:cNvSpPr txBox="1"/>
              <p:nvPr/>
            </p:nvSpPr>
            <p:spPr bwMode="auto">
              <a:xfrm>
                <a:off x="1042988" y="3516313"/>
                <a:ext cx="6980237" cy="8493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5" name="Object 6">
                <a:extLst>
                  <a:ext uri="{FF2B5EF4-FFF2-40B4-BE49-F238E27FC236}">
                    <a16:creationId xmlns:a16="http://schemas.microsoft.com/office/drawing/2014/main" id="{139CF1FE-92C0-443A-9BBE-02E4ED142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988" y="3516313"/>
                <a:ext cx="6980237" cy="849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Object 7">
                <a:extLst>
                  <a:ext uri="{FF2B5EF4-FFF2-40B4-BE49-F238E27FC236}">
                    <a16:creationId xmlns:a16="http://schemas.microsoft.com/office/drawing/2014/main" id="{4451CBF7-DC00-48CA-ABE1-B72E60E81A17}"/>
                  </a:ext>
                </a:extLst>
              </p:cNvPr>
              <p:cNvSpPr txBox="1"/>
              <p:nvPr/>
            </p:nvSpPr>
            <p:spPr bwMode="auto">
              <a:xfrm>
                <a:off x="755650" y="5300663"/>
                <a:ext cx="7267575" cy="648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6" name="Object 7">
                <a:extLst>
                  <a:ext uri="{FF2B5EF4-FFF2-40B4-BE49-F238E27FC236}">
                    <a16:creationId xmlns:a16="http://schemas.microsoft.com/office/drawing/2014/main" id="{4451CBF7-DC00-48CA-ABE1-B72E60E81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5300663"/>
                <a:ext cx="7267575" cy="648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6A93A11F-095E-4208-8171-64EC7A7C2D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539C64-C87E-4AC3-B5D1-FCDBD1F1D241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6F47066E-713B-4A78-81DE-12245D3D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757876E1-6CA3-46ED-9E6F-E3EB14898DB1}" type="slidenum">
              <a:rPr lang="en-US" altLang="zh-CN">
                <a:solidFill>
                  <a:srgbClr val="898989"/>
                </a:solidFill>
              </a:rPr>
              <a:pPr algn="ctr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2FE3EF2F-90DE-4BE0-96A5-61A48688F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另外一个例子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3C60DFE0-4F1C-4EFE-95A6-35D35483E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因此将</a:t>
            </a:r>
            <a:r>
              <a:rPr lang="en-US" altLang="zh-CN">
                <a:latin typeface="+mj-lt"/>
                <a:ea typeface="华文楷体" pitchFamily="2" charset="-122"/>
              </a:rPr>
              <a:t>S</a:t>
            </a:r>
            <a:r>
              <a:rPr lang="zh-CN" altLang="en-US">
                <a:latin typeface="+mj-lt"/>
                <a:ea typeface="华文楷体" pitchFamily="2" charset="-122"/>
              </a:rPr>
              <a:t>的两个表达式相加，得到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显然第</a:t>
            </a:r>
            <a:r>
              <a:rPr lang="en-US" altLang="zh-CN">
                <a:latin typeface="+mj-lt"/>
                <a:ea typeface="华文楷体" pitchFamily="2" charset="-122"/>
              </a:rPr>
              <a:t>2</a:t>
            </a:r>
            <a:r>
              <a:rPr lang="zh-CN" altLang="en-US">
                <a:latin typeface="+mj-lt"/>
                <a:ea typeface="华文楷体" pitchFamily="2" charset="-122"/>
              </a:rPr>
              <a:t>项为</a:t>
            </a:r>
            <a:r>
              <a:rPr lang="en-US" altLang="zh-CN">
                <a:latin typeface="+mj-lt"/>
                <a:ea typeface="华文楷体" pitchFamily="2" charset="-122"/>
              </a:rPr>
              <a:t>0</a:t>
            </a:r>
            <a:r>
              <a:rPr lang="zh-CN" altLang="en-US">
                <a:latin typeface="+mj-lt"/>
                <a:ea typeface="华文楷体" pitchFamily="2" charset="-122"/>
              </a:rPr>
              <a:t>。对于第</a:t>
            </a:r>
            <a:r>
              <a:rPr lang="en-US" altLang="zh-CN">
                <a:latin typeface="+mj-lt"/>
                <a:ea typeface="华文楷体" pitchFamily="2" charset="-122"/>
              </a:rPr>
              <a:t>1</a:t>
            </a:r>
            <a:r>
              <a:rPr lang="zh-CN" altLang="en-US">
                <a:latin typeface="+mj-lt"/>
                <a:ea typeface="华文楷体" pitchFamily="2" charset="-122"/>
              </a:rPr>
              <a:t>项，可以展成</a:t>
            </a:r>
            <a:r>
              <a:rPr lang="en-US" altLang="zh-CN">
                <a:latin typeface="+mj-lt"/>
                <a:ea typeface="华文楷体" pitchFamily="2" charset="-122"/>
              </a:rPr>
              <a:t>4</a:t>
            </a:r>
            <a:r>
              <a:rPr lang="zh-CN" altLang="en-US">
                <a:latin typeface="+mj-lt"/>
                <a:ea typeface="华文楷体" pitchFamily="2" charset="-122"/>
              </a:rPr>
              <a:t>项：</a:t>
            </a:r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9224" name="Rectangle 5">
            <a:extLst>
              <a:ext uri="{FF2B5EF4-FFF2-40B4-BE49-F238E27FC236}">
                <a16:creationId xmlns:a16="http://schemas.microsoft.com/office/drawing/2014/main" id="{0ABDE62D-9D01-4CE3-8209-870001A6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490BF6F9-E3CD-40E3-9602-CAD7490AE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6" name="Rectangle 9">
            <a:extLst>
              <a:ext uri="{FF2B5EF4-FFF2-40B4-BE49-F238E27FC236}">
                <a16:creationId xmlns:a16="http://schemas.microsoft.com/office/drawing/2014/main" id="{F581ACC4-EC8C-410E-9AA3-D4C3E882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3">
                <a:extLst>
                  <a:ext uri="{FF2B5EF4-FFF2-40B4-BE49-F238E27FC236}">
                    <a16:creationId xmlns:a16="http://schemas.microsoft.com/office/drawing/2014/main" id="{805CB91B-5315-4250-A9C3-19D540F3921F}"/>
                  </a:ext>
                </a:extLst>
              </p:cNvPr>
              <p:cNvSpPr txBox="1"/>
              <p:nvPr/>
            </p:nvSpPr>
            <p:spPr bwMode="auto">
              <a:xfrm>
                <a:off x="982663" y="2276475"/>
                <a:ext cx="7102475" cy="8493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218" name="Object 3">
                <a:extLst>
                  <a:ext uri="{FF2B5EF4-FFF2-40B4-BE49-F238E27FC236}">
                    <a16:creationId xmlns:a16="http://schemas.microsoft.com/office/drawing/2014/main" id="{805CB91B-5315-4250-A9C3-19D540F39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2663" y="2276475"/>
                <a:ext cx="7102475" cy="849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Object 5">
                <a:extLst>
                  <a:ext uri="{FF2B5EF4-FFF2-40B4-BE49-F238E27FC236}">
                    <a16:creationId xmlns:a16="http://schemas.microsoft.com/office/drawing/2014/main" id="{49EB3D1B-71CE-4DD4-A2E0-2DF1906D1A37}"/>
                  </a:ext>
                </a:extLst>
              </p:cNvPr>
              <p:cNvSpPr txBox="1"/>
              <p:nvPr/>
            </p:nvSpPr>
            <p:spPr bwMode="auto">
              <a:xfrm>
                <a:off x="1908175" y="3925888"/>
                <a:ext cx="5445125" cy="259873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−2⋅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219" name="Object 5">
                <a:extLst>
                  <a:ext uri="{FF2B5EF4-FFF2-40B4-BE49-F238E27FC236}">
                    <a16:creationId xmlns:a16="http://schemas.microsoft.com/office/drawing/2014/main" id="{49EB3D1B-71CE-4DD4-A2E0-2DF1906D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3925888"/>
                <a:ext cx="5445125" cy="2598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45B80F6C-1E08-472B-A06D-771446B36F66}"/>
              </a:ext>
            </a:extLst>
          </p:cNvPr>
          <p:cNvSpPr/>
          <p:nvPr/>
        </p:nvSpPr>
        <p:spPr>
          <a:xfrm>
            <a:off x="1835150" y="4724400"/>
            <a:ext cx="1944688" cy="1800225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0A5C0DE-3CA3-4364-B4BD-930F47411946}"/>
              </a:ext>
            </a:extLst>
          </p:cNvPr>
          <p:cNvSpPr/>
          <p:nvPr/>
        </p:nvSpPr>
        <p:spPr>
          <a:xfrm>
            <a:off x="323850" y="5013325"/>
            <a:ext cx="1476375" cy="1223963"/>
          </a:xfrm>
          <a:prstGeom prst="round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>
                <a:solidFill>
                  <a:srgbClr val="0000FF"/>
                </a:solidFill>
              </a:rPr>
              <a:t>?</a:t>
            </a:r>
            <a:endParaRPr lang="zh-CN" altLang="en-US" sz="3200">
              <a:solidFill>
                <a:srgbClr val="0000FF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C5F156B-1C84-4915-9A31-2AFB73A56FA8}"/>
              </a:ext>
            </a:extLst>
          </p:cNvPr>
          <p:cNvCxnSpPr/>
          <p:nvPr/>
        </p:nvCxnSpPr>
        <p:spPr>
          <a:xfrm>
            <a:off x="2051720" y="5301208"/>
            <a:ext cx="4318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CF651C9-AD56-422E-871D-9C966E33259C}"/>
              </a:ext>
            </a:extLst>
          </p:cNvPr>
          <p:cNvCxnSpPr/>
          <p:nvPr/>
        </p:nvCxnSpPr>
        <p:spPr>
          <a:xfrm>
            <a:off x="2159000" y="6085314"/>
            <a:ext cx="4318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E36BE49-FAD7-4DE7-9191-58E0962C65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539C64-C87E-4AC3-B5D1-FCDBD1F1D241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F7CF9F36-FC5A-427B-98A3-1C3CB361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B3E2DD26-250A-4ACB-AA9D-7FC527585B29}" type="slidenum">
              <a:rPr lang="en-US" altLang="zh-CN">
                <a:solidFill>
                  <a:srgbClr val="898989"/>
                </a:solidFill>
              </a:rPr>
              <a:pPr algn="ctr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249" name="Rectangle 2">
            <a:extLst>
              <a:ext uri="{FF2B5EF4-FFF2-40B4-BE49-F238E27FC236}">
                <a16:creationId xmlns:a16="http://schemas.microsoft.com/office/drawing/2014/main" id="{11A05EB9-9AFE-4105-BB52-E170A8907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Chebyshev</a:t>
            </a:r>
            <a:r>
              <a:rPr lang="zh-CN" altLang="en-US">
                <a:ea typeface="华文楷体" panose="02010600040101010101" pitchFamily="2" charset="-122"/>
              </a:rPr>
              <a:t>单调不等式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D0442A46-13AD-4762-9162-9E75324BA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因此得到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如果有                                   ，则有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ea typeface="华文楷体" pitchFamily="2" charset="-122"/>
              </a:rPr>
              <a:t>如果有                                   ，则有</a:t>
            </a:r>
            <a:endParaRPr lang="en-US" altLang="zh-CN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10251" name="Rectangle 5">
            <a:extLst>
              <a:ext uri="{FF2B5EF4-FFF2-40B4-BE49-F238E27FC236}">
                <a16:creationId xmlns:a16="http://schemas.microsoft.com/office/drawing/2014/main" id="{FD9E2098-3A0A-40CC-B33E-8622E336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2" name="Rectangle 7">
            <a:extLst>
              <a:ext uri="{FF2B5EF4-FFF2-40B4-BE49-F238E27FC236}">
                <a16:creationId xmlns:a16="http://schemas.microsoft.com/office/drawing/2014/main" id="{C8215C49-0F89-4F84-9386-0E2E2BFE3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3" name="Rectangle 9">
            <a:extLst>
              <a:ext uri="{FF2B5EF4-FFF2-40B4-BE49-F238E27FC236}">
                <a16:creationId xmlns:a16="http://schemas.microsoft.com/office/drawing/2014/main" id="{D7996D4A-8A81-4EDB-879F-B5ADEE081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Object 2">
                <a:extLst>
                  <a:ext uri="{FF2B5EF4-FFF2-40B4-BE49-F238E27FC236}">
                    <a16:creationId xmlns:a16="http://schemas.microsoft.com/office/drawing/2014/main" id="{4176E336-BC4E-49AC-BE42-29F3B65382CE}"/>
                  </a:ext>
                </a:extLst>
              </p:cNvPr>
              <p:cNvSpPr txBox="1"/>
              <p:nvPr/>
            </p:nvSpPr>
            <p:spPr bwMode="auto">
              <a:xfrm>
                <a:off x="2590800" y="1773238"/>
                <a:ext cx="6157913" cy="90805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42" name="Object 2">
                <a:extLst>
                  <a:ext uri="{FF2B5EF4-FFF2-40B4-BE49-F238E27FC236}">
                    <a16:creationId xmlns:a16="http://schemas.microsoft.com/office/drawing/2014/main" id="{4176E336-BC4E-49AC-BE42-29F3B653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1773238"/>
                <a:ext cx="6157913" cy="908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4">
                <a:extLst>
                  <a:ext uri="{FF2B5EF4-FFF2-40B4-BE49-F238E27FC236}">
                    <a16:creationId xmlns:a16="http://schemas.microsoft.com/office/drawing/2014/main" id="{BB042E3C-7B19-4EA3-9806-98C77E13D029}"/>
                  </a:ext>
                </a:extLst>
              </p:cNvPr>
              <p:cNvSpPr txBox="1"/>
              <p:nvPr/>
            </p:nvSpPr>
            <p:spPr bwMode="auto">
              <a:xfrm>
                <a:off x="2124075" y="2852738"/>
                <a:ext cx="3192463" cy="5048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43" name="Object 4">
                <a:extLst>
                  <a:ext uri="{FF2B5EF4-FFF2-40B4-BE49-F238E27FC236}">
                    <a16:creationId xmlns:a16="http://schemas.microsoft.com/office/drawing/2014/main" id="{BB042E3C-7B19-4EA3-9806-98C77E13D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2852738"/>
                <a:ext cx="3192463" cy="50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5">
                <a:extLst>
                  <a:ext uri="{FF2B5EF4-FFF2-40B4-BE49-F238E27FC236}">
                    <a16:creationId xmlns:a16="http://schemas.microsoft.com/office/drawing/2014/main" id="{8677DAE8-7670-4CB3-A81F-FD3934846FFF}"/>
                  </a:ext>
                </a:extLst>
              </p:cNvPr>
              <p:cNvSpPr txBox="1"/>
              <p:nvPr/>
            </p:nvSpPr>
            <p:spPr bwMode="auto">
              <a:xfrm>
                <a:off x="2484438" y="3429000"/>
                <a:ext cx="3887787" cy="1028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44" name="Object 5">
                <a:extLst>
                  <a:ext uri="{FF2B5EF4-FFF2-40B4-BE49-F238E27FC236}">
                    <a16:creationId xmlns:a16="http://schemas.microsoft.com/office/drawing/2014/main" id="{8677DAE8-7670-4CB3-A81F-FD393484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438" y="3429000"/>
                <a:ext cx="3887787" cy="1028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6">
                <a:extLst>
                  <a:ext uri="{FF2B5EF4-FFF2-40B4-BE49-F238E27FC236}">
                    <a16:creationId xmlns:a16="http://schemas.microsoft.com/office/drawing/2014/main" id="{F1EDE883-FE8D-440E-88F8-266CFF63F5D9}"/>
                  </a:ext>
                </a:extLst>
              </p:cNvPr>
              <p:cNvSpPr txBox="1"/>
              <p:nvPr/>
            </p:nvSpPr>
            <p:spPr bwMode="auto">
              <a:xfrm>
                <a:off x="2124075" y="4581525"/>
                <a:ext cx="3192463" cy="5048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≥⋯≥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45" name="Object 6">
                <a:extLst>
                  <a:ext uri="{FF2B5EF4-FFF2-40B4-BE49-F238E27FC236}">
                    <a16:creationId xmlns:a16="http://schemas.microsoft.com/office/drawing/2014/main" id="{F1EDE883-FE8D-440E-88F8-266CFF63F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4581525"/>
                <a:ext cx="3192463" cy="504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Object 7">
                <a:extLst>
                  <a:ext uri="{FF2B5EF4-FFF2-40B4-BE49-F238E27FC236}">
                    <a16:creationId xmlns:a16="http://schemas.microsoft.com/office/drawing/2014/main" id="{3FAB55CE-0FB1-40EC-805D-FF233C733FB3}"/>
                  </a:ext>
                </a:extLst>
              </p:cNvPr>
              <p:cNvSpPr txBox="1"/>
              <p:nvPr/>
            </p:nvSpPr>
            <p:spPr bwMode="auto">
              <a:xfrm>
                <a:off x="2484438" y="5084763"/>
                <a:ext cx="3887787" cy="1028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46" name="Object 7">
                <a:extLst>
                  <a:ext uri="{FF2B5EF4-FFF2-40B4-BE49-F238E27FC236}">
                    <a16:creationId xmlns:a16="http://schemas.microsoft.com/office/drawing/2014/main" id="{3FAB55CE-0FB1-40EC-805D-FF233C733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438" y="5084763"/>
                <a:ext cx="3887787" cy="1028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>
            <a:extLst>
              <a:ext uri="{FF2B5EF4-FFF2-40B4-BE49-F238E27FC236}">
                <a16:creationId xmlns:a16="http://schemas.microsoft.com/office/drawing/2014/main" id="{E892F5AC-1EBF-4D17-8C78-56A04FB6D59B}"/>
              </a:ext>
            </a:extLst>
          </p:cNvPr>
          <p:cNvSpPr/>
          <p:nvPr/>
        </p:nvSpPr>
        <p:spPr>
          <a:xfrm>
            <a:off x="6067265" y="5084763"/>
            <a:ext cx="2979898" cy="168189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楷体" pitchFamily="49" charset="-122"/>
              </a:rPr>
              <a:t>切比雪夫不等式</a:t>
            </a:r>
            <a:endParaRPr lang="en-US" altLang="zh-CN" sz="1400" b="1" dirty="0">
              <a:solidFill>
                <a:srgbClr val="FF0000"/>
              </a:solidFill>
              <a:latin typeface="+mj-lt"/>
              <a:ea typeface="楷体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楷体" pitchFamily="49" charset="-122"/>
              </a:rPr>
              <a:t>彼得堡学派创始人</a:t>
            </a:r>
            <a:endParaRPr lang="en-US" altLang="zh-CN" sz="2400" b="1" dirty="0">
              <a:solidFill>
                <a:srgbClr val="FF0000"/>
              </a:solidFill>
              <a:latin typeface="+mj-lt"/>
              <a:ea typeface="楷体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楷体" pitchFamily="49" charset="-122"/>
              </a:rPr>
              <a:t>1821—1894</a:t>
            </a:r>
            <a:endParaRPr lang="zh-CN" altLang="en-US" sz="2400" b="1" dirty="0">
              <a:solidFill>
                <a:srgbClr val="FF0000"/>
              </a:solidFill>
              <a:latin typeface="+mj-lt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D6A5EDA-8207-444D-979D-DDB41EE508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539C64-C87E-4AC3-B5D1-FCDBD1F1D241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3437F04E-5122-4BC4-9CBF-8452D983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D266BF0-A73C-47D9-B775-09FD93C0B3EE}" type="slidenum">
              <a:rPr lang="en-US" altLang="zh-CN">
                <a:solidFill>
                  <a:srgbClr val="898989"/>
                </a:solidFill>
              </a:rPr>
              <a:pPr algn="ctr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B6CAD2BE-7F18-472E-BA8D-68F347F4D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多重和中的交换律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731" name="Rectangle 3">
                <a:extLst>
                  <a:ext uri="{FF2B5EF4-FFF2-40B4-BE49-F238E27FC236}">
                    <a16:creationId xmlns:a16="http://schemas.microsoft.com/office/drawing/2014/main" id="{C2A58348-729D-40C9-80FE-A3471E91CAD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itchFamily="2" charset="-122"/>
                  </a:rPr>
                  <a:t>单一求和中的分配律</a:t>
                </a:r>
                <a:endParaRPr lang="en-US" altLang="zh-CN" dirty="0"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dirty="0"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华文楷体" pitchFamily="2" charset="-122"/>
                  </a:rPr>
                  <a:t>整数集合到整数集合的一一对应</a:t>
                </a:r>
                <a:endParaRPr lang="en-US" altLang="zh-CN" dirty="0">
                  <a:solidFill>
                    <a:srgbClr val="FF0000"/>
                  </a:solidFill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dirty="0">
                    <a:ea typeface="华文楷体" pitchFamily="2" charset="-122"/>
                  </a:rPr>
                  <a:t>多重和中的分配律</a:t>
                </a:r>
                <a:endParaRPr lang="en-US" altLang="zh-CN" dirty="0"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华文楷体" pitchFamily="2" charset="-122"/>
                  </a:rPr>
                  <a:t>整数对集合到整数对集合的一一对应</a:t>
                </a:r>
                <a:endParaRPr lang="en-US" altLang="zh-CN" dirty="0">
                  <a:solidFill>
                    <a:srgbClr val="FF0000"/>
                  </a:solidFill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01731" name="Rectangle 3">
                <a:extLst>
                  <a:ext uri="{FF2B5EF4-FFF2-40B4-BE49-F238E27FC236}">
                    <a16:creationId xmlns:a16="http://schemas.microsoft.com/office/drawing/2014/main" xmlns="" id="{C2A58348-729D-40C9-80FE-A3471E91C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704" t="-1752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2" name="Rectangle 5">
            <a:extLst>
              <a:ext uri="{FF2B5EF4-FFF2-40B4-BE49-F238E27FC236}">
                <a16:creationId xmlns:a16="http://schemas.microsoft.com/office/drawing/2014/main" id="{0FA38C41-3386-4C82-A63E-C13394216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3" name="Rectangle 7">
            <a:extLst>
              <a:ext uri="{FF2B5EF4-FFF2-40B4-BE49-F238E27FC236}">
                <a16:creationId xmlns:a16="http://schemas.microsoft.com/office/drawing/2014/main" id="{AC2C798F-CFE1-4AAE-9846-F2B561BA4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Rectangle 9">
            <a:extLst>
              <a:ext uri="{FF2B5EF4-FFF2-40B4-BE49-F238E27FC236}">
                <a16:creationId xmlns:a16="http://schemas.microsoft.com/office/drawing/2014/main" id="{195661C0-6551-4B0C-A5BE-819E5124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5">
                <a:extLst>
                  <a:ext uri="{FF2B5EF4-FFF2-40B4-BE49-F238E27FC236}">
                    <a16:creationId xmlns:a16="http://schemas.microsoft.com/office/drawing/2014/main" id="{63F8662D-2781-404B-9463-652EF904D42B}"/>
                  </a:ext>
                </a:extLst>
              </p:cNvPr>
              <p:cNvSpPr txBox="1"/>
              <p:nvPr/>
            </p:nvSpPr>
            <p:spPr bwMode="auto">
              <a:xfrm>
                <a:off x="2015716" y="3861048"/>
                <a:ext cx="3348372" cy="802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66" name="Object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F8662D-2781-404B-9463-652EF904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5716" y="3861048"/>
                <a:ext cx="3348372" cy="8026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63F8662D-2781-404B-9463-652EF904D42B}"/>
                  </a:ext>
                </a:extLst>
              </p:cNvPr>
              <p:cNvSpPr txBox="1"/>
              <p:nvPr/>
            </p:nvSpPr>
            <p:spPr bwMode="auto">
              <a:xfrm>
                <a:off x="2339752" y="2060848"/>
                <a:ext cx="2304256" cy="802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F8662D-2781-404B-9463-652EF904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2060848"/>
                <a:ext cx="2304256" cy="8026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3A8F7985-D921-4EF4-9BB4-4A6D419003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0E9E19-F41C-4B4E-82B0-71B77DF40D24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902C0A8A-EA44-4771-BB69-F34C38F0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D11C91B8-68DE-4B2C-BA1C-00EC685310C7}" type="slidenum">
              <a:rPr lang="en-US" altLang="zh-CN">
                <a:solidFill>
                  <a:srgbClr val="898989"/>
                </a:solidFill>
              </a:rPr>
              <a:pPr algn="ctr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0414EAD6-E95B-49E6-A9A4-913E0B6E8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一个多重和的</a:t>
            </a:r>
            <a:r>
              <a:rPr lang="en-US" altLang="zh-CN">
                <a:ea typeface="华文楷体" panose="02010600040101010101" pitchFamily="2" charset="-122"/>
              </a:rPr>
              <a:t>concrete example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AC6CAB87-F4B4-4B45-977D-702E65714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811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目标是计算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先尝试从</a:t>
            </a:r>
            <a:r>
              <a:rPr lang="en-US" altLang="zh-CN" i="1">
                <a:latin typeface="+mj-lt"/>
                <a:ea typeface="华文楷体" pitchFamily="2" charset="-122"/>
              </a:rPr>
              <a:t>j</a:t>
            </a:r>
            <a:r>
              <a:rPr lang="zh-CN" altLang="en-US">
                <a:latin typeface="+mj-lt"/>
                <a:ea typeface="华文楷体" pitchFamily="2" charset="-122"/>
              </a:rPr>
              <a:t>开始：</a:t>
            </a:r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12296" name="Rectangle 5">
            <a:extLst>
              <a:ext uri="{FF2B5EF4-FFF2-40B4-BE49-F238E27FC236}">
                <a16:creationId xmlns:a16="http://schemas.microsoft.com/office/drawing/2014/main" id="{12B8B790-9998-4921-9E6B-4189ACE92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7" name="Rectangle 7">
            <a:extLst>
              <a:ext uri="{FF2B5EF4-FFF2-40B4-BE49-F238E27FC236}">
                <a16:creationId xmlns:a16="http://schemas.microsoft.com/office/drawing/2014/main" id="{C9FB4DD2-0845-4D51-9B97-C6C06871B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4">
                <a:extLst>
                  <a:ext uri="{FF2B5EF4-FFF2-40B4-BE49-F238E27FC236}">
                    <a16:creationId xmlns:a16="http://schemas.microsoft.com/office/drawing/2014/main" id="{70751685-1EF2-4DB5-B05E-07EBD2697B1F}"/>
                  </a:ext>
                </a:extLst>
              </p:cNvPr>
              <p:cNvSpPr txBox="1"/>
              <p:nvPr/>
            </p:nvSpPr>
            <p:spPr bwMode="auto">
              <a:xfrm>
                <a:off x="2987675" y="1484313"/>
                <a:ext cx="2401888" cy="1008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290" name="Object 4">
                <a:extLst>
                  <a:ext uri="{FF2B5EF4-FFF2-40B4-BE49-F238E27FC236}">
                    <a16:creationId xmlns:a16="http://schemas.microsoft.com/office/drawing/2014/main" id="{70751685-1EF2-4DB5-B05E-07EBD269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675" y="1484313"/>
                <a:ext cx="2401888" cy="100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5">
                <a:extLst>
                  <a:ext uri="{FF2B5EF4-FFF2-40B4-BE49-F238E27FC236}">
                    <a16:creationId xmlns:a16="http://schemas.microsoft.com/office/drawing/2014/main" id="{2DC071E0-879B-4CAD-BA5B-8F18FB62249F}"/>
                  </a:ext>
                </a:extLst>
              </p:cNvPr>
              <p:cNvSpPr txBox="1"/>
              <p:nvPr/>
            </p:nvSpPr>
            <p:spPr bwMode="auto">
              <a:xfrm>
                <a:off x="5670842" y="2289505"/>
                <a:ext cx="2484437" cy="44132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91" name="Object 5">
                <a:extLst>
                  <a:ext uri="{FF2B5EF4-FFF2-40B4-BE49-F238E27FC236}">
                    <a16:creationId xmlns:a16="http://schemas.microsoft.com/office/drawing/2014/main" id="{2DC071E0-879B-4CAD-BA5B-8F18FB622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0842" y="2289505"/>
                <a:ext cx="2484437" cy="4413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8" name="矩形 12">
            <a:extLst>
              <a:ext uri="{FF2B5EF4-FFF2-40B4-BE49-F238E27FC236}">
                <a16:creationId xmlns:a16="http://schemas.microsoft.com/office/drawing/2014/main" id="{5DA0C714-7A1E-429D-B74B-16F9E7061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664" y="2418886"/>
            <a:ext cx="2330672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先对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求和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k-j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替换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简化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的上下界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使用调和数记号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ea typeface="华文楷体" panose="02010600040101010101" pitchFamily="2" charset="-122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替换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简化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的上下界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sp>
        <p:nvSpPr>
          <p:cNvPr id="12299" name="矩形 13">
            <a:extLst>
              <a:ext uri="{FF2B5EF4-FFF2-40B4-BE49-F238E27FC236}">
                <a16:creationId xmlns:a16="http://schemas.microsoft.com/office/drawing/2014/main" id="{77C53989-D1D9-4073-841A-D2F3B5E8A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65" y="3606005"/>
            <a:ext cx="2160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ea typeface="华文楷体" panose="02010600040101010101" pitchFamily="2" charset="-122"/>
              </a:rPr>
              <a:t>这里记</a:t>
            </a:r>
            <a:r>
              <a:rPr lang="en-US" altLang="zh-CN" sz="2800" i="1" dirty="0">
                <a:solidFill>
                  <a:srgbClr val="0000FF"/>
                </a:solidFill>
                <a:ea typeface="华文楷体" panose="02010600040101010101" pitchFamily="2" charset="-122"/>
              </a:rPr>
              <a:t>H</a:t>
            </a:r>
            <a:r>
              <a:rPr lang="en-US" altLang="zh-CN" sz="2800" i="1" baseline="-25000" dirty="0">
                <a:solidFill>
                  <a:srgbClr val="0000FF"/>
                </a:solidFill>
                <a:ea typeface="华文楷体" panose="02010600040101010101" pitchFamily="2" charset="-122"/>
              </a:rPr>
              <a:t>0</a:t>
            </a:r>
            <a:r>
              <a:rPr lang="en-US" altLang="zh-CN" sz="2800" dirty="0">
                <a:solidFill>
                  <a:srgbClr val="0000FF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800" i="1" dirty="0">
                <a:solidFill>
                  <a:srgbClr val="0000FF"/>
                </a:solidFill>
                <a:ea typeface="华文楷体" panose="0201060004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61EA8BB0-88C2-4E85-8892-67BEDCE17E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0E9E19-F41C-4B4E-82B0-71B77DF40D24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414BBAD-B89F-4997-937E-D19127FD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B7CBF5E-D1A8-4542-B341-F79EC30D83AC}" type="slidenum">
              <a:rPr lang="en-US" altLang="zh-CN">
                <a:solidFill>
                  <a:srgbClr val="898989"/>
                </a:solidFill>
              </a:rPr>
              <a:pPr algn="ctr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6B4BF1D6-4352-446E-A0FC-B827270F0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一个多重和的</a:t>
            </a:r>
            <a:r>
              <a:rPr lang="en-US" altLang="zh-CN">
                <a:ea typeface="华文楷体" panose="02010600040101010101" pitchFamily="2" charset="-122"/>
              </a:rPr>
              <a:t>concrete example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AA9835AB-981C-4660-AF08-53CE58DCC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811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再尝试从</a:t>
            </a:r>
            <a:r>
              <a:rPr lang="en-US" altLang="zh-CN" i="1">
                <a:latin typeface="+mj-lt"/>
                <a:ea typeface="华文楷体" pitchFamily="2" charset="-122"/>
              </a:rPr>
              <a:t>k</a:t>
            </a:r>
            <a:r>
              <a:rPr lang="zh-CN" altLang="en-US">
                <a:latin typeface="+mj-lt"/>
                <a:ea typeface="华文楷体" pitchFamily="2" charset="-122"/>
              </a:rPr>
              <a:t>开始：</a:t>
            </a:r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13319" name="Rectangle 5">
            <a:extLst>
              <a:ext uri="{FF2B5EF4-FFF2-40B4-BE49-F238E27FC236}">
                <a16:creationId xmlns:a16="http://schemas.microsoft.com/office/drawing/2014/main" id="{8FCD6323-1F81-4B80-AB4A-D2DD5D46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0" name="Rectangle 7">
            <a:extLst>
              <a:ext uri="{FF2B5EF4-FFF2-40B4-BE49-F238E27FC236}">
                <a16:creationId xmlns:a16="http://schemas.microsoft.com/office/drawing/2014/main" id="{DFAB34B2-32C2-4E53-A0C5-917755DB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Object 3">
                <a:extLst>
                  <a:ext uri="{FF2B5EF4-FFF2-40B4-BE49-F238E27FC236}">
                    <a16:creationId xmlns:a16="http://schemas.microsoft.com/office/drawing/2014/main" id="{B003AAB2-BF4D-410C-BBEB-6B6EFAC4D499}"/>
                  </a:ext>
                </a:extLst>
              </p:cNvPr>
              <p:cNvSpPr txBox="1"/>
              <p:nvPr/>
            </p:nvSpPr>
            <p:spPr bwMode="auto">
              <a:xfrm>
                <a:off x="5784850" y="1320800"/>
                <a:ext cx="2470150" cy="4505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14" name="Object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03AAB2-BF4D-410C-BBEB-6B6EFAC4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4850" y="1320800"/>
                <a:ext cx="2470150" cy="45053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1" name="矩形 12">
            <a:extLst>
              <a:ext uri="{FF2B5EF4-FFF2-40B4-BE49-F238E27FC236}">
                <a16:creationId xmlns:a16="http://schemas.microsoft.com/office/drawing/2014/main" id="{81EEC7FF-3E8B-4138-B12E-D24ED14A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412875"/>
            <a:ext cx="273685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先对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求和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sz="2400" i="1" dirty="0" err="1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  <a:r>
              <a:rPr lang="en-US" altLang="zh-CN" sz="2400" dirty="0" err="1">
                <a:solidFill>
                  <a:srgbClr val="FF0000"/>
                </a:solidFill>
                <a:ea typeface="华文楷体" panose="02010600040101010101" pitchFamily="2" charset="-122"/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替换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简化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的上下界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使用调和数记号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华文楷体" panose="02010600040101010101" pitchFamily="2" charset="-122"/>
              </a:rPr>
              <a:t>-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替换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简化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的上下界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sp>
        <p:nvSpPr>
          <p:cNvPr id="13322" name="矩形 11">
            <a:extLst>
              <a:ext uri="{FF2B5EF4-FFF2-40B4-BE49-F238E27FC236}">
                <a16:creationId xmlns:a16="http://schemas.microsoft.com/office/drawing/2014/main" id="{48646940-98C9-4236-911E-683531C4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81" y="3390901"/>
            <a:ext cx="2160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ea typeface="华文楷体" panose="02010600040101010101" pitchFamily="2" charset="-122"/>
              </a:rPr>
              <a:t>这里记</a:t>
            </a:r>
            <a:r>
              <a:rPr lang="en-US" altLang="zh-CN" sz="2800" i="1" dirty="0">
                <a:solidFill>
                  <a:srgbClr val="0000FF"/>
                </a:solidFill>
                <a:ea typeface="华文楷体" panose="02010600040101010101" pitchFamily="2" charset="-122"/>
              </a:rPr>
              <a:t>H</a:t>
            </a:r>
            <a:r>
              <a:rPr lang="en-US" altLang="zh-CN" sz="2800" i="1" baseline="-25000" dirty="0">
                <a:solidFill>
                  <a:srgbClr val="0000FF"/>
                </a:solidFill>
                <a:ea typeface="华文楷体" panose="02010600040101010101" pitchFamily="2" charset="-122"/>
              </a:rPr>
              <a:t>0</a:t>
            </a:r>
            <a:r>
              <a:rPr lang="en-US" altLang="zh-CN" sz="2800" dirty="0">
                <a:solidFill>
                  <a:srgbClr val="0000FF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800" i="1" dirty="0">
                <a:solidFill>
                  <a:srgbClr val="0000FF"/>
                </a:solidFill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3323" name="矩形 13">
            <a:extLst>
              <a:ext uri="{FF2B5EF4-FFF2-40B4-BE49-F238E27FC236}">
                <a16:creationId xmlns:a16="http://schemas.microsoft.com/office/drawing/2014/main" id="{6686B31C-7AAC-4903-BB25-864C9D2E3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4692652"/>
            <a:ext cx="20875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0000FF"/>
                </a:solidFill>
                <a:ea typeface="华文楷体" panose="02010600040101010101" pitchFamily="2" charset="-122"/>
              </a:rPr>
              <a:t>结果和</a:t>
            </a:r>
            <a:endParaRPr lang="en-US" altLang="zh-CN" sz="3200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0000FF"/>
                </a:solidFill>
                <a:ea typeface="华文楷体" panose="02010600040101010101" pitchFamily="2" charset="-122"/>
              </a:rPr>
              <a:t>方法</a:t>
            </a:r>
            <a:r>
              <a:rPr lang="en-US" altLang="zh-CN" sz="3200" b="1" dirty="0">
                <a:solidFill>
                  <a:srgbClr val="0000FF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ea typeface="华文楷体" panose="02010600040101010101" pitchFamily="2" charset="-122"/>
              </a:rPr>
              <a:t>一致</a:t>
            </a:r>
            <a:endParaRPr lang="en-US" altLang="zh-CN" sz="3200" b="1" dirty="0">
              <a:solidFill>
                <a:srgbClr val="0000FF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7AC3F2C-F56E-47A0-8A6C-AD56958DDE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0E9E19-F41C-4B4E-82B0-71B77DF40D24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0B2C8B9-4D54-4BA5-9765-50551821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6C8BB40D-70CE-4BE3-933D-FEE12775317E}" type="slidenum">
              <a:rPr lang="en-US" altLang="zh-CN">
                <a:solidFill>
                  <a:srgbClr val="898989"/>
                </a:solidFill>
              </a:rPr>
              <a:pPr algn="ctr"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27702A6D-94FC-432A-9A75-470680113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一个多重和的</a:t>
            </a:r>
            <a:r>
              <a:rPr lang="en-US" altLang="zh-CN">
                <a:ea typeface="华文楷体" panose="02010600040101010101" pitchFamily="2" charset="-122"/>
              </a:rPr>
              <a:t>concrete example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3BDA0F09-CDD9-412C-AFEB-C8D9F69BD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78175" cy="20447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第三种方法：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在将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S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表达成多重和之前，用</a:t>
            </a:r>
            <a:r>
              <a:rPr lang="en-US" altLang="zh-CN" sz="2800" i="1" dirty="0" err="1">
                <a:latin typeface="+mj-lt"/>
                <a:ea typeface="华文楷体" pitchFamily="2" charset="-122"/>
              </a:rPr>
              <a:t>k</a:t>
            </a:r>
            <a:r>
              <a:rPr lang="en-US" altLang="zh-CN" sz="2800" dirty="0" err="1">
                <a:latin typeface="+mj-lt"/>
                <a:ea typeface="华文楷体" pitchFamily="2" charset="-122"/>
              </a:rPr>
              <a:t>+</a:t>
            </a:r>
            <a:r>
              <a:rPr lang="en-US" altLang="zh-CN" sz="2800" i="1" dirty="0" err="1">
                <a:latin typeface="+mj-lt"/>
                <a:ea typeface="华文楷体" pitchFamily="2" charset="-122"/>
              </a:rPr>
              <a:t>j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替换</a:t>
            </a:r>
            <a:r>
              <a:rPr lang="en-US" altLang="zh-CN" sz="2800" i="1" dirty="0">
                <a:latin typeface="+mj-lt"/>
                <a:ea typeface="华文楷体" pitchFamily="2" charset="-122"/>
              </a:rPr>
              <a:t>k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。</a:t>
            </a: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14343" name="Rectangle 5">
            <a:extLst>
              <a:ext uri="{FF2B5EF4-FFF2-40B4-BE49-F238E27FC236}">
                <a16:creationId xmlns:a16="http://schemas.microsoft.com/office/drawing/2014/main" id="{A4E1C683-EF0C-42EA-9E64-4CB7FA19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4" name="Rectangle 7">
            <a:extLst>
              <a:ext uri="{FF2B5EF4-FFF2-40B4-BE49-F238E27FC236}">
                <a16:creationId xmlns:a16="http://schemas.microsoft.com/office/drawing/2014/main" id="{5A4DFF58-0937-41A2-BCDE-93CB0F91A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Object 2">
                <a:extLst>
                  <a:ext uri="{FF2B5EF4-FFF2-40B4-BE49-F238E27FC236}">
                    <a16:creationId xmlns:a16="http://schemas.microsoft.com/office/drawing/2014/main" id="{C71FF327-16F8-46D8-8BE2-73259AE7D7B3}"/>
                  </a:ext>
                </a:extLst>
              </p:cNvPr>
              <p:cNvSpPr txBox="1"/>
              <p:nvPr/>
            </p:nvSpPr>
            <p:spPr bwMode="auto">
              <a:xfrm>
                <a:off x="5945450" y="1512311"/>
                <a:ext cx="2565485" cy="5302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38" name="Object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1FF327-16F8-46D8-8BE2-73259AE7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5450" y="1512311"/>
                <a:ext cx="2565485" cy="53026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5" name="矩形 12">
            <a:extLst>
              <a:ext uri="{FF2B5EF4-FFF2-40B4-BE49-F238E27FC236}">
                <a16:creationId xmlns:a16="http://schemas.microsoft.com/office/drawing/2014/main" id="{E1717297-D207-4AE1-AAA4-70799DC9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577975"/>
            <a:ext cx="273526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计算目标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sz="2400" i="1" dirty="0" err="1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  <a:r>
              <a:rPr lang="en-US" altLang="zh-CN" sz="2400" dirty="0" err="1">
                <a:solidFill>
                  <a:srgbClr val="FF0000"/>
                </a:solidFill>
                <a:ea typeface="华文楷体" panose="02010600040101010101" pitchFamily="2" charset="-122"/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替换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先在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上求和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算出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上的和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使用结合律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很容易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/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采用调和数记号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43C5D4A-4C60-4520-B8E9-7E5BA0A388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9CE9C0-0950-4B90-AF58-13A2FB62BDD6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5FF973C4-900D-4620-965B-975E2C0F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836C1562-3814-4AA4-8FC1-2AC489C5F7A4}" type="slidenum">
              <a:rPr lang="en-US" altLang="zh-CN">
                <a:solidFill>
                  <a:srgbClr val="898989"/>
                </a:solidFill>
              </a:rPr>
              <a:pPr algn="ctr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EDD6000F-B7D8-4D1B-97CD-436010823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一个多重和的</a:t>
            </a:r>
            <a:r>
              <a:rPr lang="en-US" altLang="zh-CN">
                <a:ea typeface="华文楷体" panose="02010600040101010101" pitchFamily="2" charset="-122"/>
              </a:rPr>
              <a:t>concrete example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315090CD-BC2A-4ADE-AFA6-674FC7C6F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综合前面的三种不同方法，可以得到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从代数、几何两种角度总结三种方法中的经验：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solidFill>
                  <a:srgbClr val="0000FF"/>
                </a:solidFill>
                <a:latin typeface="+mj-lt"/>
                <a:ea typeface="华文楷体" pitchFamily="2" charset="-122"/>
              </a:rPr>
              <a:t>代数：</a:t>
            </a:r>
            <a:r>
              <a:rPr lang="zh-CN" altLang="en-US" sz="2800">
                <a:latin typeface="+mj-lt"/>
                <a:ea typeface="华文楷体" pitchFamily="2" charset="-122"/>
              </a:rPr>
              <a:t>如果在被加项中有</a:t>
            </a:r>
            <a:r>
              <a:rPr lang="en-US" altLang="zh-CN" sz="2800">
                <a:latin typeface="+mj-lt"/>
                <a:ea typeface="华文楷体" pitchFamily="2" charset="-122"/>
              </a:rPr>
              <a:t>k+f(j)</a:t>
            </a:r>
            <a:r>
              <a:rPr lang="zh-CN" altLang="en-US" sz="2800">
                <a:latin typeface="+mj-lt"/>
                <a:ea typeface="华文楷体" pitchFamily="2" charset="-122"/>
              </a:rPr>
              <a:t>之类的表达式，可以将</a:t>
            </a:r>
            <a:r>
              <a:rPr lang="en-US" altLang="zh-CN" sz="2800">
                <a:latin typeface="+mj-lt"/>
                <a:ea typeface="华文楷体" pitchFamily="2" charset="-122"/>
              </a:rPr>
              <a:t>k</a:t>
            </a:r>
            <a:r>
              <a:rPr lang="zh-CN" altLang="en-US" sz="2800">
                <a:latin typeface="+mj-lt"/>
                <a:ea typeface="华文楷体" pitchFamily="2" charset="-122"/>
              </a:rPr>
              <a:t>替换成</a:t>
            </a:r>
            <a:r>
              <a:rPr lang="en-US" altLang="zh-CN" sz="2800">
                <a:latin typeface="+mj-lt"/>
                <a:ea typeface="华文楷体" pitchFamily="2" charset="-122"/>
              </a:rPr>
              <a:t>k-f(j)</a:t>
            </a:r>
            <a:r>
              <a:rPr lang="zh-CN" altLang="en-US" sz="2800">
                <a:latin typeface="+mj-lt"/>
                <a:ea typeface="华文楷体" pitchFamily="2" charset="-122"/>
              </a:rPr>
              <a:t>，然后在</a:t>
            </a:r>
            <a:r>
              <a:rPr lang="en-US" altLang="zh-CN" sz="2800">
                <a:latin typeface="+mj-lt"/>
                <a:ea typeface="华文楷体" pitchFamily="2" charset="-122"/>
              </a:rPr>
              <a:t>j</a:t>
            </a:r>
            <a:r>
              <a:rPr lang="zh-CN" altLang="en-US" sz="2800">
                <a:latin typeface="+mj-lt"/>
                <a:ea typeface="华文楷体" pitchFamily="2" charset="-122"/>
              </a:rPr>
              <a:t>上求和；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几何：</a:t>
            </a:r>
          </a:p>
        </p:txBody>
      </p:sp>
      <p:sp>
        <p:nvSpPr>
          <p:cNvPr id="15368" name="Rectangle 5">
            <a:extLst>
              <a:ext uri="{FF2B5EF4-FFF2-40B4-BE49-F238E27FC236}">
                <a16:creationId xmlns:a16="http://schemas.microsoft.com/office/drawing/2014/main" id="{6E72B254-F457-4885-B20C-FA14DA2D4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Object 3">
                <a:extLst>
                  <a:ext uri="{FF2B5EF4-FFF2-40B4-BE49-F238E27FC236}">
                    <a16:creationId xmlns:a16="http://schemas.microsoft.com/office/drawing/2014/main" id="{F11956E1-3FF1-4458-A57D-1206EAA31D6A}"/>
                  </a:ext>
                </a:extLst>
              </p:cNvPr>
              <p:cNvSpPr txBox="1"/>
              <p:nvPr/>
            </p:nvSpPr>
            <p:spPr bwMode="auto">
              <a:xfrm>
                <a:off x="3376613" y="1989138"/>
                <a:ext cx="2347912" cy="711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362" name="Object 3">
                <a:extLst>
                  <a:ext uri="{FF2B5EF4-FFF2-40B4-BE49-F238E27FC236}">
                    <a16:creationId xmlns:a16="http://schemas.microsoft.com/office/drawing/2014/main" id="{F11956E1-3FF1-4458-A57D-1206EAA3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6613" y="1989138"/>
                <a:ext cx="2347912" cy="71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4">
                <a:extLst>
                  <a:ext uri="{FF2B5EF4-FFF2-40B4-BE49-F238E27FC236}">
                    <a16:creationId xmlns:a16="http://schemas.microsoft.com/office/drawing/2014/main" id="{09676481-F652-41E8-8BAB-17A2B3687BF4}"/>
                  </a:ext>
                </a:extLst>
              </p:cNvPr>
              <p:cNvSpPr txBox="1"/>
              <p:nvPr/>
            </p:nvSpPr>
            <p:spPr bwMode="auto">
              <a:xfrm>
                <a:off x="2916238" y="4149725"/>
                <a:ext cx="3600450" cy="25003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/>
                          <m:e/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  <m:e/>
                          <m:e/>
                          <m:e/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63" name="Object 4">
                <a:extLst>
                  <a:ext uri="{FF2B5EF4-FFF2-40B4-BE49-F238E27FC236}">
                    <a16:creationId xmlns:a16="http://schemas.microsoft.com/office/drawing/2014/main" id="{09676481-F652-41E8-8BAB-17A2B3687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238" y="4149725"/>
                <a:ext cx="3600450" cy="2500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C58EB8-3148-4C63-8B19-07A3F765FA19}"/>
              </a:ext>
            </a:extLst>
          </p:cNvPr>
          <p:cNvCxnSpPr/>
          <p:nvPr/>
        </p:nvCxnSpPr>
        <p:spPr>
          <a:xfrm>
            <a:off x="4427538" y="4797425"/>
            <a:ext cx="2016125" cy="0"/>
          </a:xfrm>
          <a:prstGeom prst="straightConnector1">
            <a:avLst/>
          </a:prstGeom>
          <a:ln w="127000">
            <a:solidFill>
              <a:srgbClr val="0000FF">
                <a:alpha val="30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6D4368-D714-429B-A855-C2B835575DFF}"/>
              </a:ext>
            </a:extLst>
          </p:cNvPr>
          <p:cNvCxnSpPr/>
          <p:nvPr/>
        </p:nvCxnSpPr>
        <p:spPr>
          <a:xfrm>
            <a:off x="4572000" y="4652963"/>
            <a:ext cx="0" cy="1871662"/>
          </a:xfrm>
          <a:prstGeom prst="straightConnector1">
            <a:avLst/>
          </a:prstGeom>
          <a:ln w="127000">
            <a:solidFill>
              <a:srgbClr val="00B050">
                <a:alpha val="30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512EC8-4C18-40B4-B082-82E1B545DE6C}"/>
              </a:ext>
            </a:extLst>
          </p:cNvPr>
          <p:cNvCxnSpPr/>
          <p:nvPr/>
        </p:nvCxnSpPr>
        <p:spPr>
          <a:xfrm>
            <a:off x="4427538" y="4652963"/>
            <a:ext cx="1944687" cy="1800225"/>
          </a:xfrm>
          <a:prstGeom prst="straightConnector1">
            <a:avLst/>
          </a:prstGeom>
          <a:ln w="127000">
            <a:solidFill>
              <a:srgbClr val="FF0000">
                <a:alpha val="30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EB9463C-9A5A-4743-9ACB-238B0D2D18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4478FC-B66D-4E87-A928-5AE9C08EEA02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3FBD8B28-718B-490A-8F21-ADDF83FA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BE0F004B-4890-4ECD-BA3C-D1924D4B908A}" type="slidenum">
              <a:rPr lang="en-US" altLang="zh-CN">
                <a:solidFill>
                  <a:srgbClr val="898989"/>
                </a:solidFill>
              </a:rPr>
              <a:pPr algn="ctr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FC3BBAF-E970-40C8-B743-2E0D98100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205038"/>
            <a:ext cx="8229600" cy="1871662"/>
          </a:xfrm>
        </p:spPr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2.4 </a:t>
            </a:r>
            <a:r>
              <a:rPr lang="zh-CN" altLang="en-US">
                <a:ea typeface="华文楷体" panose="02010600040101010101" pitchFamily="2" charset="-122"/>
              </a:rPr>
              <a:t>多重和</a:t>
            </a:r>
            <a:br>
              <a:rPr lang="en-US" altLang="zh-CN">
                <a:ea typeface="华文楷体" panose="02010600040101010101" pitchFamily="2" charset="-122"/>
              </a:rPr>
            </a:br>
            <a:r>
              <a:rPr lang="en-US" altLang="zh-CN">
                <a:ea typeface="华文楷体" panose="02010600040101010101" pitchFamily="2" charset="-122"/>
              </a:rPr>
              <a:t>Multiple Sums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DDD2A7D-5386-4AFB-9A3C-880A9FE9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9D4CE57E-18C7-4547-8525-E868A20C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59" name="Rectangle 9">
            <a:extLst>
              <a:ext uri="{FF2B5EF4-FFF2-40B4-BE49-F238E27FC236}">
                <a16:creationId xmlns:a16="http://schemas.microsoft.com/office/drawing/2014/main" id="{7E5B1B56-EF75-4E1C-8206-60C6FDA1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4B7B91C1-AD75-434C-8ECE-AD26F499BD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9CE9C0-0950-4B90-AF58-13A2FB62BDD6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0979993-0959-487B-AEC8-954C178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B1AD48F-3F00-455F-8710-34B194077ADD}" type="slidenum">
              <a:rPr lang="en-US" altLang="zh-CN">
                <a:solidFill>
                  <a:srgbClr val="898989"/>
                </a:solidFill>
              </a:rPr>
              <a:pPr algn="ctr"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65F75AD-8054-4538-BF0B-63B0D7021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36838"/>
            <a:ext cx="8229600" cy="1512887"/>
          </a:xfrm>
        </p:spPr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2.5 General Methods</a:t>
            </a:r>
            <a:br>
              <a:rPr lang="en-US" altLang="zh-CN" dirty="0">
                <a:ea typeface="华文楷体" panose="02010600040101010101" pitchFamily="2" charset="-122"/>
              </a:rPr>
            </a:br>
            <a:r>
              <a:rPr lang="zh-CN" altLang="en-US" dirty="0">
                <a:ea typeface="华文楷体" panose="02010600040101010101" pitchFamily="2" charset="-122"/>
              </a:rPr>
              <a:t>一般方法总结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12A3C06B-1879-4173-B2C6-5090B7BC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D824018-B153-4D69-B41A-8C139B2B36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9CE9C0-0950-4B90-AF58-13A2FB62BDD6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4ABF6FD5-BDB1-452A-BD55-BBC79BC9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64366CDC-3316-4703-ADA8-3E56FB28C1A0}" type="slidenum">
              <a:rPr lang="en-US" altLang="zh-CN">
                <a:solidFill>
                  <a:srgbClr val="898989"/>
                </a:solidFill>
              </a:rPr>
              <a:pPr algn="ctr"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23CCB553-6283-477F-BFB4-099592F8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2.5 </a:t>
            </a:r>
            <a:r>
              <a:rPr lang="zh-CN" altLang="en-US" dirty="0">
                <a:ea typeface="华文楷体" panose="02010600040101010101" pitchFamily="2" charset="-122"/>
              </a:rPr>
              <a:t>一般方法总结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D32087A5-A101-4BCD-BADB-DB67C3E7F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在掌握了求和的记号、求和与递归的关系，以及多重求和的有关技巧之后，对常见的求和方法做一个简明的列举和介绍。通过具体问题展开介绍：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计算目标：求前</a:t>
            </a:r>
            <a:r>
              <a:rPr lang="en-US" altLang="zh-CN" i="1" dirty="0">
                <a:latin typeface="+mj-lt"/>
                <a:ea typeface="华文楷体" pitchFamily="2" charset="-122"/>
              </a:rPr>
              <a:t>n</a:t>
            </a:r>
            <a:r>
              <a:rPr lang="zh-CN" altLang="en-US" dirty="0">
                <a:latin typeface="+mj-lt"/>
                <a:ea typeface="华文楷体" pitchFamily="2" charset="-122"/>
              </a:rPr>
              <a:t>个平方和的封闭形式解。在解未知之前，将其记做□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n </a:t>
            </a: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16391" name="Rectangle 5">
            <a:extLst>
              <a:ext uri="{FF2B5EF4-FFF2-40B4-BE49-F238E27FC236}">
                <a16:creationId xmlns:a16="http://schemas.microsoft.com/office/drawing/2014/main" id="{F9D4D48D-C59C-4DF7-BA02-86A7DF2C5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Object 4">
                <a:extLst>
                  <a:ext uri="{FF2B5EF4-FFF2-40B4-BE49-F238E27FC236}">
                    <a16:creationId xmlns:a16="http://schemas.microsoft.com/office/drawing/2014/main" id="{85C28ED9-271E-4160-98BF-DB908452B378}"/>
                  </a:ext>
                </a:extLst>
              </p:cNvPr>
              <p:cNvSpPr txBox="1"/>
              <p:nvPr/>
            </p:nvSpPr>
            <p:spPr bwMode="auto">
              <a:xfrm>
                <a:off x="3995738" y="4797153"/>
                <a:ext cx="1728390" cy="9361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>
                          <a:ea typeface="华文楷体" pitchFamily="2" charset="-122"/>
                        </a:rPr>
                        <m:t>□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ea typeface="华文楷体" pitchFamily="2" charset="-122"/>
                        </a:rPr>
                        <m:t>n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6" name="Object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5C28ED9-271E-4160-98BF-DB908452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738" y="4797153"/>
                <a:ext cx="1728390" cy="9361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5CC3105-2713-4676-B23C-512DE517D8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93851428-1B92-4184-8CD4-EADFAE44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BA4C216E-A7E7-40AE-957A-177A4C2F75D4}" type="slidenum">
              <a:rPr lang="en-US" altLang="zh-CN">
                <a:solidFill>
                  <a:srgbClr val="898989"/>
                </a:solidFill>
              </a:rPr>
              <a:pPr algn="ctr"/>
              <a:t>22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5F75F95A-5C9C-46EB-AA51-205526862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0~1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3A2B44A7-CEBA-47AD-91E7-3252A9695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方法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（查找书籍）：</a:t>
            </a:r>
            <a:endParaRPr lang="en-US" altLang="zh-CN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	</a:t>
            </a:r>
            <a:r>
              <a:rPr lang="zh-CN" altLang="en-US" dirty="0">
                <a:latin typeface="+mj-lt"/>
                <a:ea typeface="华文楷体" pitchFamily="2" charset="-122"/>
              </a:rPr>
              <a:t>去书里面查找到答案为                   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注：</a:t>
            </a:r>
            <a:r>
              <a:rPr lang="en-US" altLang="zh-CN" dirty="0">
                <a:latin typeface="+mj-lt"/>
                <a:ea typeface="华文楷体" pitchFamily="2" charset="-122"/>
              </a:rPr>
              <a:t>(1) </a:t>
            </a:r>
            <a:r>
              <a:rPr lang="zh-CN" altLang="en-US" dirty="0">
                <a:latin typeface="+mj-lt"/>
                <a:ea typeface="华文楷体" pitchFamily="2" charset="-122"/>
              </a:rPr>
              <a:t>知道去找什么书往往并不容易，需要积累；</a:t>
            </a:r>
            <a:r>
              <a:rPr lang="en-US" altLang="zh-CN" dirty="0">
                <a:latin typeface="+mj-lt"/>
                <a:ea typeface="华文楷体" pitchFamily="2" charset="-122"/>
              </a:rPr>
              <a:t>(2) </a:t>
            </a:r>
            <a:r>
              <a:rPr lang="zh-CN" altLang="en-US" dirty="0">
                <a:latin typeface="+mj-lt"/>
                <a:ea typeface="华文楷体" pitchFamily="2" charset="-122"/>
              </a:rPr>
              <a:t>计算机科学或者数学自身内部也有很多方向，而且基本上是“隔行如隔山”，我们很难成为全能选手，所以快速、准确地找到需要的工具和结论是非常重要的，也是研究和开发工作中的关键本领。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方法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（猜测证明）：</a:t>
            </a:r>
            <a:endParaRPr lang="en-US" altLang="zh-CN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	Guess—Prove</a:t>
            </a:r>
            <a:r>
              <a:rPr lang="zh-CN" altLang="en-US" dirty="0">
                <a:latin typeface="+mj-lt"/>
                <a:ea typeface="华文楷体" pitchFamily="2" charset="-122"/>
              </a:rPr>
              <a:t>。首先猜出                    再用数学归纳法证明。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17416" name="Rectangle 5">
            <a:extLst>
              <a:ext uri="{FF2B5EF4-FFF2-40B4-BE49-F238E27FC236}">
                <a16:creationId xmlns:a16="http://schemas.microsoft.com/office/drawing/2014/main" id="{260255E1-12BA-46BA-B30F-4C440FCB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7" name="Rectangle 7">
            <a:extLst>
              <a:ext uri="{FF2B5EF4-FFF2-40B4-BE49-F238E27FC236}">
                <a16:creationId xmlns:a16="http://schemas.microsoft.com/office/drawing/2014/main" id="{D2359DCF-67DB-4486-9C26-602B7469A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8" name="Rectangle 9">
            <a:extLst>
              <a:ext uri="{FF2B5EF4-FFF2-40B4-BE49-F238E27FC236}">
                <a16:creationId xmlns:a16="http://schemas.microsoft.com/office/drawing/2014/main" id="{8427D31C-14B3-4850-812A-DAFF8439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Object 5">
                <a:extLst>
                  <a:ext uri="{FF2B5EF4-FFF2-40B4-BE49-F238E27FC236}">
                    <a16:creationId xmlns:a16="http://schemas.microsoft.com/office/drawing/2014/main" id="{A4015636-DC8C-41AC-8B8B-3153C49D3152}"/>
                  </a:ext>
                </a:extLst>
              </p:cNvPr>
              <p:cNvSpPr txBox="1"/>
              <p:nvPr/>
            </p:nvSpPr>
            <p:spPr bwMode="auto">
              <a:xfrm>
                <a:off x="5176838" y="1882775"/>
                <a:ext cx="1671637" cy="6826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0" name="Object 5">
                <a:extLst>
                  <a:ext uri="{FF2B5EF4-FFF2-40B4-BE49-F238E27FC236}">
                    <a16:creationId xmlns:a16="http://schemas.microsoft.com/office/drawing/2014/main" id="{A4015636-DC8C-41AC-8B8B-3153C49D3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6838" y="1882775"/>
                <a:ext cx="1671637" cy="682625"/>
              </a:xfrm>
              <a:prstGeom prst="rect">
                <a:avLst/>
              </a:prstGeom>
              <a:blipFill>
                <a:blip r:embed="rId2"/>
                <a:stretch>
                  <a:fillRect r="-2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6">
                <a:extLst>
                  <a:ext uri="{FF2B5EF4-FFF2-40B4-BE49-F238E27FC236}">
                    <a16:creationId xmlns:a16="http://schemas.microsoft.com/office/drawing/2014/main" id="{9BA804BD-6C13-45C9-8E33-570ED99FD968}"/>
                  </a:ext>
                </a:extLst>
              </p:cNvPr>
              <p:cNvSpPr txBox="1"/>
              <p:nvPr/>
            </p:nvSpPr>
            <p:spPr bwMode="auto">
              <a:xfrm>
                <a:off x="5492750" y="4885084"/>
                <a:ext cx="1671638" cy="992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411" name="Object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A804BD-6C13-45C9-8E33-570ED99FD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2750" y="4885084"/>
                <a:ext cx="1671638" cy="992188"/>
              </a:xfrm>
              <a:prstGeom prst="rect">
                <a:avLst/>
              </a:prstGeom>
              <a:blipFill rotWithShape="0">
                <a:blip r:embed="rId3"/>
                <a:stretch>
                  <a:fillRect r="-1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9CBD8F87-393F-413C-9B3E-00C7E566E2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5F6FB77C-C429-4F76-B2B1-ACD74DA6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D1DB368-F2D1-49C3-A17A-93138E8827E2}" type="slidenum">
              <a:rPr lang="en-US" altLang="zh-CN">
                <a:solidFill>
                  <a:srgbClr val="898989"/>
                </a:solidFill>
              </a:rPr>
              <a:pPr algn="ctr"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B8572B0-3310-4C82-9DEA-A0DFDA7F5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0~1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40F1B746-5C59-4528-A02A-59DD737A9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>
                <a:latin typeface="+mj-lt"/>
                <a:ea typeface="华文楷体" pitchFamily="2" charset="-122"/>
              </a:rPr>
              <a:t>尽管方法</a:t>
            </a:r>
            <a:r>
              <a:rPr lang="en-US" altLang="zh-CN" sz="3600">
                <a:latin typeface="+mj-lt"/>
                <a:ea typeface="华文楷体" pitchFamily="2" charset="-122"/>
              </a:rPr>
              <a:t>0</a:t>
            </a:r>
            <a:r>
              <a:rPr lang="zh-CN" altLang="en-US" sz="3600">
                <a:latin typeface="+mj-lt"/>
                <a:ea typeface="华文楷体" pitchFamily="2" charset="-122"/>
              </a:rPr>
              <a:t>和方法</a:t>
            </a:r>
            <a:r>
              <a:rPr lang="en-US" altLang="zh-CN" sz="3600">
                <a:latin typeface="+mj-lt"/>
                <a:ea typeface="华文楷体" pitchFamily="2" charset="-122"/>
              </a:rPr>
              <a:t>1</a:t>
            </a:r>
            <a:r>
              <a:rPr lang="zh-CN" altLang="en-US" sz="3600">
                <a:latin typeface="+mj-lt"/>
                <a:ea typeface="华文楷体" pitchFamily="2" charset="-122"/>
              </a:rPr>
              <a:t>是常用的基本数学工具，但并不是</a:t>
            </a:r>
            <a:r>
              <a:rPr lang="en-US" altLang="zh-CN" sz="3600">
                <a:latin typeface="+mj-lt"/>
                <a:ea typeface="华文楷体" pitchFamily="2" charset="-122"/>
              </a:rPr>
              <a:t>CM</a:t>
            </a:r>
            <a:r>
              <a:rPr lang="zh-CN" altLang="en-US" sz="3600">
                <a:latin typeface="+mj-lt"/>
                <a:ea typeface="华文楷体" pitchFamily="2" charset="-122"/>
              </a:rPr>
              <a:t>的主旨和主推方法。</a:t>
            </a:r>
            <a:endParaRPr lang="en-US" altLang="zh-CN" sz="36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3600">
                <a:solidFill>
                  <a:srgbClr val="0000FF"/>
                </a:solidFill>
                <a:latin typeface="+mj-lt"/>
                <a:ea typeface="华文楷体" pitchFamily="2" charset="-122"/>
              </a:rPr>
              <a:t>我们的目标是，在下面的条件下，计算出正确的结果：</a:t>
            </a:r>
            <a:endParaRPr lang="en-US" altLang="zh-CN" sz="360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800">
                <a:solidFill>
                  <a:srgbClr val="0000FF"/>
                </a:solidFill>
                <a:latin typeface="+mj-lt"/>
                <a:ea typeface="华文楷体" pitchFamily="2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+mj-lt"/>
                <a:ea typeface="华文楷体" pitchFamily="2" charset="-122"/>
              </a:rPr>
              <a:t>、没有现成结论或参考资料；</a:t>
            </a:r>
            <a:endParaRPr lang="en-US" altLang="zh-CN" sz="280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800">
                <a:solidFill>
                  <a:srgbClr val="0000FF"/>
                </a:solidFill>
                <a:latin typeface="+mj-lt"/>
                <a:ea typeface="华文楷体" pitchFamily="2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+mj-lt"/>
                <a:ea typeface="华文楷体" pitchFamily="2" charset="-122"/>
              </a:rPr>
              <a:t>、没有灵光一现地猜出结论。</a:t>
            </a:r>
            <a:endParaRPr lang="en-US" altLang="zh-CN" sz="280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3600">
                <a:latin typeface="+mj-lt"/>
                <a:ea typeface="华文楷体" pitchFamily="2" charset="-122"/>
              </a:rPr>
              <a:t>所以继续看后面的方法</a:t>
            </a:r>
            <a:r>
              <a:rPr lang="en-US" altLang="zh-CN" sz="3600">
                <a:latin typeface="+mj-lt"/>
                <a:ea typeface="华文楷体" pitchFamily="2" charset="-122"/>
              </a:rPr>
              <a:t>&gt;&gt;&gt;&gt;&gt;&gt;&gt;&gt;&gt;&gt;&gt;&gt;&gt;</a:t>
            </a:r>
            <a:endParaRPr lang="zh-CN" altLang="en-US" sz="3600">
              <a:latin typeface="+mj-lt"/>
              <a:ea typeface="华文楷体" pitchFamily="2" charset="-122"/>
            </a:endParaRP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480CB6FF-C2C6-4FB6-B275-F9733B713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078567BA-CEA7-44E1-9B76-3B7C40A9F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2" name="Rectangle 9">
            <a:extLst>
              <a:ext uri="{FF2B5EF4-FFF2-40B4-BE49-F238E27FC236}">
                <a16:creationId xmlns:a16="http://schemas.microsoft.com/office/drawing/2014/main" id="{5FEA6B26-0B7B-48E9-99F5-A5261A322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44222AC-625C-4E17-A4B7-E1A01D8BBB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8D6341F7-05EB-49F6-A7CD-5D9520F4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4F5EB7A-3C1D-4829-9716-0F20A9062529}" type="slidenum">
              <a:rPr lang="en-US" altLang="zh-CN">
                <a:solidFill>
                  <a:srgbClr val="898989"/>
                </a:solidFill>
              </a:rPr>
              <a:pPr algn="ctr"/>
              <a:t>24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5DB5AD75-A592-4B46-9701-634B5E9AE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</a:rPr>
              <a:t>（扰动求和）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94FE0F2-7852-496B-B9A0-AC65DE03A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回顾扰动求和方法，要将</a:t>
            </a: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 </a:t>
            </a:r>
            <a:r>
              <a:rPr lang="en-US" altLang="zh-CN" baseline="-25000" dirty="0">
                <a:ea typeface="华文楷体" pitchFamily="2" charset="-122"/>
              </a:rPr>
              <a:t>+ 1</a:t>
            </a:r>
            <a:r>
              <a:rPr lang="zh-CN" altLang="en-US" dirty="0">
                <a:latin typeface="+mj-lt"/>
                <a:ea typeface="华文楷体" pitchFamily="2" charset="-122"/>
              </a:rPr>
              <a:t>表示成含有</a:t>
            </a: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</a:t>
            </a:r>
            <a:r>
              <a:rPr lang="zh-CN" altLang="en-US" dirty="0">
                <a:latin typeface="+mj-lt"/>
                <a:ea typeface="华文楷体" pitchFamily="2" charset="-122"/>
              </a:rPr>
              <a:t>的多个表达式，然后联立方程求解得到</a:t>
            </a: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 </a:t>
            </a:r>
            <a:r>
              <a:rPr lang="zh-CN" altLang="en-US" dirty="0">
                <a:latin typeface="+mj-lt"/>
                <a:ea typeface="华文楷体" pitchFamily="2" charset="-122"/>
              </a:rPr>
              <a:t>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a typeface="华文楷体" pitchFamily="2" charset="-122"/>
              </a:rPr>
              <a:t> </a:t>
            </a:r>
            <a:endParaRPr lang="en-US" altLang="zh-CN" dirty="0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a typeface="华文楷体" pitchFamily="2" charset="-122"/>
              </a:rPr>
              <a:t>先</a:t>
            </a:r>
            <a:r>
              <a:rPr lang="zh-CN" altLang="en-US" dirty="0">
                <a:latin typeface="+mj-lt"/>
                <a:ea typeface="华文楷体" pitchFamily="2" charset="-122"/>
              </a:rPr>
              <a:t>抽出□</a:t>
            </a:r>
            <a:r>
              <a:rPr lang="en-US" altLang="zh-CN" i="1" baseline="-25000" dirty="0">
                <a:latin typeface="+mj-lt"/>
                <a:ea typeface="华文楷体" pitchFamily="2" charset="-122"/>
              </a:rPr>
              <a:t>n 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+ 1</a:t>
            </a:r>
            <a:r>
              <a:rPr lang="zh-CN" altLang="en-US" dirty="0">
                <a:latin typeface="+mj-lt"/>
                <a:ea typeface="华文楷体" pitchFamily="2" charset="-122"/>
              </a:rPr>
              <a:t>的第一项，得到：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 </a:t>
            </a:r>
            <a:r>
              <a:rPr lang="en-US" altLang="zh-CN" baseline="-25000" dirty="0">
                <a:ea typeface="华文楷体" pitchFamily="2" charset="-122"/>
              </a:rPr>
              <a:t>+ 1</a:t>
            </a:r>
            <a:r>
              <a:rPr lang="en-US" altLang="zh-CN" dirty="0">
                <a:latin typeface="+mj-lt"/>
                <a:ea typeface="华文楷体" pitchFamily="2" charset="-122"/>
              </a:rPr>
              <a:t> = </a:t>
            </a:r>
            <a:r>
              <a:rPr lang="en-US" altLang="zh-CN" dirty="0">
                <a:ea typeface="华文楷体" pitchFamily="2" charset="-122"/>
              </a:rPr>
              <a:t>1 + 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(1 + 1)</a:t>
            </a:r>
            <a:r>
              <a:rPr lang="en-US" altLang="zh-CN" baseline="30000" dirty="0">
                <a:solidFill>
                  <a:srgbClr val="0000FF"/>
                </a:solidFill>
                <a:ea typeface="华文楷体" pitchFamily="2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 + … + (n + 1)</a:t>
            </a:r>
            <a:r>
              <a:rPr lang="en-US" altLang="zh-CN" baseline="30000" dirty="0">
                <a:solidFill>
                  <a:srgbClr val="0000FF"/>
                </a:solidFill>
                <a:ea typeface="华文楷体" pitchFamily="2" charset="-122"/>
              </a:rPr>
              <a:t>2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华文楷体" pitchFamily="2" charset="-122"/>
              </a:rPr>
              <a:t>= 1 + (1</a:t>
            </a:r>
            <a:r>
              <a:rPr lang="en-US" altLang="zh-CN" baseline="30000" dirty="0">
                <a:ea typeface="华文楷体" pitchFamily="2" charset="-122"/>
              </a:rPr>
              <a:t>2</a:t>
            </a:r>
            <a:r>
              <a:rPr lang="en-US" altLang="zh-CN" dirty="0">
                <a:ea typeface="华文楷体" pitchFamily="2" charset="-122"/>
              </a:rPr>
              <a:t> + … + n</a:t>
            </a:r>
            <a:r>
              <a:rPr lang="en-US" altLang="zh-CN" baseline="30000" dirty="0">
                <a:ea typeface="华文楷体" pitchFamily="2" charset="-122"/>
              </a:rPr>
              <a:t>2</a:t>
            </a:r>
            <a:r>
              <a:rPr lang="en-US" altLang="zh-CN" dirty="0">
                <a:ea typeface="华文楷体" pitchFamily="2" charset="-122"/>
              </a:rPr>
              <a:t>) + 2(1 + … + n) + n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华文楷体" pitchFamily="2" charset="-122"/>
              </a:rPr>
              <a:t>= 1 + </a:t>
            </a: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  </a:t>
            </a:r>
            <a:r>
              <a:rPr lang="en-US" altLang="zh-CN" dirty="0">
                <a:ea typeface="华文楷体" pitchFamily="2" charset="-122"/>
              </a:rPr>
              <a:t>+ 2(1 + … + n) + n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再抽出</a:t>
            </a: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 </a:t>
            </a:r>
            <a:r>
              <a:rPr lang="en-US" altLang="zh-CN" baseline="-25000" dirty="0">
                <a:ea typeface="华文楷体" pitchFamily="2" charset="-122"/>
              </a:rPr>
              <a:t>+ 1</a:t>
            </a:r>
            <a:r>
              <a:rPr lang="zh-CN" altLang="en-US" dirty="0">
                <a:latin typeface="+mj-lt"/>
                <a:ea typeface="华文楷体" pitchFamily="2" charset="-122"/>
              </a:rPr>
              <a:t>的最末项，得到：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 </a:t>
            </a:r>
            <a:r>
              <a:rPr lang="en-US" altLang="zh-CN" baseline="-25000" dirty="0">
                <a:ea typeface="华文楷体" pitchFamily="2" charset="-122"/>
              </a:rPr>
              <a:t>+ 1</a:t>
            </a:r>
            <a:r>
              <a:rPr lang="en-US" altLang="zh-CN" dirty="0">
                <a:ea typeface="华文楷体" pitchFamily="2" charset="-122"/>
              </a:rPr>
              <a:t> = </a:t>
            </a: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  </a:t>
            </a:r>
            <a:r>
              <a:rPr lang="en-US" altLang="zh-CN" dirty="0">
                <a:ea typeface="华文楷体" pitchFamily="2" charset="-122"/>
              </a:rPr>
              <a:t>+ (n + 1)</a:t>
            </a:r>
            <a:r>
              <a:rPr lang="en-US" altLang="zh-CN" baseline="30000" dirty="0">
                <a:ea typeface="华文楷体" pitchFamily="2" charset="-122"/>
              </a:rPr>
              <a:t>2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 联立两个方程</a:t>
            </a:r>
            <a:r>
              <a:rPr lang="en-US" altLang="zh-CN" dirty="0">
                <a:latin typeface="+mj-lt"/>
                <a:ea typeface="华文楷体" pitchFamily="2" charset="-122"/>
              </a:rPr>
              <a:t>……???!!!......</a:t>
            </a: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</a:rPr>
              <a:t>□</a:t>
            </a:r>
            <a:r>
              <a:rPr lang="en-US" altLang="zh-CN" i="1" baseline="-25000" dirty="0">
                <a:solidFill>
                  <a:srgbClr val="FF0000"/>
                </a:solidFill>
                <a:ea typeface="华文楷体" pitchFamily="2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消失了！</a:t>
            </a:r>
            <a:r>
              <a:rPr lang="en-US" altLang="zh-CN" dirty="0">
                <a:latin typeface="+mj-lt"/>
                <a:ea typeface="华文楷体" pitchFamily="2" charset="-122"/>
              </a:rPr>
              <a:t> </a:t>
            </a: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5888A6D7-DA11-4D9F-9B1B-A5DF57F3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E4D1C293-3557-4E01-BEAF-9CEC17C3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6" name="Rectangle 9">
            <a:extLst>
              <a:ext uri="{FF2B5EF4-FFF2-40B4-BE49-F238E27FC236}">
                <a16:creationId xmlns:a16="http://schemas.microsoft.com/office/drawing/2014/main" id="{E99C21FB-9D9E-4035-93AC-2204560A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386863F-B73B-40B8-BD3F-A54E42C009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B37C2014-9A34-4811-87A7-42A17B81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DB22E88-BCBE-4050-B06F-1F737885D8F1}" type="slidenum">
              <a:rPr lang="en-US" altLang="zh-CN">
                <a:solidFill>
                  <a:srgbClr val="898989"/>
                </a:solidFill>
              </a:rPr>
              <a:pPr algn="ctr"/>
              <a:t>25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49839E2-A465-4306-8A92-F8F1A719F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</a:rPr>
              <a:t> （扰动求和）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4BBD1810-4016-4EC8-8AEC-7B3DA8E40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但是前面的扰动法并非一无所获，尽管方程联立后平方和项消失了，但是容易得到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2(1 + 2 + … + n) = (n + 1)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2</a:t>
            </a:r>
            <a:r>
              <a:rPr lang="en-US" altLang="zh-CN" dirty="0">
                <a:latin typeface="+mj-lt"/>
                <a:ea typeface="华文楷体" pitchFamily="2" charset="-122"/>
              </a:rPr>
              <a:t> – n – 1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换言之，通过对平方求和的扰动，意外地得到了整数求和的封闭解（出现了次数的降低！）。那么要求平方和的封闭解，是否需要对立方求和进行扰动呢？</a:t>
            </a: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6017D60F-EE02-4121-B990-D8FD8C21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991B7F55-C2FA-4CF2-9483-24089283D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B406113E-1A8F-4E44-A04B-FAC5E434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874E0E23-DC74-4CD6-B907-C3B34DC2C0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090A8B9E-4B85-467E-8A2B-0BBE8E44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F782D7D-B9BB-402D-B6EC-7655D158EFD4}" type="slidenum">
              <a:rPr lang="en-US" altLang="zh-CN">
                <a:solidFill>
                  <a:srgbClr val="898989"/>
                </a:solidFill>
              </a:rPr>
              <a:pPr algn="ctr"/>
              <a:t>26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32A26879-58AA-4A40-8B41-EFF2E65E6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4703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</a:rPr>
              <a:t>（扰动求和）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95DC119-9752-414D-B545-8C7716CB7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175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OK</a:t>
            </a:r>
            <a:r>
              <a:rPr lang="zh-CN" altLang="en-US" dirty="0">
                <a:latin typeface="+mj-lt"/>
                <a:ea typeface="华文楷体" pitchFamily="2" charset="-122"/>
              </a:rPr>
              <a:t>，抽出前</a:t>
            </a:r>
            <a:r>
              <a:rPr lang="en-US" altLang="zh-CN" dirty="0">
                <a:latin typeface="+mj-lt"/>
                <a:ea typeface="华文楷体" pitchFamily="2" charset="-122"/>
              </a:rPr>
              <a:t>n + 1</a:t>
            </a:r>
            <a:r>
              <a:rPr lang="zh-CN" altLang="en-US" dirty="0">
                <a:latin typeface="+mj-lt"/>
                <a:ea typeface="华文楷体" pitchFamily="2" charset="-122"/>
              </a:rPr>
              <a:t>个正整数立方求和</a:t>
            </a:r>
            <a:r>
              <a:rPr lang="en-US" altLang="zh-CN" dirty="0">
                <a:latin typeface="+mj-lt"/>
                <a:ea typeface="华文楷体" pitchFamily="2" charset="-122"/>
              </a:rPr>
              <a:t>C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n+1</a:t>
            </a:r>
            <a:r>
              <a:rPr lang="zh-CN" altLang="en-US" dirty="0">
                <a:latin typeface="+mj-lt"/>
                <a:ea typeface="华文楷体" pitchFamily="2" charset="-122"/>
              </a:rPr>
              <a:t>的第</a:t>
            </a:r>
            <a:r>
              <a:rPr lang="en-US" altLang="zh-CN" dirty="0">
                <a:latin typeface="+mj-lt"/>
                <a:ea typeface="华文楷体" pitchFamily="2" charset="-122"/>
              </a:rPr>
              <a:t>1</a:t>
            </a:r>
            <a:r>
              <a:rPr lang="zh-CN" altLang="en-US" dirty="0">
                <a:latin typeface="+mj-lt"/>
                <a:ea typeface="华文楷体" pitchFamily="2" charset="-122"/>
              </a:rPr>
              <a:t>项：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华文楷体" pitchFamily="2" charset="-122"/>
              </a:rPr>
              <a:t>	C</a:t>
            </a:r>
            <a:r>
              <a:rPr lang="en-US" altLang="zh-CN" baseline="-25000" dirty="0">
                <a:ea typeface="华文楷体" pitchFamily="2" charset="-122"/>
              </a:rPr>
              <a:t>n+1  </a:t>
            </a:r>
            <a:r>
              <a:rPr lang="en-US" altLang="zh-CN" dirty="0">
                <a:latin typeface="+mj-lt"/>
                <a:ea typeface="华文楷体" pitchFamily="2" charset="-122"/>
              </a:rPr>
              <a:t>= 1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3</a:t>
            </a:r>
            <a:r>
              <a:rPr lang="en-US" altLang="zh-CN" dirty="0">
                <a:latin typeface="+mj-lt"/>
                <a:ea typeface="华文楷体" pitchFamily="2" charset="-122"/>
              </a:rPr>
              <a:t> + 2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3</a:t>
            </a:r>
            <a:r>
              <a:rPr lang="en-US" altLang="zh-CN" dirty="0">
                <a:latin typeface="+mj-lt"/>
                <a:ea typeface="华文楷体" pitchFamily="2" charset="-122"/>
              </a:rPr>
              <a:t> + … + (n + 1)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3</a:t>
            </a:r>
            <a:r>
              <a:rPr lang="en-US" altLang="zh-CN" dirty="0">
                <a:latin typeface="+mj-lt"/>
                <a:ea typeface="华文楷体" pitchFamily="2" charset="-122"/>
              </a:rPr>
              <a:t>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         = 1 + 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(1 + 1)</a:t>
            </a:r>
            <a:r>
              <a:rPr lang="en-US" altLang="zh-CN" baseline="30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+ … + (n + 1)</a:t>
            </a:r>
            <a:r>
              <a:rPr lang="en-US" altLang="zh-CN" baseline="30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3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         = 1 + (1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3</a:t>
            </a:r>
            <a:r>
              <a:rPr lang="en-US" altLang="zh-CN" dirty="0">
                <a:latin typeface="+mj-lt"/>
                <a:ea typeface="华文楷体" pitchFamily="2" charset="-122"/>
              </a:rPr>
              <a:t> + 3·1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2</a:t>
            </a:r>
            <a:r>
              <a:rPr lang="en-US" altLang="zh-CN" dirty="0">
                <a:latin typeface="+mj-lt"/>
                <a:ea typeface="华文楷体" pitchFamily="2" charset="-122"/>
              </a:rPr>
              <a:t> + 3</a:t>
            </a:r>
            <a:r>
              <a:rPr lang="en-US" altLang="zh-CN" dirty="0">
                <a:ea typeface="华文楷体" pitchFamily="2" charset="-122"/>
              </a:rPr>
              <a:t>·1</a:t>
            </a:r>
            <a:r>
              <a:rPr lang="en-US" altLang="zh-CN" baseline="30000" dirty="0">
                <a:ea typeface="华文楷体" pitchFamily="2" charset="-122"/>
              </a:rPr>
              <a:t>1</a:t>
            </a:r>
            <a:r>
              <a:rPr lang="en-US" altLang="zh-CN" dirty="0">
                <a:latin typeface="+mj-lt"/>
                <a:ea typeface="华文楷体" pitchFamily="2" charset="-122"/>
              </a:rPr>
              <a:t> + 1) + … + [n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3</a:t>
            </a:r>
            <a:r>
              <a:rPr lang="en-US" altLang="zh-CN" dirty="0">
                <a:latin typeface="+mj-lt"/>
                <a:ea typeface="华文楷体" pitchFamily="2" charset="-122"/>
              </a:rPr>
              <a:t> + 3n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2</a:t>
            </a:r>
            <a:r>
              <a:rPr lang="en-US" altLang="zh-CN" dirty="0">
                <a:latin typeface="+mj-lt"/>
                <a:ea typeface="华文楷体" pitchFamily="2" charset="-122"/>
              </a:rPr>
              <a:t> + 3n + 1]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         = 1 + 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(1</a:t>
            </a:r>
            <a:r>
              <a:rPr lang="en-US" altLang="zh-CN" baseline="30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 + … + n</a:t>
            </a:r>
            <a:r>
              <a:rPr lang="en-US" altLang="zh-CN" baseline="300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)</a:t>
            </a:r>
            <a:r>
              <a:rPr lang="en-US" altLang="zh-CN" dirty="0">
                <a:latin typeface="+mj-lt"/>
                <a:ea typeface="华文楷体" pitchFamily="2" charset="-122"/>
              </a:rPr>
              <a:t> + 3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(1</a:t>
            </a:r>
            <a:r>
              <a:rPr lang="en-US" altLang="zh-CN" baseline="30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+ … + n</a:t>
            </a:r>
            <a:r>
              <a:rPr lang="en-US" altLang="zh-CN" baseline="30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) </a:t>
            </a:r>
            <a:r>
              <a:rPr lang="en-US" altLang="zh-CN" dirty="0">
                <a:latin typeface="+mj-lt"/>
                <a:ea typeface="华文楷体" pitchFamily="2" charset="-122"/>
              </a:rPr>
              <a:t>+ 3</a:t>
            </a:r>
            <a:r>
              <a:rPr lang="en-US" altLang="zh-CN" dirty="0">
                <a:solidFill>
                  <a:srgbClr val="00B050"/>
                </a:solidFill>
                <a:latin typeface="+mj-lt"/>
                <a:ea typeface="华文楷体" pitchFamily="2" charset="-122"/>
              </a:rPr>
              <a:t>(1 + …+ n) </a:t>
            </a:r>
            <a:r>
              <a:rPr lang="en-US" altLang="zh-CN" dirty="0">
                <a:latin typeface="+mj-lt"/>
                <a:ea typeface="华文楷体" pitchFamily="2" charset="-122"/>
              </a:rPr>
              <a:t>+ n 	  = 1 + C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n</a:t>
            </a:r>
            <a:r>
              <a:rPr lang="en-US" altLang="zh-CN" dirty="0">
                <a:latin typeface="+mj-lt"/>
                <a:ea typeface="华文楷体" pitchFamily="2" charset="-122"/>
              </a:rPr>
              <a:t> + 3</a:t>
            </a: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  </a:t>
            </a:r>
            <a:r>
              <a:rPr lang="en-US" altLang="zh-CN" dirty="0">
                <a:latin typeface="+mj-lt"/>
                <a:ea typeface="华文楷体" pitchFamily="2" charset="-122"/>
              </a:rPr>
              <a:t>+ 3(1 + … + n) + n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然后，抽出前</a:t>
            </a:r>
            <a:r>
              <a:rPr lang="en-US" altLang="zh-CN" dirty="0">
                <a:latin typeface="+mj-lt"/>
                <a:ea typeface="华文楷体" pitchFamily="2" charset="-122"/>
              </a:rPr>
              <a:t>n+1</a:t>
            </a:r>
            <a:r>
              <a:rPr lang="zh-CN" altLang="en-US" dirty="0">
                <a:latin typeface="+mj-lt"/>
                <a:ea typeface="华文楷体" pitchFamily="2" charset="-122"/>
              </a:rPr>
              <a:t>个正整数立方求和</a:t>
            </a:r>
            <a:r>
              <a:rPr lang="en-US" altLang="zh-CN" dirty="0">
                <a:ea typeface="华文楷体" pitchFamily="2" charset="-122"/>
              </a:rPr>
              <a:t>C</a:t>
            </a:r>
            <a:r>
              <a:rPr lang="en-US" altLang="zh-CN" baseline="-25000" dirty="0">
                <a:ea typeface="华文楷体" pitchFamily="2" charset="-122"/>
              </a:rPr>
              <a:t>n+1</a:t>
            </a:r>
            <a:r>
              <a:rPr lang="zh-CN" altLang="en-US" dirty="0">
                <a:latin typeface="+mj-lt"/>
                <a:ea typeface="华文楷体" pitchFamily="2" charset="-122"/>
              </a:rPr>
              <a:t>的第末项：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</a:t>
            </a:r>
            <a:r>
              <a:rPr lang="en-US" altLang="zh-CN" dirty="0">
                <a:ea typeface="华文楷体" pitchFamily="2" charset="-122"/>
              </a:rPr>
              <a:t> C</a:t>
            </a:r>
            <a:r>
              <a:rPr lang="en-US" altLang="zh-CN" baseline="-25000" dirty="0">
                <a:ea typeface="华文楷体" pitchFamily="2" charset="-122"/>
              </a:rPr>
              <a:t>n+1  </a:t>
            </a:r>
            <a:r>
              <a:rPr lang="en-US" altLang="zh-CN" dirty="0">
                <a:ea typeface="华文楷体" pitchFamily="2" charset="-122"/>
              </a:rPr>
              <a:t>= C</a:t>
            </a:r>
            <a:r>
              <a:rPr lang="en-US" altLang="zh-CN" baseline="-25000" dirty="0">
                <a:ea typeface="华文楷体" pitchFamily="2" charset="-122"/>
              </a:rPr>
              <a:t>n</a:t>
            </a:r>
            <a:r>
              <a:rPr lang="en-US" altLang="zh-CN" dirty="0">
                <a:ea typeface="华文楷体" pitchFamily="2" charset="-122"/>
              </a:rPr>
              <a:t> + (n + 1)</a:t>
            </a:r>
            <a:r>
              <a:rPr lang="en-US" altLang="zh-CN" baseline="30000" dirty="0">
                <a:ea typeface="华文楷体" pitchFamily="2" charset="-122"/>
              </a:rPr>
              <a:t>3</a:t>
            </a:r>
            <a:r>
              <a:rPr lang="en-US" altLang="zh-CN" baseline="-25000" dirty="0">
                <a:ea typeface="华文楷体" pitchFamily="2" charset="-122"/>
              </a:rPr>
              <a:t> </a:t>
            </a:r>
            <a:r>
              <a:rPr lang="en-US" altLang="zh-CN" dirty="0">
                <a:ea typeface="华文楷体" pitchFamily="2" charset="-122"/>
              </a:rPr>
              <a:t>= C</a:t>
            </a:r>
            <a:r>
              <a:rPr lang="en-US" altLang="zh-CN" baseline="-25000" dirty="0">
                <a:ea typeface="华文楷体" pitchFamily="2" charset="-122"/>
              </a:rPr>
              <a:t>n</a:t>
            </a:r>
            <a:r>
              <a:rPr lang="en-US" altLang="zh-CN" dirty="0">
                <a:ea typeface="华文楷体" pitchFamily="2" charset="-122"/>
              </a:rPr>
              <a:t> + n</a:t>
            </a:r>
            <a:r>
              <a:rPr lang="en-US" altLang="zh-CN" baseline="30000" dirty="0">
                <a:ea typeface="华文楷体" pitchFamily="2" charset="-122"/>
              </a:rPr>
              <a:t>3</a:t>
            </a:r>
            <a:r>
              <a:rPr lang="en-US" altLang="zh-CN" dirty="0">
                <a:ea typeface="华文楷体" pitchFamily="2" charset="-122"/>
              </a:rPr>
              <a:t> + 3n</a:t>
            </a:r>
            <a:r>
              <a:rPr lang="en-US" altLang="zh-CN" baseline="30000" dirty="0">
                <a:ea typeface="华文楷体" pitchFamily="2" charset="-122"/>
              </a:rPr>
              <a:t>2</a:t>
            </a:r>
            <a:r>
              <a:rPr lang="en-US" altLang="zh-CN" dirty="0">
                <a:ea typeface="华文楷体" pitchFamily="2" charset="-122"/>
              </a:rPr>
              <a:t> + 3n + 1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联立方程，得到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华文楷体" pitchFamily="2" charset="-122"/>
              </a:rPr>
              <a:t>1 +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 C</a:t>
            </a:r>
            <a:r>
              <a:rPr lang="en-US" altLang="zh-CN" baseline="-25000" dirty="0">
                <a:solidFill>
                  <a:srgbClr val="0000FF"/>
                </a:solidFill>
                <a:ea typeface="华文楷体" pitchFamily="2" charset="-122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 </a:t>
            </a:r>
            <a:r>
              <a:rPr lang="en-US" altLang="zh-CN" dirty="0">
                <a:ea typeface="华文楷体" pitchFamily="2" charset="-122"/>
              </a:rPr>
              <a:t>+ 3</a:t>
            </a: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  </a:t>
            </a:r>
            <a:r>
              <a:rPr lang="en-US" altLang="zh-CN" dirty="0">
                <a:ea typeface="华文楷体" pitchFamily="2" charset="-122"/>
              </a:rPr>
              <a:t>+ 3(1 + … + n) + n = 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  <a:ea typeface="华文楷体" pitchFamily="2" charset="-122"/>
              </a:rPr>
              <a:t>n</a:t>
            </a:r>
            <a:r>
              <a:rPr lang="en-US" altLang="zh-CN" dirty="0">
                <a:ea typeface="华文楷体" pitchFamily="2" charset="-122"/>
              </a:rPr>
              <a:t> + n</a:t>
            </a:r>
            <a:r>
              <a:rPr lang="en-US" altLang="zh-CN" baseline="30000" dirty="0">
                <a:ea typeface="华文楷体" pitchFamily="2" charset="-122"/>
              </a:rPr>
              <a:t>3</a:t>
            </a:r>
            <a:r>
              <a:rPr lang="en-US" altLang="zh-CN" dirty="0">
                <a:ea typeface="华文楷体" pitchFamily="2" charset="-122"/>
              </a:rPr>
              <a:t> + 3n</a:t>
            </a:r>
            <a:r>
              <a:rPr lang="en-US" altLang="zh-CN" baseline="30000" dirty="0">
                <a:ea typeface="华文楷体" pitchFamily="2" charset="-122"/>
              </a:rPr>
              <a:t>2</a:t>
            </a:r>
            <a:r>
              <a:rPr lang="en-US" altLang="zh-CN" dirty="0">
                <a:ea typeface="华文楷体" pitchFamily="2" charset="-122"/>
              </a:rPr>
              <a:t> + 3n + 1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易解出</a:t>
            </a:r>
            <a:r>
              <a:rPr lang="en-US" altLang="zh-CN" dirty="0">
                <a:latin typeface="+mj-lt"/>
                <a:ea typeface="华文楷体" pitchFamily="2" charset="-122"/>
              </a:rPr>
              <a:t>3</a:t>
            </a:r>
            <a:r>
              <a:rPr lang="zh-CN" altLang="en-US" dirty="0">
                <a:ea typeface="华文楷体" pitchFamily="2" charset="-122"/>
              </a:rPr>
              <a:t>□</a:t>
            </a:r>
            <a:r>
              <a:rPr lang="en-US" altLang="zh-CN" i="1" baseline="-25000" dirty="0">
                <a:ea typeface="华文楷体" pitchFamily="2" charset="-122"/>
              </a:rPr>
              <a:t>n </a:t>
            </a:r>
            <a:r>
              <a:rPr lang="en-US" altLang="zh-CN" dirty="0">
                <a:ea typeface="华文楷体" pitchFamily="2" charset="-122"/>
              </a:rPr>
              <a:t>= n</a:t>
            </a:r>
            <a:r>
              <a:rPr lang="en-US" altLang="zh-CN" baseline="30000" dirty="0">
                <a:ea typeface="华文楷体" pitchFamily="2" charset="-122"/>
              </a:rPr>
              <a:t>3</a:t>
            </a:r>
            <a:r>
              <a:rPr lang="en-US" altLang="zh-CN" dirty="0">
                <a:ea typeface="华文楷体" pitchFamily="2" charset="-122"/>
              </a:rPr>
              <a:t> + 3n</a:t>
            </a:r>
            <a:r>
              <a:rPr lang="en-US" altLang="zh-CN" baseline="30000" dirty="0">
                <a:ea typeface="华文楷体" pitchFamily="2" charset="-122"/>
              </a:rPr>
              <a:t>2</a:t>
            </a:r>
            <a:r>
              <a:rPr lang="en-US" altLang="zh-CN" dirty="0">
                <a:ea typeface="华文楷体" pitchFamily="2" charset="-122"/>
              </a:rPr>
              <a:t> + 3n + 1 – [3(1 +…+ n) + n + 1]</a:t>
            </a: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328D4131-7FF7-4F62-A9F2-DEC8C2613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4CADEA81-B43A-4E3E-9BAD-4EE554D6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704" name="Rectangle 9">
            <a:extLst>
              <a:ext uri="{FF2B5EF4-FFF2-40B4-BE49-F238E27FC236}">
                <a16:creationId xmlns:a16="http://schemas.microsoft.com/office/drawing/2014/main" id="{18868488-80D8-4D15-9541-840EAE02D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D28C817C-E039-431C-935E-78A6667CA9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E35156-562E-45C3-9AC6-5E01488B62E6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05154F2-BFC2-4982-B822-C3EA3453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6CED1DB5-9DC6-4129-922E-A4A79ADD658B}" type="slidenum">
              <a:rPr lang="en-US" altLang="zh-CN">
                <a:solidFill>
                  <a:srgbClr val="898989"/>
                </a:solidFill>
              </a:rPr>
              <a:pPr algn="ctr"/>
              <a:t>27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5CCA7D0-EBAB-47C9-BFA4-3D98BD325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</a:rPr>
              <a:t>（成套法求和）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D34A7C8B-CF4C-4BB6-B4F6-78510CCC1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对递归方程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R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0</a:t>
            </a:r>
            <a:r>
              <a:rPr lang="en-US" altLang="zh-CN" dirty="0">
                <a:latin typeface="+mj-lt"/>
                <a:ea typeface="华文楷体" pitchFamily="2" charset="-122"/>
              </a:rPr>
              <a:t> = </a:t>
            </a:r>
            <a:r>
              <a:rPr lang="el-GR" altLang="zh-CN" dirty="0">
                <a:latin typeface="+mj-lt"/>
                <a:ea typeface="华文楷体" pitchFamily="2" charset="-122"/>
              </a:rPr>
              <a:t>α</a:t>
            </a:r>
            <a:r>
              <a:rPr lang="en-US" altLang="zh-CN" dirty="0">
                <a:latin typeface="+mj-lt"/>
                <a:ea typeface="华文楷体" pitchFamily="2" charset="-122"/>
              </a:rPr>
              <a:t>;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R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n</a:t>
            </a:r>
            <a:r>
              <a:rPr lang="en-US" altLang="zh-CN" dirty="0">
                <a:latin typeface="+mj-lt"/>
                <a:ea typeface="华文楷体" pitchFamily="2" charset="-122"/>
              </a:rPr>
              <a:t> = R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n-1</a:t>
            </a:r>
            <a:r>
              <a:rPr lang="en-US" altLang="zh-CN" dirty="0">
                <a:latin typeface="+mj-lt"/>
                <a:ea typeface="华文楷体" pitchFamily="2" charset="-122"/>
              </a:rPr>
              <a:t> + </a:t>
            </a:r>
            <a:r>
              <a:rPr lang="el-GR" altLang="zh-CN" dirty="0">
                <a:latin typeface="+mj-lt"/>
                <a:ea typeface="华文楷体" pitchFamily="2" charset="-122"/>
              </a:rPr>
              <a:t>β</a:t>
            </a:r>
            <a:r>
              <a:rPr lang="en-US" altLang="zh-CN" dirty="0">
                <a:latin typeface="+mj-lt"/>
                <a:ea typeface="华文楷体" pitchFamily="2" charset="-122"/>
              </a:rPr>
              <a:t> + </a:t>
            </a:r>
            <a:r>
              <a:rPr lang="el-GR" altLang="zh-CN" dirty="0">
                <a:latin typeface="+mj-lt"/>
                <a:ea typeface="华文楷体" pitchFamily="2" charset="-122"/>
              </a:rPr>
              <a:t>γ</a:t>
            </a:r>
            <a:r>
              <a:rPr lang="en-US" altLang="zh-CN" dirty="0">
                <a:latin typeface="+mj-lt"/>
                <a:ea typeface="华文楷体" pitchFamily="2" charset="-122"/>
              </a:rPr>
              <a:t>n + </a:t>
            </a:r>
            <a:r>
              <a:rPr lang="el-GR" altLang="zh-CN" dirty="0">
                <a:latin typeface="+mj-lt"/>
                <a:ea typeface="华文楷体" pitchFamily="2" charset="-122"/>
              </a:rPr>
              <a:t>δ</a:t>
            </a:r>
            <a:r>
              <a:rPr lang="en-US" altLang="zh-CN" dirty="0">
                <a:latin typeface="+mj-lt"/>
                <a:ea typeface="华文楷体" pitchFamily="2" charset="-122"/>
              </a:rPr>
              <a:t>n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2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封闭解的一般形式为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R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n</a:t>
            </a:r>
            <a:r>
              <a:rPr lang="en-US" altLang="zh-CN" dirty="0">
                <a:latin typeface="+mj-lt"/>
                <a:ea typeface="华文楷体" pitchFamily="2" charset="-122"/>
              </a:rPr>
              <a:t> = A(n)</a:t>
            </a:r>
            <a:r>
              <a:rPr lang="el-GR" altLang="zh-CN" dirty="0">
                <a:ea typeface="华文楷体" pitchFamily="2" charset="-122"/>
              </a:rPr>
              <a:t>α</a:t>
            </a:r>
            <a:r>
              <a:rPr lang="en-US" altLang="zh-CN" dirty="0">
                <a:latin typeface="+mj-lt"/>
                <a:ea typeface="华文楷体" pitchFamily="2" charset="-122"/>
              </a:rPr>
              <a:t> + B(n)</a:t>
            </a:r>
            <a:r>
              <a:rPr lang="el-GR" altLang="zh-CN" dirty="0">
                <a:ea typeface="华文楷体" pitchFamily="2" charset="-122"/>
              </a:rPr>
              <a:t>β</a:t>
            </a:r>
            <a:r>
              <a:rPr lang="en-US" altLang="zh-CN" dirty="0">
                <a:latin typeface="+mj-lt"/>
                <a:ea typeface="华文楷体" pitchFamily="2" charset="-122"/>
              </a:rPr>
              <a:t> + C(n)</a:t>
            </a:r>
            <a:r>
              <a:rPr lang="el-GR" altLang="zh-CN" dirty="0">
                <a:ea typeface="华文楷体" pitchFamily="2" charset="-122"/>
              </a:rPr>
              <a:t>γ</a:t>
            </a:r>
            <a:r>
              <a:rPr lang="en-US" altLang="zh-CN" dirty="0">
                <a:latin typeface="+mj-lt"/>
                <a:ea typeface="华文楷体" pitchFamily="2" charset="-122"/>
              </a:rPr>
              <a:t> + D(n)</a:t>
            </a:r>
            <a:r>
              <a:rPr lang="el-GR" altLang="zh-CN" dirty="0">
                <a:ea typeface="华文楷体" pitchFamily="2" charset="-122"/>
              </a:rPr>
              <a:t>δ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令</a:t>
            </a:r>
            <a:r>
              <a:rPr lang="el-GR" altLang="zh-CN" dirty="0">
                <a:ea typeface="华文楷体" pitchFamily="2" charset="-122"/>
              </a:rPr>
              <a:t>δ</a:t>
            </a:r>
            <a:r>
              <a:rPr lang="en-US" altLang="zh-CN" dirty="0">
                <a:ea typeface="华文楷体" pitchFamily="2" charset="-122"/>
              </a:rPr>
              <a:t> = 0</a:t>
            </a:r>
            <a:r>
              <a:rPr lang="zh-CN" altLang="en-US" dirty="0">
                <a:ea typeface="华文楷体" pitchFamily="2" charset="-122"/>
              </a:rPr>
              <a:t>，可以很容易地解出</a:t>
            </a:r>
            <a:r>
              <a:rPr lang="en-US" altLang="zh-CN" dirty="0">
                <a:ea typeface="华文楷体" pitchFamily="2" charset="-122"/>
              </a:rPr>
              <a:t>A</a:t>
            </a:r>
            <a:r>
              <a:rPr lang="zh-CN" altLang="en-US" dirty="0">
                <a:ea typeface="华文楷体" pitchFamily="2" charset="-122"/>
              </a:rPr>
              <a:t>、</a:t>
            </a:r>
            <a:r>
              <a:rPr lang="en-US" altLang="zh-CN" dirty="0">
                <a:ea typeface="华文楷体" pitchFamily="2" charset="-122"/>
              </a:rPr>
              <a:t>B</a:t>
            </a:r>
            <a:r>
              <a:rPr lang="zh-CN" altLang="en-US" dirty="0">
                <a:ea typeface="华文楷体" pitchFamily="2" charset="-122"/>
              </a:rPr>
              <a:t>和</a:t>
            </a:r>
            <a:r>
              <a:rPr lang="en-US" altLang="zh-CN" dirty="0">
                <a:ea typeface="华文楷体" pitchFamily="2" charset="-122"/>
              </a:rPr>
              <a:t>C</a:t>
            </a:r>
            <a:r>
              <a:rPr lang="zh-CN" altLang="en-US" dirty="0">
                <a:ea typeface="华文楷体" pitchFamily="2" charset="-122"/>
              </a:rPr>
              <a:t>的表达式（参见</a:t>
            </a:r>
            <a:r>
              <a:rPr lang="en-US" altLang="zh-CN" dirty="0">
                <a:ea typeface="华文楷体" pitchFamily="2" charset="-122"/>
              </a:rPr>
              <a:t>2.2</a:t>
            </a:r>
            <a:r>
              <a:rPr lang="zh-CN" altLang="en-US" dirty="0">
                <a:ea typeface="华文楷体" pitchFamily="2" charset="-122"/>
              </a:rPr>
              <a:t>）。</a:t>
            </a:r>
            <a:r>
              <a:rPr lang="zh-CN" altLang="en-US" dirty="0">
                <a:latin typeface="+mj-lt"/>
                <a:ea typeface="华文楷体" pitchFamily="2" charset="-122"/>
              </a:rPr>
              <a:t>然后在</a:t>
            </a:r>
            <a:r>
              <a:rPr lang="en-US" altLang="zh-CN" dirty="0">
                <a:latin typeface="+mj-lt"/>
                <a:ea typeface="华文楷体" pitchFamily="2" charset="-122"/>
              </a:rPr>
              <a:t>(</a:t>
            </a:r>
            <a:r>
              <a:rPr lang="el-GR" altLang="zh-CN" dirty="0">
                <a:ea typeface="华文楷体" pitchFamily="2" charset="-122"/>
              </a:rPr>
              <a:t>α</a:t>
            </a:r>
            <a:r>
              <a:rPr lang="en-US" altLang="zh-CN" dirty="0">
                <a:ea typeface="华文楷体" pitchFamily="2" charset="-122"/>
              </a:rPr>
              <a:t>, </a:t>
            </a:r>
            <a:r>
              <a:rPr lang="el-GR" altLang="zh-CN" dirty="0">
                <a:ea typeface="华文楷体" pitchFamily="2" charset="-122"/>
              </a:rPr>
              <a:t>β</a:t>
            </a:r>
            <a:r>
              <a:rPr lang="en-US" altLang="zh-CN" dirty="0">
                <a:ea typeface="华文楷体" pitchFamily="2" charset="-122"/>
              </a:rPr>
              <a:t>, </a:t>
            </a:r>
            <a:r>
              <a:rPr lang="el-GR" altLang="zh-CN" dirty="0">
                <a:ea typeface="华文楷体" pitchFamily="2" charset="-122"/>
              </a:rPr>
              <a:t>γ</a:t>
            </a:r>
            <a:r>
              <a:rPr lang="en-US" altLang="zh-CN" dirty="0">
                <a:ea typeface="华文楷体" pitchFamily="2" charset="-122"/>
              </a:rPr>
              <a:t>, </a:t>
            </a:r>
            <a:r>
              <a:rPr lang="el-GR" altLang="zh-CN" dirty="0">
                <a:ea typeface="华文楷体" pitchFamily="2" charset="-122"/>
              </a:rPr>
              <a:t>δ</a:t>
            </a:r>
            <a:r>
              <a:rPr lang="en-US" altLang="zh-CN" dirty="0">
                <a:latin typeface="+mj-lt"/>
                <a:ea typeface="华文楷体" pitchFamily="2" charset="-122"/>
              </a:rPr>
              <a:t>) = (0, 1, -3, 3)</a:t>
            </a:r>
            <a:r>
              <a:rPr lang="zh-CN" altLang="en-US" dirty="0">
                <a:latin typeface="+mj-lt"/>
                <a:ea typeface="华文楷体" pitchFamily="2" charset="-122"/>
              </a:rPr>
              <a:t>上求得</a:t>
            </a:r>
            <a:r>
              <a:rPr lang="en-US" altLang="zh-CN" dirty="0">
                <a:latin typeface="+mj-lt"/>
                <a:ea typeface="华文楷体" pitchFamily="2" charset="-122"/>
              </a:rPr>
              <a:t>R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n</a:t>
            </a:r>
            <a:r>
              <a:rPr lang="en-US" altLang="zh-CN" dirty="0">
                <a:latin typeface="+mj-lt"/>
                <a:ea typeface="华文楷体" pitchFamily="2" charset="-122"/>
              </a:rPr>
              <a:t> = n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3</a:t>
            </a:r>
            <a:r>
              <a:rPr lang="zh-CN" altLang="en-US" dirty="0">
                <a:latin typeface="+mj-lt"/>
                <a:ea typeface="华文楷体" pitchFamily="2" charset="-122"/>
              </a:rPr>
              <a:t>，因此有</a:t>
            </a:r>
            <a:r>
              <a:rPr lang="en-US" altLang="zh-CN" dirty="0">
                <a:latin typeface="+mj-lt"/>
                <a:ea typeface="华文楷体" pitchFamily="2" charset="-122"/>
              </a:rPr>
              <a:t>D(n) = (n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3</a:t>
            </a:r>
            <a:r>
              <a:rPr lang="en-US" altLang="zh-CN" dirty="0">
                <a:latin typeface="+mj-lt"/>
                <a:ea typeface="华文楷体" pitchFamily="2" charset="-122"/>
              </a:rPr>
              <a:t> + 3C(n) - B(n)) / 3</a:t>
            </a:r>
            <a:r>
              <a:rPr lang="zh-CN" altLang="en-US" dirty="0">
                <a:latin typeface="+mj-lt"/>
                <a:ea typeface="华文楷体" pitchFamily="2" charset="-122"/>
              </a:rPr>
              <a:t>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最后在</a:t>
            </a:r>
            <a:r>
              <a:rPr lang="en-US" altLang="zh-CN" dirty="0">
                <a:ea typeface="华文楷体" pitchFamily="2" charset="-122"/>
              </a:rPr>
              <a:t>(</a:t>
            </a:r>
            <a:r>
              <a:rPr lang="el-GR" altLang="zh-CN" dirty="0">
                <a:ea typeface="华文楷体" pitchFamily="2" charset="-122"/>
              </a:rPr>
              <a:t>α</a:t>
            </a:r>
            <a:r>
              <a:rPr lang="en-US" altLang="zh-CN" dirty="0">
                <a:ea typeface="华文楷体" pitchFamily="2" charset="-122"/>
              </a:rPr>
              <a:t>, </a:t>
            </a:r>
            <a:r>
              <a:rPr lang="el-GR" altLang="zh-CN" dirty="0">
                <a:ea typeface="华文楷体" pitchFamily="2" charset="-122"/>
              </a:rPr>
              <a:t>β</a:t>
            </a:r>
            <a:r>
              <a:rPr lang="en-US" altLang="zh-CN" dirty="0">
                <a:ea typeface="华文楷体" pitchFamily="2" charset="-122"/>
              </a:rPr>
              <a:t>, </a:t>
            </a:r>
            <a:r>
              <a:rPr lang="el-GR" altLang="zh-CN" dirty="0">
                <a:ea typeface="华文楷体" pitchFamily="2" charset="-122"/>
              </a:rPr>
              <a:t>γ</a:t>
            </a:r>
            <a:r>
              <a:rPr lang="en-US" altLang="zh-CN" dirty="0">
                <a:ea typeface="华文楷体" pitchFamily="2" charset="-122"/>
              </a:rPr>
              <a:t>, </a:t>
            </a:r>
            <a:r>
              <a:rPr lang="el-GR" altLang="zh-CN" dirty="0">
                <a:ea typeface="华文楷体" pitchFamily="2" charset="-122"/>
              </a:rPr>
              <a:t>δ</a:t>
            </a:r>
            <a:r>
              <a:rPr lang="en-US" altLang="zh-CN" dirty="0">
                <a:ea typeface="华文楷体" pitchFamily="2" charset="-122"/>
              </a:rPr>
              <a:t>) = (0, 0, 0, 1)</a:t>
            </a:r>
            <a:r>
              <a:rPr lang="zh-CN" altLang="en-US" dirty="0">
                <a:ea typeface="华文楷体" pitchFamily="2" charset="-122"/>
              </a:rPr>
              <a:t>上即可求得□</a:t>
            </a:r>
            <a:r>
              <a:rPr lang="en-US" altLang="zh-CN" i="1" baseline="-25000" dirty="0">
                <a:ea typeface="华文楷体" pitchFamily="2" charset="-122"/>
              </a:rPr>
              <a:t>n </a:t>
            </a:r>
            <a:r>
              <a:rPr lang="zh-CN" altLang="en-US" dirty="0">
                <a:ea typeface="华文楷体" pitchFamily="2" charset="-122"/>
              </a:rPr>
              <a:t>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2C2BCFF9-50AC-4511-AB2A-D7E8BEBF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83AA9386-9947-42BF-9006-AFD1F669B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5F3EEE04-279E-4D66-AC1B-B6C3F266E8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E35156-562E-45C3-9AC6-5E01488B62E6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88ABD2B9-3ED8-4A6F-8464-1A1A9444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7DD82F28-DC75-47F6-89D3-004770DFE7C9}" type="slidenum">
              <a:rPr lang="en-US" altLang="zh-CN">
                <a:solidFill>
                  <a:srgbClr val="898989"/>
                </a:solidFill>
              </a:rPr>
              <a:pPr algn="ctr"/>
              <a:t>28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94FDD37B-478D-4523-A65A-93A0B2DDC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</a:rPr>
              <a:t>（积分替换）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B45A684C-FE84-496D-9B55-5B08ABC86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2444" y="1417638"/>
            <a:ext cx="5338936" cy="4938712"/>
          </a:xfrm>
        </p:spPr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注意到，积分实质上是离散求和的连续化，探索积分会给我们一些启发，乃至解决问题。</a:t>
            </a:r>
            <a:endParaRPr lang="en-US" altLang="zh-CN" sz="3200" dirty="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首先计算平方求和的积分版本：</a:t>
            </a:r>
            <a:endParaRPr lang="en-US" altLang="zh-CN" sz="3200" dirty="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可以认为平方求和的结果近似等于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n</a:t>
            </a:r>
            <a:r>
              <a:rPr lang="en-US" altLang="zh-CN" sz="3200" baseline="30000" dirty="0">
                <a:latin typeface="+mj-lt"/>
                <a:ea typeface="华文楷体" pitchFamily="2" charset="-122"/>
              </a:rPr>
              <a:t>3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/3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。</a:t>
            </a:r>
            <a:endParaRPr lang="en-US" altLang="zh-CN" sz="3200" dirty="0">
              <a:latin typeface="+mj-lt"/>
              <a:ea typeface="华文楷体" pitchFamily="2" charset="-122"/>
            </a:endParaRPr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0237A2C6-C49F-4EB8-B21A-8DCD4409C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D48A038E-8BEA-4E9D-9F9E-247E0B9FD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Object 4">
                <a:extLst>
                  <a:ext uri="{FF2B5EF4-FFF2-40B4-BE49-F238E27FC236}">
                    <a16:creationId xmlns:a16="http://schemas.microsoft.com/office/drawing/2014/main" id="{A4F943F8-A361-4500-B2FF-E68599DD6951}"/>
                  </a:ext>
                </a:extLst>
              </p:cNvPr>
              <p:cNvSpPr txBox="1"/>
              <p:nvPr/>
            </p:nvSpPr>
            <p:spPr bwMode="auto">
              <a:xfrm>
                <a:off x="1907704" y="3893871"/>
                <a:ext cx="1655763" cy="73791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34" name="Object 4">
                <a:extLst>
                  <a:ext uri="{FF2B5EF4-FFF2-40B4-BE49-F238E27FC236}">
                    <a16:creationId xmlns:a16="http://schemas.microsoft.com/office/drawing/2014/main" id="{A4F943F8-A361-4500-B2FF-E68599DD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3893871"/>
                <a:ext cx="1655763" cy="737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907" y="1086442"/>
            <a:ext cx="3963466" cy="51508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F0034A3-19FE-441D-A02A-7A9B23EA1D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E35156-562E-45C3-9AC6-5E01488B62E6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CBF904C-16FD-4850-86B2-DF894FFA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F8E0434-6300-4B60-90DD-D5F19CB1F033}" type="slidenum">
              <a:rPr lang="en-US" altLang="zh-CN">
                <a:solidFill>
                  <a:srgbClr val="898989"/>
                </a:solidFill>
              </a:rPr>
              <a:pPr algn="ctr"/>
              <a:t>29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3FF8466-4E57-4A16-859A-9062080A4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</a:rPr>
              <a:t>（积分替换）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549D26DD-6D24-4BF0-8B9A-9AEACF605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下面考察近似结果与精确结果间的误差</a:t>
            </a:r>
            <a:r>
              <a:rPr lang="en-US" altLang="zh-CN" sz="3200" dirty="0" err="1">
                <a:latin typeface="+mj-lt"/>
                <a:ea typeface="华文楷体" pitchFamily="2" charset="-122"/>
              </a:rPr>
              <a:t>E</a:t>
            </a:r>
            <a:r>
              <a:rPr lang="en-US" altLang="zh-CN" sz="32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 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：</a:t>
            </a:r>
            <a:endParaRPr lang="en-US" altLang="zh-CN" sz="3200" dirty="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latin typeface="+mj-lt"/>
                <a:ea typeface="华文楷体" pitchFamily="2" charset="-122"/>
              </a:rPr>
              <a:t>	</a:t>
            </a:r>
            <a:r>
              <a:rPr lang="en-US" altLang="zh-CN" sz="3200" dirty="0" err="1">
                <a:latin typeface="+mj-lt"/>
                <a:ea typeface="华文楷体" pitchFamily="2" charset="-122"/>
              </a:rPr>
              <a:t>E</a:t>
            </a:r>
            <a:r>
              <a:rPr lang="en-US" altLang="zh-CN" sz="32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 = </a:t>
            </a:r>
            <a:r>
              <a:rPr lang="zh-CN" altLang="en-US" sz="3200" dirty="0">
                <a:ea typeface="华文楷体" pitchFamily="2" charset="-122"/>
              </a:rPr>
              <a:t>□</a:t>
            </a:r>
            <a:r>
              <a:rPr lang="en-US" altLang="zh-CN" sz="3200" i="1" baseline="-25000" dirty="0">
                <a:ea typeface="华文楷体" pitchFamily="2" charset="-122"/>
              </a:rPr>
              <a:t>n </a:t>
            </a:r>
            <a:r>
              <a:rPr lang="en-US" altLang="zh-CN" sz="3200" dirty="0">
                <a:ea typeface="华文楷体" pitchFamily="2" charset="-122"/>
              </a:rPr>
              <a:t>– n</a:t>
            </a:r>
            <a:r>
              <a:rPr lang="en-US" altLang="zh-CN" sz="3200" baseline="30000" dirty="0">
                <a:ea typeface="华文楷体" pitchFamily="2" charset="-122"/>
              </a:rPr>
              <a:t>3</a:t>
            </a:r>
            <a:r>
              <a:rPr lang="en-US" altLang="zh-CN" sz="3200" dirty="0">
                <a:ea typeface="华文楷体" pitchFamily="2" charset="-122"/>
              </a:rPr>
              <a:t>/3 = </a:t>
            </a:r>
            <a:r>
              <a:rPr lang="zh-CN" altLang="en-US" sz="3200" dirty="0">
                <a:ea typeface="华文楷体" pitchFamily="2" charset="-122"/>
              </a:rPr>
              <a:t>□</a:t>
            </a:r>
            <a:r>
              <a:rPr lang="en-US" altLang="zh-CN" sz="3200" i="1" baseline="-25000" dirty="0">
                <a:ea typeface="华文楷体" pitchFamily="2" charset="-122"/>
              </a:rPr>
              <a:t>n-1 </a:t>
            </a:r>
            <a:r>
              <a:rPr lang="en-US" altLang="zh-CN" sz="3200" dirty="0">
                <a:ea typeface="华文楷体" pitchFamily="2" charset="-122"/>
              </a:rPr>
              <a:t>+ n</a:t>
            </a:r>
            <a:r>
              <a:rPr lang="en-US" altLang="zh-CN" sz="3200" baseline="30000" dirty="0">
                <a:ea typeface="华文楷体" pitchFamily="2" charset="-122"/>
              </a:rPr>
              <a:t>2</a:t>
            </a:r>
            <a:r>
              <a:rPr lang="en-US" altLang="zh-CN" sz="3200" dirty="0">
                <a:ea typeface="华文楷体" pitchFamily="2" charset="-122"/>
              </a:rPr>
              <a:t> – n</a:t>
            </a:r>
            <a:r>
              <a:rPr lang="en-US" altLang="zh-CN" sz="3200" baseline="30000" dirty="0">
                <a:ea typeface="华文楷体" pitchFamily="2" charset="-122"/>
              </a:rPr>
              <a:t>3</a:t>
            </a:r>
            <a:r>
              <a:rPr lang="en-US" altLang="zh-CN" sz="3200" dirty="0">
                <a:ea typeface="华文楷体" pitchFamily="2" charset="-122"/>
              </a:rPr>
              <a:t>/3 </a:t>
            </a: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latin typeface="+mj-lt"/>
                <a:ea typeface="华文楷体" pitchFamily="2" charset="-122"/>
              </a:rPr>
              <a:t>	     = E</a:t>
            </a:r>
            <a:r>
              <a:rPr lang="en-US" altLang="zh-CN" sz="3200" baseline="-25000" dirty="0">
                <a:latin typeface="+mj-lt"/>
                <a:ea typeface="华文楷体" pitchFamily="2" charset="-122"/>
              </a:rPr>
              <a:t>n-1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 + (n-1)</a:t>
            </a:r>
            <a:r>
              <a:rPr lang="en-US" altLang="zh-CN" sz="3200" baseline="30000" dirty="0">
                <a:latin typeface="+mj-lt"/>
                <a:ea typeface="华文楷体" pitchFamily="2" charset="-122"/>
              </a:rPr>
              <a:t>3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/3 + n</a:t>
            </a:r>
            <a:r>
              <a:rPr lang="en-US" altLang="zh-CN" sz="3200" baseline="30000" dirty="0">
                <a:latin typeface="+mj-lt"/>
                <a:ea typeface="华文楷体" pitchFamily="2" charset="-122"/>
              </a:rPr>
              <a:t>2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 – n</a:t>
            </a:r>
            <a:r>
              <a:rPr lang="en-US" altLang="zh-CN" sz="3200" baseline="30000" dirty="0">
                <a:latin typeface="+mj-lt"/>
                <a:ea typeface="华文楷体" pitchFamily="2" charset="-122"/>
              </a:rPr>
              <a:t>3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/3</a:t>
            </a: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latin typeface="+mj-lt"/>
                <a:ea typeface="华文楷体" pitchFamily="2" charset="-122"/>
              </a:rPr>
              <a:t>	     = </a:t>
            </a:r>
            <a:r>
              <a:rPr lang="en-US" altLang="zh-CN" sz="3200" dirty="0">
                <a:ea typeface="华文楷体" pitchFamily="2" charset="-122"/>
              </a:rPr>
              <a:t>E</a:t>
            </a:r>
            <a:r>
              <a:rPr lang="en-US" altLang="zh-CN" sz="3200" baseline="-25000" dirty="0">
                <a:ea typeface="华文楷体" pitchFamily="2" charset="-122"/>
              </a:rPr>
              <a:t>n-1</a:t>
            </a:r>
            <a:r>
              <a:rPr lang="en-US" altLang="zh-CN" sz="3200" dirty="0">
                <a:ea typeface="华文楷体" pitchFamily="2" charset="-122"/>
              </a:rPr>
              <a:t> + n – 1/3</a:t>
            </a:r>
            <a:endParaRPr lang="en-US" altLang="zh-CN" sz="3200" dirty="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同时可以得到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E</a:t>
            </a:r>
            <a:r>
              <a:rPr lang="en-US" altLang="zh-CN" sz="3200" baseline="-25000" dirty="0">
                <a:latin typeface="+mj-lt"/>
                <a:ea typeface="华文楷体" pitchFamily="2" charset="-122"/>
              </a:rPr>
              <a:t>0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 = 0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。根据此递归方程，可以解出</a:t>
            </a:r>
            <a:r>
              <a:rPr lang="en-US" altLang="zh-CN" sz="3200" dirty="0" err="1">
                <a:latin typeface="+mj-lt"/>
                <a:ea typeface="华文楷体" pitchFamily="2" charset="-122"/>
              </a:rPr>
              <a:t>E</a:t>
            </a:r>
            <a:r>
              <a:rPr lang="en-US" altLang="zh-CN" sz="32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 = (1 + … + n) – n/3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，并进而得到</a:t>
            </a:r>
            <a:r>
              <a:rPr lang="zh-CN" altLang="en-US" sz="3200" dirty="0">
                <a:ea typeface="华文楷体" pitchFamily="2" charset="-122"/>
              </a:rPr>
              <a:t>□</a:t>
            </a:r>
            <a:r>
              <a:rPr lang="en-US" altLang="zh-CN" sz="3200" i="1" baseline="-25000" dirty="0">
                <a:ea typeface="华文楷体" pitchFamily="2" charset="-122"/>
              </a:rPr>
              <a:t>n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的精确解。</a:t>
            </a:r>
            <a:endParaRPr lang="en-US" altLang="zh-CN" sz="3200" dirty="0">
              <a:latin typeface="+mj-lt"/>
              <a:ea typeface="华文楷体" pitchFamily="2" charset="-122"/>
            </a:endParaRP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6868CC7E-996A-4B75-BAD3-3E2B3E8B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A158CAAD-C461-49F6-898C-5BF04AA96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693854CB-24B0-4BBA-9734-7EAA0084A5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4478FC-B66D-4E87-A928-5AE9C08EEA02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47D5D50F-5280-4C26-BF24-E4DFF610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C800808-86BA-4DBC-8362-BF869D1761FA}" type="slidenum">
              <a:rPr lang="en-US" altLang="zh-CN">
                <a:solidFill>
                  <a:srgbClr val="898989"/>
                </a:solidFill>
              </a:rPr>
              <a:pPr algn="ctr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23AB91AC-03C5-41F0-B604-06ECF4F3A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多重和的表示方法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0302EA5F-6C20-4031-AECE-2A1ECCD6E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一个和的项可能是由两个或多个指标来确定，例如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两种（</a:t>
            </a:r>
            <a:r>
              <a:rPr lang="zh-CN" altLang="en-US" dirty="0">
                <a:latin typeface="+mj-lt"/>
                <a:ea typeface="华文楷体" pitchFamily="2" charset="-122"/>
                <a:sym typeface="Symbol" panose="05050102010706020507" pitchFamily="18" charset="2"/>
              </a:rPr>
              <a:t>数量</a:t>
            </a:r>
            <a:r>
              <a:rPr lang="zh-CN" altLang="en-US" dirty="0">
                <a:latin typeface="+mj-lt"/>
                <a:ea typeface="华文楷体" pitchFamily="2" charset="-122"/>
              </a:rPr>
              <a:t>）表达一般多指标求和的方法：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利用“</a:t>
            </a:r>
            <a:r>
              <a:rPr lang="en-US" altLang="zh-CN" dirty="0">
                <a:latin typeface="+mj-lt"/>
                <a:ea typeface="华文楷体" pitchFamily="2" charset="-122"/>
              </a:rPr>
              <a:t>Iverson</a:t>
            </a:r>
            <a:r>
              <a:rPr lang="zh-CN" altLang="en-US" dirty="0">
                <a:latin typeface="+mj-lt"/>
                <a:ea typeface="华文楷体" pitchFamily="2" charset="-122"/>
              </a:rPr>
              <a:t>约定”对所有整数对</a:t>
            </a:r>
            <a:r>
              <a:rPr lang="en-US" altLang="zh-CN" i="1" dirty="0">
                <a:latin typeface="+mj-lt"/>
                <a:ea typeface="华文楷体" pitchFamily="2" charset="-122"/>
              </a:rPr>
              <a:t>j</a:t>
            </a:r>
            <a:r>
              <a:rPr lang="zh-CN" altLang="en-US" dirty="0">
                <a:latin typeface="+mj-lt"/>
                <a:ea typeface="华文楷体" pitchFamily="2" charset="-122"/>
              </a:rPr>
              <a:t>和</a:t>
            </a:r>
            <a:r>
              <a:rPr lang="en-US" altLang="zh-CN" i="1" dirty="0"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latin typeface="+mj-lt"/>
                <a:ea typeface="华文楷体" pitchFamily="2" charset="-122"/>
              </a:rPr>
              <a:t>求和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按特定次序求和，表示为多重∑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1033" name="Rectangle 5">
            <a:extLst>
              <a:ext uri="{FF2B5EF4-FFF2-40B4-BE49-F238E27FC236}">
                <a16:creationId xmlns:a16="http://schemas.microsoft.com/office/drawing/2014/main" id="{140F543F-4ADF-45EB-BC88-057E6156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4" name="Rectangle 7">
            <a:extLst>
              <a:ext uri="{FF2B5EF4-FFF2-40B4-BE49-F238E27FC236}">
                <a16:creationId xmlns:a16="http://schemas.microsoft.com/office/drawing/2014/main" id="{3C9003B6-E5D0-4CD0-AFD0-D581287B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5" name="Rectangle 9">
            <a:extLst>
              <a:ext uri="{FF2B5EF4-FFF2-40B4-BE49-F238E27FC236}">
                <a16:creationId xmlns:a16="http://schemas.microsoft.com/office/drawing/2014/main" id="{A7F9BD10-A26A-41AB-803B-E2F8EAAC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5">
                <a:extLst>
                  <a:ext uri="{FF2B5EF4-FFF2-40B4-BE49-F238E27FC236}">
                    <a16:creationId xmlns:a16="http://schemas.microsoft.com/office/drawing/2014/main" id="{E97E26D4-11E8-4D50-9029-3BB512DA6E52}"/>
                  </a:ext>
                </a:extLst>
              </p:cNvPr>
              <p:cNvSpPr txBox="1"/>
              <p:nvPr/>
            </p:nvSpPr>
            <p:spPr bwMode="auto">
              <a:xfrm>
                <a:off x="827584" y="2549256"/>
                <a:ext cx="8020740" cy="807736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6" name="Object 5">
                <a:extLst>
                  <a:ext uri="{FF2B5EF4-FFF2-40B4-BE49-F238E27FC236}">
                    <a16:creationId xmlns:a16="http://schemas.microsoft.com/office/drawing/2014/main" id="{E97E26D4-11E8-4D50-9029-3BB512DA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549256"/>
                <a:ext cx="8020740" cy="807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>
                <a:extLst>
                  <a:ext uri="{FF2B5EF4-FFF2-40B4-BE49-F238E27FC236}">
                    <a16:creationId xmlns:a16="http://schemas.microsoft.com/office/drawing/2014/main" id="{6E127CD1-32B4-421A-9089-2C1D44CF000E}"/>
                  </a:ext>
                </a:extLst>
              </p:cNvPr>
              <p:cNvSpPr txBox="1"/>
              <p:nvPr/>
            </p:nvSpPr>
            <p:spPr bwMode="auto">
              <a:xfrm>
                <a:off x="2916238" y="4292600"/>
                <a:ext cx="3311525" cy="75565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7" name="Object 6">
                <a:extLst>
                  <a:ext uri="{FF2B5EF4-FFF2-40B4-BE49-F238E27FC236}">
                    <a16:creationId xmlns:a16="http://schemas.microsoft.com/office/drawing/2014/main" id="{6E127CD1-32B4-421A-9089-2C1D44CF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238" y="4292600"/>
                <a:ext cx="3311525" cy="755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Object 7">
                <a:extLst>
                  <a:ext uri="{FF2B5EF4-FFF2-40B4-BE49-F238E27FC236}">
                    <a16:creationId xmlns:a16="http://schemas.microsoft.com/office/drawing/2014/main" id="{9254A65A-C7E1-43F5-9B1A-0E39D23D6E58}"/>
                  </a:ext>
                </a:extLst>
              </p:cNvPr>
              <p:cNvSpPr txBox="1"/>
              <p:nvPr/>
            </p:nvSpPr>
            <p:spPr bwMode="auto">
              <a:xfrm>
                <a:off x="3643461" y="5628977"/>
                <a:ext cx="4752677" cy="9683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8" name="Object 7">
                <a:extLst>
                  <a:ext uri="{FF2B5EF4-FFF2-40B4-BE49-F238E27FC236}">
                    <a16:creationId xmlns:a16="http://schemas.microsoft.com/office/drawing/2014/main" id="{9254A65A-C7E1-43F5-9B1A-0E39D23D6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3461" y="5628977"/>
                <a:ext cx="4752677" cy="968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>
            <a:extLst>
              <a:ext uri="{FF2B5EF4-FFF2-40B4-BE49-F238E27FC236}">
                <a16:creationId xmlns:a16="http://schemas.microsoft.com/office/drawing/2014/main" id="{F2F51F2F-5B33-4CA1-8783-337773BC63DC}"/>
              </a:ext>
            </a:extLst>
          </p:cNvPr>
          <p:cNvSpPr/>
          <p:nvPr/>
        </p:nvSpPr>
        <p:spPr>
          <a:xfrm>
            <a:off x="6732240" y="5301208"/>
            <a:ext cx="1569715" cy="115252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6A532B0-F1F3-4DAE-8D74-F77E5C6427E0}"/>
              </a:ext>
            </a:extLst>
          </p:cNvPr>
          <p:cNvSpPr/>
          <p:nvPr/>
        </p:nvSpPr>
        <p:spPr>
          <a:xfrm>
            <a:off x="6444208" y="5530587"/>
            <a:ext cx="1951930" cy="778733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A5CD959C-48DB-4EE0-B455-CB649F46A1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E35156-562E-45C3-9AC6-5E01488B62E6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381CF5A-7675-4414-9FD0-B4298339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BA2454A4-75FA-420F-A9DF-45077CFAEEF8}" type="slidenum">
              <a:rPr lang="en-US" altLang="zh-CN">
                <a:solidFill>
                  <a:srgbClr val="898989"/>
                </a:solidFill>
              </a:rPr>
              <a:pPr algn="ctr"/>
              <a:t>30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B7A62AD2-AFA3-4260-B510-38539BBEF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</a:rPr>
              <a:t>（积分替换）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27D1BAB1-5F29-4824-9380-EA97526FF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对于</a:t>
            </a:r>
            <a:r>
              <a:rPr lang="en-US" altLang="zh-CN" sz="3200" dirty="0" err="1">
                <a:latin typeface="+mj-lt"/>
                <a:ea typeface="华文楷体" pitchFamily="2" charset="-122"/>
              </a:rPr>
              <a:t>E</a:t>
            </a:r>
            <a:r>
              <a:rPr lang="en-US" altLang="zh-CN" sz="32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的计算，还可直接从积分的概念入手：</a:t>
            </a:r>
            <a:endParaRPr lang="en-US" altLang="zh-CN" sz="3200" dirty="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latin typeface="+mj-lt"/>
                <a:ea typeface="华文楷体" pitchFamily="2" charset="-122"/>
              </a:rPr>
              <a:t>	</a:t>
            </a: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3200" dirty="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同样可以得到</a:t>
            </a:r>
            <a:r>
              <a:rPr lang="en-US" altLang="zh-CN" sz="3200" dirty="0" err="1">
                <a:latin typeface="+mj-lt"/>
                <a:ea typeface="华文楷体" pitchFamily="2" charset="-122"/>
              </a:rPr>
              <a:t>E</a:t>
            </a:r>
            <a:r>
              <a:rPr lang="en-US" altLang="zh-CN" sz="32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 = (1 + … + n) – n/3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，并进而得到</a:t>
            </a:r>
            <a:r>
              <a:rPr lang="zh-CN" altLang="en-US" sz="3200" dirty="0">
                <a:ea typeface="华文楷体" pitchFamily="2" charset="-122"/>
              </a:rPr>
              <a:t>□</a:t>
            </a:r>
            <a:r>
              <a:rPr lang="en-US" altLang="zh-CN" sz="3200" i="1" baseline="-25000" dirty="0">
                <a:ea typeface="华文楷体" pitchFamily="2" charset="-122"/>
              </a:rPr>
              <a:t>n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的精确解。</a:t>
            </a:r>
            <a:endParaRPr lang="en-US" altLang="zh-CN" sz="3200" dirty="0">
              <a:latin typeface="+mj-lt"/>
              <a:ea typeface="华文楷体" pitchFamily="2" charset="-122"/>
            </a:endParaRPr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4956E92B-8481-4431-A342-1614F1336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09DEB308-7417-480F-B934-B1AF03E4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8" name="Object 2">
                <a:extLst>
                  <a:ext uri="{FF2B5EF4-FFF2-40B4-BE49-F238E27FC236}">
                    <a16:creationId xmlns:a16="http://schemas.microsoft.com/office/drawing/2014/main" id="{11551BD4-B67F-438F-B89F-0232CBFBCF22}"/>
                  </a:ext>
                </a:extLst>
              </p:cNvPr>
              <p:cNvSpPr txBox="1"/>
              <p:nvPr/>
            </p:nvSpPr>
            <p:spPr bwMode="auto">
              <a:xfrm>
                <a:off x="827088" y="2276872"/>
                <a:ext cx="7694612" cy="10080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58" name="Object 2">
                <a:extLst>
                  <a:ext uri="{FF2B5EF4-FFF2-40B4-BE49-F238E27FC236}">
                    <a16:creationId xmlns:a16="http://schemas.microsoft.com/office/drawing/2014/main" id="{11551BD4-B67F-438F-B89F-0232CBFB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2276872"/>
                <a:ext cx="7694612" cy="100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53D3E61-0E15-4701-AF0C-1A0B4EF08E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C1B905-53EE-46A8-98DB-B8C0CD353695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DF8E8398-74C0-4C77-97F5-55462A43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3FB7F316-376E-48C0-B72C-81450AB0F932}" type="slidenum">
              <a:rPr lang="en-US" altLang="zh-CN">
                <a:solidFill>
                  <a:srgbClr val="898989"/>
                </a:solidFill>
              </a:rPr>
              <a:pPr algn="ctr"/>
              <a:t>31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8532B35F-D6A7-47D3-B337-38099F4D1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</a:rPr>
              <a:t>（展开和收缩）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7FBCFFAC-FD5F-4A1A-81B7-9C1E1F84B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使用多重求和。使用形式上更复杂的多重求和来表达原求和问题。在多重求和下，对容易计算的和进行化简，将其转化成类似扰动法的方程求解问题。</a:t>
            </a:r>
          </a:p>
        </p:txBody>
      </p:sp>
      <p:sp>
        <p:nvSpPr>
          <p:cNvPr id="20487" name="Rectangle 5">
            <a:extLst>
              <a:ext uri="{FF2B5EF4-FFF2-40B4-BE49-F238E27FC236}">
                <a16:creationId xmlns:a16="http://schemas.microsoft.com/office/drawing/2014/main" id="{0FFA299C-9A95-4A82-B9BB-2071133A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Object 3">
                <a:extLst>
                  <a:ext uri="{FF2B5EF4-FFF2-40B4-BE49-F238E27FC236}">
                    <a16:creationId xmlns:a16="http://schemas.microsoft.com/office/drawing/2014/main" id="{3069B55D-0FC6-4944-929C-12D43A994758}"/>
                  </a:ext>
                </a:extLst>
              </p:cNvPr>
              <p:cNvSpPr txBox="1"/>
              <p:nvPr/>
            </p:nvSpPr>
            <p:spPr bwMode="auto">
              <a:xfrm>
                <a:off x="1498497" y="3294823"/>
                <a:ext cx="6385871" cy="222240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482" name="Object 3">
                <a:extLst>
                  <a:ext uri="{FF2B5EF4-FFF2-40B4-BE49-F238E27FC236}">
                    <a16:creationId xmlns:a16="http://schemas.microsoft.com/office/drawing/2014/main" id="{3069B55D-0FC6-4944-929C-12D43A994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8497" y="3294823"/>
                <a:ext cx="6385871" cy="2222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1F669-2E4D-4AD2-95FC-3F005681E9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36530E-9E09-4533-A79A-4607944BD2A9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C5833-0504-42DF-8E85-86FA1F9B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D80E4D95-52BD-41DE-97FD-B7D840C2A34F}" type="slidenum">
              <a:rPr lang="en-US" altLang="zh-CN">
                <a:solidFill>
                  <a:srgbClr val="898989"/>
                </a:solidFill>
              </a:rPr>
              <a:pPr algn="ctr"/>
              <a:t>32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5B90C1FC-2B88-4C02-AB56-DF900D5C7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6~7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1E49F86C-F22D-42DA-B0D0-2F93EBA6A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方法</a:t>
            </a:r>
            <a:r>
              <a:rPr lang="en-US" altLang="zh-CN">
                <a:latin typeface="+mj-lt"/>
                <a:ea typeface="华文楷体" pitchFamily="2" charset="-122"/>
              </a:rPr>
              <a:t>6</a:t>
            </a:r>
            <a:r>
              <a:rPr lang="zh-CN" altLang="en-US">
                <a:latin typeface="+mj-lt"/>
                <a:ea typeface="华文楷体" pitchFamily="2" charset="-122"/>
              </a:rPr>
              <a:t>（</a:t>
            </a:r>
            <a:r>
              <a:rPr lang="zh-CN" altLang="en-US">
                <a:ea typeface="华文楷体" pitchFamily="2" charset="-122"/>
              </a:rPr>
              <a:t>有限“积分”</a:t>
            </a:r>
            <a:r>
              <a:rPr lang="zh-CN" altLang="en-US">
                <a:latin typeface="+mj-lt"/>
                <a:ea typeface="华文楷体" pitchFamily="2" charset="-122"/>
              </a:rPr>
              <a:t>）：</a:t>
            </a:r>
            <a:r>
              <a:rPr lang="en-US" altLang="zh-CN">
                <a:latin typeface="+mj-lt"/>
                <a:ea typeface="华文楷体" pitchFamily="2" charset="-122"/>
              </a:rPr>
              <a:t>2.6</a:t>
            </a:r>
            <a:r>
              <a:rPr lang="zh-CN" altLang="en-US">
                <a:latin typeface="+mj-lt"/>
                <a:ea typeface="华文楷体" pitchFamily="2" charset="-122"/>
              </a:rPr>
              <a:t>节讲解的主要内容。与前面的几种求和方法不同，方法</a:t>
            </a:r>
            <a:r>
              <a:rPr lang="en-US" altLang="zh-CN">
                <a:latin typeface="+mj-lt"/>
                <a:ea typeface="华文楷体" pitchFamily="2" charset="-122"/>
              </a:rPr>
              <a:t>6</a:t>
            </a:r>
            <a:r>
              <a:rPr lang="zh-CN" altLang="en-US">
                <a:latin typeface="+mj-lt"/>
                <a:ea typeface="华文楷体" pitchFamily="2" charset="-122"/>
              </a:rPr>
              <a:t>是以前很少接触到、比较陌生的一种方法，该方法具有较为系统的演算法则和规律，是解求和问题的新工具，值得掌握和熟悉。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方法</a:t>
            </a:r>
            <a:r>
              <a:rPr lang="en-US" altLang="zh-CN">
                <a:latin typeface="+mj-lt"/>
                <a:ea typeface="华文楷体" pitchFamily="2" charset="-122"/>
              </a:rPr>
              <a:t>7</a:t>
            </a:r>
            <a:r>
              <a:rPr lang="zh-CN" altLang="en-US">
                <a:latin typeface="+mj-lt"/>
                <a:ea typeface="华文楷体" pitchFamily="2" charset="-122"/>
              </a:rPr>
              <a:t>（</a:t>
            </a:r>
            <a:r>
              <a:rPr lang="zh-CN" altLang="en-US">
                <a:ea typeface="华文楷体" pitchFamily="2" charset="-122"/>
              </a:rPr>
              <a:t>母函数法</a:t>
            </a:r>
            <a:r>
              <a:rPr lang="zh-CN" altLang="en-US">
                <a:latin typeface="+mj-lt"/>
                <a:ea typeface="华文楷体" pitchFamily="2" charset="-122"/>
              </a:rPr>
              <a:t>）：留作课外学习。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EDFBAFA-8C8A-4807-8C39-29B5E612B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作业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580D925-2458-4306-84CD-856550386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65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P52</a:t>
            </a:r>
            <a:r>
              <a:rPr lang="zh-CN" altLang="en-US" sz="2000" dirty="0"/>
              <a:t>：</a:t>
            </a:r>
            <a:r>
              <a:rPr lang="en-US" altLang="zh-CN" sz="2000" dirty="0"/>
              <a:t>2, 11, 19, 20, 21, 22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华文楷体" panose="02010600040101010101" pitchFamily="2" charset="-122"/>
              </a:rPr>
              <a:t>证明：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Please find the closed form for the sum of the first n positive integers to the power 5 in at least 3 different ways. You might refer to Chap. 2.5 of CM for its 8 methods for the sum of n squares, but method 0, 6 and are not allowed and new methods not mentioned in CM are extremely encouraged. </a:t>
            </a:r>
            <a:endParaRPr lang="zh-CN" altLang="zh-CN" sz="20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42365BDB-CC3A-428B-B48B-EEF332E422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9101B2-ABE0-4A6C-81B4-5C886C8F2636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54275" name="灯片编号占位符 4">
            <a:extLst>
              <a:ext uri="{FF2B5EF4-FFF2-40B4-BE49-F238E27FC236}">
                <a16:creationId xmlns:a16="http://schemas.microsoft.com/office/drawing/2014/main" id="{F1D28F34-F4D3-4892-94C8-B4B621EB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97188E4-8484-4D2A-ADD3-98538AA21FC2}" type="slidenum">
              <a:rPr lang="en-US" altLang="zh-CN">
                <a:solidFill>
                  <a:srgbClr val="898989"/>
                </a:solidFill>
              </a:rPr>
              <a:pPr/>
              <a:t>33</a:t>
            </a:fld>
            <a:endParaRPr lang="en-US" altLang="zh-CN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99B18A7A-B111-40C4-8625-FF9501F00FCD}"/>
                  </a:ext>
                </a:extLst>
              </p:cNvPr>
              <p:cNvSpPr txBox="1"/>
              <p:nvPr/>
            </p:nvSpPr>
            <p:spPr bwMode="auto">
              <a:xfrm>
                <a:off x="1835696" y="1916832"/>
                <a:ext cx="2016224" cy="648072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99B18A7A-B111-40C4-8625-FF9501F00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1916832"/>
                <a:ext cx="2016224" cy="648072"/>
              </a:xfrm>
              <a:prstGeom prst="rect">
                <a:avLst/>
              </a:prstGeom>
              <a:blipFill>
                <a:blip r:embed="rId3"/>
                <a:stretch>
                  <a:fillRect l="-21450" t="-88785" r="-30514" b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3FE65E71-C643-402A-8A3E-B1C93BAED4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7ADE53-40A2-4E75-92C5-081244584881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6705E98-B29D-4F18-9BD9-BCD1DE05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8760F686-14E0-444A-A6EF-7AD6078288DA}" type="slidenum">
              <a:rPr lang="en-US" altLang="zh-CN">
                <a:solidFill>
                  <a:srgbClr val="898989"/>
                </a:solidFill>
              </a:rPr>
              <a:pPr algn="ctr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5AA4BA67-4C0F-49E3-8DF0-E6AC1C250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求和次序的交换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BA411753-FA39-4BAE-8829-2481EBEE3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ea typeface="华文楷体" pitchFamily="2" charset="-122"/>
              </a:rPr>
              <a:t>交换求和次序</a:t>
            </a:r>
            <a:r>
              <a:rPr lang="zh-CN" altLang="en-US" sz="2800" dirty="0">
                <a:ea typeface="华文楷体" pitchFamily="2" charset="-122"/>
              </a:rPr>
              <a:t>的基本法则：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具有多个指标的求和式可从任一指标开始求和（交换律和结合律在多指标求和中的应用，推广了结合律）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从任一指标开始求和得到的结果是一致的。但是</a:t>
            </a:r>
            <a:r>
              <a:rPr lang="zh-CN" altLang="en-US" sz="2800" dirty="0">
                <a:solidFill>
                  <a:srgbClr val="FF0000"/>
                </a:solidFill>
                <a:ea typeface="华文楷体" pitchFamily="2" charset="-122"/>
              </a:rPr>
              <a:t>一般来说，从不同的指标入手，计算难度是不一样的。</a:t>
            </a:r>
            <a:r>
              <a:rPr lang="zh-CN" altLang="en-US" sz="2800" dirty="0">
                <a:ea typeface="华文楷体" pitchFamily="2" charset="-122"/>
              </a:rPr>
              <a:t>实际计算中往往选择从较简单的指标入手。</a:t>
            </a: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121184DA-7278-45C6-902F-79A4C267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473F0F31-A2D7-47A6-BE46-96E86C8B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>
                <a:extLst>
                  <a:ext uri="{FF2B5EF4-FFF2-40B4-BE49-F238E27FC236}">
                    <a16:creationId xmlns:a16="http://schemas.microsoft.com/office/drawing/2014/main" id="{0071C9BE-F495-4618-A692-A8CE55AB4E0C}"/>
                  </a:ext>
                </a:extLst>
              </p:cNvPr>
              <p:cNvSpPr txBox="1"/>
              <p:nvPr/>
            </p:nvSpPr>
            <p:spPr bwMode="auto">
              <a:xfrm>
                <a:off x="1763713" y="3140323"/>
                <a:ext cx="6043612" cy="7207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0" name="Object 4">
                <a:extLst>
                  <a:ext uri="{FF2B5EF4-FFF2-40B4-BE49-F238E27FC236}">
                    <a16:creationId xmlns:a16="http://schemas.microsoft.com/office/drawing/2014/main" id="{0071C9BE-F495-4618-A692-A8CE55AB4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713" y="3140323"/>
                <a:ext cx="6043612" cy="720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6FD0BDDA-758F-4B9C-AA3E-5BECB8B5CA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7ADE53-40A2-4E75-92C5-081244584881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FFB00134-E309-4FBA-9D9A-E2193C83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8ADE34A-62C9-4E38-A599-7A02481106B5}" type="slidenum">
              <a:rPr lang="en-US" altLang="zh-CN">
                <a:solidFill>
                  <a:srgbClr val="898989"/>
                </a:solidFill>
              </a:rPr>
              <a:pPr algn="ctr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80" name="Rectangle 2">
            <a:extLst>
              <a:ext uri="{FF2B5EF4-FFF2-40B4-BE49-F238E27FC236}">
                <a16:creationId xmlns:a16="http://schemas.microsoft.com/office/drawing/2014/main" id="{8960CE0E-C6B5-40FA-A472-17163A43B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92162"/>
          </a:xfrm>
        </p:spPr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求和次序交换的例子</a:t>
            </a:r>
          </a:p>
        </p:txBody>
      </p:sp>
      <p:sp>
        <p:nvSpPr>
          <p:cNvPr id="3081" name="Rectangle 5">
            <a:extLst>
              <a:ext uri="{FF2B5EF4-FFF2-40B4-BE49-F238E27FC236}">
                <a16:creationId xmlns:a16="http://schemas.microsoft.com/office/drawing/2014/main" id="{FBDB9F11-12C7-41DB-A2E8-60F73F22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2" name="Rectangle 7">
            <a:extLst>
              <a:ext uri="{FF2B5EF4-FFF2-40B4-BE49-F238E27FC236}">
                <a16:creationId xmlns:a16="http://schemas.microsoft.com/office/drawing/2014/main" id="{3198A025-6886-45D8-91AF-89B3CCAA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3">
                <a:extLst>
                  <a:ext uri="{FF2B5EF4-FFF2-40B4-BE49-F238E27FC236}">
                    <a16:creationId xmlns:a16="http://schemas.microsoft.com/office/drawing/2014/main" id="{99B18A7A-B111-40C4-8625-FF9501F00FCD}"/>
                  </a:ext>
                </a:extLst>
              </p:cNvPr>
              <p:cNvSpPr txBox="1"/>
              <p:nvPr/>
            </p:nvSpPr>
            <p:spPr bwMode="auto">
              <a:xfrm>
                <a:off x="395288" y="908050"/>
                <a:ext cx="3816350" cy="55784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≤3][1≤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≤3][1≤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≤3]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≤3]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≤3]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≤3]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[1≤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≤3]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≤3]</m:t>
                              </m:r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≤3]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4" name="Object 3">
                <a:extLst>
                  <a:ext uri="{FF2B5EF4-FFF2-40B4-BE49-F238E27FC236}">
                    <a16:creationId xmlns:a16="http://schemas.microsoft.com/office/drawing/2014/main" id="{99B18A7A-B111-40C4-8625-FF9501F00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908050"/>
                <a:ext cx="3816350" cy="5578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4">
                <a:extLst>
                  <a:ext uri="{FF2B5EF4-FFF2-40B4-BE49-F238E27FC236}">
                    <a16:creationId xmlns:a16="http://schemas.microsoft.com/office/drawing/2014/main" id="{8F1B3799-71A2-4248-8E49-D98171C7FC47}"/>
                  </a:ext>
                </a:extLst>
              </p:cNvPr>
              <p:cNvSpPr txBox="1"/>
              <p:nvPr/>
            </p:nvSpPr>
            <p:spPr bwMode="auto">
              <a:xfrm>
                <a:off x="5549106" y="1204740"/>
                <a:ext cx="2224088" cy="11922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5" name="Object 4">
                <a:extLst>
                  <a:ext uri="{FF2B5EF4-FFF2-40B4-BE49-F238E27FC236}">
                    <a16:creationId xmlns:a16="http://schemas.microsoft.com/office/drawing/2014/main" id="{8F1B3799-71A2-4248-8E49-D98171C7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106" y="1204740"/>
                <a:ext cx="2224088" cy="1192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453422-FCE1-450E-81EC-EC30BE2062CF}"/>
              </a:ext>
            </a:extLst>
          </p:cNvPr>
          <p:cNvCxnSpPr/>
          <p:nvPr/>
        </p:nvCxnSpPr>
        <p:spPr>
          <a:xfrm flipV="1">
            <a:off x="3635896" y="1230312"/>
            <a:ext cx="1728787" cy="1368425"/>
          </a:xfrm>
          <a:prstGeom prst="straightConnector1">
            <a:avLst/>
          </a:prstGeom>
          <a:ln w="127000" cap="sq" cmpd="sng">
            <a:solidFill>
              <a:srgbClr val="FF0000"/>
            </a:solidFill>
            <a:round/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Object 5">
                <a:extLst>
                  <a:ext uri="{FF2B5EF4-FFF2-40B4-BE49-F238E27FC236}">
                    <a16:creationId xmlns:a16="http://schemas.microsoft.com/office/drawing/2014/main" id="{688B1734-0D95-40F6-A950-8DEC3E8864AB}"/>
                  </a:ext>
                </a:extLst>
              </p:cNvPr>
              <p:cNvSpPr txBox="1"/>
              <p:nvPr/>
            </p:nvSpPr>
            <p:spPr bwMode="auto">
              <a:xfrm>
                <a:off x="5940425" y="3141663"/>
                <a:ext cx="1803400" cy="119221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76" name="Object 5">
                <a:extLst>
                  <a:ext uri="{FF2B5EF4-FFF2-40B4-BE49-F238E27FC236}">
                    <a16:creationId xmlns:a16="http://schemas.microsoft.com/office/drawing/2014/main" id="{688B1734-0D95-40F6-A950-8DEC3E88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425" y="3141663"/>
                <a:ext cx="1803400" cy="1192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A4CC3CF-D9F8-4520-9556-D4801D09551D}"/>
              </a:ext>
            </a:extLst>
          </p:cNvPr>
          <p:cNvCxnSpPr/>
          <p:nvPr/>
        </p:nvCxnSpPr>
        <p:spPr>
          <a:xfrm flipV="1">
            <a:off x="3748881" y="3279776"/>
            <a:ext cx="1800225" cy="504825"/>
          </a:xfrm>
          <a:prstGeom prst="straightConnector1">
            <a:avLst/>
          </a:prstGeom>
          <a:ln w="127000" cap="sq" cmpd="sng">
            <a:solidFill>
              <a:srgbClr val="00B050"/>
            </a:solidFill>
            <a:round/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Object 6">
                <a:extLst>
                  <a:ext uri="{FF2B5EF4-FFF2-40B4-BE49-F238E27FC236}">
                    <a16:creationId xmlns:a16="http://schemas.microsoft.com/office/drawing/2014/main" id="{B3DEF0B7-8D0B-41C3-96D9-9D56F79CB411}"/>
                  </a:ext>
                </a:extLst>
              </p:cNvPr>
              <p:cNvSpPr txBox="1"/>
              <p:nvPr/>
            </p:nvSpPr>
            <p:spPr bwMode="auto">
              <a:xfrm>
                <a:off x="5940425" y="4941888"/>
                <a:ext cx="2705100" cy="3968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77" name="Object 6">
                <a:extLst>
                  <a:ext uri="{FF2B5EF4-FFF2-40B4-BE49-F238E27FC236}">
                    <a16:creationId xmlns:a16="http://schemas.microsoft.com/office/drawing/2014/main" id="{B3DEF0B7-8D0B-41C3-96D9-9D56F79CB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425" y="4941888"/>
                <a:ext cx="2705100" cy="396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CEEE5-0311-47D8-AB49-06188046ED64}"/>
              </a:ext>
            </a:extLst>
          </p:cNvPr>
          <p:cNvCxnSpPr/>
          <p:nvPr/>
        </p:nvCxnSpPr>
        <p:spPr>
          <a:xfrm flipV="1">
            <a:off x="4356100" y="5157788"/>
            <a:ext cx="1511300" cy="71437"/>
          </a:xfrm>
          <a:prstGeom prst="straightConnector1">
            <a:avLst/>
          </a:prstGeom>
          <a:ln w="127000" cap="sq" cmpd="sng">
            <a:solidFill>
              <a:srgbClr val="0000FF"/>
            </a:solidFill>
            <a:round/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DC241E59-AC82-4E27-B894-8C306D2FB8AC}"/>
              </a:ext>
            </a:extLst>
          </p:cNvPr>
          <p:cNvSpPr txBox="1">
            <a:spLocks noChangeArrowheads="1"/>
          </p:cNvSpPr>
          <p:nvPr/>
        </p:nvSpPr>
        <p:spPr>
          <a:xfrm>
            <a:off x="4284663" y="5661025"/>
            <a:ext cx="3959225" cy="681038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600">
                <a:solidFill>
                  <a:srgbClr val="FF0000"/>
                </a:solidFill>
                <a:latin typeface="+mj-lt"/>
                <a:ea typeface="华文楷体" pitchFamily="2" charset="-122"/>
              </a:rPr>
              <a:t>推广：一般分配律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9E3C915-A05F-47A7-A222-CBC30B3BB9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C24E0E-2964-4736-8A1A-3AB64BEAC330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9FFF5324-6BA0-4BAF-810A-B6EA4469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D8B15B5D-BE91-4E0A-84DC-36E2C45A09CF}" type="slidenum">
              <a:rPr lang="en-US" altLang="zh-CN">
                <a:solidFill>
                  <a:srgbClr val="898989"/>
                </a:solidFill>
              </a:rPr>
              <a:pPr algn="ctr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EE30AF2D-36DC-4D77-AB6B-B96B2152B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两种特定</a:t>
            </a:r>
            <a:r>
              <a:rPr lang="en-US" altLang="zh-CN" dirty="0">
                <a:ea typeface="华文楷体" panose="02010600040101010101" pitchFamily="2" charset="-122"/>
              </a:rPr>
              <a:t>P(</a:t>
            </a:r>
            <a:r>
              <a:rPr lang="en-US" altLang="zh-CN" dirty="0" err="1">
                <a:ea typeface="华文楷体" panose="02010600040101010101" pitchFamily="2" charset="-122"/>
              </a:rPr>
              <a:t>j,k</a:t>
            </a:r>
            <a:r>
              <a:rPr lang="en-US" altLang="zh-CN" dirty="0">
                <a:ea typeface="华文楷体" panose="02010600040101010101" pitchFamily="2" charset="-122"/>
              </a:rPr>
              <a:t>)</a:t>
            </a:r>
            <a:r>
              <a:rPr lang="zh-CN" altLang="en-US" dirty="0">
                <a:ea typeface="华文楷体" panose="02010600040101010101" pitchFamily="2" charset="-122"/>
              </a:rPr>
              <a:t>下的求和次序及交换</a:t>
            </a:r>
            <a:endParaRPr lang="zh-CN" altLang="en-US" dirty="0">
              <a:solidFill>
                <a:srgbClr val="0000FF"/>
              </a:solidFill>
              <a:ea typeface="华文楷体" panose="02010600040101010101" pitchFamily="2" charset="-122"/>
            </a:endParaRP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15F6E750-167D-4AB8-9FEC-D3709A1B2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ea typeface="华文楷体" panose="02010600040101010101" pitchFamily="2" charset="-122"/>
              </a:rPr>
              <a:t>1</a:t>
            </a:r>
            <a:r>
              <a:rPr lang="zh-CN" altLang="en-US" dirty="0"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ea typeface="华文楷体" panose="02010600040101010101" pitchFamily="2" charset="-122"/>
              </a:rPr>
              <a:t>P(</a:t>
            </a:r>
            <a:r>
              <a:rPr lang="en-US" altLang="zh-CN" dirty="0" err="1">
                <a:ea typeface="华文楷体" panose="02010600040101010101" pitchFamily="2" charset="-122"/>
              </a:rPr>
              <a:t>j,k</a:t>
            </a:r>
            <a:r>
              <a:rPr lang="en-US" altLang="zh-CN" dirty="0">
                <a:ea typeface="华文楷体" panose="02010600040101010101" pitchFamily="2" charset="-122"/>
              </a:rPr>
              <a:t>)</a:t>
            </a:r>
            <a:r>
              <a:rPr lang="zh-CN" altLang="en-US" dirty="0">
                <a:ea typeface="华文楷体" panose="02010600040101010101" pitchFamily="2" charset="-122"/>
              </a:rPr>
              <a:t>可表示为</a:t>
            </a:r>
            <a:r>
              <a:rPr lang="en-US" altLang="zh-CN" dirty="0">
                <a:ea typeface="华文楷体" panose="02010600040101010101" pitchFamily="2" charset="-122"/>
              </a:rPr>
              <a:t>P(j) and P(k)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             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下标之间是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独立的</a:t>
            </a:r>
            <a:endParaRPr lang="en-US" altLang="zh-CN" b="1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ea typeface="华文楷体" panose="02010600040101010101" pitchFamily="2" charset="-122"/>
              </a:rPr>
              <a:t>2</a:t>
            </a:r>
            <a:r>
              <a:rPr lang="zh-CN" altLang="en-US" dirty="0"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ea typeface="华文楷体" panose="02010600040101010101" pitchFamily="2" charset="-122"/>
              </a:rPr>
              <a:t>p(</a:t>
            </a:r>
            <a:r>
              <a:rPr lang="en-US" altLang="zh-CN" dirty="0" err="1">
                <a:ea typeface="华文楷体" panose="02010600040101010101" pitchFamily="2" charset="-122"/>
              </a:rPr>
              <a:t>j,k</a:t>
            </a:r>
            <a:r>
              <a:rPr lang="en-US" altLang="zh-CN" dirty="0">
                <a:ea typeface="华文楷体" panose="02010600040101010101" pitchFamily="2" charset="-122"/>
              </a:rPr>
              <a:t>)</a:t>
            </a:r>
            <a:r>
              <a:rPr lang="zh-CN" altLang="en-US" dirty="0">
                <a:ea typeface="华文楷体" panose="02010600040101010101" pitchFamily="2" charset="-122"/>
              </a:rPr>
              <a:t>不能表示为</a:t>
            </a:r>
            <a:r>
              <a:rPr lang="en-US" altLang="zh-CN" dirty="0">
                <a:ea typeface="华文楷体" panose="02010600040101010101" pitchFamily="2" charset="-122"/>
              </a:rPr>
              <a:t>p(j) and p(k)</a:t>
            </a:r>
            <a:endParaRPr lang="en-US" altLang="zh-CN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              要求</a:t>
            </a: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4105" name="Rectangle 5">
            <a:extLst>
              <a:ext uri="{FF2B5EF4-FFF2-40B4-BE49-F238E27FC236}">
                <a16:creationId xmlns:a16="http://schemas.microsoft.com/office/drawing/2014/main" id="{8AE9C6F0-3486-4716-9C25-5886FC26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6" name="Rectangle 7">
            <a:extLst>
              <a:ext uri="{FF2B5EF4-FFF2-40B4-BE49-F238E27FC236}">
                <a16:creationId xmlns:a16="http://schemas.microsoft.com/office/drawing/2014/main" id="{431FE58C-0582-40F5-9E18-72B2E4011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4">
                <a:extLst>
                  <a:ext uri="{FF2B5EF4-FFF2-40B4-BE49-F238E27FC236}">
                    <a16:creationId xmlns:a16="http://schemas.microsoft.com/office/drawing/2014/main" id="{C63FDA4D-C946-4466-85AE-6C8C79D5FEF4}"/>
                  </a:ext>
                </a:extLst>
              </p:cNvPr>
              <p:cNvSpPr txBox="1"/>
              <p:nvPr/>
            </p:nvSpPr>
            <p:spPr bwMode="auto">
              <a:xfrm>
                <a:off x="2411412" y="2814762"/>
                <a:ext cx="4320828" cy="90227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8" name="Object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63FDA4D-C946-4466-85AE-6C8C79D5F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412" y="2814762"/>
                <a:ext cx="4320828" cy="9022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5">
                <a:extLst>
                  <a:ext uri="{FF2B5EF4-FFF2-40B4-BE49-F238E27FC236}">
                    <a16:creationId xmlns:a16="http://schemas.microsoft.com/office/drawing/2014/main" id="{F0EA9FEE-F511-43C9-A248-9962253F8C7C}"/>
                  </a:ext>
                </a:extLst>
              </p:cNvPr>
              <p:cNvSpPr txBox="1"/>
              <p:nvPr/>
            </p:nvSpPr>
            <p:spPr bwMode="auto">
              <a:xfrm>
                <a:off x="2627784" y="4509120"/>
                <a:ext cx="3744118" cy="70353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9" name="Object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EA9FEE-F511-43C9-A248-9962253F8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4509120"/>
                <a:ext cx="3744118" cy="703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6">
                <a:extLst>
                  <a:ext uri="{FF2B5EF4-FFF2-40B4-BE49-F238E27FC236}">
                    <a16:creationId xmlns:a16="http://schemas.microsoft.com/office/drawing/2014/main" id="{70972CFD-D0CE-4477-B791-2B18B09CAEA1}"/>
                  </a:ext>
                </a:extLst>
              </p:cNvPr>
              <p:cNvSpPr txBox="1"/>
              <p:nvPr/>
            </p:nvSpPr>
            <p:spPr bwMode="auto">
              <a:xfrm>
                <a:off x="2915816" y="5461918"/>
                <a:ext cx="5905500" cy="4873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j,k</a:t>
                </a:r>
                <a:r>
                  <a:rPr lang="en-US" altLang="zh-CN" dirty="0"/>
                  <a:t>)]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00" name="Object 6">
                <a:extLst>
                  <a:ext uri="{FF2B5EF4-FFF2-40B4-BE49-F238E27FC236}">
                    <a16:creationId xmlns:a16="http://schemas.microsoft.com/office/drawing/2014/main" id="{70972CFD-D0CE-4477-B791-2B18B09C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5461918"/>
                <a:ext cx="5905500" cy="487362"/>
              </a:xfrm>
              <a:prstGeom prst="rect">
                <a:avLst/>
              </a:prstGeom>
              <a:blipFill>
                <a:blip r:embed="rId4"/>
                <a:stretch>
                  <a:fillRect t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6DBD1F1-A417-4FBE-B7B9-8FDA13E904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62F0CC-0940-4E6F-92DF-0666AF17CAA8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65C46FFE-26EC-4CDA-B99B-D7BB9821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9A87F72-DBAF-447D-B1F3-A31468ACB52E}" type="slidenum">
              <a:rPr lang="en-US" altLang="zh-CN">
                <a:solidFill>
                  <a:srgbClr val="898989"/>
                </a:solidFill>
              </a:rPr>
              <a:pPr algn="ctr"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29FF8B1-EC3E-4B1C-9E35-431C1E693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第一种形式的例子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12DF0BA-D52B-4C2D-8B45-72E2ED10F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（</a:t>
            </a:r>
            <a:r>
              <a:rPr lang="en-US" altLang="zh-CN" dirty="0">
                <a:latin typeface="+mj-lt"/>
                <a:ea typeface="华文楷体" pitchFamily="2" charset="-122"/>
              </a:rPr>
              <a:t>1</a:t>
            </a:r>
            <a:r>
              <a:rPr lang="zh-CN" altLang="en-US" dirty="0">
                <a:latin typeface="+mj-lt"/>
                <a:ea typeface="华文楷体" pitchFamily="2" charset="-122"/>
              </a:rPr>
              <a:t>）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（</a:t>
            </a:r>
            <a:r>
              <a:rPr lang="en-US" altLang="zh-CN" dirty="0">
                <a:latin typeface="+mj-lt"/>
                <a:ea typeface="华文楷体" pitchFamily="2" charset="-122"/>
              </a:rPr>
              <a:t>2</a:t>
            </a:r>
            <a:r>
              <a:rPr lang="zh-CN" altLang="en-US" dirty="0">
                <a:latin typeface="+mj-lt"/>
                <a:ea typeface="华文楷体" pitchFamily="2" charset="-122"/>
              </a:rPr>
              <a:t>）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D3137EFF-6F56-4545-92F8-BC99821D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98B1FB18-F148-4879-B89B-E945E8CE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94119015-5003-419F-BBD3-D88D23936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99B18A7A-B111-40C4-8625-FF9501F00FCD}"/>
                  </a:ext>
                </a:extLst>
              </p:cNvPr>
              <p:cNvSpPr txBox="1"/>
              <p:nvPr/>
            </p:nvSpPr>
            <p:spPr bwMode="auto">
              <a:xfrm>
                <a:off x="1691680" y="1834431"/>
                <a:ext cx="3744416" cy="116252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B18A7A-B111-40C4-8625-FF9501F00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1834431"/>
                <a:ext cx="3744416" cy="11625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99B18A7A-B111-40C4-8625-FF9501F00FCD}"/>
                  </a:ext>
                </a:extLst>
              </p:cNvPr>
              <p:cNvSpPr txBox="1"/>
              <p:nvPr/>
            </p:nvSpPr>
            <p:spPr bwMode="auto">
              <a:xfrm>
                <a:off x="1547664" y="3860378"/>
                <a:ext cx="5256584" cy="12248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B18A7A-B111-40C4-8625-FF9501F00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3860378"/>
                <a:ext cx="5256584" cy="12248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6DBD1F1-A417-4FBE-B7B9-8FDA13E904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62F0CC-0940-4E6F-92DF-0666AF17CAA8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65C46FFE-26EC-4CDA-B99B-D7BB9821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9A87F72-DBAF-447D-B1F3-A31468ACB52E}" type="slidenum">
              <a:rPr lang="en-US" altLang="zh-CN">
                <a:solidFill>
                  <a:srgbClr val="898989"/>
                </a:solidFill>
              </a:rPr>
              <a:pPr algn="ctr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29FF8B1-EC3E-4B1C-9E35-431C1E693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第二种形式的例子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12DF0BA-D52B-4C2D-8B45-72E2ED10F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对下面的两重</a:t>
            </a:r>
            <a:r>
              <a:rPr lang="en-US" altLang="zh-CN" dirty="0">
                <a:latin typeface="+mj-lt"/>
                <a:ea typeface="华文楷体" pitchFamily="2" charset="-122"/>
              </a:rPr>
              <a:t>for</a:t>
            </a:r>
            <a:r>
              <a:rPr lang="zh-CN" altLang="en-US" dirty="0">
                <a:latin typeface="+mj-lt"/>
                <a:ea typeface="华文楷体" pitchFamily="2" charset="-122"/>
              </a:rPr>
              <a:t>循环，如果更换循环的顺序，应该怎么写？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int s = 0;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for (unsigned int j = 1; j &lt; n + 1; j ++) {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for </a:t>
            </a:r>
            <a:r>
              <a:rPr lang="en-US" altLang="zh-CN" dirty="0">
                <a:ea typeface="华文楷体" pitchFamily="2" charset="-122"/>
              </a:rPr>
              <a:t>(unsigned int k = j; k &lt; n + 1; k ++) {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	s += a[j][k];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	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}</a:t>
            </a: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D3137EFF-6F56-4545-92F8-BC99821D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98B1FB18-F148-4879-B89B-E945E8CE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94119015-5003-419F-BBD3-D88D23936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95EB7BB2-456D-4A0F-A8E8-5674411D64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62F0CC-0940-4E6F-92DF-0666AF17CAA8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76F1FFA7-B4EC-4F95-AF4D-91698C21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66411298-4227-4C91-8442-C1D5A93062D5}" type="slidenum">
              <a:rPr lang="en-US" altLang="zh-CN">
                <a:solidFill>
                  <a:srgbClr val="898989"/>
                </a:solidFill>
              </a:rPr>
              <a:pPr algn="ctr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5127" name="Rectangle 2">
            <a:extLst>
              <a:ext uri="{FF2B5EF4-FFF2-40B4-BE49-F238E27FC236}">
                <a16:creationId xmlns:a16="http://schemas.microsoft.com/office/drawing/2014/main" id="{A25DB3A8-7D5D-4946-BA83-BE513FDFE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第二种形式的例子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AE7704A1-33D9-4B79-924F-0B352144A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dirty="0">
                <a:latin typeface="+mj-lt"/>
                <a:ea typeface="华文楷体" pitchFamily="2" charset="-122"/>
              </a:rPr>
              <a:t>前面的代码相当于计算</a:t>
            </a:r>
            <a:endParaRPr lang="en-US" altLang="zh-CN" sz="36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3600" dirty="0">
                <a:ea typeface="华文楷体" pitchFamily="2" charset="-122"/>
              </a:rPr>
              <a:t>在</a:t>
            </a:r>
            <a:r>
              <a:rPr lang="en-US" altLang="zh-CN" sz="3600" dirty="0">
                <a:ea typeface="华文楷体" pitchFamily="2" charset="-122"/>
              </a:rPr>
              <a:t>Iverson</a:t>
            </a:r>
            <a:r>
              <a:rPr lang="zh-CN" altLang="en-US" sz="3600" dirty="0">
                <a:ea typeface="华文楷体" pitchFamily="2" charset="-122"/>
              </a:rPr>
              <a:t>约定下考察如何</a:t>
            </a:r>
            <a:r>
              <a:rPr lang="zh-CN" altLang="en-US" sz="3600" dirty="0">
                <a:latin typeface="+mj-lt"/>
                <a:ea typeface="华文楷体" pitchFamily="2" charset="-122"/>
              </a:rPr>
              <a:t>变换循环的顺序：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3200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sz="11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3600" dirty="0">
                <a:latin typeface="+mj-lt"/>
                <a:ea typeface="华文楷体" pitchFamily="2" charset="-122"/>
              </a:rPr>
              <a:t>因此有</a:t>
            </a:r>
            <a:endParaRPr lang="en-US" altLang="zh-CN" sz="36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3600" dirty="0">
                <a:latin typeface="+mj-lt"/>
                <a:ea typeface="华文楷体" pitchFamily="2" charset="-122"/>
              </a:rPr>
              <a:t>一般来说，从</a:t>
            </a:r>
            <a:r>
              <a:rPr lang="en-US" altLang="zh-CN" sz="3600" dirty="0">
                <a:latin typeface="+mj-lt"/>
                <a:ea typeface="华文楷体" pitchFamily="2" charset="-122"/>
              </a:rPr>
              <a:t>j</a:t>
            </a:r>
            <a:r>
              <a:rPr lang="zh-CN" altLang="en-US" sz="3600" dirty="0">
                <a:latin typeface="+mj-lt"/>
                <a:ea typeface="华文楷体" pitchFamily="2" charset="-122"/>
              </a:rPr>
              <a:t>或</a:t>
            </a:r>
            <a:r>
              <a:rPr lang="en-US" altLang="zh-CN" sz="3600" dirty="0">
                <a:latin typeface="+mj-lt"/>
                <a:ea typeface="华文楷体" pitchFamily="2" charset="-122"/>
              </a:rPr>
              <a:t>k</a:t>
            </a:r>
            <a:r>
              <a:rPr lang="zh-CN" altLang="en-US" sz="3600" dirty="0">
                <a:latin typeface="+mj-lt"/>
                <a:ea typeface="华文楷体" pitchFamily="2" charset="-122"/>
              </a:rPr>
              <a:t>开始求和的难度是不同的。往往选择从容易的下标开始。</a:t>
            </a:r>
          </a:p>
        </p:txBody>
      </p:sp>
      <p:sp>
        <p:nvSpPr>
          <p:cNvPr id="5129" name="Rectangle 5">
            <a:extLst>
              <a:ext uri="{FF2B5EF4-FFF2-40B4-BE49-F238E27FC236}">
                <a16:creationId xmlns:a16="http://schemas.microsoft.com/office/drawing/2014/main" id="{D3F55FAA-A307-4A05-BCDA-62BE19F63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0" name="Rectangle 7">
            <a:extLst>
              <a:ext uri="{FF2B5EF4-FFF2-40B4-BE49-F238E27FC236}">
                <a16:creationId xmlns:a16="http://schemas.microsoft.com/office/drawing/2014/main" id="{58EF4988-A548-4C68-8D85-D2F59FF9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1" name="Rectangle 9">
            <a:extLst>
              <a:ext uri="{FF2B5EF4-FFF2-40B4-BE49-F238E27FC236}">
                <a16:creationId xmlns:a16="http://schemas.microsoft.com/office/drawing/2014/main" id="{96FF7881-2356-4B93-94DF-2AC0810E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5">
                <a:extLst>
                  <a:ext uri="{FF2B5EF4-FFF2-40B4-BE49-F238E27FC236}">
                    <a16:creationId xmlns:a16="http://schemas.microsoft.com/office/drawing/2014/main" id="{9FF15DE0-EBB3-4EA6-A570-2401A3C427B9}"/>
                  </a:ext>
                </a:extLst>
              </p:cNvPr>
              <p:cNvSpPr txBox="1"/>
              <p:nvPr/>
            </p:nvSpPr>
            <p:spPr bwMode="auto">
              <a:xfrm>
                <a:off x="5508625" y="1542430"/>
                <a:ext cx="1150938" cy="8064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2" name="Object 5">
                <a:extLst>
                  <a:ext uri="{FF2B5EF4-FFF2-40B4-BE49-F238E27FC236}">
                    <a16:creationId xmlns:a16="http://schemas.microsoft.com/office/drawing/2014/main" id="{9FF15DE0-EBB3-4EA6-A570-2401A3C42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25" y="1542430"/>
                <a:ext cx="1150938" cy="806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6">
                <a:extLst>
                  <a:ext uri="{FF2B5EF4-FFF2-40B4-BE49-F238E27FC236}">
                    <a16:creationId xmlns:a16="http://schemas.microsoft.com/office/drawing/2014/main" id="{97AC8939-F645-4573-A96A-EEC1A97CBF90}"/>
                  </a:ext>
                </a:extLst>
              </p:cNvPr>
              <p:cNvSpPr txBox="1"/>
              <p:nvPr/>
            </p:nvSpPr>
            <p:spPr bwMode="auto">
              <a:xfrm>
                <a:off x="971550" y="3541713"/>
                <a:ext cx="7561263" cy="463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3" name="Object 6">
                <a:extLst>
                  <a:ext uri="{FF2B5EF4-FFF2-40B4-BE49-F238E27FC236}">
                    <a16:creationId xmlns:a16="http://schemas.microsoft.com/office/drawing/2014/main" id="{97AC8939-F645-4573-A96A-EEC1A97C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3541713"/>
                <a:ext cx="7561263" cy="463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bject 7">
                <a:extLst>
                  <a:ext uri="{FF2B5EF4-FFF2-40B4-BE49-F238E27FC236}">
                    <a16:creationId xmlns:a16="http://schemas.microsoft.com/office/drawing/2014/main" id="{B33453E1-F6AB-491B-9E6C-696DAEE69B04}"/>
                  </a:ext>
                </a:extLst>
              </p:cNvPr>
              <p:cNvSpPr txBox="1"/>
              <p:nvPr/>
            </p:nvSpPr>
            <p:spPr bwMode="auto">
              <a:xfrm>
                <a:off x="2411413" y="4149725"/>
                <a:ext cx="3641725" cy="8064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4" name="Object 7">
                <a:extLst>
                  <a:ext uri="{FF2B5EF4-FFF2-40B4-BE49-F238E27FC236}">
                    <a16:creationId xmlns:a16="http://schemas.microsoft.com/office/drawing/2014/main" id="{B33453E1-F6AB-491B-9E6C-696DAEE69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413" y="4149725"/>
                <a:ext cx="3641725" cy="806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2734</Words>
  <Application>Microsoft Office PowerPoint</Application>
  <PresentationFormat>全屏显示(4:3)</PresentationFormat>
  <Paragraphs>338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仿宋</vt:lpstr>
      <vt:lpstr>华文楷体</vt:lpstr>
      <vt:lpstr>楷体</vt:lpstr>
      <vt:lpstr>宋体</vt:lpstr>
      <vt:lpstr>Arial</vt:lpstr>
      <vt:lpstr>Calibri</vt:lpstr>
      <vt:lpstr>Cambria Math</vt:lpstr>
      <vt:lpstr>Symbol</vt:lpstr>
      <vt:lpstr>Verdana</vt:lpstr>
      <vt:lpstr>Wingdings</vt:lpstr>
      <vt:lpstr>Office 主题</vt:lpstr>
      <vt:lpstr>PowerPoint 演示文稿</vt:lpstr>
      <vt:lpstr>2.4 多重和 Multiple Sums</vt:lpstr>
      <vt:lpstr>多重和的表示方法</vt:lpstr>
      <vt:lpstr>求和次序的交换</vt:lpstr>
      <vt:lpstr>求和次序交换的例子</vt:lpstr>
      <vt:lpstr>两种特定P(j,k)下的求和次序及交换</vt:lpstr>
      <vt:lpstr>第一种形式的例子</vt:lpstr>
      <vt:lpstr>第二种形式的例子</vt:lpstr>
      <vt:lpstr>第二种形式的例子</vt:lpstr>
      <vt:lpstr>第二种形式的例子</vt:lpstr>
      <vt:lpstr>第二种形式的例子</vt:lpstr>
      <vt:lpstr>另外一个例子</vt:lpstr>
      <vt:lpstr>另外一个例子</vt:lpstr>
      <vt:lpstr>Chebyshev单调不等式</vt:lpstr>
      <vt:lpstr>多重和中的交换律</vt:lpstr>
      <vt:lpstr>一个多重和的concrete example</vt:lpstr>
      <vt:lpstr>一个多重和的concrete example</vt:lpstr>
      <vt:lpstr>一个多重和的concrete example</vt:lpstr>
      <vt:lpstr>一个多重和的concrete example</vt:lpstr>
      <vt:lpstr>2.5 General Methods 一般方法总结</vt:lpstr>
      <vt:lpstr>2.5 一般方法总结</vt:lpstr>
      <vt:lpstr>方法0~1</vt:lpstr>
      <vt:lpstr>方法0~1</vt:lpstr>
      <vt:lpstr>方法2（扰动求和）</vt:lpstr>
      <vt:lpstr>方法2 （扰动求和）</vt:lpstr>
      <vt:lpstr>方法2（扰动求和）</vt:lpstr>
      <vt:lpstr>方法3（成套法求和）</vt:lpstr>
      <vt:lpstr>方法4（积分替换）</vt:lpstr>
      <vt:lpstr>方法4（积分替换）</vt:lpstr>
      <vt:lpstr>方法4（积分替换）</vt:lpstr>
      <vt:lpstr>方法5（展开和收缩）</vt:lpstr>
      <vt:lpstr>方法6~7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zhaoqy</dc:creator>
  <cp:lastModifiedBy>Administrator</cp:lastModifiedBy>
  <cp:revision>186</cp:revision>
  <dcterms:created xsi:type="dcterms:W3CDTF">2011-08-23T12:15:27Z</dcterms:created>
  <dcterms:modified xsi:type="dcterms:W3CDTF">2021-09-29T12:44:33Z</dcterms:modified>
</cp:coreProperties>
</file>