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4" r:id="rId2"/>
    <p:sldId id="282" r:id="rId3"/>
    <p:sldId id="302" r:id="rId4"/>
    <p:sldId id="313" r:id="rId5"/>
    <p:sldId id="315" r:id="rId6"/>
    <p:sldId id="316" r:id="rId7"/>
    <p:sldId id="317" r:id="rId8"/>
    <p:sldId id="314" r:id="rId9"/>
    <p:sldId id="319" r:id="rId10"/>
    <p:sldId id="321" r:id="rId11"/>
    <p:sldId id="322" r:id="rId12"/>
    <p:sldId id="324" r:id="rId13"/>
    <p:sldId id="323" r:id="rId14"/>
    <p:sldId id="325" r:id="rId15"/>
    <p:sldId id="326" r:id="rId16"/>
    <p:sldId id="327" r:id="rId17"/>
    <p:sldId id="328"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1419" autoAdjust="0"/>
  </p:normalViewPr>
  <p:slideViewPr>
    <p:cSldViewPr>
      <p:cViewPr varScale="1">
        <p:scale>
          <a:sx n="90" d="100"/>
          <a:sy n="90" d="100"/>
        </p:scale>
        <p:origin x="1434" y="96"/>
      </p:cViewPr>
      <p:guideLst>
        <p:guide orient="horz" pos="2160"/>
        <p:guide pos="2880"/>
      </p:guideLst>
    </p:cSldViewPr>
  </p:slideViewPr>
  <p:outlineViewPr>
    <p:cViewPr>
      <p:scale>
        <a:sx n="33" d="100"/>
        <a:sy n="33" d="100"/>
      </p:scale>
      <p:origin x="78" y="3755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A5A0A6-A993-4760-873E-531CA5EC225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3A49065-04E7-43FB-A2F0-02E8EFCF56A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02E73D7-E5FE-44D6-85BB-C1B6E3D67E36}" type="datetimeFigureOut">
              <a:rPr lang="zh-CN" altLang="en-US"/>
              <a:pPr>
                <a:defRPr/>
              </a:pPr>
              <a:t>2021/11/24</a:t>
            </a:fld>
            <a:endParaRPr lang="zh-CN" altLang="en-US"/>
          </a:p>
        </p:txBody>
      </p:sp>
      <p:sp>
        <p:nvSpPr>
          <p:cNvPr id="4" name="幻灯片图像占位符 3">
            <a:extLst>
              <a:ext uri="{FF2B5EF4-FFF2-40B4-BE49-F238E27FC236}">
                <a16:creationId xmlns:a16="http://schemas.microsoft.com/office/drawing/2014/main" id="{7183C4D1-517F-4A36-97B2-8031BFDB3EE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22E85ED-BD85-4E48-BB9D-6729D44404E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4BB05044-6449-4340-B26E-A970B77C08A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53373BD2-C6FB-4AA6-89EE-0B61DD0BDCF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6FE7E62-06E7-4F84-BB31-71802F6A010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624CCDC3-D077-443E-9D96-B44EE60AC4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98DD29-E55B-42C7-938E-757C823208FA}" type="slidenum">
              <a:rPr lang="en-US" altLang="zh-CN"/>
              <a:pPr/>
              <a:t>1</a:t>
            </a:fld>
            <a:endParaRPr lang="en-US" altLang="zh-CN"/>
          </a:p>
        </p:txBody>
      </p:sp>
      <p:sp>
        <p:nvSpPr>
          <p:cNvPr id="22531" name="Rectangle 2">
            <a:extLst>
              <a:ext uri="{FF2B5EF4-FFF2-40B4-BE49-F238E27FC236}">
                <a16:creationId xmlns:a16="http://schemas.microsoft.com/office/drawing/2014/main" id="{AA88BA1F-CE33-4D56-BA19-19456327C82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245C3B4C-BC0B-4F01-A52A-DCCE4D2596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9D4E8CB-90D4-49F3-A66F-7B6232DEEE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258367-7E5D-462E-A960-59C76FD99F80}" type="slidenum">
              <a:rPr lang="en-US" altLang="zh-CN"/>
              <a:pPr/>
              <a:t>13</a:t>
            </a:fld>
            <a:endParaRPr lang="en-US" altLang="zh-CN"/>
          </a:p>
        </p:txBody>
      </p:sp>
      <p:sp>
        <p:nvSpPr>
          <p:cNvPr id="34819" name="Rectangle 2">
            <a:extLst>
              <a:ext uri="{FF2B5EF4-FFF2-40B4-BE49-F238E27FC236}">
                <a16:creationId xmlns:a16="http://schemas.microsoft.com/office/drawing/2014/main" id="{96ED05B0-A4FE-4EAC-B31C-0647C45D3E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6A4DC5BF-E32D-46FB-BB7F-DEECD3C8033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E0270B3-5E6B-455A-91E4-9817339A8B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2EF6DA5-61C9-4BEC-AC37-5BF8B3F8E11C}" type="slidenum">
              <a:rPr lang="en-US" altLang="zh-CN"/>
              <a:pPr/>
              <a:t>14</a:t>
            </a:fld>
            <a:endParaRPr lang="en-US" altLang="zh-CN"/>
          </a:p>
        </p:txBody>
      </p:sp>
      <p:sp>
        <p:nvSpPr>
          <p:cNvPr id="35843" name="Rectangle 2">
            <a:extLst>
              <a:ext uri="{FF2B5EF4-FFF2-40B4-BE49-F238E27FC236}">
                <a16:creationId xmlns:a16="http://schemas.microsoft.com/office/drawing/2014/main" id="{97EE5F20-0C55-40BE-AE6D-BEC4E5EE4F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E27F1135-3712-4D36-821D-520DDCB0E6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1C0FA2C-B83C-47AA-A94F-55B4087D4E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D304787-B3F7-450F-A070-9B2DB711A6F8}" type="slidenum">
              <a:rPr lang="en-US" altLang="zh-CN"/>
              <a:pPr/>
              <a:t>15</a:t>
            </a:fld>
            <a:endParaRPr lang="en-US" altLang="zh-CN"/>
          </a:p>
        </p:txBody>
      </p:sp>
      <p:sp>
        <p:nvSpPr>
          <p:cNvPr id="36867" name="Rectangle 2">
            <a:extLst>
              <a:ext uri="{FF2B5EF4-FFF2-40B4-BE49-F238E27FC236}">
                <a16:creationId xmlns:a16="http://schemas.microsoft.com/office/drawing/2014/main" id="{A6FCA8E2-5151-4D6E-A469-4CEE0C7D991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0CAE3AD9-EAA0-4F7D-A730-D73A6061993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75CC079-A225-4EFB-A24A-F8407BC3E6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7BB0813-E7C6-438F-84C0-6EDE51AD99A8}" type="slidenum">
              <a:rPr lang="en-US" altLang="zh-CN"/>
              <a:pPr/>
              <a:t>16</a:t>
            </a:fld>
            <a:endParaRPr lang="en-US" altLang="zh-CN"/>
          </a:p>
        </p:txBody>
      </p:sp>
      <p:sp>
        <p:nvSpPr>
          <p:cNvPr id="37891" name="Rectangle 2">
            <a:extLst>
              <a:ext uri="{FF2B5EF4-FFF2-40B4-BE49-F238E27FC236}">
                <a16:creationId xmlns:a16="http://schemas.microsoft.com/office/drawing/2014/main" id="{C95F3D9D-E1F5-4F0A-95D9-B7D71D35815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6D1327C9-FE6C-4069-BE3B-FB8D7CB82A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F98C594-01A4-4775-B335-8FC6CE19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BF5CC7-1696-41F4-92AC-53B59C178150}" type="slidenum">
              <a:rPr lang="en-US" altLang="zh-CN"/>
              <a:pPr/>
              <a:t>17</a:t>
            </a:fld>
            <a:endParaRPr lang="en-US" altLang="zh-CN"/>
          </a:p>
        </p:txBody>
      </p:sp>
      <p:sp>
        <p:nvSpPr>
          <p:cNvPr id="27651" name="Rectangle 2">
            <a:extLst>
              <a:ext uri="{FF2B5EF4-FFF2-40B4-BE49-F238E27FC236}">
                <a16:creationId xmlns:a16="http://schemas.microsoft.com/office/drawing/2014/main" id="{A2D51170-42C6-4EE0-9778-1F8BCAFA705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a:extLst>
              <a:ext uri="{FF2B5EF4-FFF2-40B4-BE49-F238E27FC236}">
                <a16:creationId xmlns:a16="http://schemas.microsoft.com/office/drawing/2014/main" id="{12286DD6-FBD9-43E2-8BDB-14A89E262C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extLst>
      <p:ext uri="{BB962C8B-B14F-4D97-AF65-F5344CB8AC3E}">
        <p14:creationId xmlns:p14="http://schemas.microsoft.com/office/powerpoint/2010/main" val="240842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D2FE095-CEB0-48E9-B11E-046443E4DA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21E249-CB78-4B5B-A4EF-4335B4028714}" type="slidenum">
              <a:rPr lang="en-US" altLang="zh-CN"/>
              <a:pPr/>
              <a:t>5</a:t>
            </a:fld>
            <a:endParaRPr lang="en-US" altLang="zh-CN"/>
          </a:p>
        </p:txBody>
      </p:sp>
      <p:sp>
        <p:nvSpPr>
          <p:cNvPr id="24579" name="Rectangle 2">
            <a:extLst>
              <a:ext uri="{FF2B5EF4-FFF2-40B4-BE49-F238E27FC236}">
                <a16:creationId xmlns:a16="http://schemas.microsoft.com/office/drawing/2014/main" id="{FCACE0FB-677D-466D-BE48-8569C70AC4B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287C3F46-64FE-4DCC-9AC6-C471696A6B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6BD9442-7FA2-4310-B0DD-D06A9CD58D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99A5DB9-31E2-4B77-A3D0-9FAC0A585045}" type="slidenum">
              <a:rPr lang="en-US" altLang="zh-CN"/>
              <a:pPr/>
              <a:t>6</a:t>
            </a:fld>
            <a:endParaRPr lang="en-US" altLang="zh-CN"/>
          </a:p>
        </p:txBody>
      </p:sp>
      <p:sp>
        <p:nvSpPr>
          <p:cNvPr id="25603" name="Rectangle 2">
            <a:extLst>
              <a:ext uri="{FF2B5EF4-FFF2-40B4-BE49-F238E27FC236}">
                <a16:creationId xmlns:a16="http://schemas.microsoft.com/office/drawing/2014/main" id="{03C4774D-B393-4E9D-B7E2-9E4F33EB1F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D867A4B4-E0FC-44AA-8062-FC7BBC5B28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AB210D5-2E13-46B4-9311-AD8881359D9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59BE473-3C5E-4A84-8C91-91A36883CBA3}" type="slidenum">
              <a:rPr lang="en-US" altLang="zh-CN"/>
              <a:pPr/>
              <a:t>7</a:t>
            </a:fld>
            <a:endParaRPr lang="en-US" altLang="zh-CN"/>
          </a:p>
        </p:txBody>
      </p:sp>
      <p:sp>
        <p:nvSpPr>
          <p:cNvPr id="26627" name="Rectangle 2">
            <a:extLst>
              <a:ext uri="{FF2B5EF4-FFF2-40B4-BE49-F238E27FC236}">
                <a16:creationId xmlns:a16="http://schemas.microsoft.com/office/drawing/2014/main" id="{0B386536-52AD-40A9-BAAF-DF7BEC56A1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51334DE7-7826-42C7-9E97-DC68D9FF58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AA13DB1-C51F-4FC4-B31F-71A65BF288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21DA0CA-BAF0-44A7-BDD3-C16303A1B88A}" type="slidenum">
              <a:rPr lang="en-US" altLang="zh-CN"/>
              <a:pPr/>
              <a:t>8</a:t>
            </a:fld>
            <a:endParaRPr lang="en-US" altLang="zh-CN"/>
          </a:p>
        </p:txBody>
      </p:sp>
      <p:sp>
        <p:nvSpPr>
          <p:cNvPr id="27651" name="Rectangle 2">
            <a:extLst>
              <a:ext uri="{FF2B5EF4-FFF2-40B4-BE49-F238E27FC236}">
                <a16:creationId xmlns:a16="http://schemas.microsoft.com/office/drawing/2014/main" id="{0ACA02CB-F8AD-4509-ACC0-92B313AC15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a:extLst>
              <a:ext uri="{FF2B5EF4-FFF2-40B4-BE49-F238E27FC236}">
                <a16:creationId xmlns:a16="http://schemas.microsoft.com/office/drawing/2014/main" id="{3BF8BDF8-1A93-40CE-90D6-D01ECB5660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F3CD59D-9D62-4538-98EC-E6EF6A34CD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C293CF2-ABAE-4E02-B0E6-3D0F9FAB4296}" type="slidenum">
              <a:rPr lang="en-US" altLang="zh-CN"/>
              <a:pPr/>
              <a:t>9</a:t>
            </a:fld>
            <a:endParaRPr lang="en-US" altLang="zh-CN"/>
          </a:p>
        </p:txBody>
      </p:sp>
      <p:sp>
        <p:nvSpPr>
          <p:cNvPr id="28675" name="Rectangle 2">
            <a:extLst>
              <a:ext uri="{FF2B5EF4-FFF2-40B4-BE49-F238E27FC236}">
                <a16:creationId xmlns:a16="http://schemas.microsoft.com/office/drawing/2014/main" id="{C83A7960-EDA3-400F-9E95-C1765D90A8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A3D227B2-0710-4ABE-9C14-0134486A25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B2F1306-1E63-4E73-9F14-BEA7B86D5C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85D4873-90B2-4419-AB27-7A5B17EA3763}" type="slidenum">
              <a:rPr lang="en-US" altLang="zh-CN"/>
              <a:pPr/>
              <a:t>10</a:t>
            </a:fld>
            <a:endParaRPr lang="en-US" altLang="zh-CN"/>
          </a:p>
        </p:txBody>
      </p:sp>
      <p:sp>
        <p:nvSpPr>
          <p:cNvPr id="30723" name="Rectangle 2">
            <a:extLst>
              <a:ext uri="{FF2B5EF4-FFF2-40B4-BE49-F238E27FC236}">
                <a16:creationId xmlns:a16="http://schemas.microsoft.com/office/drawing/2014/main" id="{B3A14D71-1D1E-4357-9759-8DA80E84AB7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776196DE-A814-40F5-B75B-C66EB11C629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15191BF-AA65-4ABA-B4CF-140DD5C06A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43E667-7405-4560-9F5C-596692B85DA8}" type="slidenum">
              <a:rPr lang="en-US" altLang="zh-CN"/>
              <a:pPr/>
              <a:t>11</a:t>
            </a:fld>
            <a:endParaRPr lang="en-US" altLang="zh-CN"/>
          </a:p>
        </p:txBody>
      </p:sp>
      <p:sp>
        <p:nvSpPr>
          <p:cNvPr id="32771" name="Rectangle 2">
            <a:extLst>
              <a:ext uri="{FF2B5EF4-FFF2-40B4-BE49-F238E27FC236}">
                <a16:creationId xmlns:a16="http://schemas.microsoft.com/office/drawing/2014/main" id="{814070C0-83A9-4CD0-BAB2-BF7E4354C4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A2714248-AE85-4718-970C-5F758CF878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E6F9108-9C72-4EC2-AA53-BF49E2EE0D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6AA7906-0148-42B7-8620-62C5ED15CBFC}" type="slidenum">
              <a:rPr lang="en-US" altLang="zh-CN"/>
              <a:pPr/>
              <a:t>12</a:t>
            </a:fld>
            <a:endParaRPr lang="en-US" altLang="zh-CN"/>
          </a:p>
        </p:txBody>
      </p:sp>
      <p:sp>
        <p:nvSpPr>
          <p:cNvPr id="33795" name="Rectangle 2">
            <a:extLst>
              <a:ext uri="{FF2B5EF4-FFF2-40B4-BE49-F238E27FC236}">
                <a16:creationId xmlns:a16="http://schemas.microsoft.com/office/drawing/2014/main" id="{4AAA20FC-6D11-4941-BE09-689FC53306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93857AF8-4EF1-439B-AF7C-DCA7BB955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6C164ED-2841-4A79-A43D-FD4D9A242502}"/>
              </a:ext>
            </a:extLst>
          </p:cNvPr>
          <p:cNvSpPr>
            <a:spLocks noGrp="1"/>
          </p:cNvSpPr>
          <p:nvPr>
            <p:ph type="dt" sz="half" idx="10"/>
          </p:nvPr>
        </p:nvSpPr>
        <p:spPr/>
        <p:txBody>
          <a:bodyPr/>
          <a:lstStyle>
            <a:lvl1pPr>
              <a:defRPr/>
            </a:lvl1pPr>
          </a:lstStyle>
          <a:p>
            <a:pPr>
              <a:defRPr/>
            </a:pPr>
            <a:fld id="{29285AAA-1013-4F0B-BCE2-8BABC07A5B0B}" type="datetimeFigureOut">
              <a:rPr lang="zh-CN" altLang="en-US"/>
              <a:pPr>
                <a:defRPr/>
              </a:pPr>
              <a:t>2021/11/24</a:t>
            </a:fld>
            <a:endParaRPr lang="zh-CN" altLang="en-US"/>
          </a:p>
        </p:txBody>
      </p:sp>
      <p:sp>
        <p:nvSpPr>
          <p:cNvPr id="5" name="页脚占位符 4">
            <a:extLst>
              <a:ext uri="{FF2B5EF4-FFF2-40B4-BE49-F238E27FC236}">
                <a16:creationId xmlns:a16="http://schemas.microsoft.com/office/drawing/2014/main" id="{0A85D3F8-9E75-47EC-92FC-66337EA8A98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99EBE9-240C-4D58-BB81-E5AC927C4F53}"/>
              </a:ext>
            </a:extLst>
          </p:cNvPr>
          <p:cNvSpPr>
            <a:spLocks noGrp="1"/>
          </p:cNvSpPr>
          <p:nvPr>
            <p:ph type="sldNum" sz="quarter" idx="12"/>
          </p:nvPr>
        </p:nvSpPr>
        <p:spPr/>
        <p:txBody>
          <a:bodyPr/>
          <a:lstStyle>
            <a:lvl1pPr>
              <a:defRPr/>
            </a:lvl1pPr>
          </a:lstStyle>
          <a:p>
            <a:fld id="{82008AE2-0084-4847-ADAA-4BF76472381F}" type="slidenum">
              <a:rPr lang="zh-CN" altLang="en-US"/>
              <a:pPr/>
              <a:t>‹#›</a:t>
            </a:fld>
            <a:endParaRPr lang="zh-CN" altLang="en-US"/>
          </a:p>
        </p:txBody>
      </p:sp>
    </p:spTree>
    <p:extLst>
      <p:ext uri="{BB962C8B-B14F-4D97-AF65-F5344CB8AC3E}">
        <p14:creationId xmlns:p14="http://schemas.microsoft.com/office/powerpoint/2010/main" val="23937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50F283-31F8-453E-B319-43960137E195}"/>
              </a:ext>
            </a:extLst>
          </p:cNvPr>
          <p:cNvSpPr>
            <a:spLocks noGrp="1"/>
          </p:cNvSpPr>
          <p:nvPr>
            <p:ph type="dt" sz="half" idx="10"/>
          </p:nvPr>
        </p:nvSpPr>
        <p:spPr/>
        <p:txBody>
          <a:bodyPr/>
          <a:lstStyle>
            <a:lvl1pPr>
              <a:defRPr/>
            </a:lvl1pPr>
          </a:lstStyle>
          <a:p>
            <a:pPr>
              <a:defRPr/>
            </a:pPr>
            <a:fld id="{32249BD8-F05F-4B3C-874A-514ACD96121A}" type="datetimeFigureOut">
              <a:rPr lang="zh-CN" altLang="en-US"/>
              <a:pPr>
                <a:defRPr/>
              </a:pPr>
              <a:t>2021/11/24</a:t>
            </a:fld>
            <a:endParaRPr lang="zh-CN" altLang="en-US"/>
          </a:p>
        </p:txBody>
      </p:sp>
      <p:sp>
        <p:nvSpPr>
          <p:cNvPr id="5" name="页脚占位符 4">
            <a:extLst>
              <a:ext uri="{FF2B5EF4-FFF2-40B4-BE49-F238E27FC236}">
                <a16:creationId xmlns:a16="http://schemas.microsoft.com/office/drawing/2014/main" id="{B058ABD0-114F-4C8A-9C92-547A899E2E1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48183BA-070B-4696-9A9F-D4F5C2070EDA}"/>
              </a:ext>
            </a:extLst>
          </p:cNvPr>
          <p:cNvSpPr>
            <a:spLocks noGrp="1"/>
          </p:cNvSpPr>
          <p:nvPr>
            <p:ph type="sldNum" sz="quarter" idx="12"/>
          </p:nvPr>
        </p:nvSpPr>
        <p:spPr/>
        <p:txBody>
          <a:bodyPr/>
          <a:lstStyle>
            <a:lvl1pPr>
              <a:defRPr/>
            </a:lvl1pPr>
          </a:lstStyle>
          <a:p>
            <a:fld id="{DBDF332C-F206-4208-9DCA-A3F7223684AF}" type="slidenum">
              <a:rPr lang="zh-CN" altLang="en-US"/>
              <a:pPr/>
              <a:t>‹#›</a:t>
            </a:fld>
            <a:endParaRPr lang="zh-CN" altLang="en-US"/>
          </a:p>
        </p:txBody>
      </p:sp>
    </p:spTree>
    <p:extLst>
      <p:ext uri="{BB962C8B-B14F-4D97-AF65-F5344CB8AC3E}">
        <p14:creationId xmlns:p14="http://schemas.microsoft.com/office/powerpoint/2010/main" val="183787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1B37ED-34E1-49E5-9E00-90A21BECE5BF}"/>
              </a:ext>
            </a:extLst>
          </p:cNvPr>
          <p:cNvSpPr>
            <a:spLocks noGrp="1"/>
          </p:cNvSpPr>
          <p:nvPr>
            <p:ph type="dt" sz="half" idx="10"/>
          </p:nvPr>
        </p:nvSpPr>
        <p:spPr/>
        <p:txBody>
          <a:bodyPr/>
          <a:lstStyle>
            <a:lvl1pPr>
              <a:defRPr/>
            </a:lvl1pPr>
          </a:lstStyle>
          <a:p>
            <a:pPr>
              <a:defRPr/>
            </a:pPr>
            <a:fld id="{300AF276-5A50-4378-92E9-202403A413DF}" type="datetimeFigureOut">
              <a:rPr lang="zh-CN" altLang="en-US"/>
              <a:pPr>
                <a:defRPr/>
              </a:pPr>
              <a:t>2021/11/24</a:t>
            </a:fld>
            <a:endParaRPr lang="zh-CN" altLang="en-US"/>
          </a:p>
        </p:txBody>
      </p:sp>
      <p:sp>
        <p:nvSpPr>
          <p:cNvPr id="5" name="页脚占位符 4">
            <a:extLst>
              <a:ext uri="{FF2B5EF4-FFF2-40B4-BE49-F238E27FC236}">
                <a16:creationId xmlns:a16="http://schemas.microsoft.com/office/drawing/2014/main" id="{09AF5174-8783-4DDA-8206-92ECF5F09A3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5B2EF7D-3320-421D-8348-37D1EEA9FCE3}"/>
              </a:ext>
            </a:extLst>
          </p:cNvPr>
          <p:cNvSpPr>
            <a:spLocks noGrp="1"/>
          </p:cNvSpPr>
          <p:nvPr>
            <p:ph type="sldNum" sz="quarter" idx="12"/>
          </p:nvPr>
        </p:nvSpPr>
        <p:spPr/>
        <p:txBody>
          <a:bodyPr/>
          <a:lstStyle>
            <a:lvl1pPr>
              <a:defRPr/>
            </a:lvl1pPr>
          </a:lstStyle>
          <a:p>
            <a:fld id="{FEE9D741-2085-41F3-B118-592679B35FA1}" type="slidenum">
              <a:rPr lang="zh-CN" altLang="en-US"/>
              <a:pPr/>
              <a:t>‹#›</a:t>
            </a:fld>
            <a:endParaRPr lang="zh-CN" altLang="en-US"/>
          </a:p>
        </p:txBody>
      </p:sp>
    </p:spTree>
    <p:extLst>
      <p:ext uri="{BB962C8B-B14F-4D97-AF65-F5344CB8AC3E}">
        <p14:creationId xmlns:p14="http://schemas.microsoft.com/office/powerpoint/2010/main" val="125704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6D0FFF-C617-4413-9632-29801FA489D3}"/>
              </a:ext>
            </a:extLst>
          </p:cNvPr>
          <p:cNvSpPr>
            <a:spLocks noGrp="1"/>
          </p:cNvSpPr>
          <p:nvPr>
            <p:ph type="dt" sz="half" idx="10"/>
          </p:nvPr>
        </p:nvSpPr>
        <p:spPr/>
        <p:txBody>
          <a:bodyPr/>
          <a:lstStyle>
            <a:lvl1pPr>
              <a:defRPr/>
            </a:lvl1pPr>
          </a:lstStyle>
          <a:p>
            <a:pPr>
              <a:defRPr/>
            </a:pPr>
            <a:fld id="{AA80CC1B-E815-41A3-A8B1-7B236702908A}" type="datetimeFigureOut">
              <a:rPr lang="zh-CN" altLang="en-US"/>
              <a:pPr>
                <a:defRPr/>
              </a:pPr>
              <a:t>2021/11/24</a:t>
            </a:fld>
            <a:endParaRPr lang="zh-CN" altLang="en-US"/>
          </a:p>
        </p:txBody>
      </p:sp>
      <p:sp>
        <p:nvSpPr>
          <p:cNvPr id="5" name="页脚占位符 4">
            <a:extLst>
              <a:ext uri="{FF2B5EF4-FFF2-40B4-BE49-F238E27FC236}">
                <a16:creationId xmlns:a16="http://schemas.microsoft.com/office/drawing/2014/main" id="{87BB0439-05B6-4DA2-9A63-E17A6E11DB5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E160A1C-C2CF-440F-B898-C0E7D2C064BC}"/>
              </a:ext>
            </a:extLst>
          </p:cNvPr>
          <p:cNvSpPr>
            <a:spLocks noGrp="1"/>
          </p:cNvSpPr>
          <p:nvPr>
            <p:ph type="sldNum" sz="quarter" idx="12"/>
          </p:nvPr>
        </p:nvSpPr>
        <p:spPr/>
        <p:txBody>
          <a:bodyPr/>
          <a:lstStyle>
            <a:lvl1pPr>
              <a:defRPr/>
            </a:lvl1pPr>
          </a:lstStyle>
          <a:p>
            <a:fld id="{8C5C1666-B276-4A55-817B-85D055D5E5AB}" type="slidenum">
              <a:rPr lang="zh-CN" altLang="en-US"/>
              <a:pPr/>
              <a:t>‹#›</a:t>
            </a:fld>
            <a:endParaRPr lang="zh-CN" altLang="en-US"/>
          </a:p>
        </p:txBody>
      </p:sp>
    </p:spTree>
    <p:extLst>
      <p:ext uri="{BB962C8B-B14F-4D97-AF65-F5344CB8AC3E}">
        <p14:creationId xmlns:p14="http://schemas.microsoft.com/office/powerpoint/2010/main" val="399264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ADAE78-495B-4A98-A873-CB1217975C8F}"/>
              </a:ext>
            </a:extLst>
          </p:cNvPr>
          <p:cNvSpPr>
            <a:spLocks noGrp="1"/>
          </p:cNvSpPr>
          <p:nvPr>
            <p:ph type="dt" sz="half" idx="10"/>
          </p:nvPr>
        </p:nvSpPr>
        <p:spPr/>
        <p:txBody>
          <a:bodyPr/>
          <a:lstStyle>
            <a:lvl1pPr>
              <a:defRPr/>
            </a:lvl1pPr>
          </a:lstStyle>
          <a:p>
            <a:pPr>
              <a:defRPr/>
            </a:pPr>
            <a:fld id="{E4971554-8928-4030-A0BB-B97F13BB1B30}" type="datetimeFigureOut">
              <a:rPr lang="zh-CN" altLang="en-US"/>
              <a:pPr>
                <a:defRPr/>
              </a:pPr>
              <a:t>2021/11/24</a:t>
            </a:fld>
            <a:endParaRPr lang="zh-CN" altLang="en-US"/>
          </a:p>
        </p:txBody>
      </p:sp>
      <p:sp>
        <p:nvSpPr>
          <p:cNvPr id="5" name="页脚占位符 4">
            <a:extLst>
              <a:ext uri="{FF2B5EF4-FFF2-40B4-BE49-F238E27FC236}">
                <a16:creationId xmlns:a16="http://schemas.microsoft.com/office/drawing/2014/main" id="{50EFB306-A5B1-4203-929E-1FD28DCF80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AACDBCB-42D7-499E-B1BB-531647F7A02D}"/>
              </a:ext>
            </a:extLst>
          </p:cNvPr>
          <p:cNvSpPr>
            <a:spLocks noGrp="1"/>
          </p:cNvSpPr>
          <p:nvPr>
            <p:ph type="sldNum" sz="quarter" idx="12"/>
          </p:nvPr>
        </p:nvSpPr>
        <p:spPr/>
        <p:txBody>
          <a:bodyPr/>
          <a:lstStyle>
            <a:lvl1pPr>
              <a:defRPr/>
            </a:lvl1pPr>
          </a:lstStyle>
          <a:p>
            <a:fld id="{F8E97B26-FB76-4D50-AB31-59E84A6737AF}" type="slidenum">
              <a:rPr lang="zh-CN" altLang="en-US"/>
              <a:pPr/>
              <a:t>‹#›</a:t>
            </a:fld>
            <a:endParaRPr lang="zh-CN" altLang="en-US"/>
          </a:p>
        </p:txBody>
      </p:sp>
    </p:spTree>
    <p:extLst>
      <p:ext uri="{BB962C8B-B14F-4D97-AF65-F5344CB8AC3E}">
        <p14:creationId xmlns:p14="http://schemas.microsoft.com/office/powerpoint/2010/main" val="142429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FEEB4E1-6916-4C0E-808C-7D900CCA4898}"/>
              </a:ext>
            </a:extLst>
          </p:cNvPr>
          <p:cNvSpPr>
            <a:spLocks noGrp="1"/>
          </p:cNvSpPr>
          <p:nvPr>
            <p:ph type="dt" sz="half" idx="10"/>
          </p:nvPr>
        </p:nvSpPr>
        <p:spPr/>
        <p:txBody>
          <a:bodyPr/>
          <a:lstStyle>
            <a:lvl1pPr>
              <a:defRPr/>
            </a:lvl1pPr>
          </a:lstStyle>
          <a:p>
            <a:pPr>
              <a:defRPr/>
            </a:pPr>
            <a:fld id="{75BC8AAD-79F6-4243-B229-7FA4FD5F6731}" type="datetimeFigureOut">
              <a:rPr lang="zh-CN" altLang="en-US"/>
              <a:pPr>
                <a:defRPr/>
              </a:pPr>
              <a:t>2021/11/24</a:t>
            </a:fld>
            <a:endParaRPr lang="zh-CN" altLang="en-US"/>
          </a:p>
        </p:txBody>
      </p:sp>
      <p:sp>
        <p:nvSpPr>
          <p:cNvPr id="6" name="页脚占位符 4">
            <a:extLst>
              <a:ext uri="{FF2B5EF4-FFF2-40B4-BE49-F238E27FC236}">
                <a16:creationId xmlns:a16="http://schemas.microsoft.com/office/drawing/2014/main" id="{9B6D7225-7FBF-40B3-8A98-721D13D65BE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FEE73A-20EF-46F9-9630-76C614516CF8}"/>
              </a:ext>
            </a:extLst>
          </p:cNvPr>
          <p:cNvSpPr>
            <a:spLocks noGrp="1"/>
          </p:cNvSpPr>
          <p:nvPr>
            <p:ph type="sldNum" sz="quarter" idx="12"/>
          </p:nvPr>
        </p:nvSpPr>
        <p:spPr/>
        <p:txBody>
          <a:bodyPr/>
          <a:lstStyle>
            <a:lvl1pPr>
              <a:defRPr/>
            </a:lvl1pPr>
          </a:lstStyle>
          <a:p>
            <a:fld id="{C921CDCB-0A4A-4BCE-9BB9-76A399F3BD85}" type="slidenum">
              <a:rPr lang="zh-CN" altLang="en-US"/>
              <a:pPr/>
              <a:t>‹#›</a:t>
            </a:fld>
            <a:endParaRPr lang="zh-CN" altLang="en-US"/>
          </a:p>
        </p:txBody>
      </p:sp>
    </p:spTree>
    <p:extLst>
      <p:ext uri="{BB962C8B-B14F-4D97-AF65-F5344CB8AC3E}">
        <p14:creationId xmlns:p14="http://schemas.microsoft.com/office/powerpoint/2010/main" val="377803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AD826DA-E5D3-4A90-94DE-1DCD803B07A2}"/>
              </a:ext>
            </a:extLst>
          </p:cNvPr>
          <p:cNvSpPr>
            <a:spLocks noGrp="1"/>
          </p:cNvSpPr>
          <p:nvPr>
            <p:ph type="dt" sz="half" idx="10"/>
          </p:nvPr>
        </p:nvSpPr>
        <p:spPr/>
        <p:txBody>
          <a:bodyPr/>
          <a:lstStyle>
            <a:lvl1pPr>
              <a:defRPr/>
            </a:lvl1pPr>
          </a:lstStyle>
          <a:p>
            <a:pPr>
              <a:defRPr/>
            </a:pPr>
            <a:fld id="{39A95B24-1B7C-4893-A76A-7B9B354E773E}" type="datetimeFigureOut">
              <a:rPr lang="zh-CN" altLang="en-US"/>
              <a:pPr>
                <a:defRPr/>
              </a:pPr>
              <a:t>2021/11/24</a:t>
            </a:fld>
            <a:endParaRPr lang="zh-CN" altLang="en-US"/>
          </a:p>
        </p:txBody>
      </p:sp>
      <p:sp>
        <p:nvSpPr>
          <p:cNvPr id="8" name="页脚占位符 4">
            <a:extLst>
              <a:ext uri="{FF2B5EF4-FFF2-40B4-BE49-F238E27FC236}">
                <a16:creationId xmlns:a16="http://schemas.microsoft.com/office/drawing/2014/main" id="{58C5B25A-0347-43FE-B419-D359411C28C8}"/>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197E2A7-9EEB-40EE-8B82-D80D84B616DA}"/>
              </a:ext>
            </a:extLst>
          </p:cNvPr>
          <p:cNvSpPr>
            <a:spLocks noGrp="1"/>
          </p:cNvSpPr>
          <p:nvPr>
            <p:ph type="sldNum" sz="quarter" idx="12"/>
          </p:nvPr>
        </p:nvSpPr>
        <p:spPr/>
        <p:txBody>
          <a:bodyPr/>
          <a:lstStyle>
            <a:lvl1pPr>
              <a:defRPr/>
            </a:lvl1pPr>
          </a:lstStyle>
          <a:p>
            <a:fld id="{5E84520B-8EC0-4868-B14B-2BD201B6294A}" type="slidenum">
              <a:rPr lang="zh-CN" altLang="en-US"/>
              <a:pPr/>
              <a:t>‹#›</a:t>
            </a:fld>
            <a:endParaRPr lang="zh-CN" altLang="en-US"/>
          </a:p>
        </p:txBody>
      </p:sp>
    </p:spTree>
    <p:extLst>
      <p:ext uri="{BB962C8B-B14F-4D97-AF65-F5344CB8AC3E}">
        <p14:creationId xmlns:p14="http://schemas.microsoft.com/office/powerpoint/2010/main" val="32617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90F48655-4F6F-4459-B3AF-9B37E8B38E32}"/>
              </a:ext>
            </a:extLst>
          </p:cNvPr>
          <p:cNvSpPr>
            <a:spLocks noGrp="1"/>
          </p:cNvSpPr>
          <p:nvPr>
            <p:ph type="dt" sz="half" idx="10"/>
          </p:nvPr>
        </p:nvSpPr>
        <p:spPr/>
        <p:txBody>
          <a:bodyPr/>
          <a:lstStyle>
            <a:lvl1pPr>
              <a:defRPr/>
            </a:lvl1pPr>
          </a:lstStyle>
          <a:p>
            <a:pPr>
              <a:defRPr/>
            </a:pPr>
            <a:fld id="{5B03F50C-B9C7-424D-9128-A92E858765F6}" type="datetimeFigureOut">
              <a:rPr lang="zh-CN" altLang="en-US"/>
              <a:pPr>
                <a:defRPr/>
              </a:pPr>
              <a:t>2021/11/24</a:t>
            </a:fld>
            <a:endParaRPr lang="zh-CN" altLang="en-US"/>
          </a:p>
        </p:txBody>
      </p:sp>
      <p:sp>
        <p:nvSpPr>
          <p:cNvPr id="4" name="页脚占位符 4">
            <a:extLst>
              <a:ext uri="{FF2B5EF4-FFF2-40B4-BE49-F238E27FC236}">
                <a16:creationId xmlns:a16="http://schemas.microsoft.com/office/drawing/2014/main" id="{F9B0D42B-1927-44FD-9BE0-13402DF41740}"/>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C473298-4C79-4FCB-8CAC-0FBA2D987224}"/>
              </a:ext>
            </a:extLst>
          </p:cNvPr>
          <p:cNvSpPr>
            <a:spLocks noGrp="1"/>
          </p:cNvSpPr>
          <p:nvPr>
            <p:ph type="sldNum" sz="quarter" idx="12"/>
          </p:nvPr>
        </p:nvSpPr>
        <p:spPr/>
        <p:txBody>
          <a:bodyPr/>
          <a:lstStyle>
            <a:lvl1pPr>
              <a:defRPr/>
            </a:lvl1pPr>
          </a:lstStyle>
          <a:p>
            <a:fld id="{8C67B371-6ECD-4BAA-8E27-5D5933173A9E}" type="slidenum">
              <a:rPr lang="zh-CN" altLang="en-US"/>
              <a:pPr/>
              <a:t>‹#›</a:t>
            </a:fld>
            <a:endParaRPr lang="zh-CN" altLang="en-US"/>
          </a:p>
        </p:txBody>
      </p:sp>
    </p:spTree>
    <p:extLst>
      <p:ext uri="{BB962C8B-B14F-4D97-AF65-F5344CB8AC3E}">
        <p14:creationId xmlns:p14="http://schemas.microsoft.com/office/powerpoint/2010/main" val="22970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61C3E1E-27D1-4B08-85CC-3CE244BC0252}"/>
              </a:ext>
            </a:extLst>
          </p:cNvPr>
          <p:cNvSpPr>
            <a:spLocks noGrp="1"/>
          </p:cNvSpPr>
          <p:nvPr>
            <p:ph type="dt" sz="half" idx="10"/>
          </p:nvPr>
        </p:nvSpPr>
        <p:spPr/>
        <p:txBody>
          <a:bodyPr/>
          <a:lstStyle>
            <a:lvl1pPr>
              <a:defRPr/>
            </a:lvl1pPr>
          </a:lstStyle>
          <a:p>
            <a:pPr>
              <a:defRPr/>
            </a:pPr>
            <a:fld id="{A4DD69E2-714E-44D2-B2BB-59846ADBC2DD}" type="datetimeFigureOut">
              <a:rPr lang="zh-CN" altLang="en-US"/>
              <a:pPr>
                <a:defRPr/>
              </a:pPr>
              <a:t>2021/11/24</a:t>
            </a:fld>
            <a:endParaRPr lang="zh-CN" altLang="en-US"/>
          </a:p>
        </p:txBody>
      </p:sp>
      <p:sp>
        <p:nvSpPr>
          <p:cNvPr id="3" name="页脚占位符 4">
            <a:extLst>
              <a:ext uri="{FF2B5EF4-FFF2-40B4-BE49-F238E27FC236}">
                <a16:creationId xmlns:a16="http://schemas.microsoft.com/office/drawing/2014/main" id="{D3EA248B-D9E2-4D6D-9687-90AE75E67D78}"/>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7E58C5D-1A56-4E63-9851-B145E60B42B8}"/>
              </a:ext>
            </a:extLst>
          </p:cNvPr>
          <p:cNvSpPr>
            <a:spLocks noGrp="1"/>
          </p:cNvSpPr>
          <p:nvPr>
            <p:ph type="sldNum" sz="quarter" idx="12"/>
          </p:nvPr>
        </p:nvSpPr>
        <p:spPr/>
        <p:txBody>
          <a:bodyPr/>
          <a:lstStyle>
            <a:lvl1pPr>
              <a:defRPr/>
            </a:lvl1pPr>
          </a:lstStyle>
          <a:p>
            <a:fld id="{3C2C9540-2D61-4A45-AA11-9926FAC5FC9C}" type="slidenum">
              <a:rPr lang="zh-CN" altLang="en-US"/>
              <a:pPr/>
              <a:t>‹#›</a:t>
            </a:fld>
            <a:endParaRPr lang="zh-CN" altLang="en-US"/>
          </a:p>
        </p:txBody>
      </p:sp>
    </p:spTree>
    <p:extLst>
      <p:ext uri="{BB962C8B-B14F-4D97-AF65-F5344CB8AC3E}">
        <p14:creationId xmlns:p14="http://schemas.microsoft.com/office/powerpoint/2010/main" val="385557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507D547-48F5-4F9D-88C1-E952F0D3BE55}"/>
              </a:ext>
            </a:extLst>
          </p:cNvPr>
          <p:cNvSpPr>
            <a:spLocks noGrp="1"/>
          </p:cNvSpPr>
          <p:nvPr>
            <p:ph type="dt" sz="half" idx="10"/>
          </p:nvPr>
        </p:nvSpPr>
        <p:spPr/>
        <p:txBody>
          <a:bodyPr/>
          <a:lstStyle>
            <a:lvl1pPr>
              <a:defRPr/>
            </a:lvl1pPr>
          </a:lstStyle>
          <a:p>
            <a:pPr>
              <a:defRPr/>
            </a:pPr>
            <a:fld id="{698F795E-0FA4-4505-9F75-EB32245E6AF7}" type="datetimeFigureOut">
              <a:rPr lang="zh-CN" altLang="en-US"/>
              <a:pPr>
                <a:defRPr/>
              </a:pPr>
              <a:t>2021/11/24</a:t>
            </a:fld>
            <a:endParaRPr lang="zh-CN" altLang="en-US"/>
          </a:p>
        </p:txBody>
      </p:sp>
      <p:sp>
        <p:nvSpPr>
          <p:cNvPr id="6" name="页脚占位符 4">
            <a:extLst>
              <a:ext uri="{FF2B5EF4-FFF2-40B4-BE49-F238E27FC236}">
                <a16:creationId xmlns:a16="http://schemas.microsoft.com/office/drawing/2014/main" id="{EC973095-66BA-42E6-B218-ECA7C59596D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15B833B-0BA7-459B-808F-010BE5A67715}"/>
              </a:ext>
            </a:extLst>
          </p:cNvPr>
          <p:cNvSpPr>
            <a:spLocks noGrp="1"/>
          </p:cNvSpPr>
          <p:nvPr>
            <p:ph type="sldNum" sz="quarter" idx="12"/>
          </p:nvPr>
        </p:nvSpPr>
        <p:spPr/>
        <p:txBody>
          <a:bodyPr/>
          <a:lstStyle>
            <a:lvl1pPr>
              <a:defRPr/>
            </a:lvl1pPr>
          </a:lstStyle>
          <a:p>
            <a:fld id="{D45D6969-BDF7-485C-BF8E-60295DCA5051}" type="slidenum">
              <a:rPr lang="zh-CN" altLang="en-US"/>
              <a:pPr/>
              <a:t>‹#›</a:t>
            </a:fld>
            <a:endParaRPr lang="zh-CN" altLang="en-US"/>
          </a:p>
        </p:txBody>
      </p:sp>
    </p:spTree>
    <p:extLst>
      <p:ext uri="{BB962C8B-B14F-4D97-AF65-F5344CB8AC3E}">
        <p14:creationId xmlns:p14="http://schemas.microsoft.com/office/powerpoint/2010/main" val="3857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1A74876-0061-4459-BE0B-8AEAD465759D}"/>
              </a:ext>
            </a:extLst>
          </p:cNvPr>
          <p:cNvSpPr>
            <a:spLocks noGrp="1"/>
          </p:cNvSpPr>
          <p:nvPr>
            <p:ph type="dt" sz="half" idx="10"/>
          </p:nvPr>
        </p:nvSpPr>
        <p:spPr/>
        <p:txBody>
          <a:bodyPr/>
          <a:lstStyle>
            <a:lvl1pPr>
              <a:defRPr/>
            </a:lvl1pPr>
          </a:lstStyle>
          <a:p>
            <a:pPr>
              <a:defRPr/>
            </a:pPr>
            <a:fld id="{6D610570-8F5C-4875-B6C7-0BC35FA8817C}" type="datetimeFigureOut">
              <a:rPr lang="zh-CN" altLang="en-US"/>
              <a:pPr>
                <a:defRPr/>
              </a:pPr>
              <a:t>2021/11/24</a:t>
            </a:fld>
            <a:endParaRPr lang="zh-CN" altLang="en-US"/>
          </a:p>
        </p:txBody>
      </p:sp>
      <p:sp>
        <p:nvSpPr>
          <p:cNvPr id="6" name="页脚占位符 4">
            <a:extLst>
              <a:ext uri="{FF2B5EF4-FFF2-40B4-BE49-F238E27FC236}">
                <a16:creationId xmlns:a16="http://schemas.microsoft.com/office/drawing/2014/main" id="{0B5AC185-04CE-43CF-973C-445E8D57255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C30A767-5AF4-4AA1-9932-0B317B719813}"/>
              </a:ext>
            </a:extLst>
          </p:cNvPr>
          <p:cNvSpPr>
            <a:spLocks noGrp="1"/>
          </p:cNvSpPr>
          <p:nvPr>
            <p:ph type="sldNum" sz="quarter" idx="12"/>
          </p:nvPr>
        </p:nvSpPr>
        <p:spPr/>
        <p:txBody>
          <a:bodyPr/>
          <a:lstStyle>
            <a:lvl1pPr>
              <a:defRPr/>
            </a:lvl1pPr>
          </a:lstStyle>
          <a:p>
            <a:fld id="{59B923C5-AE30-4921-B0CD-A9B6CB4FB05E}" type="slidenum">
              <a:rPr lang="zh-CN" altLang="en-US"/>
              <a:pPr/>
              <a:t>‹#›</a:t>
            </a:fld>
            <a:endParaRPr lang="zh-CN" altLang="en-US"/>
          </a:p>
        </p:txBody>
      </p:sp>
    </p:spTree>
    <p:extLst>
      <p:ext uri="{BB962C8B-B14F-4D97-AF65-F5344CB8AC3E}">
        <p14:creationId xmlns:p14="http://schemas.microsoft.com/office/powerpoint/2010/main" val="65988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75451F2C-4B99-491D-BFE4-B9A1F965EC1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文本占位符 2">
            <a:extLst>
              <a:ext uri="{FF2B5EF4-FFF2-40B4-BE49-F238E27FC236}">
                <a16:creationId xmlns:a16="http://schemas.microsoft.com/office/drawing/2014/main" id="{0273A0E8-CFE0-430B-B5D0-B9CAA0EC3C0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129B96-3280-4F2F-A46B-1F5ECC44B09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0FA46DC0-945A-4E6D-97A2-E1A24F6162BC}" type="datetimeFigureOut">
              <a:rPr lang="zh-CN" altLang="en-US"/>
              <a:pPr>
                <a:defRPr/>
              </a:pPr>
              <a:t>2021/11/24</a:t>
            </a:fld>
            <a:endParaRPr lang="zh-CN" altLang="en-US"/>
          </a:p>
        </p:txBody>
      </p:sp>
      <p:sp>
        <p:nvSpPr>
          <p:cNvPr id="5" name="页脚占位符 4">
            <a:extLst>
              <a:ext uri="{FF2B5EF4-FFF2-40B4-BE49-F238E27FC236}">
                <a16:creationId xmlns:a16="http://schemas.microsoft.com/office/drawing/2014/main" id="{6C23177E-6C3B-4A67-9AB9-2550F574C0A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EA0A55C-2A34-4179-BA97-CBB41231A92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89B48BFF-D6B5-405E-A3AC-F5C758F935F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9">
            <a:extLst>
              <a:ext uri="{FF2B5EF4-FFF2-40B4-BE49-F238E27FC236}">
                <a16:creationId xmlns:a16="http://schemas.microsoft.com/office/drawing/2014/main" id="{C634B954-3A4D-44EF-B404-A3E26D157722}"/>
              </a:ext>
            </a:extLst>
          </p:cNvPr>
          <p:cNvSpPr>
            <a:spLocks noChangeArrowheads="1"/>
          </p:cNvSpPr>
          <p:nvPr/>
        </p:nvSpPr>
        <p:spPr bwMode="auto">
          <a:xfrm>
            <a:off x="755650" y="1844675"/>
            <a:ext cx="7772400" cy="2232025"/>
          </a:xfrm>
          <a:prstGeom prst="rect">
            <a:avLst/>
          </a:prstGeom>
          <a:noFill/>
          <a:ln w="9525">
            <a:noFill/>
            <a:miter lim="800000"/>
            <a:headEnd/>
            <a:tailEnd/>
          </a:ln>
        </p:spPr>
        <p:txBody>
          <a:bodyPr anchor="b"/>
          <a:lstStyle/>
          <a:p>
            <a:pPr algn="ctr" fontAlgn="auto">
              <a:lnSpc>
                <a:spcPct val="130000"/>
              </a:lnSpc>
              <a:spcBef>
                <a:spcPts val="0"/>
              </a:spcBef>
              <a:spcAft>
                <a:spcPts val="0"/>
              </a:spcAft>
              <a:defRPr/>
            </a:pPr>
            <a:r>
              <a:rPr lang="zh-CN" altLang="en-US" sz="7200" dirty="0">
                <a:latin typeface="仿宋" pitchFamily="49" charset="-122"/>
                <a:ea typeface="仿宋" pitchFamily="49" charset="-122"/>
              </a:rPr>
              <a:t>具体数学</a:t>
            </a:r>
            <a:r>
              <a:rPr lang="zh-CN" altLang="en-US" sz="5400" dirty="0">
                <a:latin typeface="+mn-ea"/>
                <a:ea typeface="+mn-ea"/>
              </a:rPr>
              <a:t/>
            </a:r>
            <a:br>
              <a:rPr lang="zh-CN" altLang="en-US" sz="5400" dirty="0">
                <a:latin typeface="+mn-ea"/>
                <a:ea typeface="+mn-ea"/>
              </a:rPr>
            </a:br>
            <a:r>
              <a:rPr lang="en-US" altLang="zh-CN" sz="4800" dirty="0">
                <a:latin typeface="Verdana" pitchFamily="34" charset="0"/>
                <a:ea typeface="Verdana" pitchFamily="34" charset="0"/>
                <a:cs typeface="Verdana" pitchFamily="34" charset="0"/>
              </a:rPr>
              <a:t>Concrete Mathematics</a:t>
            </a:r>
            <a:r>
              <a:rPr lang="en-US" altLang="zh-CN" sz="4000" dirty="0">
                <a:latin typeface="Verdana" pitchFamily="34" charset="0"/>
                <a:ea typeface="Verdana" pitchFamily="34" charset="0"/>
                <a:cs typeface="Verdana" pitchFamily="34" charset="0"/>
              </a:rPr>
              <a:t> </a:t>
            </a:r>
          </a:p>
        </p:txBody>
      </p:sp>
      <p:sp>
        <p:nvSpPr>
          <p:cNvPr id="10243" name="Rectangle 10">
            <a:extLst>
              <a:ext uri="{FF2B5EF4-FFF2-40B4-BE49-F238E27FC236}">
                <a16:creationId xmlns:a16="http://schemas.microsoft.com/office/drawing/2014/main" id="{3F6B85A3-D2FB-4BEC-B046-FE2D4B27F523}"/>
              </a:ext>
            </a:extLst>
          </p:cNvPr>
          <p:cNvSpPr>
            <a:spLocks noChangeArrowheads="1"/>
          </p:cNvSpPr>
          <p:nvPr/>
        </p:nvSpPr>
        <p:spPr bwMode="auto">
          <a:xfrm>
            <a:off x="1114425" y="4508500"/>
            <a:ext cx="71294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buClr>
                <a:schemeClr val="folHlink"/>
              </a:buClr>
              <a:buSzPct val="60000"/>
              <a:buFont typeface="Wingdings" panose="05000000000000000000" pitchFamily="2" charset="2"/>
              <a:buNone/>
            </a:pPr>
            <a:fld id="{2BC8080D-D50D-4A24-976B-CB36A9FC5138}" type="datetime3">
              <a:rPr lang="zh-CN" altLang="en-US" sz="2400" smtClean="0">
                <a:latin typeface="Verdana" panose="020B0604030504040204" pitchFamily="34" charset="0"/>
                <a:ea typeface="仿宋" panose="02010609060101010101" pitchFamily="49" charset="-122"/>
                <a:cs typeface="Verdana" panose="020B0604030504040204" pitchFamily="34" charset="0"/>
              </a:rPr>
              <a:pPr algn="ctr">
                <a:spcBef>
                  <a:spcPct val="20000"/>
                </a:spcBef>
                <a:buClr>
                  <a:schemeClr val="folHlink"/>
                </a:buClr>
                <a:buSzPct val="60000"/>
                <a:buFont typeface="Wingdings" panose="05000000000000000000" pitchFamily="2" charset="2"/>
                <a:buNone/>
              </a:pPr>
              <a:t>2021年11月24日星期三</a:t>
            </a:fld>
            <a:endParaRPr lang="en-US" altLang="zh-CN" sz="2400" dirty="0">
              <a:latin typeface="Verdana" panose="020B0604030504040204" pitchFamily="34" charset="0"/>
            </a:endParaRPr>
          </a:p>
        </p:txBody>
      </p:sp>
      <p:sp>
        <p:nvSpPr>
          <p:cNvPr id="10244" name="Rectangle 11">
            <a:extLst>
              <a:ext uri="{FF2B5EF4-FFF2-40B4-BE49-F238E27FC236}">
                <a16:creationId xmlns:a16="http://schemas.microsoft.com/office/drawing/2014/main" id="{2DF868EF-F69F-4FCC-8F16-622CB27B4FE5}"/>
              </a:ext>
            </a:extLst>
          </p:cNvPr>
          <p:cNvSpPr>
            <a:spLocks noChangeArrowheads="1"/>
          </p:cNvSpPr>
          <p:nvPr/>
        </p:nvSpPr>
        <p:spPr bwMode="auto">
          <a:xfrm>
            <a:off x="323850" y="533400"/>
            <a:ext cx="8569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800" dirty="0" smtClean="0">
                <a:solidFill>
                  <a:srgbClr val="0070C0"/>
                </a:solidFill>
                <a:latin typeface="仿宋" panose="02010609060101010101" pitchFamily="49" charset="-122"/>
                <a:ea typeface="仿宋" panose="02010609060101010101" pitchFamily="49" charset="-122"/>
              </a:rPr>
              <a:t>华东师范大学计算机学院</a:t>
            </a:r>
            <a:endParaRPr lang="zh-CN" altLang="en-US" sz="2800" dirty="0">
              <a:solidFill>
                <a:srgbClr val="0070C0"/>
              </a:solidFill>
              <a:latin typeface="仿宋" panose="02010609060101010101" pitchFamily="49" charset="-122"/>
              <a:ea typeface="仿宋" panose="02010609060101010101" pitchFamily="49" charset="-122"/>
            </a:endParaRPr>
          </a:p>
        </p:txBody>
      </p:sp>
      <p:cxnSp>
        <p:nvCxnSpPr>
          <p:cNvPr id="14" name="直接连接符 13">
            <a:extLst>
              <a:ext uri="{FF2B5EF4-FFF2-40B4-BE49-F238E27FC236}">
                <a16:creationId xmlns:a16="http://schemas.microsoft.com/office/drawing/2014/main" id="{1DF7702E-4B8D-499D-A39D-4FAE4C073C01}"/>
              </a:ext>
            </a:extLst>
          </p:cNvPr>
          <p:cNvCxnSpPr/>
          <p:nvPr/>
        </p:nvCxnSpPr>
        <p:spPr>
          <a:xfrm rot="10800000" flipH="1">
            <a:off x="755650" y="3141663"/>
            <a:ext cx="7772400" cy="0"/>
          </a:xfrm>
          <a:prstGeom prst="line">
            <a:avLst/>
          </a:prstGeom>
          <a:ln w="76200" cap="flat" cmpd="sng">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BB9CEB2-BCB8-4C79-BECC-79EB7B4673B2}"/>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EC3800EC-121F-46DD-8212-8D34AA034321}"/>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B33F0725-A229-4A9B-BB0C-8C3487276B49}" type="slidenum">
              <a:rPr lang="en-US" altLang="zh-CN">
                <a:solidFill>
                  <a:srgbClr val="898989"/>
                </a:solidFill>
              </a:rPr>
              <a:pPr algn="ctr"/>
              <a:t>10</a:t>
            </a:fld>
            <a:endParaRPr lang="en-US" altLang="zh-CN">
              <a:solidFill>
                <a:srgbClr val="898989"/>
              </a:solidFill>
            </a:endParaRPr>
          </a:p>
        </p:txBody>
      </p:sp>
      <p:sp>
        <p:nvSpPr>
          <p:cNvPr id="20484" name="Rectangle 2">
            <a:extLst>
              <a:ext uri="{FF2B5EF4-FFF2-40B4-BE49-F238E27FC236}">
                <a16:creationId xmlns:a16="http://schemas.microsoft.com/office/drawing/2014/main" id="{F559CC36-7B3D-473D-8A9B-FFFDE47FDFB6}"/>
              </a:ext>
            </a:extLst>
          </p:cNvPr>
          <p:cNvSpPr>
            <a:spLocks noGrp="1" noChangeArrowheads="1"/>
          </p:cNvSpPr>
          <p:nvPr>
            <p:ph type="title"/>
          </p:nvPr>
        </p:nvSpPr>
        <p:spPr/>
        <p:txBody>
          <a:bodyPr/>
          <a:lstStyle/>
          <a:p>
            <a:r>
              <a:rPr lang="zh-CN" altLang="en-US">
                <a:ea typeface="华文楷体" panose="02010600040101010101" pitchFamily="2" charset="-122"/>
              </a:rPr>
              <a:t>橡皮带上的小虫子</a:t>
            </a:r>
          </a:p>
        </p:txBody>
      </p:sp>
      <p:sp>
        <p:nvSpPr>
          <p:cNvPr id="171011" name="Rectangle 3">
            <a:extLst>
              <a:ext uri="{FF2B5EF4-FFF2-40B4-BE49-F238E27FC236}">
                <a16:creationId xmlns:a16="http://schemas.microsoft.com/office/drawing/2014/main" id="{CF84375A-2409-4B69-A0AC-047E59BBEE2F}"/>
              </a:ext>
            </a:extLst>
          </p:cNvPr>
          <p:cNvSpPr>
            <a:spLocks noGrp="1" noChangeArrowheads="1"/>
          </p:cNvSpPr>
          <p:nvPr>
            <p:ph type="body" idx="1"/>
          </p:nvPr>
        </p:nvSpPr>
        <p:spPr>
          <a:xfrm>
            <a:off x="457200" y="1600200"/>
            <a:ext cx="8229600" cy="4708525"/>
          </a:xfrm>
        </p:spPr>
        <p:txBody>
          <a:bodyPr rtlCol="0">
            <a:normAutofit/>
          </a:bodyPr>
          <a:lstStyle/>
          <a:p>
            <a:pPr fontAlgn="auto">
              <a:spcAft>
                <a:spcPts val="0"/>
              </a:spcAft>
              <a:defRPr/>
            </a:pPr>
            <a:r>
              <a:rPr lang="zh-CN" altLang="en-US">
                <a:latin typeface="+mj-lt"/>
                <a:ea typeface="华文楷体" pitchFamily="2" charset="-122"/>
              </a:rPr>
              <a:t>在第</a:t>
            </a:r>
            <a:r>
              <a:rPr lang="en-US" altLang="zh-CN">
                <a:latin typeface="+mj-lt"/>
                <a:ea typeface="华文楷体" pitchFamily="2" charset="-122"/>
              </a:rPr>
              <a:t>k</a:t>
            </a:r>
            <a:r>
              <a:rPr lang="zh-CN" altLang="en-US">
                <a:latin typeface="+mj-lt"/>
                <a:ea typeface="华文楷体" pitchFamily="2" charset="-122"/>
              </a:rPr>
              <a:t>分钟时，</a:t>
            </a:r>
            <a:r>
              <a:rPr lang="en-US" altLang="zh-CN">
                <a:latin typeface="+mj-lt"/>
                <a:ea typeface="华文楷体" pitchFamily="2" charset="-122"/>
              </a:rPr>
              <a:t>W</a:t>
            </a:r>
            <a:r>
              <a:rPr lang="zh-CN" altLang="en-US">
                <a:latin typeface="+mj-lt"/>
                <a:ea typeface="华文楷体" pitchFamily="2" charset="-122"/>
              </a:rPr>
              <a:t>已经越过的相对距离为</a:t>
            </a:r>
            <a:endParaRPr lang="en-US" altLang="zh-CN">
              <a:latin typeface="+mj-lt"/>
              <a:ea typeface="华文楷体" pitchFamily="2" charset="-122"/>
            </a:endParaRPr>
          </a:p>
          <a:p>
            <a:pPr algn="ctr" fontAlgn="auto">
              <a:spcAft>
                <a:spcPts val="0"/>
              </a:spcAft>
              <a:buFont typeface="Arial" panose="020B0604020202020204" pitchFamily="34" charset="0"/>
              <a:buNone/>
              <a:defRPr/>
            </a:pPr>
            <a:r>
              <a:rPr lang="en-US" altLang="zh-CN">
                <a:latin typeface="+mj-lt"/>
                <a:ea typeface="华文楷体" pitchFamily="2" charset="-122"/>
              </a:rPr>
              <a:t>1/100 + 1/200 + 1/300 + … + 1/100k</a:t>
            </a:r>
          </a:p>
          <a:p>
            <a:pPr algn="ctr" fontAlgn="auto">
              <a:spcAft>
                <a:spcPts val="0"/>
              </a:spcAft>
              <a:buFont typeface="Arial" panose="020B0604020202020204" pitchFamily="34" charset="0"/>
              <a:buNone/>
              <a:defRPr/>
            </a:pPr>
            <a:r>
              <a:rPr lang="en-US" altLang="zh-CN">
                <a:latin typeface="+mj-lt"/>
                <a:ea typeface="华文楷体" pitchFamily="2" charset="-122"/>
              </a:rPr>
              <a:t>=1/100 (</a:t>
            </a:r>
            <a:r>
              <a:rPr lang="en-US" altLang="zh-CN">
                <a:ea typeface="华文楷体" pitchFamily="2" charset="-122"/>
              </a:rPr>
              <a:t>1/1 + 1/2 + 1/3 + … + 1/k</a:t>
            </a:r>
            <a:r>
              <a:rPr lang="en-US" altLang="zh-CN">
                <a:latin typeface="+mj-lt"/>
                <a:ea typeface="华文楷体" pitchFamily="2" charset="-122"/>
              </a:rPr>
              <a:t>)</a:t>
            </a:r>
          </a:p>
          <a:p>
            <a:pPr algn="ctr" fontAlgn="auto">
              <a:spcAft>
                <a:spcPts val="0"/>
              </a:spcAft>
              <a:buFont typeface="Arial" panose="020B0604020202020204" pitchFamily="34" charset="0"/>
              <a:buNone/>
              <a:defRPr/>
            </a:pPr>
            <a:r>
              <a:rPr lang="en-US" altLang="zh-CN">
                <a:latin typeface="+mj-lt"/>
                <a:ea typeface="华文楷体" pitchFamily="2" charset="-122"/>
              </a:rPr>
              <a:t>= H</a:t>
            </a:r>
            <a:r>
              <a:rPr lang="en-US" altLang="zh-CN" baseline="-25000">
                <a:latin typeface="+mj-lt"/>
                <a:ea typeface="华文楷体" pitchFamily="2" charset="-122"/>
              </a:rPr>
              <a:t>k</a:t>
            </a:r>
            <a:r>
              <a:rPr lang="en-US" altLang="zh-CN">
                <a:latin typeface="+mj-lt"/>
                <a:ea typeface="华文楷体" pitchFamily="2" charset="-122"/>
              </a:rPr>
              <a:t>/100</a:t>
            </a:r>
          </a:p>
          <a:p>
            <a:pPr fontAlgn="auto">
              <a:spcAft>
                <a:spcPts val="0"/>
              </a:spcAft>
              <a:defRPr/>
            </a:pPr>
            <a:r>
              <a:rPr lang="zh-CN" altLang="en-US">
                <a:latin typeface="+mj-lt"/>
                <a:ea typeface="华文楷体" pitchFamily="2" charset="-122"/>
              </a:rPr>
              <a:t>问题变成：是否存在某个</a:t>
            </a:r>
            <a:r>
              <a:rPr lang="en-US" altLang="zh-CN">
                <a:latin typeface="+mj-lt"/>
                <a:ea typeface="华文楷体" pitchFamily="2" charset="-122"/>
              </a:rPr>
              <a:t>k</a:t>
            </a:r>
            <a:r>
              <a:rPr lang="zh-CN" altLang="en-US">
                <a:latin typeface="+mj-lt"/>
                <a:ea typeface="华文楷体" pitchFamily="2" charset="-122"/>
              </a:rPr>
              <a:t>使得</a:t>
            </a:r>
            <a:r>
              <a:rPr lang="en-US" altLang="zh-CN">
                <a:latin typeface="+mj-lt"/>
                <a:ea typeface="华文楷体" pitchFamily="2" charset="-122"/>
              </a:rPr>
              <a:t>H</a:t>
            </a:r>
            <a:r>
              <a:rPr lang="en-US" altLang="zh-CN" baseline="-25000">
                <a:latin typeface="+mj-lt"/>
                <a:ea typeface="华文楷体" pitchFamily="2" charset="-122"/>
              </a:rPr>
              <a:t>k</a:t>
            </a:r>
            <a:r>
              <a:rPr lang="zh-CN" altLang="en-US">
                <a:latin typeface="+mj-lt"/>
                <a:ea typeface="华文楷体" pitchFamily="2" charset="-122"/>
              </a:rPr>
              <a:t>大于等于</a:t>
            </a:r>
            <a:r>
              <a:rPr lang="en-US" altLang="zh-CN">
                <a:latin typeface="+mj-lt"/>
                <a:ea typeface="华文楷体" pitchFamily="2" charset="-122"/>
              </a:rPr>
              <a:t>100</a:t>
            </a:r>
            <a:r>
              <a:rPr lang="zh-CN" altLang="en-US">
                <a:latin typeface="+mj-lt"/>
                <a:ea typeface="华文楷体" pitchFamily="2" charset="-122"/>
              </a:rPr>
              <a:t>？</a:t>
            </a:r>
            <a:endParaRPr lang="en-US" altLang="zh-CN">
              <a:latin typeface="+mj-lt"/>
              <a:ea typeface="华文楷体" pitchFamily="2" charset="-122"/>
            </a:endParaRPr>
          </a:p>
          <a:p>
            <a:pPr fontAlgn="auto">
              <a:spcAft>
                <a:spcPts val="0"/>
              </a:spcAft>
              <a:defRPr/>
            </a:pPr>
            <a:r>
              <a:rPr lang="zh-CN" altLang="en-US">
                <a:latin typeface="+mj-lt"/>
                <a:ea typeface="华文楷体" pitchFamily="2" charset="-122"/>
              </a:rPr>
              <a:t>答案是非常非常大的</a:t>
            </a:r>
            <a:r>
              <a:rPr lang="en-US" altLang="zh-CN">
                <a:latin typeface="+mj-lt"/>
                <a:ea typeface="华文楷体" pitchFamily="2" charset="-122"/>
              </a:rPr>
              <a:t>k</a:t>
            </a:r>
            <a:r>
              <a:rPr lang="zh-CN" altLang="en-US">
                <a:latin typeface="+mj-lt"/>
                <a:ea typeface="华文楷体" pitchFamily="2" charset="-122"/>
              </a:rPr>
              <a:t>。这里调和数再一次出现了。</a:t>
            </a:r>
            <a:endParaRPr lang="en-US" altLang="zh-CN">
              <a:latin typeface="+mj-lt"/>
              <a:ea typeface="华文楷体" pitchFamily="2" charset="-122"/>
            </a:endParaRPr>
          </a:p>
          <a:p>
            <a:pPr fontAlgn="auto">
              <a:spcAft>
                <a:spcPts val="0"/>
              </a:spcAft>
              <a:defRPr/>
            </a:pPr>
            <a:endParaRPr lang="en-US" altLang="zh-CN">
              <a:latin typeface="+mj-lt"/>
              <a:ea typeface="华文楷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7A00E41-30CB-4C3E-AFBF-4F29E44D8177}"/>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26BBBDF5-FDC0-4B05-B319-6E24C3E7B6B1}"/>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8ECBA981-76A4-44D3-B9E2-8431B91AD9A9}" type="slidenum">
              <a:rPr lang="en-US" altLang="zh-CN">
                <a:solidFill>
                  <a:srgbClr val="898989"/>
                </a:solidFill>
              </a:rPr>
              <a:pPr algn="ctr"/>
              <a:t>11</a:t>
            </a:fld>
            <a:endParaRPr lang="en-US" altLang="zh-CN">
              <a:solidFill>
                <a:srgbClr val="898989"/>
              </a:solidFill>
            </a:endParaRPr>
          </a:p>
        </p:txBody>
      </p:sp>
      <p:sp>
        <p:nvSpPr>
          <p:cNvPr id="3079" name="Rectangle 2">
            <a:extLst>
              <a:ext uri="{FF2B5EF4-FFF2-40B4-BE49-F238E27FC236}">
                <a16:creationId xmlns:a16="http://schemas.microsoft.com/office/drawing/2014/main" id="{98750EDC-6C59-4E9A-B6B7-BF0BAF01DE4B}"/>
              </a:ext>
            </a:extLst>
          </p:cNvPr>
          <p:cNvSpPr>
            <a:spLocks noGrp="1" noChangeArrowheads="1"/>
          </p:cNvSpPr>
          <p:nvPr>
            <p:ph type="title"/>
          </p:nvPr>
        </p:nvSpPr>
        <p:spPr/>
        <p:txBody>
          <a:bodyPr/>
          <a:lstStyle/>
          <a:p>
            <a:r>
              <a:rPr lang="zh-CN" altLang="en-US">
                <a:ea typeface="华文楷体" panose="02010600040101010101" pitchFamily="2" charset="-122"/>
              </a:rPr>
              <a:t>调和数的发散性</a:t>
            </a:r>
            <a:r>
              <a:rPr lang="en-US" altLang="zh-CN">
                <a:ea typeface="华文楷体" panose="02010600040101010101" pitchFamily="2" charset="-122"/>
              </a:rPr>
              <a:t>—</a:t>
            </a:r>
            <a:r>
              <a:rPr lang="zh-CN" altLang="en-US">
                <a:ea typeface="华文楷体" panose="02010600040101010101" pitchFamily="2" charset="-122"/>
              </a:rPr>
              <a:t>分组法</a:t>
            </a:r>
          </a:p>
        </p:txBody>
      </p:sp>
      <p:sp>
        <p:nvSpPr>
          <p:cNvPr id="171011" name="Rectangle 3">
            <a:extLst>
              <a:ext uri="{FF2B5EF4-FFF2-40B4-BE49-F238E27FC236}">
                <a16:creationId xmlns:a16="http://schemas.microsoft.com/office/drawing/2014/main" id="{05B04EB0-82FB-4B32-84C5-8FD1921DD864}"/>
              </a:ext>
            </a:extLst>
          </p:cNvPr>
          <p:cNvSpPr>
            <a:spLocks noGrp="1" noChangeArrowheads="1"/>
          </p:cNvSpPr>
          <p:nvPr>
            <p:ph type="body" idx="1"/>
          </p:nvPr>
        </p:nvSpPr>
        <p:spPr>
          <a:xfrm>
            <a:off x="457200" y="1196975"/>
            <a:ext cx="8229600" cy="5111750"/>
          </a:xfrm>
        </p:spPr>
        <p:txBody>
          <a:bodyPr rtlCol="0">
            <a:normAutofit/>
          </a:bodyPr>
          <a:lstStyle/>
          <a:p>
            <a:pPr fontAlgn="auto">
              <a:spcAft>
                <a:spcPts val="0"/>
              </a:spcAft>
              <a:defRPr/>
            </a:pPr>
            <a:r>
              <a:rPr lang="zh-CN" altLang="en-US" sz="2800">
                <a:solidFill>
                  <a:srgbClr val="0000FF"/>
                </a:solidFill>
                <a:latin typeface="+mj-lt"/>
                <a:ea typeface="华文楷体" pitchFamily="2" charset="-122"/>
              </a:rPr>
              <a:t>最简单的分析方法</a:t>
            </a:r>
            <a:r>
              <a:rPr lang="en-US" altLang="zh-CN" sz="2800">
                <a:solidFill>
                  <a:srgbClr val="0000FF"/>
                </a:solidFill>
                <a:latin typeface="+mj-lt"/>
                <a:ea typeface="华文楷体" pitchFamily="2" charset="-122"/>
              </a:rPr>
              <a:t>—</a:t>
            </a:r>
            <a:r>
              <a:rPr lang="zh-CN" altLang="en-US" sz="2800">
                <a:solidFill>
                  <a:srgbClr val="0000FF"/>
                </a:solidFill>
                <a:latin typeface="+mj-lt"/>
                <a:ea typeface="华文楷体" pitchFamily="2" charset="-122"/>
              </a:rPr>
              <a:t>分组法</a:t>
            </a:r>
            <a:endParaRPr lang="en-US" altLang="zh-CN" sz="2800">
              <a:solidFill>
                <a:srgbClr val="0000FF"/>
              </a:solidFill>
              <a:latin typeface="+mj-lt"/>
              <a:ea typeface="华文楷体" pitchFamily="2" charset="-122"/>
            </a:endParaRPr>
          </a:p>
          <a:p>
            <a:pPr fontAlgn="auto">
              <a:spcAft>
                <a:spcPts val="0"/>
              </a:spcAft>
              <a:buFont typeface="Arial" panose="020B0604020202020204" pitchFamily="34" charset="0"/>
              <a:buNone/>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r>
              <a:rPr lang="zh-CN" altLang="en-US" sz="2800">
                <a:latin typeface="+mj-lt"/>
                <a:ea typeface="华文楷体" pitchFamily="2" charset="-122"/>
              </a:rPr>
              <a:t>在每个分组中，元素的和均在</a:t>
            </a:r>
            <a:r>
              <a:rPr lang="en-US" altLang="zh-CN" sz="2800">
                <a:latin typeface="+mj-lt"/>
                <a:ea typeface="华文楷体" pitchFamily="2" charset="-122"/>
              </a:rPr>
              <a:t>1/2</a:t>
            </a:r>
            <a:r>
              <a:rPr lang="zh-CN" altLang="en-US" sz="2800">
                <a:latin typeface="+mj-lt"/>
                <a:ea typeface="华文楷体" pitchFamily="2" charset="-122"/>
              </a:rPr>
              <a:t>到</a:t>
            </a:r>
            <a:r>
              <a:rPr lang="en-US" altLang="zh-CN" sz="2800">
                <a:latin typeface="+mj-lt"/>
                <a:ea typeface="华文楷体" pitchFamily="2" charset="-122"/>
              </a:rPr>
              <a:t>1</a:t>
            </a:r>
            <a:r>
              <a:rPr lang="zh-CN" altLang="en-US" sz="2800">
                <a:latin typeface="+mj-lt"/>
                <a:ea typeface="华文楷体" pitchFamily="2" charset="-122"/>
              </a:rPr>
              <a:t>之间。假设</a:t>
            </a:r>
            <a:r>
              <a:rPr lang="en-US" altLang="zh-CN" sz="2800">
                <a:latin typeface="+mj-lt"/>
                <a:ea typeface="华文楷体" pitchFamily="2" charset="-122"/>
              </a:rPr>
              <a:t>n</a:t>
            </a:r>
            <a:r>
              <a:rPr lang="zh-CN" altLang="en-US" sz="2800">
                <a:latin typeface="+mj-lt"/>
                <a:ea typeface="华文楷体" pitchFamily="2" charset="-122"/>
              </a:rPr>
              <a:t>在分组</a:t>
            </a:r>
            <a:r>
              <a:rPr lang="en-US" altLang="zh-CN" sz="2800">
                <a:latin typeface="+mj-lt"/>
                <a:ea typeface="华文楷体" pitchFamily="2" charset="-122"/>
              </a:rPr>
              <a:t>k</a:t>
            </a:r>
            <a:r>
              <a:rPr lang="zh-CN" altLang="en-US" sz="2800">
                <a:latin typeface="+mj-lt"/>
                <a:ea typeface="华文楷体" pitchFamily="2" charset="-122"/>
              </a:rPr>
              <a:t>中，则</a:t>
            </a:r>
            <a:r>
              <a:rPr lang="en-US" altLang="zh-CN" sz="2800" i="1">
                <a:latin typeface="+mj-lt"/>
                <a:ea typeface="华文楷体" pitchFamily="2" charset="-122"/>
              </a:rPr>
              <a:t>H</a:t>
            </a:r>
            <a:r>
              <a:rPr lang="en-US" altLang="zh-CN" sz="2800" i="1" baseline="-25000">
                <a:latin typeface="+mj-lt"/>
                <a:ea typeface="华文楷体" pitchFamily="2" charset="-122"/>
              </a:rPr>
              <a:t>n</a:t>
            </a:r>
            <a:r>
              <a:rPr lang="zh-CN" altLang="en-US" sz="2800">
                <a:latin typeface="+mj-lt"/>
                <a:ea typeface="华文楷体" pitchFamily="2" charset="-122"/>
              </a:rPr>
              <a:t>的值必然在</a:t>
            </a:r>
            <a:r>
              <a:rPr lang="en-US" altLang="zh-CN" sz="2800">
                <a:latin typeface="+mj-lt"/>
                <a:ea typeface="华文楷体" pitchFamily="2" charset="-122"/>
              </a:rPr>
              <a:t>k/2</a:t>
            </a:r>
            <a:r>
              <a:rPr lang="zh-CN" altLang="en-US" sz="2800">
                <a:latin typeface="+mj-lt"/>
                <a:ea typeface="华文楷体" pitchFamily="2" charset="-122"/>
              </a:rPr>
              <a:t>到</a:t>
            </a:r>
            <a:r>
              <a:rPr lang="en-US" altLang="zh-CN" sz="2800">
                <a:latin typeface="+mj-lt"/>
                <a:ea typeface="华文楷体" pitchFamily="2" charset="-122"/>
              </a:rPr>
              <a:t>k</a:t>
            </a:r>
            <a:r>
              <a:rPr lang="zh-CN" altLang="en-US" sz="2800">
                <a:latin typeface="+mj-lt"/>
                <a:ea typeface="华文楷体" pitchFamily="2" charset="-122"/>
              </a:rPr>
              <a:t>之间。因此有</a:t>
            </a:r>
            <a:endParaRPr lang="en-US" altLang="zh-CN" sz="2800">
              <a:latin typeface="+mj-lt"/>
              <a:ea typeface="华文楷体" pitchFamily="2" charset="-122"/>
            </a:endParaRPr>
          </a:p>
          <a:p>
            <a:pPr fontAlgn="auto">
              <a:spcAft>
                <a:spcPts val="0"/>
              </a:spcAft>
              <a:defRPr/>
            </a:pPr>
            <a:endParaRPr lang="en-US" altLang="zh-CN" sz="1800">
              <a:latin typeface="+mj-lt"/>
              <a:ea typeface="华文楷体" pitchFamily="2" charset="-122"/>
            </a:endParaRPr>
          </a:p>
          <a:p>
            <a:pPr fontAlgn="auto">
              <a:spcAft>
                <a:spcPts val="0"/>
              </a:spcAft>
              <a:defRPr/>
            </a:pPr>
            <a:endParaRPr lang="en-US" altLang="zh-CN" sz="1200">
              <a:latin typeface="+mj-lt"/>
              <a:ea typeface="华文楷体" pitchFamily="2" charset="-122"/>
            </a:endParaRPr>
          </a:p>
          <a:p>
            <a:pPr fontAlgn="auto">
              <a:spcAft>
                <a:spcPts val="0"/>
              </a:spcAft>
              <a:defRPr/>
            </a:pPr>
            <a:r>
              <a:rPr lang="zh-CN" altLang="en-US" sz="2800">
                <a:latin typeface="+mj-lt"/>
                <a:ea typeface="华文楷体" pitchFamily="2" charset="-122"/>
              </a:rPr>
              <a:t>事实上，更精确地有</a:t>
            </a:r>
            <a:endParaRPr lang="en-US" altLang="zh-CN" sz="2800">
              <a:latin typeface="+mj-lt"/>
              <a:ea typeface="华文楷体" pitchFamily="2" charset="-122"/>
            </a:endParaRPr>
          </a:p>
        </p:txBody>
      </p:sp>
      <mc:AlternateContent xmlns:mc="http://schemas.openxmlformats.org/markup-compatibility/2006" xmlns:a14="http://schemas.microsoft.com/office/drawing/2010/main">
        <mc:Choice Requires="a14">
          <p:sp>
            <p:nvSpPr>
              <p:cNvPr id="3074" name="Object 2">
                <a:extLst>
                  <a:ext uri="{FF2B5EF4-FFF2-40B4-BE49-F238E27FC236}">
                    <a16:creationId xmlns:a16="http://schemas.microsoft.com/office/drawing/2014/main" id="{8FE13736-FD58-48AE-846B-69C275F5C8E6}"/>
                  </a:ext>
                </a:extLst>
              </p:cNvPr>
              <p:cNvSpPr txBox="1"/>
              <p:nvPr/>
            </p:nvSpPr>
            <p:spPr bwMode="auto">
              <a:xfrm>
                <a:off x="468313" y="1844675"/>
                <a:ext cx="8370887" cy="11525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limLow>
                        <m:limLowPr>
                          <m:ctrlPr>
                            <a:rPr lang="zh-CN" altLang="en-US" i="1">
                              <a:solidFill>
                                <a:srgbClr val="000000"/>
                              </a:solidFill>
                              <a:latin typeface="Cambria Math" panose="02040503050406030204" pitchFamily="18" charset="0"/>
                            </a:rPr>
                          </m:ctrlPr>
                        </m:limLowPr>
                        <m:e>
                          <m:groupChr>
                            <m:groupChrPr>
                              <m:chr m:val="⏟"/>
                              <m:ctrlPr>
                                <a:rPr lang="zh-CN" altLang="en-US" i="1">
                                  <a:solidFill>
                                    <a:srgbClr val="000000"/>
                                  </a:solidFill>
                                  <a:latin typeface="Cambria Math" panose="02040503050406030204" pitchFamily="18" charset="0"/>
                                </a:rPr>
                              </m:ctrlPr>
                            </m:groupChr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m:t>
                                  </m:r>
                                </m:den>
                              </m:f>
                            </m:e>
                          </m:groupChr>
                        </m:e>
                        <m:lim>
                          <m:r>
                            <a:rPr lang="zh-CN" altLang="en-US" i="1">
                              <a:solidFill>
                                <a:srgbClr val="000000"/>
                              </a:solidFill>
                              <a:latin typeface="Cambria Math" panose="02040503050406030204" pitchFamily="18" charset="0"/>
                            </a:rPr>
                            <m:t>分组</m:t>
                          </m:r>
                          <m:r>
                            <a:rPr lang="zh-CN" altLang="en-US" i="1">
                              <a:solidFill>
                                <a:srgbClr val="000000"/>
                              </a:solidFill>
                              <a:latin typeface="Cambria Math" panose="02040503050406030204" pitchFamily="18" charset="0"/>
                            </a:rPr>
                            <m:t>1</m:t>
                          </m:r>
                        </m:lim>
                      </m:limLow>
                      <m:r>
                        <a:rPr lang="zh-CN" altLang="en-US" i="1">
                          <a:solidFill>
                            <a:srgbClr val="000000"/>
                          </a:solidFill>
                          <a:latin typeface="Cambria Math" panose="02040503050406030204" pitchFamily="18" charset="0"/>
                        </a:rPr>
                        <m:t>+</m:t>
                      </m:r>
                      <m:limLow>
                        <m:limLowPr>
                          <m:ctrlPr>
                            <a:rPr lang="zh-CN" altLang="en-US" i="1">
                              <a:solidFill>
                                <a:srgbClr val="000000"/>
                              </a:solidFill>
                              <a:latin typeface="Cambria Math" panose="02040503050406030204" pitchFamily="18" charset="0"/>
                            </a:rPr>
                          </m:ctrlPr>
                        </m:limLowPr>
                        <m:e>
                          <m:groupChr>
                            <m:groupChrPr>
                              <m:chr m:val="⏟"/>
                              <m:ctrlPr>
                                <a:rPr lang="zh-CN" altLang="en-US" i="1">
                                  <a:solidFill>
                                    <a:srgbClr val="000000"/>
                                  </a:solidFill>
                                  <a:latin typeface="Cambria Math" panose="02040503050406030204" pitchFamily="18" charset="0"/>
                                </a:rPr>
                              </m:ctrlPr>
                            </m:groupChr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e>
                          </m:groupChr>
                        </m:e>
                        <m:lim>
                          <m:r>
                            <a:rPr lang="zh-CN" altLang="en-US" i="1">
                              <a:solidFill>
                                <a:srgbClr val="000000"/>
                              </a:solidFill>
                              <a:latin typeface="Cambria Math" panose="02040503050406030204" pitchFamily="18" charset="0"/>
                            </a:rPr>
                            <m:t>分组</m:t>
                          </m:r>
                          <m:r>
                            <a:rPr lang="zh-CN" altLang="en-US" i="1">
                              <a:solidFill>
                                <a:srgbClr val="000000"/>
                              </a:solidFill>
                              <a:latin typeface="Cambria Math" panose="02040503050406030204" pitchFamily="18" charset="0"/>
                            </a:rPr>
                            <m:t>2</m:t>
                          </m:r>
                        </m:lim>
                      </m:limLow>
                      <m:r>
                        <a:rPr lang="zh-CN" altLang="en-US" i="1">
                          <a:solidFill>
                            <a:srgbClr val="000000"/>
                          </a:solidFill>
                          <a:latin typeface="Cambria Math" panose="02040503050406030204" pitchFamily="18" charset="0"/>
                        </a:rPr>
                        <m:t>+</m:t>
                      </m:r>
                      <m:limLow>
                        <m:limLowPr>
                          <m:ctrlPr>
                            <a:rPr lang="zh-CN" altLang="en-US" i="1">
                              <a:solidFill>
                                <a:srgbClr val="000000"/>
                              </a:solidFill>
                              <a:latin typeface="Cambria Math" panose="02040503050406030204" pitchFamily="18" charset="0"/>
                            </a:rPr>
                          </m:ctrlPr>
                        </m:limLowPr>
                        <m:e>
                          <m:groupChr>
                            <m:groupChrPr>
                              <m:chr m:val="⏟"/>
                              <m:ctrlPr>
                                <a:rPr lang="zh-CN" altLang="en-US" i="1">
                                  <a:solidFill>
                                    <a:srgbClr val="000000"/>
                                  </a:solidFill>
                                  <a:latin typeface="Cambria Math" panose="02040503050406030204" pitchFamily="18" charset="0"/>
                                </a:rPr>
                              </m:ctrlPr>
                            </m:groupChr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5</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6</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7</m:t>
                                  </m:r>
                                </m:den>
                              </m:f>
                            </m:e>
                          </m:groupChr>
                        </m:e>
                        <m:lim>
                          <m:r>
                            <a:rPr lang="zh-CN" altLang="en-US" i="1">
                              <a:solidFill>
                                <a:srgbClr val="000000"/>
                              </a:solidFill>
                              <a:latin typeface="Cambria Math" panose="02040503050406030204" pitchFamily="18" charset="0"/>
                            </a:rPr>
                            <m:t>分组</m:t>
                          </m:r>
                          <m:r>
                            <a:rPr lang="zh-CN" altLang="en-US" i="1">
                              <a:solidFill>
                                <a:srgbClr val="000000"/>
                              </a:solidFill>
                              <a:latin typeface="Cambria Math" panose="02040503050406030204" pitchFamily="18" charset="0"/>
                            </a:rPr>
                            <m:t>3</m:t>
                          </m:r>
                        </m:lim>
                      </m:limLow>
                      <m:r>
                        <a:rPr lang="zh-CN" altLang="en-US" i="1">
                          <a:solidFill>
                            <a:srgbClr val="000000"/>
                          </a:solidFill>
                          <a:latin typeface="Cambria Math" panose="02040503050406030204" pitchFamily="18" charset="0"/>
                        </a:rPr>
                        <m:t>+</m:t>
                      </m:r>
                      <m:limLow>
                        <m:limLowPr>
                          <m:ctrlPr>
                            <a:rPr lang="zh-CN" altLang="en-US" i="1">
                              <a:solidFill>
                                <a:srgbClr val="000000"/>
                              </a:solidFill>
                              <a:latin typeface="Cambria Math" panose="02040503050406030204" pitchFamily="18" charset="0"/>
                            </a:rPr>
                          </m:ctrlPr>
                        </m:limLowPr>
                        <m:e>
                          <m:groupChr>
                            <m:groupChrPr>
                              <m:chr m:val="⏟"/>
                              <m:ctrlPr>
                                <a:rPr lang="zh-CN" altLang="en-US" i="1">
                                  <a:solidFill>
                                    <a:srgbClr val="000000"/>
                                  </a:solidFill>
                                  <a:latin typeface="Cambria Math" panose="02040503050406030204" pitchFamily="18" charset="0"/>
                                </a:rPr>
                              </m:ctrlPr>
                            </m:groupChr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8</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9</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10</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11</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13</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14</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15</m:t>
                                  </m:r>
                                </m:den>
                              </m:f>
                            </m:e>
                          </m:groupChr>
                        </m:e>
                        <m:lim>
                          <m:r>
                            <a:rPr lang="zh-CN" altLang="en-US" i="1">
                              <a:solidFill>
                                <a:srgbClr val="000000"/>
                              </a:solidFill>
                              <a:latin typeface="Cambria Math" panose="02040503050406030204" pitchFamily="18" charset="0"/>
                            </a:rPr>
                            <m:t>分组</m:t>
                          </m:r>
                          <m:r>
                            <a:rPr lang="zh-CN" altLang="en-US" i="1">
                              <a:solidFill>
                                <a:srgbClr val="000000"/>
                              </a:solidFill>
                              <a:latin typeface="Cambria Math" panose="02040503050406030204" pitchFamily="18" charset="0"/>
                            </a:rPr>
                            <m:t>4</m:t>
                          </m:r>
                        </m:lim>
                      </m:limLow>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3074" name="Object 2">
                <a:extLst>
                  <a:ext uri="{FF2B5EF4-FFF2-40B4-BE49-F238E27FC236}">
                    <a16:creationId xmlns:a16="http://schemas.microsoft.com/office/drawing/2014/main" id="{8FE13736-FD58-48AE-846B-69C275F5C8E6}"/>
                  </a:ext>
                </a:extLst>
              </p:cNvPr>
              <p:cNvSpPr txBox="1">
                <a:spLocks noRot="1" noChangeAspect="1" noMove="1" noResize="1" noEditPoints="1" noAdjustHandles="1" noChangeArrowheads="1" noChangeShapeType="1" noTextEdit="1"/>
              </p:cNvSpPr>
              <p:nvPr/>
            </p:nvSpPr>
            <p:spPr bwMode="auto">
              <a:xfrm>
                <a:off x="468313" y="1844675"/>
                <a:ext cx="8370887" cy="115252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5" name="Object 3">
                <a:extLst>
                  <a:ext uri="{FF2B5EF4-FFF2-40B4-BE49-F238E27FC236}">
                    <a16:creationId xmlns:a16="http://schemas.microsoft.com/office/drawing/2014/main" id="{B63AF0FA-A1E7-48E3-8AB5-802A2E004094}"/>
                  </a:ext>
                </a:extLst>
              </p:cNvPr>
              <p:cNvSpPr txBox="1"/>
              <p:nvPr/>
            </p:nvSpPr>
            <p:spPr bwMode="auto">
              <a:xfrm>
                <a:off x="3779838" y="4221163"/>
                <a:ext cx="1231900" cy="5032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3075" name="Object 3">
                <a:extLst>
                  <a:ext uri="{FF2B5EF4-FFF2-40B4-BE49-F238E27FC236}">
                    <a16:creationId xmlns:a16="http://schemas.microsoft.com/office/drawing/2014/main" id="{B63AF0FA-A1E7-48E3-8AB5-802A2E004094}"/>
                  </a:ext>
                </a:extLst>
              </p:cNvPr>
              <p:cNvSpPr txBox="1">
                <a:spLocks noRot="1" noChangeAspect="1" noMove="1" noResize="1" noEditPoints="1" noAdjustHandles="1" noChangeArrowheads="1" noChangeShapeType="1" noTextEdit="1"/>
              </p:cNvSpPr>
              <p:nvPr/>
            </p:nvSpPr>
            <p:spPr bwMode="auto">
              <a:xfrm>
                <a:off x="3779838" y="4221163"/>
                <a:ext cx="1231900" cy="5032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6" name="Object 4">
                <a:extLst>
                  <a:ext uri="{FF2B5EF4-FFF2-40B4-BE49-F238E27FC236}">
                    <a16:creationId xmlns:a16="http://schemas.microsoft.com/office/drawing/2014/main" id="{D2F77FE3-0C5C-4297-BFE0-88C6476D5AC4}"/>
                  </a:ext>
                </a:extLst>
              </p:cNvPr>
              <p:cNvSpPr txBox="1"/>
              <p:nvPr/>
            </p:nvSpPr>
            <p:spPr bwMode="auto">
              <a:xfrm>
                <a:off x="2916238" y="5299075"/>
                <a:ext cx="3248025" cy="8667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d>
                            <m:dPr>
                              <m:begChr m:val="⌊"/>
                              <m:endChr m:val="⌋"/>
                              <m:ctrlPr>
                                <a:rPr lang="zh-CN" altLang="en-US" i="1">
                                  <a:solidFill>
                                    <a:srgbClr val="000000"/>
                                  </a:solidFill>
                                  <a:latin typeface="Cambria Math" panose="02040503050406030204" pitchFamily="18" charset="0"/>
                                </a:rPr>
                              </m:ctrlPr>
                            </m:dPr>
                            <m:e>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lg</m:t>
                                  </m:r>
                                </m:fName>
                                <m:e>
                                  <m:r>
                                    <a:rPr lang="zh-CN" altLang="en-US" i="1">
                                      <a:solidFill>
                                        <a:srgbClr val="000000"/>
                                      </a:solidFill>
                                      <a:latin typeface="Cambria Math" panose="02040503050406030204" pitchFamily="18" charset="0"/>
                                    </a:rPr>
                                    <m:t>𝑛</m:t>
                                  </m:r>
                                </m:e>
                              </m:func>
                            </m:e>
                          </m:d>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lg</m:t>
                          </m:r>
                        </m:fName>
                        <m:e>
                          <m:r>
                            <a:rPr lang="zh-CN" altLang="en-US" i="1">
                              <a:solidFill>
                                <a:srgbClr val="000000"/>
                              </a:solidFill>
                              <a:latin typeface="Cambria Math" panose="02040503050406030204" pitchFamily="18" charset="0"/>
                            </a:rPr>
                            <m:t>𝑛</m:t>
                          </m:r>
                        </m:e>
                      </m:func>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3076" name="Object 4">
                <a:extLst>
                  <a:ext uri="{FF2B5EF4-FFF2-40B4-BE49-F238E27FC236}">
                    <a16:creationId xmlns:a16="http://schemas.microsoft.com/office/drawing/2014/main" id="{D2F77FE3-0C5C-4297-BFE0-88C6476D5AC4}"/>
                  </a:ext>
                </a:extLst>
              </p:cNvPr>
              <p:cNvSpPr txBox="1">
                <a:spLocks noRot="1" noChangeAspect="1" noMove="1" noResize="1" noEditPoints="1" noAdjustHandles="1" noChangeArrowheads="1" noChangeShapeType="1" noTextEdit="1"/>
              </p:cNvSpPr>
              <p:nvPr/>
            </p:nvSpPr>
            <p:spPr bwMode="auto">
              <a:xfrm>
                <a:off x="2916238" y="5299075"/>
                <a:ext cx="3248025" cy="866775"/>
              </a:xfrm>
              <a:prstGeom prst="rect">
                <a:avLst/>
              </a:prstGeom>
              <a:blipFill>
                <a:blip r:embed="rId5"/>
                <a:stretch>
                  <a:fillRect/>
                </a:stretch>
              </a:blipFill>
            </p:spPr>
            <p:txBody>
              <a:bodyPr/>
              <a:lstStyle/>
              <a:p>
                <a:r>
                  <a:rPr lang="zh-CN" altLang="en-US">
                    <a:noFill/>
                  </a:rPr>
                  <a:t> </a:t>
                </a:r>
              </a:p>
            </p:txBody>
          </p:sp>
        </mc:Fallback>
      </mc:AlternateContent>
      <p:sp>
        <p:nvSpPr>
          <p:cNvPr id="9" name="圆角矩形 8">
            <a:extLst>
              <a:ext uri="{FF2B5EF4-FFF2-40B4-BE49-F238E27FC236}">
                <a16:creationId xmlns:a16="http://schemas.microsoft.com/office/drawing/2014/main" id="{148962AF-F397-4C2F-AF8F-BB0161A0A68C}"/>
              </a:ext>
            </a:extLst>
          </p:cNvPr>
          <p:cNvSpPr/>
          <p:nvPr/>
        </p:nvSpPr>
        <p:spPr>
          <a:xfrm>
            <a:off x="6227763" y="5300663"/>
            <a:ext cx="2665412" cy="865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600">
                <a:solidFill>
                  <a:srgbClr val="FFFF00"/>
                </a:solidFill>
                <a:latin typeface="楷体" pitchFamily="49" charset="-122"/>
                <a:ea typeface="楷体" pitchFamily="49" charset="-122"/>
              </a:rPr>
              <a:t>收敛非常慢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7B3DFC6-2E0A-40DE-8E96-A19E62074472}"/>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F2FFF9BB-97DA-4847-81F3-6382C57F79EA}"/>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A5C3712D-C02A-4403-A58E-82B51EC7FA1E}" type="slidenum">
              <a:rPr lang="en-US" altLang="zh-CN">
                <a:solidFill>
                  <a:srgbClr val="898989"/>
                </a:solidFill>
              </a:rPr>
              <a:pPr algn="ctr"/>
              <a:t>12</a:t>
            </a:fld>
            <a:endParaRPr lang="en-US" altLang="zh-CN">
              <a:solidFill>
                <a:srgbClr val="898989"/>
              </a:solidFill>
            </a:endParaRPr>
          </a:p>
        </p:txBody>
      </p:sp>
      <p:sp>
        <p:nvSpPr>
          <p:cNvPr id="4103" name="Rectangle 2">
            <a:extLst>
              <a:ext uri="{FF2B5EF4-FFF2-40B4-BE49-F238E27FC236}">
                <a16:creationId xmlns:a16="http://schemas.microsoft.com/office/drawing/2014/main" id="{542FD61C-ACE5-40DA-AD5C-535B01E160C9}"/>
              </a:ext>
            </a:extLst>
          </p:cNvPr>
          <p:cNvSpPr>
            <a:spLocks noGrp="1" noChangeArrowheads="1"/>
          </p:cNvSpPr>
          <p:nvPr>
            <p:ph type="title"/>
          </p:nvPr>
        </p:nvSpPr>
        <p:spPr/>
        <p:txBody>
          <a:bodyPr/>
          <a:lstStyle/>
          <a:p>
            <a:r>
              <a:rPr lang="zh-CN" altLang="en-US">
                <a:ea typeface="华文楷体" panose="02010600040101010101" pitchFamily="2" charset="-122"/>
              </a:rPr>
              <a:t>调和数的发散性</a:t>
            </a:r>
            <a:r>
              <a:rPr lang="en-US" altLang="zh-CN">
                <a:ea typeface="华文楷体" panose="02010600040101010101" pitchFamily="2" charset="-122"/>
              </a:rPr>
              <a:t>—</a:t>
            </a:r>
            <a:r>
              <a:rPr lang="zh-CN" altLang="en-US">
                <a:ea typeface="华文楷体" panose="02010600040101010101" pitchFamily="2" charset="-122"/>
              </a:rPr>
              <a:t>积分近似法</a:t>
            </a:r>
          </a:p>
        </p:txBody>
      </p:sp>
      <p:sp>
        <p:nvSpPr>
          <p:cNvPr id="171011" name="Rectangle 3">
            <a:extLst>
              <a:ext uri="{FF2B5EF4-FFF2-40B4-BE49-F238E27FC236}">
                <a16:creationId xmlns:a16="http://schemas.microsoft.com/office/drawing/2014/main" id="{04F07326-E5C9-4AC8-8585-AECA2986C25D}"/>
              </a:ext>
            </a:extLst>
          </p:cNvPr>
          <p:cNvSpPr>
            <a:spLocks noGrp="1" noChangeArrowheads="1"/>
          </p:cNvSpPr>
          <p:nvPr>
            <p:ph type="body" idx="1"/>
          </p:nvPr>
        </p:nvSpPr>
        <p:spPr>
          <a:xfrm>
            <a:off x="457200" y="1196975"/>
            <a:ext cx="8229600" cy="5111750"/>
          </a:xfrm>
        </p:spPr>
        <p:txBody>
          <a:bodyPr rtlCol="0">
            <a:normAutofit/>
          </a:bodyPr>
          <a:lstStyle/>
          <a:p>
            <a:pPr fontAlgn="auto">
              <a:spcAft>
                <a:spcPts val="0"/>
              </a:spcAft>
              <a:defRPr/>
            </a:pPr>
            <a:r>
              <a:rPr lang="zh-CN" altLang="en-US" sz="2800">
                <a:latin typeface="+mj-lt"/>
                <a:ea typeface="华文楷体" pitchFamily="2" charset="-122"/>
              </a:rPr>
              <a:t>回忆在</a:t>
            </a:r>
            <a:r>
              <a:rPr lang="en-US" altLang="zh-CN" sz="2800">
                <a:latin typeface="+mj-lt"/>
                <a:ea typeface="华文楷体" pitchFamily="2" charset="-122"/>
              </a:rPr>
              <a:t>Chap. 2</a:t>
            </a:r>
            <a:r>
              <a:rPr lang="zh-CN" altLang="en-US" sz="2800">
                <a:latin typeface="+mj-lt"/>
                <a:ea typeface="华文楷体" pitchFamily="2" charset="-122"/>
              </a:rPr>
              <a:t>中，我们学到调和数</a:t>
            </a:r>
            <a:r>
              <a:rPr lang="en-US" altLang="zh-CN" sz="2800" i="1">
                <a:latin typeface="+mj-lt"/>
                <a:ea typeface="华文楷体" pitchFamily="2" charset="-122"/>
              </a:rPr>
              <a:t>H</a:t>
            </a:r>
            <a:r>
              <a:rPr lang="en-US" altLang="zh-CN" sz="2800" i="1" baseline="-25000">
                <a:latin typeface="+mj-lt"/>
                <a:ea typeface="华文楷体" pitchFamily="2" charset="-122"/>
              </a:rPr>
              <a:t>n</a:t>
            </a:r>
            <a:r>
              <a:rPr lang="zh-CN" altLang="en-US" sz="2800">
                <a:latin typeface="+mj-lt"/>
                <a:ea typeface="华文楷体" pitchFamily="2" charset="-122"/>
              </a:rPr>
              <a:t>是</a:t>
            </a:r>
            <a:r>
              <a:rPr lang="en-US" altLang="zh-CN" sz="2800">
                <a:latin typeface="+mj-lt"/>
                <a:ea typeface="华文楷体" pitchFamily="2" charset="-122"/>
              </a:rPr>
              <a:t>lnx</a:t>
            </a:r>
            <a:r>
              <a:rPr lang="zh-CN" altLang="en-US" sz="2800">
                <a:latin typeface="+mj-lt"/>
                <a:ea typeface="华文楷体" pitchFamily="2" charset="-122"/>
              </a:rPr>
              <a:t>在离散空间的对应，能否用</a:t>
            </a:r>
            <a:r>
              <a:rPr lang="en-US" altLang="zh-CN" sz="2800">
                <a:latin typeface="+mj-lt"/>
                <a:ea typeface="华文楷体" pitchFamily="2" charset="-122"/>
              </a:rPr>
              <a:t>lnx</a:t>
            </a:r>
            <a:r>
              <a:rPr lang="zh-CN" altLang="en-US" sz="2800">
                <a:latin typeface="+mj-lt"/>
                <a:ea typeface="华文楷体" pitchFamily="2" charset="-122"/>
              </a:rPr>
              <a:t>来分析</a:t>
            </a:r>
            <a:r>
              <a:rPr lang="en-US" altLang="zh-CN" sz="2800" i="1">
                <a:latin typeface="+mj-lt"/>
                <a:ea typeface="华文楷体" pitchFamily="2" charset="-122"/>
              </a:rPr>
              <a:t>H</a:t>
            </a:r>
            <a:r>
              <a:rPr lang="en-US" altLang="zh-CN" sz="2800" i="1" baseline="-25000">
                <a:latin typeface="+mj-lt"/>
                <a:ea typeface="华文楷体" pitchFamily="2" charset="-122"/>
              </a:rPr>
              <a:t>n</a:t>
            </a:r>
            <a:r>
              <a:rPr lang="zh-CN" altLang="en-US" sz="2800">
                <a:latin typeface="+mj-lt"/>
                <a:ea typeface="华文楷体" pitchFamily="2" charset="-122"/>
              </a:rPr>
              <a:t>的变化趋势呢？</a:t>
            </a:r>
            <a:endParaRPr lang="en-US" altLang="zh-CN" sz="2800">
              <a:latin typeface="+mj-lt"/>
              <a:ea typeface="华文楷体" pitchFamily="2" charset="-122"/>
            </a:endParaRPr>
          </a:p>
          <a:p>
            <a:pPr fontAlgn="auto">
              <a:spcAft>
                <a:spcPts val="0"/>
              </a:spcAft>
              <a:buFont typeface="Arial" panose="020B0604020202020204" pitchFamily="34" charset="0"/>
              <a:buNone/>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p:txBody>
      </p:sp>
      <p:pic>
        <p:nvPicPr>
          <p:cNvPr id="4105" name="Picture 7">
            <a:extLst>
              <a:ext uri="{FF2B5EF4-FFF2-40B4-BE49-F238E27FC236}">
                <a16:creationId xmlns:a16="http://schemas.microsoft.com/office/drawing/2014/main" id="{86D132D0-DD47-4BB5-8C10-4AAC1E28C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175125"/>
            <a:ext cx="41751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8">
            <a:extLst>
              <a:ext uri="{FF2B5EF4-FFF2-40B4-BE49-F238E27FC236}">
                <a16:creationId xmlns:a16="http://schemas.microsoft.com/office/drawing/2014/main" id="{EF132E44-339F-4654-883B-DF8A78455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060575"/>
            <a:ext cx="4141787"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099" name="Object 6">
                <a:extLst>
                  <a:ext uri="{FF2B5EF4-FFF2-40B4-BE49-F238E27FC236}">
                    <a16:creationId xmlns:a16="http://schemas.microsoft.com/office/drawing/2014/main" id="{BFEB5134-C8ED-439E-84DB-FD8003ECEF13}"/>
                  </a:ext>
                </a:extLst>
              </p:cNvPr>
              <p:cNvSpPr txBox="1"/>
              <p:nvPr/>
            </p:nvSpPr>
            <p:spPr bwMode="auto">
              <a:xfrm>
                <a:off x="2268538" y="4652963"/>
                <a:ext cx="3692525" cy="720725"/>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𝑘</m:t>
                              </m:r>
                            </m:den>
                          </m:f>
                        </m:e>
                      </m:nary>
                      <m:r>
                        <a:rPr lang="zh-CN" altLang="en-US" i="1">
                          <a:solidFill>
                            <a:srgbClr val="000000"/>
                          </a:solidFill>
                          <a:latin typeface="Cambria Math" panose="02040503050406030204" pitchFamily="18" charset="0"/>
                        </a:rPr>
                        <m:t>&lt;1+</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𝑑𝑥</m:t>
                              </m:r>
                            </m:num>
                            <m:den>
                              <m:r>
                                <a:rPr lang="zh-CN" altLang="en-US" i="1">
                                  <a:solidFill>
                                    <a:srgbClr val="000000"/>
                                  </a:solidFill>
                                  <a:latin typeface="Cambria Math" panose="02040503050406030204" pitchFamily="18" charset="0"/>
                                </a:rPr>
                                <m:t>𝑥</m:t>
                              </m:r>
                            </m:den>
                          </m:f>
                        </m:e>
                      </m:nary>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𝑛</m:t>
                          </m:r>
                        </m:e>
                      </m:func>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4099" name="Object 6">
                <a:extLst>
                  <a:ext uri="{FF2B5EF4-FFF2-40B4-BE49-F238E27FC236}">
                    <a16:creationId xmlns:a16="http://schemas.microsoft.com/office/drawing/2014/main" id="{BFEB5134-C8ED-439E-84DB-FD8003ECEF13}"/>
                  </a:ext>
                </a:extLst>
              </p:cNvPr>
              <p:cNvSpPr txBox="1">
                <a:spLocks noRot="1" noChangeAspect="1" noMove="1" noResize="1" noEditPoints="1" noAdjustHandles="1" noChangeArrowheads="1" noChangeShapeType="1" noTextEdit="1"/>
              </p:cNvSpPr>
              <p:nvPr/>
            </p:nvSpPr>
            <p:spPr bwMode="auto">
              <a:xfrm>
                <a:off x="2268538" y="4652963"/>
                <a:ext cx="3692525" cy="7207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98" name="Object 5">
                <a:extLst>
                  <a:ext uri="{FF2B5EF4-FFF2-40B4-BE49-F238E27FC236}">
                    <a16:creationId xmlns:a16="http://schemas.microsoft.com/office/drawing/2014/main" id="{1305A36B-9312-4704-B442-3C5947131083}"/>
                  </a:ext>
                </a:extLst>
              </p:cNvPr>
              <p:cNvSpPr txBox="1"/>
              <p:nvPr/>
            </p:nvSpPr>
            <p:spPr bwMode="auto">
              <a:xfrm>
                <a:off x="2339975" y="2492375"/>
                <a:ext cx="3321050" cy="792163"/>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𝑛</m:t>
                          </m:r>
                        </m:e>
                      </m:func>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𝑑𝑥</m:t>
                              </m:r>
                            </m:num>
                            <m:den>
                              <m:r>
                                <a:rPr lang="zh-CN" altLang="en-US" i="1">
                                  <a:solidFill>
                                    <a:srgbClr val="000000"/>
                                  </a:solidFill>
                                  <a:latin typeface="Cambria Math" panose="02040503050406030204" pitchFamily="18" charset="0"/>
                                </a:rPr>
                                <m:t>𝑥</m:t>
                              </m:r>
                            </m:den>
                          </m:f>
                        </m:e>
                      </m:nary>
                      <m:r>
                        <a:rPr lang="zh-CN" altLang="en-US" i="1">
                          <a:solidFill>
                            <a:srgbClr val="000000"/>
                          </a:solidFill>
                          <a:latin typeface="Cambria Math" panose="02040503050406030204" pitchFamily="18" charset="0"/>
                        </a:rPr>
                        <m:t>&lt;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𝑘</m:t>
                              </m:r>
                            </m:den>
                          </m:f>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e>
                      </m:nary>
                    </m:oMath>
                  </m:oMathPara>
                </a14:m>
                <a:endParaRPr lang="zh-CN" altLang="en-US"/>
              </a:p>
            </p:txBody>
          </p:sp>
        </mc:Choice>
        <mc:Fallback xmlns="">
          <p:sp>
            <p:nvSpPr>
              <p:cNvPr id="4098" name="Object 5">
                <a:extLst>
                  <a:ext uri="{FF2B5EF4-FFF2-40B4-BE49-F238E27FC236}">
                    <a16:creationId xmlns:a16="http://schemas.microsoft.com/office/drawing/2014/main" id="{1305A36B-9312-4704-B442-3C5947131083}"/>
                  </a:ext>
                </a:extLst>
              </p:cNvPr>
              <p:cNvSpPr txBox="1">
                <a:spLocks noRot="1" noChangeAspect="1" noMove="1" noResize="1" noEditPoints="1" noAdjustHandles="1" noChangeArrowheads="1" noChangeShapeType="1" noTextEdit="1"/>
              </p:cNvSpPr>
              <p:nvPr/>
            </p:nvSpPr>
            <p:spPr bwMode="auto">
              <a:xfrm>
                <a:off x="2339975" y="2492375"/>
                <a:ext cx="3321050" cy="79216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00" name="Object 9">
                <a:extLst>
                  <a:ext uri="{FF2B5EF4-FFF2-40B4-BE49-F238E27FC236}">
                    <a16:creationId xmlns:a16="http://schemas.microsoft.com/office/drawing/2014/main" id="{458915E5-BE16-4431-8517-8A60BF35EC32}"/>
                  </a:ext>
                </a:extLst>
              </p:cNvPr>
              <p:cNvSpPr txBox="1"/>
              <p:nvPr/>
            </p:nvSpPr>
            <p:spPr bwMode="auto">
              <a:xfrm>
                <a:off x="6588125" y="3716338"/>
                <a:ext cx="2324100" cy="4603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𝑛</m:t>
                          </m:r>
                        </m:e>
                      </m:func>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&lt;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𝑛</m:t>
                          </m:r>
                        </m:e>
                      </m:func>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4100" name="Object 9">
                <a:extLst>
                  <a:ext uri="{FF2B5EF4-FFF2-40B4-BE49-F238E27FC236}">
                    <a16:creationId xmlns:a16="http://schemas.microsoft.com/office/drawing/2014/main" id="{458915E5-BE16-4431-8517-8A60BF35EC32}"/>
                  </a:ext>
                </a:extLst>
              </p:cNvPr>
              <p:cNvSpPr txBox="1">
                <a:spLocks noRot="1" noChangeAspect="1" noMove="1" noResize="1" noEditPoints="1" noAdjustHandles="1" noChangeArrowheads="1" noChangeShapeType="1" noTextEdit="1"/>
              </p:cNvSpPr>
              <p:nvPr/>
            </p:nvSpPr>
            <p:spPr bwMode="auto">
              <a:xfrm>
                <a:off x="6588125" y="3716338"/>
                <a:ext cx="2324100" cy="460375"/>
              </a:xfrm>
              <a:prstGeom prst="rect">
                <a:avLst/>
              </a:prstGeom>
              <a:blipFill>
                <a:blip r:embed="rId7"/>
                <a:stretch>
                  <a:fillRect/>
                </a:stretch>
              </a:blipFill>
            </p:spPr>
            <p:txBody>
              <a:bodyPr/>
              <a:lstStyle/>
              <a:p>
                <a:r>
                  <a:rPr lang="zh-CN" altLang="en-US">
                    <a:noFill/>
                  </a:rPr>
                  <a:t> </a:t>
                </a:r>
              </a:p>
            </p:txBody>
          </p:sp>
        </mc:Fallback>
      </mc:AlternateContent>
      <p:sp>
        <p:nvSpPr>
          <p:cNvPr id="14" name="右大括号 13">
            <a:extLst>
              <a:ext uri="{FF2B5EF4-FFF2-40B4-BE49-F238E27FC236}">
                <a16:creationId xmlns:a16="http://schemas.microsoft.com/office/drawing/2014/main" id="{912747C6-8178-4E62-8B7F-69A075E7BC8B}"/>
              </a:ext>
            </a:extLst>
          </p:cNvPr>
          <p:cNvSpPr/>
          <p:nvPr/>
        </p:nvSpPr>
        <p:spPr>
          <a:xfrm>
            <a:off x="5940425" y="2852738"/>
            <a:ext cx="576263" cy="2160587"/>
          </a:xfrm>
          <a:prstGeom prst="rightBrace">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32F9D92-9FB3-4011-B0B3-5BDE2A52302D}"/>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30F889BB-ADD0-4E87-9B6C-31FEC87C999D}"/>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7D044668-7CB7-4031-8C9F-D8F60B8336AF}" type="slidenum">
              <a:rPr lang="en-US" altLang="zh-CN">
                <a:solidFill>
                  <a:srgbClr val="898989"/>
                </a:solidFill>
              </a:rPr>
              <a:pPr algn="ctr"/>
              <a:t>13</a:t>
            </a:fld>
            <a:endParaRPr lang="en-US" altLang="zh-CN">
              <a:solidFill>
                <a:srgbClr val="898989"/>
              </a:solidFill>
            </a:endParaRPr>
          </a:p>
        </p:txBody>
      </p:sp>
      <p:sp>
        <p:nvSpPr>
          <p:cNvPr id="5127" name="Rectangle 2">
            <a:extLst>
              <a:ext uri="{FF2B5EF4-FFF2-40B4-BE49-F238E27FC236}">
                <a16:creationId xmlns:a16="http://schemas.microsoft.com/office/drawing/2014/main" id="{62364E32-D013-4ECD-8C09-87B74F8BD537}"/>
              </a:ext>
            </a:extLst>
          </p:cNvPr>
          <p:cNvSpPr>
            <a:spLocks noGrp="1" noChangeArrowheads="1"/>
          </p:cNvSpPr>
          <p:nvPr>
            <p:ph type="title"/>
          </p:nvPr>
        </p:nvSpPr>
        <p:spPr/>
        <p:txBody>
          <a:bodyPr/>
          <a:lstStyle/>
          <a:p>
            <a:r>
              <a:rPr lang="zh-CN" altLang="en-US">
                <a:ea typeface="华文楷体" panose="02010600040101010101" pitchFamily="2" charset="-122"/>
              </a:rPr>
              <a:t>更精确的调和数分析</a:t>
            </a:r>
            <a:r>
              <a:rPr lang="en-US" altLang="zh-CN">
                <a:ea typeface="华文楷体" panose="02010600040101010101" pitchFamily="2" charset="-122"/>
              </a:rPr>
              <a:t>—</a:t>
            </a:r>
            <a:r>
              <a:rPr lang="zh-CN" altLang="en-US">
                <a:ea typeface="华文楷体" panose="02010600040101010101" pitchFamily="2" charset="-122"/>
              </a:rPr>
              <a:t>欧拉方法</a:t>
            </a:r>
          </a:p>
        </p:txBody>
      </p:sp>
      <p:sp>
        <p:nvSpPr>
          <p:cNvPr id="171011" name="Rectangle 3">
            <a:extLst>
              <a:ext uri="{FF2B5EF4-FFF2-40B4-BE49-F238E27FC236}">
                <a16:creationId xmlns:a16="http://schemas.microsoft.com/office/drawing/2014/main" id="{DFB7E9FB-B65D-4C4F-A001-D81320D5027D}"/>
              </a:ext>
            </a:extLst>
          </p:cNvPr>
          <p:cNvSpPr>
            <a:spLocks noGrp="1" noChangeArrowheads="1"/>
          </p:cNvSpPr>
          <p:nvPr>
            <p:ph type="body" idx="1"/>
          </p:nvPr>
        </p:nvSpPr>
        <p:spPr>
          <a:xfrm>
            <a:off x="457200" y="1600200"/>
            <a:ext cx="8229600" cy="4708525"/>
          </a:xfrm>
        </p:spPr>
        <p:txBody>
          <a:bodyPr rtlCol="0">
            <a:normAutofit/>
          </a:bodyPr>
          <a:lstStyle/>
          <a:p>
            <a:pPr fontAlgn="auto">
              <a:spcAft>
                <a:spcPts val="0"/>
              </a:spcAft>
              <a:defRPr/>
            </a:pPr>
            <a:r>
              <a:rPr lang="zh-CN" altLang="en-US" sz="2800">
                <a:latin typeface="+mj-lt"/>
                <a:ea typeface="华文楷体" pitchFamily="2" charset="-122"/>
              </a:rPr>
              <a:t>首先引入调和数的推广形式</a:t>
            </a:r>
            <a:r>
              <a:rPr lang="en-US" altLang="zh-CN" sz="2800">
                <a:latin typeface="+mj-lt"/>
                <a:ea typeface="华文楷体" pitchFamily="2" charset="-122"/>
              </a:rPr>
              <a:t>——r</a:t>
            </a:r>
            <a:r>
              <a:rPr lang="zh-CN" altLang="en-US" sz="2800">
                <a:latin typeface="+mj-lt"/>
                <a:ea typeface="华文楷体" pitchFamily="2" charset="-122"/>
              </a:rPr>
              <a:t>阶调和数</a:t>
            </a: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r>
              <a:rPr lang="zh-CN" altLang="en-US" sz="2800">
                <a:latin typeface="+mj-lt"/>
                <a:ea typeface="华文楷体" pitchFamily="2" charset="-122"/>
              </a:rPr>
              <a:t>例如</a:t>
            </a:r>
            <a:r>
              <a:rPr lang="en-US" altLang="zh-CN" sz="2800">
                <a:latin typeface="+mj-lt"/>
                <a:ea typeface="华文楷体" pitchFamily="2" charset="-122"/>
              </a:rPr>
              <a:t>2</a:t>
            </a:r>
            <a:r>
              <a:rPr lang="zh-CN" altLang="en-US" sz="2800">
                <a:latin typeface="+mj-lt"/>
                <a:ea typeface="华文楷体" pitchFamily="2" charset="-122"/>
              </a:rPr>
              <a:t>阶调和数为</a:t>
            </a: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r>
              <a:rPr lang="zh-CN" altLang="en-US" sz="2800">
                <a:latin typeface="+mj-lt"/>
                <a:ea typeface="华文楷体" pitchFamily="2" charset="-122"/>
              </a:rPr>
              <a:t>当</a:t>
            </a:r>
            <a:r>
              <a:rPr lang="en-US" altLang="zh-CN" sz="2800">
                <a:latin typeface="+mj-lt"/>
                <a:ea typeface="华文楷体" pitchFamily="2" charset="-122"/>
              </a:rPr>
              <a:t>r &gt; 1</a:t>
            </a:r>
            <a:r>
              <a:rPr lang="zh-CN" altLang="en-US" sz="2800">
                <a:latin typeface="+mj-lt"/>
                <a:ea typeface="华文楷体" pitchFamily="2" charset="-122"/>
              </a:rPr>
              <a:t>时，</a:t>
            </a:r>
            <a:r>
              <a:rPr lang="en-US" altLang="zh-CN" sz="2800">
                <a:latin typeface="+mj-lt"/>
                <a:ea typeface="华文楷体" pitchFamily="2" charset="-122"/>
              </a:rPr>
              <a:t>r</a:t>
            </a:r>
            <a:r>
              <a:rPr lang="zh-CN" altLang="en-US" sz="2800">
                <a:latin typeface="+mj-lt"/>
                <a:ea typeface="华文楷体" pitchFamily="2" charset="-122"/>
              </a:rPr>
              <a:t>阶调和数是收敛的，极限值记为黎曼</a:t>
            </a:r>
            <a:r>
              <a:rPr lang="el-GR" altLang="zh-CN" sz="2800">
                <a:latin typeface="Times New Roman" pitchFamily="18" charset="0"/>
                <a:ea typeface="华文楷体" pitchFamily="2" charset="-122"/>
                <a:cs typeface="Times New Roman" pitchFamily="18" charset="0"/>
              </a:rPr>
              <a:t>ζ</a:t>
            </a:r>
            <a:r>
              <a:rPr lang="zh-CN" altLang="en-US" sz="2800">
                <a:latin typeface="+mj-lt"/>
                <a:ea typeface="华文楷体" pitchFamily="2" charset="-122"/>
              </a:rPr>
              <a:t>函数：</a:t>
            </a:r>
            <a:endParaRPr lang="en-US" altLang="zh-CN" sz="2800" dirty="0">
              <a:latin typeface="+mj-lt"/>
              <a:ea typeface="华文楷体" pitchFamily="2" charset="-122"/>
            </a:endParaRPr>
          </a:p>
        </p:txBody>
      </p:sp>
      <mc:AlternateContent xmlns:mc="http://schemas.openxmlformats.org/markup-compatibility/2006" xmlns:a14="http://schemas.microsoft.com/office/drawing/2010/main">
        <mc:Choice Requires="a14">
          <p:sp>
            <p:nvSpPr>
              <p:cNvPr id="5122" name="Object 2">
                <a:extLst>
                  <a:ext uri="{FF2B5EF4-FFF2-40B4-BE49-F238E27FC236}">
                    <a16:creationId xmlns:a16="http://schemas.microsoft.com/office/drawing/2014/main" id="{3A76783F-262B-4AB8-8FF0-1BC5FB07594B}"/>
                  </a:ext>
                </a:extLst>
              </p:cNvPr>
              <p:cNvSpPr txBox="1"/>
              <p:nvPr/>
            </p:nvSpPr>
            <p:spPr bwMode="auto">
              <a:xfrm>
                <a:off x="3635375" y="2133600"/>
                <a:ext cx="1790700" cy="9350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𝑟</m:t>
                                  </m:r>
                                </m:sup>
                              </m:sSup>
                            </m:den>
                          </m:f>
                        </m:e>
                      </m:nary>
                    </m:oMath>
                  </m:oMathPara>
                </a14:m>
                <a:endParaRPr lang="zh-CN" altLang="en-US"/>
              </a:p>
            </p:txBody>
          </p:sp>
        </mc:Choice>
        <mc:Fallback xmlns="">
          <p:sp>
            <p:nvSpPr>
              <p:cNvPr id="5122" name="Object 2">
                <a:extLst>
                  <a:ext uri="{FF2B5EF4-FFF2-40B4-BE49-F238E27FC236}">
                    <a16:creationId xmlns:a16="http://schemas.microsoft.com/office/drawing/2014/main" id="{3A76783F-262B-4AB8-8FF0-1BC5FB07594B}"/>
                  </a:ext>
                </a:extLst>
              </p:cNvPr>
              <p:cNvSpPr txBox="1">
                <a:spLocks noRot="1" noChangeAspect="1" noMove="1" noResize="1" noEditPoints="1" noAdjustHandles="1" noChangeArrowheads="1" noChangeShapeType="1" noTextEdit="1"/>
              </p:cNvSpPr>
              <p:nvPr/>
            </p:nvSpPr>
            <p:spPr bwMode="auto">
              <a:xfrm>
                <a:off x="3635375" y="2133600"/>
                <a:ext cx="1790700" cy="9350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3" name="Object 3">
                <a:extLst>
                  <a:ext uri="{FF2B5EF4-FFF2-40B4-BE49-F238E27FC236}">
                    <a16:creationId xmlns:a16="http://schemas.microsoft.com/office/drawing/2014/main" id="{7C89DDF3-CAFA-4C8F-A8E4-3ECF8B39FBA4}"/>
                  </a:ext>
                </a:extLst>
              </p:cNvPr>
              <p:cNvSpPr txBox="1"/>
              <p:nvPr/>
            </p:nvSpPr>
            <p:spPr bwMode="auto">
              <a:xfrm>
                <a:off x="2809875" y="3757613"/>
                <a:ext cx="3443288" cy="85248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9</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𝑛</m:t>
                              </m:r>
                            </m:e>
                            <m:sup>
                              <m:r>
                                <a:rPr lang="zh-CN" altLang="en-US" i="1">
                                  <a:solidFill>
                                    <a:srgbClr val="000000"/>
                                  </a:solidFill>
                                  <a:latin typeface="Cambria Math" panose="02040503050406030204" pitchFamily="18" charset="0"/>
                                </a:rPr>
                                <m:t>2</m:t>
                              </m:r>
                            </m:sup>
                          </m:sSup>
                        </m:den>
                      </m:f>
                    </m:oMath>
                  </m:oMathPara>
                </a14:m>
                <a:endParaRPr lang="zh-CN" altLang="en-US"/>
              </a:p>
            </p:txBody>
          </p:sp>
        </mc:Choice>
        <mc:Fallback xmlns="">
          <p:sp>
            <p:nvSpPr>
              <p:cNvPr id="5123" name="Object 3">
                <a:extLst>
                  <a:ext uri="{FF2B5EF4-FFF2-40B4-BE49-F238E27FC236}">
                    <a16:creationId xmlns:a16="http://schemas.microsoft.com/office/drawing/2014/main" id="{7C89DDF3-CAFA-4C8F-A8E4-3ECF8B39FBA4}"/>
                  </a:ext>
                </a:extLst>
              </p:cNvPr>
              <p:cNvSpPr txBox="1">
                <a:spLocks noRot="1" noChangeAspect="1" noMove="1" noResize="1" noEditPoints="1" noAdjustHandles="1" noChangeArrowheads="1" noChangeShapeType="1" noTextEdit="1"/>
              </p:cNvSpPr>
              <p:nvPr/>
            </p:nvSpPr>
            <p:spPr bwMode="auto">
              <a:xfrm>
                <a:off x="2809875" y="3757613"/>
                <a:ext cx="3443288" cy="8524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4" name="Object 4">
                <a:extLst>
                  <a:ext uri="{FF2B5EF4-FFF2-40B4-BE49-F238E27FC236}">
                    <a16:creationId xmlns:a16="http://schemas.microsoft.com/office/drawing/2014/main" id="{5983FCA7-06AE-4BF1-B2FB-3C84FCF2A7B3}"/>
                  </a:ext>
                </a:extLst>
              </p:cNvPr>
              <p:cNvSpPr txBox="1"/>
              <p:nvPr/>
            </p:nvSpPr>
            <p:spPr bwMode="auto">
              <a:xfrm>
                <a:off x="3419475" y="5300663"/>
                <a:ext cx="2566988" cy="86518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𝜁</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m:t>
                          </m:r>
                        </m:sub>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𝑟</m:t>
                                  </m:r>
                                </m:sup>
                              </m:sSup>
                            </m:den>
                          </m:f>
                        </m:e>
                      </m:nary>
                    </m:oMath>
                  </m:oMathPara>
                </a14:m>
                <a:endParaRPr lang="zh-CN" altLang="en-US"/>
              </a:p>
            </p:txBody>
          </p:sp>
        </mc:Choice>
        <mc:Fallback xmlns="">
          <p:sp>
            <p:nvSpPr>
              <p:cNvPr id="5124" name="Object 4">
                <a:extLst>
                  <a:ext uri="{FF2B5EF4-FFF2-40B4-BE49-F238E27FC236}">
                    <a16:creationId xmlns:a16="http://schemas.microsoft.com/office/drawing/2014/main" id="{5983FCA7-06AE-4BF1-B2FB-3C84FCF2A7B3}"/>
                  </a:ext>
                </a:extLst>
              </p:cNvPr>
              <p:cNvSpPr txBox="1">
                <a:spLocks noRot="1" noChangeAspect="1" noMove="1" noResize="1" noEditPoints="1" noAdjustHandles="1" noChangeArrowheads="1" noChangeShapeType="1" noTextEdit="1"/>
              </p:cNvSpPr>
              <p:nvPr/>
            </p:nvSpPr>
            <p:spPr bwMode="auto">
              <a:xfrm>
                <a:off x="3419475" y="5300663"/>
                <a:ext cx="2566988" cy="865187"/>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4CC7570-C860-46A4-9DF3-4C748289748E}"/>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D8DACD2B-0464-49F8-8B34-B271AD89CED8}"/>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685754C2-98E0-4C03-8E02-6DB37B7F2894}" type="slidenum">
              <a:rPr lang="en-US" altLang="zh-CN">
                <a:solidFill>
                  <a:srgbClr val="898989"/>
                </a:solidFill>
              </a:rPr>
              <a:pPr algn="ctr"/>
              <a:t>14</a:t>
            </a:fld>
            <a:endParaRPr lang="en-US" altLang="zh-CN">
              <a:solidFill>
                <a:srgbClr val="898989"/>
              </a:solidFill>
            </a:endParaRPr>
          </a:p>
        </p:txBody>
      </p:sp>
      <p:sp>
        <p:nvSpPr>
          <p:cNvPr id="6150" name="Rectangle 2">
            <a:extLst>
              <a:ext uri="{FF2B5EF4-FFF2-40B4-BE49-F238E27FC236}">
                <a16:creationId xmlns:a16="http://schemas.microsoft.com/office/drawing/2014/main" id="{3B6A0518-C348-43BA-B80D-325277A239AD}"/>
              </a:ext>
            </a:extLst>
          </p:cNvPr>
          <p:cNvSpPr>
            <a:spLocks noGrp="1" noChangeArrowheads="1"/>
          </p:cNvSpPr>
          <p:nvPr>
            <p:ph type="title"/>
          </p:nvPr>
        </p:nvSpPr>
        <p:spPr/>
        <p:txBody>
          <a:bodyPr/>
          <a:lstStyle/>
          <a:p>
            <a:r>
              <a:rPr lang="zh-CN" altLang="en-US">
                <a:ea typeface="华文楷体" panose="02010600040101010101" pitchFamily="2" charset="-122"/>
              </a:rPr>
              <a:t>更精确的调和数分析</a:t>
            </a:r>
            <a:r>
              <a:rPr lang="en-US" altLang="zh-CN">
                <a:ea typeface="华文楷体" panose="02010600040101010101" pitchFamily="2" charset="-122"/>
              </a:rPr>
              <a:t>—</a:t>
            </a:r>
            <a:r>
              <a:rPr lang="zh-CN" altLang="en-US">
                <a:ea typeface="华文楷体" panose="02010600040101010101" pitchFamily="2" charset="-122"/>
              </a:rPr>
              <a:t>欧拉方法</a:t>
            </a:r>
          </a:p>
        </p:txBody>
      </p:sp>
      <p:sp>
        <p:nvSpPr>
          <p:cNvPr id="171011" name="Rectangle 3">
            <a:extLst>
              <a:ext uri="{FF2B5EF4-FFF2-40B4-BE49-F238E27FC236}">
                <a16:creationId xmlns:a16="http://schemas.microsoft.com/office/drawing/2014/main" id="{0921E3CE-FF82-4546-BE80-A0AA8DEA85D8}"/>
              </a:ext>
            </a:extLst>
          </p:cNvPr>
          <p:cNvSpPr>
            <a:spLocks noGrp="1" noChangeArrowheads="1"/>
          </p:cNvSpPr>
          <p:nvPr>
            <p:ph type="body" idx="1"/>
          </p:nvPr>
        </p:nvSpPr>
        <p:spPr/>
        <p:txBody>
          <a:bodyPr rtlCol="0">
            <a:normAutofit/>
          </a:bodyPr>
          <a:lstStyle/>
          <a:p>
            <a:pPr fontAlgn="auto">
              <a:spcAft>
                <a:spcPts val="0"/>
              </a:spcAft>
              <a:defRPr/>
            </a:pPr>
            <a:r>
              <a:rPr lang="zh-CN" altLang="en-US" sz="2800" dirty="0">
                <a:latin typeface="+mj-lt"/>
                <a:ea typeface="华文楷体" pitchFamily="2" charset="-122"/>
              </a:rPr>
              <a:t>欧拉发现了用推广调和数表示</a:t>
            </a:r>
            <a:r>
              <a:rPr lang="en-US" altLang="zh-CN" sz="2800" dirty="0">
                <a:latin typeface="+mj-lt"/>
                <a:ea typeface="华文楷体" pitchFamily="2" charset="-122"/>
              </a:rPr>
              <a:t>1</a:t>
            </a:r>
            <a:r>
              <a:rPr lang="zh-CN" altLang="en-US" sz="2800">
                <a:latin typeface="+mj-lt"/>
                <a:ea typeface="华文楷体" pitchFamily="2" charset="-122"/>
              </a:rPr>
              <a:t>阶调和数（即普通调和数）的方法。首先有</a:t>
            </a:r>
            <a:r>
              <a:rPr lang="zh-CN" altLang="en-US" sz="2800">
                <a:solidFill>
                  <a:srgbClr val="FF0000"/>
                </a:solidFill>
                <a:latin typeface="+mj-lt"/>
                <a:ea typeface="华文楷体" pitchFamily="2" charset="-122"/>
              </a:rPr>
              <a:t>（如何得到？）</a:t>
            </a:r>
            <a:endParaRPr lang="en-US" altLang="zh-CN" sz="2800">
              <a:solidFill>
                <a:srgbClr val="FF0000"/>
              </a:solidFill>
              <a:latin typeface="+mj-lt"/>
              <a:ea typeface="华文楷体" pitchFamily="2" charset="-122"/>
            </a:endParaRPr>
          </a:p>
          <a:p>
            <a:pPr fontAlgn="auto">
              <a:spcAft>
                <a:spcPts val="0"/>
              </a:spcAft>
              <a:defRPr/>
            </a:pPr>
            <a:endParaRPr lang="en-US" altLang="zh-CN" sz="2800" dirty="0">
              <a:latin typeface="+mj-lt"/>
              <a:ea typeface="华文楷体" pitchFamily="2" charset="-122"/>
            </a:endParaRPr>
          </a:p>
          <a:p>
            <a:pPr fontAlgn="auto">
              <a:spcAft>
                <a:spcPts val="0"/>
              </a:spcAft>
              <a:defRPr/>
            </a:pPr>
            <a:endParaRPr lang="en-US" altLang="zh-CN" sz="2800" dirty="0">
              <a:latin typeface="+mj-lt"/>
              <a:ea typeface="华文楷体" pitchFamily="2" charset="-122"/>
            </a:endParaRPr>
          </a:p>
          <a:p>
            <a:pPr fontAlgn="auto">
              <a:spcAft>
                <a:spcPts val="0"/>
              </a:spcAft>
              <a:defRPr/>
            </a:pPr>
            <a:r>
              <a:rPr lang="zh-CN" altLang="en-US" sz="2800" dirty="0">
                <a:latin typeface="+mj-lt"/>
                <a:ea typeface="华文楷体" pitchFamily="2" charset="-122"/>
              </a:rPr>
              <a:t>因此有</a:t>
            </a:r>
            <a:endParaRPr lang="en-US" altLang="zh-CN" sz="2800" dirty="0">
              <a:latin typeface="+mj-lt"/>
              <a:ea typeface="华文楷体" pitchFamily="2" charset="-122"/>
            </a:endParaRPr>
          </a:p>
        </p:txBody>
      </p:sp>
      <mc:AlternateContent xmlns:mc="http://schemas.openxmlformats.org/markup-compatibility/2006" xmlns:a14="http://schemas.microsoft.com/office/drawing/2010/main">
        <mc:Choice Requires="a14">
          <p:sp>
            <p:nvSpPr>
              <p:cNvPr id="6146" name="Object 2">
                <a:extLst>
                  <a:ext uri="{FF2B5EF4-FFF2-40B4-BE49-F238E27FC236}">
                    <a16:creationId xmlns:a16="http://schemas.microsoft.com/office/drawing/2014/main" id="{478E7E7E-F3D8-4D9F-B73B-74B16E33AD41}"/>
                  </a:ext>
                </a:extLst>
              </p:cNvPr>
              <p:cNvSpPr txBox="1"/>
              <p:nvPr/>
            </p:nvSpPr>
            <p:spPr bwMode="auto">
              <a:xfrm>
                <a:off x="1331913" y="2565400"/>
                <a:ext cx="6797675" cy="9017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i="1" smtClean="0">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𝑘</m:t>
                          </m:r>
                        </m:e>
                      </m:func>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e>
                          </m:d>
                        </m:e>
                      </m:func>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d>
                            <m:dPr>
                              <m:ctrlPr>
                                <a:rPr lang="zh-CN" altLang="en-US" i="1">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1</m:t>
                              </m:r>
                              <m:r>
                                <a:rPr lang="en-US" altLang="zh-CN" i="1">
                                  <a:solidFill>
                                    <a:srgbClr val="000000"/>
                                  </a:solidFill>
                                  <a:latin typeface="Cambria Math" panose="02040503050406030204" pitchFamily="18" charset="0"/>
                                </a:rPr>
                                <m:t>−</m:t>
                              </m:r>
                              <m:f>
                                <m:fPr>
                                  <m:ctrlPr>
                                    <a:rPr lang="zh-CN" altLang="en-US"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1</m:t>
                                  </m:r>
                                </m:num>
                                <m:den>
                                  <m:r>
                                    <m:rPr>
                                      <m:sty m:val="p"/>
                                    </m:rPr>
                                    <a:rPr lang="en-US" altLang="zh-CN" i="1">
                                      <a:solidFill>
                                        <a:srgbClr val="000000"/>
                                      </a:solidFill>
                                      <a:latin typeface="Cambria Math" panose="02040503050406030204" pitchFamily="18" charset="0"/>
                                    </a:rPr>
                                    <m:t>k</m:t>
                                  </m:r>
                                </m:den>
                              </m:f>
                            </m:e>
                          </m:d>
                        </m:e>
                      </m:fun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𝑘</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2</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3</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4</m:t>
                              </m:r>
                            </m:sup>
                          </m:sSup>
                        </m:den>
                      </m:f>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146" name="Object 2">
                <a:extLst>
                  <a:ext uri="{FF2B5EF4-FFF2-40B4-BE49-F238E27FC236}">
                    <a16:creationId xmlns:a16="http://schemas.microsoft.com/office/drawing/2014/main" id="{478E7E7E-F3D8-4D9F-B73B-74B16E33AD41}"/>
                  </a:ext>
                </a:extLst>
              </p:cNvPr>
              <p:cNvSpPr txBox="1">
                <a:spLocks noRot="1" noChangeAspect="1" noMove="1" noResize="1" noEditPoints="1" noAdjustHandles="1" noChangeArrowheads="1" noChangeShapeType="1" noTextEdit="1"/>
              </p:cNvSpPr>
              <p:nvPr/>
            </p:nvSpPr>
            <p:spPr bwMode="auto">
              <a:xfrm>
                <a:off x="1331913" y="2565400"/>
                <a:ext cx="6797675" cy="9017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47" name="Object 3">
                <a:extLst>
                  <a:ext uri="{FF2B5EF4-FFF2-40B4-BE49-F238E27FC236}">
                    <a16:creationId xmlns:a16="http://schemas.microsoft.com/office/drawing/2014/main" id="{033D929B-526A-4E20-8A0B-F31A36AC8415}"/>
                  </a:ext>
                </a:extLst>
              </p:cNvPr>
              <p:cNvSpPr txBox="1"/>
              <p:nvPr/>
            </p:nvSpPr>
            <p:spPr bwMode="auto">
              <a:xfrm>
                <a:off x="1979613" y="3716338"/>
                <a:ext cx="6716712" cy="2203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i="1" smtClean="0">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𝑛</m:t>
                          </m:r>
                        </m:e>
                      </m:func>
                      <m:r>
                        <m:rPr>
                          <m:aln/>
                        </m:rP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1</m:t>
                          </m:r>
                        </m:e>
                      </m:func>
                    </m:oMath>
                    <m:oMath xmlns:m="http://schemas.openxmlformats.org/officeDocument/2006/math">
                      <m:r>
                        <m:rPr>
                          <m:aln/>
                        </m:rP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𝑛</m:t>
                          </m:r>
                        </m:sup>
                        <m:e>
                          <m:r>
                            <a:rPr lang="en-US" altLang="zh-CN" b="0"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𝑘</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2</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3</m:t>
                                  </m:r>
                                </m:sup>
                              </m:sSup>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𝑘</m:t>
                                  </m:r>
                                </m:e>
                                <m:sup>
                                  <m:r>
                                    <a:rPr lang="zh-CN" altLang="en-US" i="1">
                                      <a:solidFill>
                                        <a:srgbClr val="000000"/>
                                      </a:solidFill>
                                      <a:latin typeface="Cambria Math" panose="02040503050406030204" pitchFamily="18" charset="0"/>
                                    </a:rPr>
                                    <m:t>4</m:t>
                                  </m:r>
                                </m:sup>
                              </m:sSup>
                            </m:den>
                          </m:f>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m:t>
                          </m:r>
                        </m:e>
                      </m:nary>
                    </m:oMath>
                    <m:oMath xmlns:m="http://schemas.openxmlformats.org/officeDocument/2006/math">
                      <m:r>
                        <m:rPr>
                          <m:aln/>
                        </m:rP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2</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3</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4</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147" name="Object 3">
                <a:extLst>
                  <a:ext uri="{FF2B5EF4-FFF2-40B4-BE49-F238E27FC236}">
                    <a16:creationId xmlns:a16="http://schemas.microsoft.com/office/drawing/2014/main" id="{033D929B-526A-4E20-8A0B-F31A36AC8415}"/>
                  </a:ext>
                </a:extLst>
              </p:cNvPr>
              <p:cNvSpPr txBox="1">
                <a:spLocks noRot="1" noChangeAspect="1" noMove="1" noResize="1" noEditPoints="1" noAdjustHandles="1" noChangeArrowheads="1" noChangeShapeType="1" noTextEdit="1"/>
              </p:cNvSpPr>
              <p:nvPr/>
            </p:nvSpPr>
            <p:spPr bwMode="auto">
              <a:xfrm>
                <a:off x="1979613" y="3716338"/>
                <a:ext cx="6716712" cy="2203450"/>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56640F-5E63-44BA-8421-2D1C132C4222}"/>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F438E8DA-E3A4-4DCE-8E91-93E05EDEE039}"/>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C4CD784C-B953-4025-B046-7117544350BF}" type="slidenum">
              <a:rPr lang="en-US" altLang="zh-CN">
                <a:solidFill>
                  <a:srgbClr val="898989"/>
                </a:solidFill>
              </a:rPr>
              <a:pPr algn="ctr"/>
              <a:t>15</a:t>
            </a:fld>
            <a:endParaRPr lang="en-US" altLang="zh-CN">
              <a:solidFill>
                <a:srgbClr val="898989"/>
              </a:solidFill>
            </a:endParaRPr>
          </a:p>
        </p:txBody>
      </p:sp>
      <p:sp>
        <p:nvSpPr>
          <p:cNvPr id="7175" name="Rectangle 2">
            <a:extLst>
              <a:ext uri="{FF2B5EF4-FFF2-40B4-BE49-F238E27FC236}">
                <a16:creationId xmlns:a16="http://schemas.microsoft.com/office/drawing/2014/main" id="{3CEC861F-5ED8-4138-9982-F21DC2FC82E1}"/>
              </a:ext>
            </a:extLst>
          </p:cNvPr>
          <p:cNvSpPr>
            <a:spLocks noGrp="1" noChangeArrowheads="1"/>
          </p:cNvSpPr>
          <p:nvPr>
            <p:ph type="title"/>
          </p:nvPr>
        </p:nvSpPr>
        <p:spPr/>
        <p:txBody>
          <a:bodyPr/>
          <a:lstStyle/>
          <a:p>
            <a:r>
              <a:rPr lang="zh-CN" altLang="en-US">
                <a:ea typeface="华文楷体" panose="02010600040101010101" pitchFamily="2" charset="-122"/>
              </a:rPr>
              <a:t>更精确的调和数分析</a:t>
            </a:r>
            <a:r>
              <a:rPr lang="en-US" altLang="zh-CN">
                <a:ea typeface="华文楷体" panose="02010600040101010101" pitchFamily="2" charset="-122"/>
              </a:rPr>
              <a:t>—</a:t>
            </a:r>
            <a:r>
              <a:rPr lang="zh-CN" altLang="en-US">
                <a:ea typeface="华文楷体" panose="02010600040101010101" pitchFamily="2" charset="-122"/>
              </a:rPr>
              <a:t>欧拉方法</a:t>
            </a:r>
          </a:p>
        </p:txBody>
      </p:sp>
      <mc:AlternateContent xmlns:mc="http://schemas.openxmlformats.org/markup-compatibility/2006" xmlns:a14="http://schemas.microsoft.com/office/drawing/2010/main">
        <mc:Choice Requires="a14">
          <p:sp>
            <p:nvSpPr>
              <p:cNvPr id="171011" name="Rectangle 3">
                <a:extLst>
                  <a:ext uri="{FF2B5EF4-FFF2-40B4-BE49-F238E27FC236}">
                    <a16:creationId xmlns:a16="http://schemas.microsoft.com/office/drawing/2014/main" id="{B23F094F-341C-47FF-869E-B453BADF840A}"/>
                  </a:ext>
                </a:extLst>
              </p:cNvPr>
              <p:cNvSpPr>
                <a:spLocks noGrp="1" noChangeArrowheads="1"/>
              </p:cNvSpPr>
              <p:nvPr>
                <p:ph type="body" idx="1"/>
              </p:nvPr>
            </p:nvSpPr>
            <p:spPr/>
            <p:txBody>
              <a:bodyPr rtlCol="0">
                <a:normAutofit/>
              </a:bodyPr>
              <a:lstStyle/>
              <a:p>
                <a:pPr fontAlgn="auto">
                  <a:spcAft>
                    <a:spcPts val="0"/>
                  </a:spcAft>
                  <a:defRPr/>
                </a:pPr>
                <a:r>
                  <a:rPr lang="zh-CN" altLang="en-US" sz="2800" dirty="0">
                    <a:latin typeface="+mj-lt"/>
                    <a:ea typeface="华文楷体" pitchFamily="2" charset="-122"/>
                  </a:rPr>
                  <a:t>也就是说</a:t>
                </a:r>
                <a:endParaRPr lang="en-US" altLang="zh-CN" sz="2800" dirty="0">
                  <a:latin typeface="+mj-lt"/>
                  <a:ea typeface="华文楷体" pitchFamily="2" charset="-122"/>
                </a:endParaRPr>
              </a:p>
              <a:p>
                <a:pPr fontAlgn="auto">
                  <a:spcAft>
                    <a:spcPts val="0"/>
                  </a:spcAft>
                  <a:defRPr/>
                </a:pPr>
                <a:endParaRPr lang="en-US" altLang="zh-CN" sz="2800" dirty="0">
                  <a:latin typeface="+mj-lt"/>
                  <a:ea typeface="华文楷体" pitchFamily="2" charset="-122"/>
                </a:endParaRPr>
              </a:p>
              <a:p>
                <a:pPr fontAlgn="auto">
                  <a:spcAft>
                    <a:spcPts val="0"/>
                  </a:spcAft>
                  <a:defRPr/>
                </a:pPr>
                <a:r>
                  <a:rPr lang="zh-CN" altLang="en-US" sz="2800" dirty="0">
                    <a:latin typeface="+mj-lt"/>
                    <a:ea typeface="华文楷体" pitchFamily="2" charset="-122"/>
                  </a:rPr>
                  <a:t>当</a:t>
                </a:r>
                <a:r>
                  <a:rPr lang="en-US" altLang="zh-CN" sz="2800" dirty="0">
                    <a:latin typeface="+mj-lt"/>
                    <a:ea typeface="华文楷体" pitchFamily="2" charset="-122"/>
                  </a:rPr>
                  <a:t>n</a:t>
                </a:r>
                <a:r>
                  <a:rPr lang="zh-CN" altLang="en-US" sz="2800" dirty="0">
                    <a:latin typeface="+mj-lt"/>
                    <a:ea typeface="华文楷体" pitchFamily="2" charset="-122"/>
                  </a:rPr>
                  <a:t>趋近于正无穷时，上式的右端趋近</a:t>
                </a:r>
                <a:r>
                  <a:rPr lang="zh-CN" altLang="en-US" sz="2800" dirty="0">
                    <a:solidFill>
                      <a:srgbClr val="FF0000"/>
                    </a:solidFill>
                    <a:latin typeface="+mj-lt"/>
                    <a:ea typeface="华文楷体" pitchFamily="2" charset="-122"/>
                  </a:rPr>
                  <a:t>欧拉常数</a:t>
                </a:r>
                <a:r>
                  <a:rPr lang="el-GR" altLang="zh-CN" sz="2800" dirty="0">
                    <a:solidFill>
                      <a:srgbClr val="FF0000"/>
                    </a:solidFill>
                    <a:latin typeface="Times New Roman" pitchFamily="18" charset="0"/>
                    <a:ea typeface="华文楷体" pitchFamily="2" charset="-122"/>
                    <a:cs typeface="Times New Roman" pitchFamily="18" charset="0"/>
                  </a:rPr>
                  <a:t>γ</a:t>
                </a:r>
                <a:r>
                  <a:rPr lang="zh-CN" altLang="en-US" sz="2800" dirty="0">
                    <a:latin typeface="+mj-lt"/>
                    <a:ea typeface="华文楷体" pitchFamily="2" charset="-122"/>
                  </a:rPr>
                  <a:t>：</a:t>
                </a:r>
                <a:endParaRPr lang="en-US" altLang="zh-CN" sz="2800" dirty="0">
                  <a:latin typeface="+mj-lt"/>
                  <a:ea typeface="华文楷体" pitchFamily="2" charset="-122"/>
                </a:endParaRPr>
              </a:p>
              <a:p>
                <a:pPr fontAlgn="auto">
                  <a:spcAft>
                    <a:spcPts val="0"/>
                  </a:spcAft>
                  <a:defRPr/>
                </a:pPr>
                <a:endParaRPr lang="en-US" altLang="zh-CN" sz="2800" dirty="0">
                  <a:latin typeface="+mj-lt"/>
                  <a:ea typeface="华文楷体" pitchFamily="2" charset="-122"/>
                </a:endParaRPr>
              </a:p>
              <a:p>
                <a:pPr fontAlgn="auto">
                  <a:spcAft>
                    <a:spcPts val="0"/>
                  </a:spcAft>
                  <a:defRPr/>
                </a:pPr>
                <a:endParaRPr lang="en-US" altLang="zh-CN" sz="2800" dirty="0">
                  <a:latin typeface="+mj-lt"/>
                  <a:ea typeface="华文楷体" pitchFamily="2" charset="-122"/>
                </a:endParaRPr>
              </a:p>
              <a:p>
                <a:pPr fontAlgn="auto">
                  <a:spcAft>
                    <a:spcPts val="0"/>
                  </a:spcAft>
                  <a:defRPr/>
                </a:pPr>
                <a:r>
                  <a:rPr lang="zh-CN" altLang="en-US" sz="2800" dirty="0">
                    <a:latin typeface="+mj-lt"/>
                    <a:ea typeface="华文楷体" pitchFamily="2" charset="-122"/>
                  </a:rPr>
                  <a:t>事实上，黎曼函数</a:t>
                </a:r>
                <a14:m>
                  <m:oMath xmlns:m="http://schemas.openxmlformats.org/officeDocument/2006/math">
                    <m:r>
                      <a:rPr lang="zh-CN" altLang="en-US" sz="2800" i="1">
                        <a:solidFill>
                          <a:srgbClr val="000000"/>
                        </a:solidFill>
                        <a:latin typeface="Cambria Math" panose="02040503050406030204" pitchFamily="18" charset="0"/>
                      </a:rPr>
                      <m:t>𝜁</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𝑟</m:t>
                    </m:r>
                    <m:r>
                      <a:rPr lang="zh-CN" altLang="en-US" sz="2800" i="1">
                        <a:solidFill>
                          <a:srgbClr val="000000"/>
                        </a:solidFill>
                        <a:latin typeface="Cambria Math" panose="02040503050406030204" pitchFamily="18" charset="0"/>
                      </a:rPr>
                      <m:t>)−</m:t>
                    </m:r>
                  </m:oMath>
                </a14:m>
                <a:r>
                  <a:rPr lang="en-US" altLang="zh-CN" sz="2800" dirty="0" smtClean="0"/>
                  <a:t>1</a:t>
                </a:r>
                <a:r>
                  <a:rPr lang="zh-CN" altLang="en-US" sz="2800" dirty="0" smtClean="0">
                    <a:latin typeface="+mj-lt"/>
                    <a:ea typeface="华文楷体" pitchFamily="2" charset="-122"/>
                  </a:rPr>
                  <a:t>约</a:t>
                </a:r>
                <a:r>
                  <a:rPr lang="zh-CN" altLang="en-US" sz="2800" dirty="0">
                    <a:latin typeface="+mj-lt"/>
                    <a:ea typeface="华文楷体" pitchFamily="2" charset="-122"/>
                  </a:rPr>
                  <a:t>为</a:t>
                </a:r>
                <a:r>
                  <a:rPr lang="en-US" altLang="zh-CN" sz="2800" dirty="0">
                    <a:latin typeface="+mj-lt"/>
                    <a:ea typeface="华文楷体" pitchFamily="2" charset="-122"/>
                  </a:rPr>
                  <a:t>1/2</a:t>
                </a:r>
                <a:r>
                  <a:rPr lang="en-US" altLang="zh-CN" sz="2800" baseline="30000" dirty="0">
                    <a:latin typeface="+mj-lt"/>
                    <a:ea typeface="华文楷体" pitchFamily="2" charset="-122"/>
                  </a:rPr>
                  <a:t>r</a:t>
                </a:r>
                <a:r>
                  <a:rPr lang="zh-CN" altLang="en-US" sz="2800" dirty="0">
                    <a:latin typeface="+mj-lt"/>
                    <a:ea typeface="华文楷体" pitchFamily="2" charset="-122"/>
                  </a:rPr>
                  <a:t>，因此上面的级数收敛速度是非常快的。可以很方便地计算出</a:t>
                </a:r>
                <a:r>
                  <a:rPr lang="el-GR" altLang="zh-CN" sz="2800" dirty="0">
                    <a:latin typeface="Times New Roman" pitchFamily="18" charset="0"/>
                    <a:ea typeface="华文楷体" pitchFamily="2" charset="-122"/>
                    <a:cs typeface="Times New Roman" pitchFamily="18" charset="0"/>
                  </a:rPr>
                  <a:t>γ</a:t>
                </a:r>
                <a:r>
                  <a:rPr lang="zh-CN" altLang="en-US" sz="2800" dirty="0">
                    <a:latin typeface="+mj-lt"/>
                    <a:ea typeface="华文楷体" pitchFamily="2" charset="-122"/>
                  </a:rPr>
                  <a:t>的初始小数片段：</a:t>
                </a:r>
                <a:endParaRPr lang="en-US" altLang="zh-CN" sz="2800" dirty="0">
                  <a:latin typeface="+mj-lt"/>
                  <a:ea typeface="华文楷体" pitchFamily="2" charset="-122"/>
                </a:endParaRPr>
              </a:p>
              <a:p>
                <a:pPr algn="ctr" fontAlgn="auto">
                  <a:spcAft>
                    <a:spcPts val="0"/>
                  </a:spcAft>
                  <a:buFont typeface="Arial" panose="020B0604020202020204" pitchFamily="34" charset="0"/>
                  <a:buNone/>
                  <a:defRPr/>
                </a:pPr>
                <a:r>
                  <a:rPr lang="el-GR" altLang="zh-CN" sz="2800" dirty="0">
                    <a:latin typeface="Times New Roman" pitchFamily="18" charset="0"/>
                    <a:ea typeface="华文楷体" pitchFamily="2" charset="-122"/>
                    <a:cs typeface="Times New Roman" pitchFamily="18" charset="0"/>
                  </a:rPr>
                  <a:t>γ</a:t>
                </a:r>
                <a:r>
                  <a:rPr lang="en-US" altLang="zh-CN" sz="2800" dirty="0">
                    <a:latin typeface="Times New Roman" pitchFamily="18" charset="0"/>
                    <a:ea typeface="华文楷体" pitchFamily="2" charset="-122"/>
                    <a:cs typeface="Times New Roman" pitchFamily="18" charset="0"/>
                  </a:rPr>
                  <a:t> = 0.5772156649…</a:t>
                </a:r>
                <a:r>
                  <a:rPr lang="el-GR" altLang="zh-CN" sz="2800" dirty="0">
                    <a:latin typeface="Times New Roman" pitchFamily="18" charset="0"/>
                    <a:ea typeface="华文楷体" pitchFamily="2" charset="-122"/>
                    <a:cs typeface="Times New Roman" pitchFamily="18" charset="0"/>
                  </a:rPr>
                  <a:t> </a:t>
                </a:r>
                <a:endParaRPr lang="en-US" altLang="zh-CN" sz="2800" dirty="0">
                  <a:latin typeface="+mj-lt"/>
                  <a:ea typeface="华文楷体" pitchFamily="2" charset="-122"/>
                </a:endParaRPr>
              </a:p>
            </p:txBody>
          </p:sp>
        </mc:Choice>
        <mc:Fallback xmlns="">
          <p:sp>
            <p:nvSpPr>
              <p:cNvPr id="171011" name="Rectangle 3">
                <a:extLst>
                  <a:ext uri="{FF2B5EF4-FFF2-40B4-BE49-F238E27FC236}">
                    <a16:creationId xmlns:a16="http://schemas.microsoft.com/office/drawing/2014/main" id="{B23F094F-341C-47FF-869E-B453BADF840A}"/>
                  </a:ext>
                </a:extLst>
              </p:cNvPr>
              <p:cNvSpPr>
                <a:spLocks noGrp="1" noRot="1" noChangeAspect="1" noMove="1" noResize="1" noEditPoints="1" noAdjustHandles="1" noChangeArrowheads="1" noChangeShapeType="1" noTextEdit="1"/>
              </p:cNvSpPr>
              <p:nvPr>
                <p:ph type="body" idx="1"/>
              </p:nvPr>
            </p:nvSpPr>
            <p:spPr>
              <a:blipFill>
                <a:blip r:embed="rId3"/>
                <a:stretch>
                  <a:fillRect l="-1333" t="-1482" r="-2741" b="-1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70" name="Object 2">
                <a:extLst>
                  <a:ext uri="{FF2B5EF4-FFF2-40B4-BE49-F238E27FC236}">
                    <a16:creationId xmlns:a16="http://schemas.microsoft.com/office/drawing/2014/main" id="{24C8E640-1EBC-4271-B171-41DFCB298B79}"/>
                  </a:ext>
                </a:extLst>
              </p:cNvPr>
              <p:cNvSpPr txBox="1"/>
              <p:nvPr/>
            </p:nvSpPr>
            <p:spPr bwMode="auto">
              <a:xfrm>
                <a:off x="2268538" y="1916113"/>
                <a:ext cx="6264275" cy="733425"/>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𝑛</m:t>
                          </m:r>
                        </m:e>
                      </m:func>
                      <m:r>
                        <a:rPr lang="zh-CN" altLang="en-US" i="1">
                          <a:solidFill>
                            <a:srgbClr val="000000"/>
                          </a:solidFill>
                          <a:latin typeface="Cambria Math" panose="02040503050406030204" pitchFamily="18" charset="0"/>
                        </a:rPr>
                        <m:t>=1−</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2</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3</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4</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7170" name="Object 2">
                <a:extLst>
                  <a:ext uri="{FF2B5EF4-FFF2-40B4-BE49-F238E27FC236}">
                    <a16:creationId xmlns:a16="http://schemas.microsoft.com/office/drawing/2014/main" id="{24C8E640-1EBC-4271-B171-41DFCB298B79}"/>
                  </a:ext>
                </a:extLst>
              </p:cNvPr>
              <p:cNvSpPr txBox="1">
                <a:spLocks noRot="1" noChangeAspect="1" noMove="1" noResize="1" noEditPoints="1" noAdjustHandles="1" noChangeArrowheads="1" noChangeShapeType="1" noTextEdit="1"/>
              </p:cNvSpPr>
              <p:nvPr/>
            </p:nvSpPr>
            <p:spPr bwMode="auto">
              <a:xfrm>
                <a:off x="2268538" y="1916113"/>
                <a:ext cx="6264275" cy="7334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71" name="Object 3">
                <a:extLst>
                  <a:ext uri="{FF2B5EF4-FFF2-40B4-BE49-F238E27FC236}">
                    <a16:creationId xmlns:a16="http://schemas.microsoft.com/office/drawing/2014/main" id="{7F684E02-473C-4634-93F9-8D27FFA36D3A}"/>
                  </a:ext>
                </a:extLst>
              </p:cNvPr>
              <p:cNvSpPr txBox="1"/>
              <p:nvPr/>
            </p:nvSpPr>
            <p:spPr bwMode="auto">
              <a:xfrm>
                <a:off x="2411413" y="3357563"/>
                <a:ext cx="5119687" cy="693737"/>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𝛾</m:t>
                      </m:r>
                      <m:r>
                        <a:rPr lang="zh-CN" altLang="en-US" i="1">
                          <a:solidFill>
                            <a:srgbClr val="000000"/>
                          </a:solidFill>
                          <a:latin typeface="Cambria Math" panose="02040503050406030204" pitchFamily="18" charset="0"/>
                        </a:rPr>
                        <m:t>=1−</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2</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3</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4</m:t>
                          </m:r>
                        </m:den>
                      </m:f>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4</m:t>
                                  </m:r>
                                </m:e>
                              </m:d>
                            </m:sup>
                          </m:sSubSup>
                          <m:r>
                            <a:rPr lang="zh-CN" altLang="en-US" i="1">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7171" name="Object 3">
                <a:extLst>
                  <a:ext uri="{FF2B5EF4-FFF2-40B4-BE49-F238E27FC236}">
                    <a16:creationId xmlns:a16="http://schemas.microsoft.com/office/drawing/2014/main" id="{7F684E02-473C-4634-93F9-8D27FFA36D3A}"/>
                  </a:ext>
                </a:extLst>
              </p:cNvPr>
              <p:cNvSpPr txBox="1">
                <a:spLocks noRot="1" noChangeAspect="1" noMove="1" noResize="1" noEditPoints="1" noAdjustHandles="1" noChangeArrowheads="1" noChangeShapeType="1" noTextEdit="1"/>
              </p:cNvSpPr>
              <p:nvPr/>
            </p:nvSpPr>
            <p:spPr bwMode="auto">
              <a:xfrm>
                <a:off x="2411413" y="3357563"/>
                <a:ext cx="5119687" cy="693737"/>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EC4601-141A-4279-BD4D-8D28EE153101}"/>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BCF8BC52-C1A8-4BF5-B103-DA3CBA145A64}"/>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F8EEEB46-5165-4E40-BA0E-A1DBDBC67B44}" type="slidenum">
              <a:rPr lang="en-US" altLang="zh-CN">
                <a:solidFill>
                  <a:srgbClr val="898989"/>
                </a:solidFill>
              </a:rPr>
              <a:pPr algn="ctr"/>
              <a:t>16</a:t>
            </a:fld>
            <a:endParaRPr lang="en-US" altLang="zh-CN">
              <a:solidFill>
                <a:srgbClr val="898989"/>
              </a:solidFill>
            </a:endParaRPr>
          </a:p>
        </p:txBody>
      </p:sp>
      <p:sp>
        <p:nvSpPr>
          <p:cNvPr id="8197" name="Rectangle 2">
            <a:extLst>
              <a:ext uri="{FF2B5EF4-FFF2-40B4-BE49-F238E27FC236}">
                <a16:creationId xmlns:a16="http://schemas.microsoft.com/office/drawing/2014/main" id="{E7D63DDA-A4E0-4403-9B76-B01246F5F22F}"/>
              </a:ext>
            </a:extLst>
          </p:cNvPr>
          <p:cNvSpPr>
            <a:spLocks noGrp="1" noChangeArrowheads="1"/>
          </p:cNvSpPr>
          <p:nvPr>
            <p:ph type="title"/>
          </p:nvPr>
        </p:nvSpPr>
        <p:spPr/>
        <p:txBody>
          <a:bodyPr/>
          <a:lstStyle/>
          <a:p>
            <a:r>
              <a:rPr lang="zh-CN" altLang="en-US">
                <a:ea typeface="华文楷体" panose="02010600040101010101" pitchFamily="2" charset="-122"/>
              </a:rPr>
              <a:t>更精确的调和数分析</a:t>
            </a:r>
            <a:r>
              <a:rPr lang="en-US" altLang="zh-CN">
                <a:ea typeface="华文楷体" panose="02010600040101010101" pitchFamily="2" charset="-122"/>
              </a:rPr>
              <a:t>—</a:t>
            </a:r>
            <a:r>
              <a:rPr lang="zh-CN" altLang="en-US">
                <a:ea typeface="华文楷体" panose="02010600040101010101" pitchFamily="2" charset="-122"/>
              </a:rPr>
              <a:t>欧拉方法</a:t>
            </a:r>
          </a:p>
        </p:txBody>
      </p:sp>
      <p:sp>
        <p:nvSpPr>
          <p:cNvPr id="171011" name="Rectangle 3">
            <a:extLst>
              <a:ext uri="{FF2B5EF4-FFF2-40B4-BE49-F238E27FC236}">
                <a16:creationId xmlns:a16="http://schemas.microsoft.com/office/drawing/2014/main" id="{F9F56727-EEE2-450F-B56D-364356DE07DD}"/>
              </a:ext>
            </a:extLst>
          </p:cNvPr>
          <p:cNvSpPr>
            <a:spLocks noGrp="1" noChangeArrowheads="1"/>
          </p:cNvSpPr>
          <p:nvPr>
            <p:ph type="body" idx="1"/>
          </p:nvPr>
        </p:nvSpPr>
        <p:spPr/>
        <p:txBody>
          <a:bodyPr rtlCol="0">
            <a:normAutofit/>
          </a:bodyPr>
          <a:lstStyle/>
          <a:p>
            <a:pPr fontAlgn="auto">
              <a:spcAft>
                <a:spcPts val="0"/>
              </a:spcAft>
              <a:defRPr/>
            </a:pPr>
            <a:r>
              <a:rPr lang="zh-CN" altLang="en-US" sz="2800">
                <a:latin typeface="+mj-lt"/>
                <a:ea typeface="华文楷体" pitchFamily="2" charset="-122"/>
              </a:rPr>
              <a:t>总结欧拉方法，可以得到</a:t>
            </a: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r>
              <a:rPr lang="zh-CN" altLang="en-US" sz="2800">
                <a:latin typeface="+mj-lt"/>
                <a:ea typeface="华文楷体" pitchFamily="2" charset="-122"/>
              </a:rPr>
              <a:t>这与我们在积分近似方法中得到的结果是一致的。更精确的分析可以在课下自学</a:t>
            </a:r>
            <a:r>
              <a:rPr lang="en-US" altLang="zh-CN" sz="2800">
                <a:latin typeface="+mj-lt"/>
                <a:ea typeface="华文楷体" pitchFamily="2" charset="-122"/>
              </a:rPr>
              <a:t>Chap. 9</a:t>
            </a:r>
            <a:r>
              <a:rPr lang="zh-CN" altLang="en-US" sz="2800">
                <a:latin typeface="+mj-lt"/>
                <a:ea typeface="华文楷体" pitchFamily="2" charset="-122"/>
              </a:rPr>
              <a:t>，在那里可以得到</a:t>
            </a:r>
            <a:r>
              <a:rPr lang="en-US" altLang="zh-CN" sz="2800" i="1">
                <a:latin typeface="+mj-lt"/>
                <a:ea typeface="华文楷体" pitchFamily="2" charset="-122"/>
              </a:rPr>
              <a:t>H</a:t>
            </a:r>
            <a:r>
              <a:rPr lang="en-US" altLang="zh-CN" sz="2800" baseline="-25000">
                <a:latin typeface="+mj-lt"/>
                <a:ea typeface="华文楷体" pitchFamily="2" charset="-122"/>
              </a:rPr>
              <a:t>1000000</a:t>
            </a:r>
            <a:r>
              <a:rPr lang="zh-CN" altLang="en-US" sz="2800">
                <a:latin typeface="+mj-lt"/>
                <a:ea typeface="华文楷体" pitchFamily="2" charset="-122"/>
              </a:rPr>
              <a:t>大约为</a:t>
            </a:r>
            <a:endParaRPr lang="en-US" altLang="zh-CN" sz="2800">
              <a:latin typeface="+mj-lt"/>
              <a:ea typeface="华文楷体" pitchFamily="2" charset="-122"/>
            </a:endParaRPr>
          </a:p>
          <a:p>
            <a:pPr algn="ctr" fontAlgn="auto">
              <a:spcAft>
                <a:spcPts val="0"/>
              </a:spcAft>
              <a:buFont typeface="Arial" panose="020B0604020202020204" pitchFamily="34" charset="0"/>
              <a:buNone/>
              <a:defRPr/>
            </a:pPr>
            <a:r>
              <a:rPr lang="en-US" altLang="zh-CN" sz="2800">
                <a:latin typeface="+mj-lt"/>
                <a:ea typeface="华文楷体" pitchFamily="2" charset="-122"/>
              </a:rPr>
              <a:t>14.3927267228657236313811275</a:t>
            </a:r>
          </a:p>
          <a:p>
            <a:pPr fontAlgn="auto">
              <a:spcAft>
                <a:spcPts val="0"/>
              </a:spcAft>
              <a:defRPr/>
            </a:pPr>
            <a:r>
              <a:rPr lang="zh-CN" altLang="en-US" sz="2800">
                <a:latin typeface="+mj-lt"/>
                <a:ea typeface="华文楷体" pitchFamily="2" charset="-122"/>
              </a:rPr>
              <a:t>也就是说，在叠卡片问题中，当叠到</a:t>
            </a:r>
            <a:r>
              <a:rPr lang="en-US" altLang="zh-CN" sz="2800">
                <a:latin typeface="+mj-lt"/>
                <a:ea typeface="华文楷体" pitchFamily="2" charset="-122"/>
              </a:rPr>
              <a:t>1,000,000</a:t>
            </a:r>
            <a:r>
              <a:rPr lang="zh-CN" altLang="en-US" sz="2800">
                <a:latin typeface="+mj-lt"/>
                <a:ea typeface="华文楷体" pitchFamily="2" charset="-122"/>
              </a:rPr>
              <a:t>张卡片的时候，卡片堆的最右侧的边缘已经超过了桌子边缘</a:t>
            </a:r>
            <a:r>
              <a:rPr lang="en-US" altLang="zh-CN" sz="2800">
                <a:latin typeface="+mj-lt"/>
                <a:ea typeface="华文楷体" pitchFamily="2" charset="-122"/>
              </a:rPr>
              <a:t>7</a:t>
            </a:r>
            <a:r>
              <a:rPr lang="zh-CN" altLang="en-US" sz="2800">
                <a:latin typeface="+mj-lt"/>
                <a:ea typeface="华文楷体" pitchFamily="2" charset="-122"/>
              </a:rPr>
              <a:t>张卡片的长度。</a:t>
            </a:r>
            <a:endParaRPr lang="en-US" altLang="zh-CN" sz="2800">
              <a:latin typeface="+mj-lt"/>
              <a:ea typeface="华文楷体" pitchFamily="2" charset="-122"/>
            </a:endParaRPr>
          </a:p>
        </p:txBody>
      </p:sp>
      <mc:AlternateContent xmlns:mc="http://schemas.openxmlformats.org/markup-compatibility/2006" xmlns:a14="http://schemas.microsoft.com/office/drawing/2010/main">
        <mc:Choice Requires="a14">
          <p:sp>
            <p:nvSpPr>
              <p:cNvPr id="8194" name="Object 5">
                <a:extLst>
                  <a:ext uri="{FF2B5EF4-FFF2-40B4-BE49-F238E27FC236}">
                    <a16:creationId xmlns:a16="http://schemas.microsoft.com/office/drawing/2014/main" id="{0F0BA6B3-793D-4E34-A07F-FB90C215C82E}"/>
                  </a:ext>
                </a:extLst>
              </p:cNvPr>
              <p:cNvSpPr txBox="1"/>
              <p:nvPr/>
            </p:nvSpPr>
            <p:spPr bwMode="auto">
              <a:xfrm>
                <a:off x="2700338" y="2133600"/>
                <a:ext cx="4738687" cy="5746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i="1">
                              <a:solidFill>
                                <a:srgbClr val="000000"/>
                              </a:solidFill>
                              <a:latin typeface="Cambria Math" panose="02040503050406030204" pitchFamily="18" charset="0"/>
                            </a:rPr>
                          </m:ctrlPr>
                        </m:funcPr>
                        <m:fName>
                          <m:limLow>
                            <m:limLowPr>
                              <m:ctrlPr>
                                <a:rPr lang="zh-CN" altLang="en-US" i="1">
                                  <a:solidFill>
                                    <a:srgbClr val="000000"/>
                                  </a:solidFill>
                                  <a:latin typeface="Cambria Math" panose="02040503050406030204" pitchFamily="18" charset="0"/>
                                </a:rPr>
                              </m:ctrlPr>
                            </m:limLowPr>
                            <m:e>
                              <m:r>
                                <m:rPr>
                                  <m:sty m:val="p"/>
                                </m:rPr>
                                <a:rPr lang="zh-CN" altLang="en-US" i="0">
                                  <a:solidFill>
                                    <a:srgbClr val="000000"/>
                                  </a:solidFill>
                                  <a:latin typeface="Cambria Math" panose="02040503050406030204" pitchFamily="18" charset="0"/>
                                </a:rPr>
                                <m:t>lim</m:t>
                              </m:r>
                            </m:e>
                            <m:lim>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lim>
                          </m:limLow>
                        </m:fName>
                        <m:e>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ln</m:t>
                                  </m:r>
                                </m:fName>
                                <m:e>
                                  <m:r>
                                    <a:rPr lang="zh-CN" altLang="en-US" i="1">
                                      <a:solidFill>
                                        <a:srgbClr val="000000"/>
                                      </a:solidFill>
                                      <a:latin typeface="Cambria Math" panose="02040503050406030204" pitchFamily="18" charset="0"/>
                                    </a:rPr>
                                    <m:t>𝑛</m:t>
                                  </m:r>
                                </m:e>
                              </m:func>
                            </m:e>
                          </m:d>
                        </m:e>
                      </m:fun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𝛾</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0.5772156649</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8194" name="Object 5">
                <a:extLst>
                  <a:ext uri="{FF2B5EF4-FFF2-40B4-BE49-F238E27FC236}">
                    <a16:creationId xmlns:a16="http://schemas.microsoft.com/office/drawing/2014/main" id="{0F0BA6B3-793D-4E34-A07F-FB90C215C82E}"/>
                  </a:ext>
                </a:extLst>
              </p:cNvPr>
              <p:cNvSpPr txBox="1">
                <a:spLocks noRot="1" noChangeAspect="1" noMove="1" noResize="1" noEditPoints="1" noAdjustHandles="1" noChangeArrowheads="1" noChangeShapeType="1" noTextEdit="1"/>
              </p:cNvSpPr>
              <p:nvPr/>
            </p:nvSpPr>
            <p:spPr bwMode="auto">
              <a:xfrm>
                <a:off x="2700338" y="2133600"/>
                <a:ext cx="4738687" cy="574675"/>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43E9516-96C8-4B8E-940B-C2B8E3794329}"/>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C196FE21-140F-4BC9-9240-4FBB8284F3F3}"/>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9C74E103-004D-4F25-B5D3-2E916D0D517F}" type="slidenum">
              <a:rPr lang="en-US" altLang="zh-CN">
                <a:solidFill>
                  <a:srgbClr val="898989"/>
                </a:solidFill>
              </a:rPr>
              <a:pPr algn="ctr"/>
              <a:t>17</a:t>
            </a:fld>
            <a:endParaRPr lang="en-US" altLang="zh-CN">
              <a:solidFill>
                <a:srgbClr val="898989"/>
              </a:solidFill>
            </a:endParaRPr>
          </a:p>
        </p:txBody>
      </p:sp>
      <p:sp>
        <p:nvSpPr>
          <p:cNvPr id="24580" name="Rectangle 2">
            <a:extLst>
              <a:ext uri="{FF2B5EF4-FFF2-40B4-BE49-F238E27FC236}">
                <a16:creationId xmlns:a16="http://schemas.microsoft.com/office/drawing/2014/main" id="{1C1F621B-B8AC-4161-9271-4FAEACC953F0}"/>
              </a:ext>
            </a:extLst>
          </p:cNvPr>
          <p:cNvSpPr>
            <a:spLocks noGrp="1" noChangeArrowheads="1"/>
          </p:cNvSpPr>
          <p:nvPr>
            <p:ph type="title"/>
          </p:nvPr>
        </p:nvSpPr>
        <p:spPr/>
        <p:txBody>
          <a:bodyPr/>
          <a:lstStyle/>
          <a:p>
            <a:r>
              <a:rPr lang="zh-CN" altLang="en-US" dirty="0" smtClean="0">
                <a:ea typeface="华文楷体" panose="02010600040101010101" pitchFamily="2" charset="-122"/>
              </a:rPr>
              <a:t>作业</a:t>
            </a:r>
            <a:endParaRPr lang="zh-CN" altLang="en-US" dirty="0">
              <a:ea typeface="华文楷体" panose="02010600040101010101" pitchFamily="2" charset="-122"/>
            </a:endParaRPr>
          </a:p>
        </p:txBody>
      </p:sp>
      <p:sp>
        <p:nvSpPr>
          <p:cNvPr id="171011" name="Rectangle 3">
            <a:extLst>
              <a:ext uri="{FF2B5EF4-FFF2-40B4-BE49-F238E27FC236}">
                <a16:creationId xmlns:a16="http://schemas.microsoft.com/office/drawing/2014/main" id="{05EB196D-4626-47D6-9FA5-A4AD9365BF17}"/>
              </a:ext>
            </a:extLst>
          </p:cNvPr>
          <p:cNvSpPr>
            <a:spLocks noGrp="1" noChangeArrowheads="1"/>
          </p:cNvSpPr>
          <p:nvPr>
            <p:ph type="body" idx="1"/>
          </p:nvPr>
        </p:nvSpPr>
        <p:spPr>
          <a:xfrm>
            <a:off x="457200" y="1341438"/>
            <a:ext cx="8229600" cy="4784725"/>
          </a:xfrm>
        </p:spPr>
        <p:txBody>
          <a:bodyPr rtlCol="0">
            <a:noAutofit/>
          </a:bodyPr>
          <a:lstStyle/>
          <a:p>
            <a:pPr fontAlgn="auto">
              <a:spcAft>
                <a:spcPts val="0"/>
              </a:spcAft>
              <a:buFont typeface="Wingdings" panose="05000000000000000000" pitchFamily="2" charset="2"/>
              <a:buChar char="ü"/>
              <a:defRPr/>
            </a:pPr>
            <a:r>
              <a:rPr lang="en-US" altLang="zh-CN" sz="2800" dirty="0" smtClean="0">
                <a:ea typeface="华文楷体" pitchFamily="2" charset="-122"/>
              </a:rPr>
              <a:t>P259</a:t>
            </a:r>
            <a:r>
              <a:rPr lang="zh-CN" altLang="en-US" sz="2800" dirty="0" smtClean="0">
                <a:ea typeface="华文楷体" pitchFamily="2" charset="-122"/>
              </a:rPr>
              <a:t>：</a:t>
            </a:r>
            <a:r>
              <a:rPr lang="en-US" altLang="zh-CN" sz="2800" smtClean="0">
                <a:ea typeface="华文楷体" pitchFamily="2" charset="-122"/>
              </a:rPr>
              <a:t>4, 20, 50(a)</a:t>
            </a:r>
            <a:endParaRPr lang="en-US" altLang="zh-CN" sz="2800" dirty="0">
              <a:ea typeface="华文楷体" pitchFamily="2" charset="-122"/>
            </a:endParaRPr>
          </a:p>
        </p:txBody>
      </p:sp>
    </p:spTree>
    <p:extLst>
      <p:ext uri="{BB962C8B-B14F-4D97-AF65-F5344CB8AC3E}">
        <p14:creationId xmlns:p14="http://schemas.microsoft.com/office/powerpoint/2010/main" val="209747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F5E57FBF-A631-41B0-927D-348F76306D26}"/>
              </a:ext>
            </a:extLst>
          </p:cNvPr>
          <p:cNvSpPr>
            <a:spLocks noGrp="1"/>
          </p:cNvSpPr>
          <p:nvPr>
            <p:ph type="dt" sz="quarter" idx="10"/>
          </p:nvPr>
        </p:nvSpPr>
        <p:spPr/>
        <p:txBody>
          <a:bodyPr/>
          <a:lstStyle/>
          <a:p>
            <a:pPr>
              <a:defRPr/>
            </a:pPr>
            <a:fld id="{44930696-C07E-465E-86D7-42DC439530E5}" type="datetime1">
              <a:rPr lang="zh-CN" altLang="en-US"/>
              <a:pPr>
                <a:defRPr/>
              </a:pPr>
              <a:t>2021/11/24</a:t>
            </a:fld>
            <a:endParaRPr lang="en-US" altLang="zh-CN"/>
          </a:p>
        </p:txBody>
      </p:sp>
      <p:sp>
        <p:nvSpPr>
          <p:cNvPr id="9" name="灯片编号占位符 4">
            <a:extLst>
              <a:ext uri="{FF2B5EF4-FFF2-40B4-BE49-F238E27FC236}">
                <a16:creationId xmlns:a16="http://schemas.microsoft.com/office/drawing/2014/main" id="{D671543B-A67F-4D35-8A95-8BA5E647A306}"/>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981BFAFD-EC9C-4B36-8F8D-64C51EFB854B}" type="slidenum">
              <a:rPr lang="en-US" altLang="zh-CN">
                <a:solidFill>
                  <a:srgbClr val="898989"/>
                </a:solidFill>
              </a:rPr>
              <a:pPr algn="ctr"/>
              <a:t>2</a:t>
            </a:fld>
            <a:endParaRPr lang="en-US" altLang="zh-CN">
              <a:solidFill>
                <a:srgbClr val="898989"/>
              </a:solidFill>
            </a:endParaRPr>
          </a:p>
        </p:txBody>
      </p:sp>
      <p:sp>
        <p:nvSpPr>
          <p:cNvPr id="11268" name="Rectangle 2">
            <a:extLst>
              <a:ext uri="{FF2B5EF4-FFF2-40B4-BE49-F238E27FC236}">
                <a16:creationId xmlns:a16="http://schemas.microsoft.com/office/drawing/2014/main" id="{4E0C23B9-5002-4473-A7F6-6E111D41D265}"/>
              </a:ext>
            </a:extLst>
          </p:cNvPr>
          <p:cNvSpPr>
            <a:spLocks noGrp="1" noChangeArrowheads="1"/>
          </p:cNvSpPr>
          <p:nvPr>
            <p:ph type="title"/>
          </p:nvPr>
        </p:nvSpPr>
        <p:spPr>
          <a:xfrm>
            <a:off x="468313" y="2636838"/>
            <a:ext cx="8229600" cy="1512887"/>
          </a:xfrm>
        </p:spPr>
        <p:txBody>
          <a:bodyPr/>
          <a:lstStyle/>
          <a:p>
            <a:r>
              <a:rPr lang="en-US" altLang="zh-CN" sz="4800">
                <a:ea typeface="华文楷体" panose="02010600040101010101" pitchFamily="2" charset="-122"/>
              </a:rPr>
              <a:t>6.3  Harmonic Nmbers</a:t>
            </a:r>
            <a:br>
              <a:rPr lang="en-US" altLang="zh-CN" sz="4800">
                <a:ea typeface="华文楷体" panose="02010600040101010101" pitchFamily="2" charset="-122"/>
              </a:rPr>
            </a:br>
            <a:r>
              <a:rPr lang="zh-CN" altLang="en-US" sz="4800">
                <a:ea typeface="华文楷体" panose="02010600040101010101" pitchFamily="2" charset="-122"/>
              </a:rPr>
              <a:t>调和数</a:t>
            </a:r>
          </a:p>
        </p:txBody>
      </p:sp>
      <p:sp>
        <p:nvSpPr>
          <p:cNvPr id="11269" name="Rectangle 4">
            <a:extLst>
              <a:ext uri="{FF2B5EF4-FFF2-40B4-BE49-F238E27FC236}">
                <a16:creationId xmlns:a16="http://schemas.microsoft.com/office/drawing/2014/main" id="{F655B1DA-796C-466F-955B-887A6A2CC5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1270" name="Rectangle 6">
            <a:extLst>
              <a:ext uri="{FF2B5EF4-FFF2-40B4-BE49-F238E27FC236}">
                <a16:creationId xmlns:a16="http://schemas.microsoft.com/office/drawing/2014/main" id="{66B439CD-4B06-4F87-B8F3-B400C304A6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8BED4A50-CFD1-4301-B66C-D2ECE3939B41}"/>
              </a:ext>
            </a:extLst>
          </p:cNvPr>
          <p:cNvSpPr>
            <a:spLocks noGrp="1"/>
          </p:cNvSpPr>
          <p:nvPr>
            <p:ph type="dt" sz="quarter" idx="10"/>
          </p:nvPr>
        </p:nvSpPr>
        <p:spPr/>
        <p:txBody>
          <a:bodyPr/>
          <a:lstStyle/>
          <a:p>
            <a:pPr>
              <a:defRPr/>
            </a:pPr>
            <a:fld id="{44930696-C07E-465E-86D7-42DC439530E5}" type="datetime1">
              <a:rPr lang="zh-CN" altLang="en-US"/>
              <a:pPr>
                <a:defRPr/>
              </a:pPr>
              <a:t>2021/11/24</a:t>
            </a:fld>
            <a:endParaRPr lang="en-US" altLang="zh-CN"/>
          </a:p>
        </p:txBody>
      </p:sp>
      <p:sp>
        <p:nvSpPr>
          <p:cNvPr id="9" name="灯片编号占位符 4">
            <a:extLst>
              <a:ext uri="{FF2B5EF4-FFF2-40B4-BE49-F238E27FC236}">
                <a16:creationId xmlns:a16="http://schemas.microsoft.com/office/drawing/2014/main" id="{B547F4C9-BB1F-4B9A-8D7C-F9C975895625}"/>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BBDADAEA-EB9C-4D13-82DD-EA97D87F3A97}" type="slidenum">
              <a:rPr lang="en-US" altLang="zh-CN">
                <a:solidFill>
                  <a:srgbClr val="898989"/>
                </a:solidFill>
              </a:rPr>
              <a:pPr algn="ctr"/>
              <a:t>3</a:t>
            </a:fld>
            <a:endParaRPr lang="en-US" altLang="zh-CN">
              <a:solidFill>
                <a:srgbClr val="898989"/>
              </a:solidFill>
            </a:endParaRPr>
          </a:p>
        </p:txBody>
      </p:sp>
      <p:sp>
        <p:nvSpPr>
          <p:cNvPr id="1029" name="Rectangle 2">
            <a:extLst>
              <a:ext uri="{FF2B5EF4-FFF2-40B4-BE49-F238E27FC236}">
                <a16:creationId xmlns:a16="http://schemas.microsoft.com/office/drawing/2014/main" id="{2A4EC224-0CAF-4D8A-8C33-C0CD1E398EAD}"/>
              </a:ext>
            </a:extLst>
          </p:cNvPr>
          <p:cNvSpPr>
            <a:spLocks noGrp="1" noChangeArrowheads="1"/>
          </p:cNvSpPr>
          <p:nvPr>
            <p:ph type="title"/>
          </p:nvPr>
        </p:nvSpPr>
        <p:spPr/>
        <p:txBody>
          <a:bodyPr/>
          <a:lstStyle/>
          <a:p>
            <a:r>
              <a:rPr lang="zh-CN" altLang="en-US" sz="4800">
                <a:ea typeface="华文楷体" panose="02010600040101010101" pitchFamily="2" charset="-122"/>
              </a:rPr>
              <a:t>调和数</a:t>
            </a:r>
          </a:p>
        </p:txBody>
      </p:sp>
      <p:sp>
        <p:nvSpPr>
          <p:cNvPr id="203779" name="Rectangle 3">
            <a:extLst>
              <a:ext uri="{FF2B5EF4-FFF2-40B4-BE49-F238E27FC236}">
                <a16:creationId xmlns:a16="http://schemas.microsoft.com/office/drawing/2014/main" id="{D8B3591C-CEB1-416E-81D9-8E685B50D754}"/>
              </a:ext>
            </a:extLst>
          </p:cNvPr>
          <p:cNvSpPr>
            <a:spLocks noGrp="1" noChangeArrowheads="1"/>
          </p:cNvSpPr>
          <p:nvPr>
            <p:ph type="body" idx="1"/>
          </p:nvPr>
        </p:nvSpPr>
        <p:spPr>
          <a:xfrm>
            <a:off x="755650" y="1412875"/>
            <a:ext cx="7920038" cy="4895850"/>
          </a:xfrm>
        </p:spPr>
        <p:txBody>
          <a:bodyPr rtlCol="0">
            <a:noAutofit/>
          </a:bodyPr>
          <a:lstStyle/>
          <a:p>
            <a:pPr fontAlgn="auto">
              <a:lnSpc>
                <a:spcPct val="90000"/>
              </a:lnSpc>
              <a:spcAft>
                <a:spcPts val="0"/>
              </a:spcAft>
              <a:defRPr/>
            </a:pPr>
            <a:r>
              <a:rPr lang="zh-CN" altLang="en-US" dirty="0">
                <a:latin typeface="+mj-lt"/>
                <a:ea typeface="华文楷体" pitchFamily="2" charset="-122"/>
              </a:rPr>
              <a:t>在前面曾经介绍过调和数</a:t>
            </a:r>
            <a:r>
              <a:rPr lang="en-US" altLang="zh-CN" i="1" dirty="0" err="1">
                <a:latin typeface="+mj-lt"/>
                <a:ea typeface="华文楷体" pitchFamily="2" charset="-122"/>
              </a:rPr>
              <a:t>H</a:t>
            </a:r>
            <a:r>
              <a:rPr lang="en-US" altLang="zh-CN" i="1" baseline="-25000" dirty="0" err="1">
                <a:latin typeface="+mj-lt"/>
                <a:ea typeface="华文楷体" pitchFamily="2" charset="-122"/>
              </a:rPr>
              <a:t>n</a:t>
            </a:r>
            <a:r>
              <a:rPr lang="zh-CN" altLang="en-US" dirty="0">
                <a:latin typeface="+mj-lt"/>
                <a:ea typeface="华文楷体" pitchFamily="2" charset="-122"/>
              </a:rPr>
              <a:t>：</a:t>
            </a:r>
          </a:p>
          <a:p>
            <a:pPr fontAlgn="auto">
              <a:lnSpc>
                <a:spcPct val="90000"/>
              </a:lnSpc>
              <a:spcAft>
                <a:spcPts val="0"/>
              </a:spcAft>
              <a:defRPr/>
            </a:pPr>
            <a:endParaRPr lang="zh-CN" altLang="en-US" dirty="0">
              <a:latin typeface="+mj-lt"/>
              <a:ea typeface="华文楷体" pitchFamily="2" charset="-122"/>
            </a:endParaRPr>
          </a:p>
          <a:p>
            <a:pPr fontAlgn="auto">
              <a:lnSpc>
                <a:spcPct val="90000"/>
              </a:lnSpc>
              <a:spcAft>
                <a:spcPts val="0"/>
              </a:spcAft>
              <a:defRPr/>
            </a:pPr>
            <a:endParaRPr lang="en-US" altLang="zh-CN" dirty="0">
              <a:latin typeface="+mj-lt"/>
              <a:ea typeface="华文楷体" pitchFamily="2" charset="-122"/>
            </a:endParaRPr>
          </a:p>
          <a:p>
            <a:pPr fontAlgn="auto">
              <a:lnSpc>
                <a:spcPct val="90000"/>
              </a:lnSpc>
              <a:spcAft>
                <a:spcPts val="0"/>
              </a:spcAft>
              <a:defRPr/>
            </a:pPr>
            <a:r>
              <a:rPr lang="zh-CN" altLang="en-US" dirty="0">
                <a:latin typeface="+mj-lt"/>
                <a:ea typeface="华文楷体" pitchFamily="2" charset="-122"/>
              </a:rPr>
              <a:t>下面是前面</a:t>
            </a:r>
            <a:r>
              <a:rPr lang="en-US" altLang="zh-CN" dirty="0">
                <a:latin typeface="+mj-lt"/>
                <a:ea typeface="华文楷体" pitchFamily="2" charset="-122"/>
              </a:rPr>
              <a:t>10</a:t>
            </a:r>
            <a:r>
              <a:rPr lang="zh-CN" altLang="en-US" dirty="0">
                <a:latin typeface="+mj-lt"/>
                <a:ea typeface="华文楷体" pitchFamily="2" charset="-122"/>
              </a:rPr>
              <a:t>个调和数的数值表</a:t>
            </a:r>
            <a:endParaRPr lang="en-US" altLang="zh-CN" dirty="0">
              <a:latin typeface="+mj-lt"/>
              <a:ea typeface="华文楷体" pitchFamily="2" charset="-122"/>
            </a:endParaRPr>
          </a:p>
          <a:p>
            <a:pPr fontAlgn="auto">
              <a:lnSpc>
                <a:spcPct val="90000"/>
              </a:lnSpc>
              <a:spcAft>
                <a:spcPts val="0"/>
              </a:spcAft>
              <a:defRPr/>
            </a:pPr>
            <a:endParaRPr lang="en-US" altLang="zh-CN" dirty="0">
              <a:latin typeface="+mj-lt"/>
              <a:ea typeface="华文楷体" pitchFamily="2" charset="-122"/>
            </a:endParaRPr>
          </a:p>
        </p:txBody>
      </p:sp>
      <p:sp>
        <p:nvSpPr>
          <p:cNvPr id="1031" name="Rectangle 4">
            <a:extLst>
              <a:ext uri="{FF2B5EF4-FFF2-40B4-BE49-F238E27FC236}">
                <a16:creationId xmlns:a16="http://schemas.microsoft.com/office/drawing/2014/main" id="{83976310-BC58-449B-9FA0-CB79E6F263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2" name="Rectangle 6">
            <a:extLst>
              <a:ext uri="{FF2B5EF4-FFF2-40B4-BE49-F238E27FC236}">
                <a16:creationId xmlns:a16="http://schemas.microsoft.com/office/drawing/2014/main" id="{7FD65EC6-1713-4FC3-9BBD-3998E6ED97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mc:AlternateContent xmlns:mc="http://schemas.openxmlformats.org/markup-compatibility/2006" xmlns:a14="http://schemas.microsoft.com/office/drawing/2010/main">
        <mc:Choice Requires="a14">
          <p:sp>
            <p:nvSpPr>
              <p:cNvPr id="1026" name="Object 5">
                <a:extLst>
                  <a:ext uri="{FF2B5EF4-FFF2-40B4-BE49-F238E27FC236}">
                    <a16:creationId xmlns:a16="http://schemas.microsoft.com/office/drawing/2014/main" id="{BB8EC8F1-C398-4DAF-B2C0-8DDA1AAF600C}"/>
                  </a:ext>
                </a:extLst>
              </p:cNvPr>
              <p:cNvSpPr txBox="1"/>
              <p:nvPr/>
            </p:nvSpPr>
            <p:spPr bwMode="auto">
              <a:xfrm>
                <a:off x="2211388" y="1989138"/>
                <a:ext cx="4640262" cy="990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𝑘</m:t>
                              </m:r>
                            </m:den>
                          </m:f>
                        </m:e>
                      </m:nary>
                    </m:oMath>
                  </m:oMathPara>
                </a14:m>
                <a:endParaRPr lang="zh-CN" altLang="en-US" dirty="0"/>
              </a:p>
            </p:txBody>
          </p:sp>
        </mc:Choice>
        <mc:Fallback xmlns="">
          <p:sp>
            <p:nvSpPr>
              <p:cNvPr id="1026" name="Object 5">
                <a:extLst>
                  <a:ext uri="{FF2B5EF4-FFF2-40B4-BE49-F238E27FC236}">
                    <a16:creationId xmlns:a16="http://schemas.microsoft.com/office/drawing/2014/main" id="{BB8EC8F1-C398-4DAF-B2C0-8DDA1AAF600C}"/>
                  </a:ext>
                </a:extLst>
              </p:cNvPr>
              <p:cNvSpPr txBox="1">
                <a:spLocks noRot="1" noChangeAspect="1" noMove="1" noResize="1" noEditPoints="1" noAdjustHandles="1" noChangeArrowheads="1" noChangeShapeType="1" noTextEdit="1"/>
              </p:cNvSpPr>
              <p:nvPr/>
            </p:nvSpPr>
            <p:spPr bwMode="auto">
              <a:xfrm>
                <a:off x="2211388" y="1989138"/>
                <a:ext cx="4640262" cy="990600"/>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12" name="表格 11">
            <a:extLst>
              <a:ext uri="{FF2B5EF4-FFF2-40B4-BE49-F238E27FC236}">
                <a16:creationId xmlns:a16="http://schemas.microsoft.com/office/drawing/2014/main" id="{FF01E850-1476-4F4F-BBDD-3DD971C025D3}"/>
              </a:ext>
            </a:extLst>
          </p:cNvPr>
          <p:cNvGraphicFramePr>
            <a:graphicFrameLocks noGrp="1"/>
          </p:cNvGraphicFramePr>
          <p:nvPr/>
        </p:nvGraphicFramePr>
        <p:xfrm>
          <a:off x="971550" y="3933825"/>
          <a:ext cx="7345368" cy="1582738"/>
        </p:xfrm>
        <a:graphic>
          <a:graphicData uri="http://schemas.openxmlformats.org/drawingml/2006/table">
            <a:tbl>
              <a:tblPr firstRow="1" bandRow="1">
                <a:tableStyleId>{616DA210-FB5B-4158-B5E0-FEB733F419BA}</a:tableStyleId>
              </a:tblPr>
              <a:tblGrid>
                <a:gridCol w="612114">
                  <a:extLst>
                    <a:ext uri="{9D8B030D-6E8A-4147-A177-3AD203B41FA5}">
                      <a16:colId xmlns:a16="http://schemas.microsoft.com/office/drawing/2014/main" val="20000"/>
                    </a:ext>
                  </a:extLst>
                </a:gridCol>
                <a:gridCol w="612114">
                  <a:extLst>
                    <a:ext uri="{9D8B030D-6E8A-4147-A177-3AD203B41FA5}">
                      <a16:colId xmlns:a16="http://schemas.microsoft.com/office/drawing/2014/main" val="20001"/>
                    </a:ext>
                  </a:extLst>
                </a:gridCol>
                <a:gridCol w="612114">
                  <a:extLst>
                    <a:ext uri="{9D8B030D-6E8A-4147-A177-3AD203B41FA5}">
                      <a16:colId xmlns:a16="http://schemas.microsoft.com/office/drawing/2014/main" val="20002"/>
                    </a:ext>
                  </a:extLst>
                </a:gridCol>
                <a:gridCol w="612114">
                  <a:extLst>
                    <a:ext uri="{9D8B030D-6E8A-4147-A177-3AD203B41FA5}">
                      <a16:colId xmlns:a16="http://schemas.microsoft.com/office/drawing/2014/main" val="20003"/>
                    </a:ext>
                  </a:extLst>
                </a:gridCol>
                <a:gridCol w="612114">
                  <a:extLst>
                    <a:ext uri="{9D8B030D-6E8A-4147-A177-3AD203B41FA5}">
                      <a16:colId xmlns:a16="http://schemas.microsoft.com/office/drawing/2014/main" val="20004"/>
                    </a:ext>
                  </a:extLst>
                </a:gridCol>
                <a:gridCol w="612114">
                  <a:extLst>
                    <a:ext uri="{9D8B030D-6E8A-4147-A177-3AD203B41FA5}">
                      <a16:colId xmlns:a16="http://schemas.microsoft.com/office/drawing/2014/main" val="20005"/>
                    </a:ext>
                  </a:extLst>
                </a:gridCol>
                <a:gridCol w="612114">
                  <a:extLst>
                    <a:ext uri="{9D8B030D-6E8A-4147-A177-3AD203B41FA5}">
                      <a16:colId xmlns:a16="http://schemas.microsoft.com/office/drawing/2014/main" val="20006"/>
                    </a:ext>
                  </a:extLst>
                </a:gridCol>
                <a:gridCol w="612114">
                  <a:extLst>
                    <a:ext uri="{9D8B030D-6E8A-4147-A177-3AD203B41FA5}">
                      <a16:colId xmlns:a16="http://schemas.microsoft.com/office/drawing/2014/main" val="20007"/>
                    </a:ext>
                  </a:extLst>
                </a:gridCol>
                <a:gridCol w="612114">
                  <a:extLst>
                    <a:ext uri="{9D8B030D-6E8A-4147-A177-3AD203B41FA5}">
                      <a16:colId xmlns:a16="http://schemas.microsoft.com/office/drawing/2014/main" val="20008"/>
                    </a:ext>
                  </a:extLst>
                </a:gridCol>
                <a:gridCol w="612114">
                  <a:extLst>
                    <a:ext uri="{9D8B030D-6E8A-4147-A177-3AD203B41FA5}">
                      <a16:colId xmlns:a16="http://schemas.microsoft.com/office/drawing/2014/main" val="20009"/>
                    </a:ext>
                  </a:extLst>
                </a:gridCol>
                <a:gridCol w="612114">
                  <a:extLst>
                    <a:ext uri="{9D8B030D-6E8A-4147-A177-3AD203B41FA5}">
                      <a16:colId xmlns:a16="http://schemas.microsoft.com/office/drawing/2014/main" val="20010"/>
                    </a:ext>
                  </a:extLst>
                </a:gridCol>
                <a:gridCol w="612114">
                  <a:extLst>
                    <a:ext uri="{9D8B030D-6E8A-4147-A177-3AD203B41FA5}">
                      <a16:colId xmlns:a16="http://schemas.microsoft.com/office/drawing/2014/main" val="20011"/>
                    </a:ext>
                  </a:extLst>
                </a:gridCol>
              </a:tblGrid>
              <a:tr h="791369">
                <a:tc>
                  <a:txBody>
                    <a:bodyPr/>
                    <a:lstStyle/>
                    <a:p>
                      <a:pPr algn="ctr"/>
                      <a:r>
                        <a:rPr lang="en-US" altLang="zh-CN" sz="3200" b="0" i="1"/>
                        <a:t>n</a:t>
                      </a:r>
                      <a:endParaRPr lang="zh-CN" altLang="en-US" sz="3200" b="0" i="1"/>
                    </a:p>
                  </a:txBody>
                  <a:tcPr marL="91447" marR="91447" marT="45678" marB="45678" anchor="ctr"/>
                </a:tc>
                <a:tc>
                  <a:txBody>
                    <a:bodyPr/>
                    <a:lstStyle/>
                    <a:p>
                      <a:pPr algn="ctr"/>
                      <a:r>
                        <a:rPr lang="en-US" altLang="zh-CN" sz="3200" b="0"/>
                        <a:t>0</a:t>
                      </a:r>
                      <a:endParaRPr lang="zh-CN" altLang="en-US" sz="3200" b="0"/>
                    </a:p>
                  </a:txBody>
                  <a:tcPr marL="91447" marR="91447" marT="45678" marB="45678" anchor="ctr"/>
                </a:tc>
                <a:tc>
                  <a:txBody>
                    <a:bodyPr/>
                    <a:lstStyle/>
                    <a:p>
                      <a:pPr algn="ctr"/>
                      <a:r>
                        <a:rPr lang="en-US" altLang="zh-CN" sz="3200" b="0"/>
                        <a:t>1</a:t>
                      </a:r>
                      <a:endParaRPr lang="zh-CN" altLang="en-US" sz="3200" b="0"/>
                    </a:p>
                  </a:txBody>
                  <a:tcPr marL="91447" marR="91447" marT="45678" marB="45678" anchor="ctr"/>
                </a:tc>
                <a:tc>
                  <a:txBody>
                    <a:bodyPr/>
                    <a:lstStyle/>
                    <a:p>
                      <a:pPr algn="ctr"/>
                      <a:r>
                        <a:rPr lang="en-US" altLang="zh-CN" sz="3200" b="0"/>
                        <a:t>2</a:t>
                      </a:r>
                      <a:endParaRPr lang="zh-CN" altLang="en-US" sz="3200" b="0"/>
                    </a:p>
                  </a:txBody>
                  <a:tcPr marL="91447" marR="91447" marT="45678" marB="45678" anchor="ctr"/>
                </a:tc>
                <a:tc>
                  <a:txBody>
                    <a:bodyPr/>
                    <a:lstStyle/>
                    <a:p>
                      <a:pPr algn="ctr"/>
                      <a:r>
                        <a:rPr lang="en-US" altLang="zh-CN" sz="3200" b="0"/>
                        <a:t>3</a:t>
                      </a:r>
                      <a:endParaRPr lang="zh-CN" altLang="en-US" sz="3200" b="0"/>
                    </a:p>
                  </a:txBody>
                  <a:tcPr marL="91447" marR="91447" marT="45678" marB="45678" anchor="ctr"/>
                </a:tc>
                <a:tc>
                  <a:txBody>
                    <a:bodyPr/>
                    <a:lstStyle/>
                    <a:p>
                      <a:pPr algn="ctr"/>
                      <a:r>
                        <a:rPr lang="en-US" altLang="zh-CN" sz="3200" b="0"/>
                        <a:t>4</a:t>
                      </a:r>
                      <a:endParaRPr lang="zh-CN" altLang="en-US" sz="3200" b="0"/>
                    </a:p>
                  </a:txBody>
                  <a:tcPr marL="91447" marR="91447" marT="45678" marB="45678" anchor="ctr"/>
                </a:tc>
                <a:tc>
                  <a:txBody>
                    <a:bodyPr/>
                    <a:lstStyle/>
                    <a:p>
                      <a:pPr algn="ctr"/>
                      <a:r>
                        <a:rPr lang="en-US" altLang="zh-CN" sz="3200" b="0"/>
                        <a:t>5</a:t>
                      </a:r>
                      <a:endParaRPr lang="zh-CN" altLang="en-US" sz="3200" b="0"/>
                    </a:p>
                  </a:txBody>
                  <a:tcPr marL="91447" marR="91447" marT="45678" marB="45678" anchor="ctr"/>
                </a:tc>
                <a:tc>
                  <a:txBody>
                    <a:bodyPr/>
                    <a:lstStyle/>
                    <a:p>
                      <a:pPr algn="ctr"/>
                      <a:r>
                        <a:rPr lang="en-US" altLang="zh-CN" sz="3200" b="0"/>
                        <a:t>6</a:t>
                      </a:r>
                      <a:endParaRPr lang="zh-CN" altLang="en-US" sz="3200" b="0"/>
                    </a:p>
                  </a:txBody>
                  <a:tcPr marL="91447" marR="91447" marT="45678" marB="45678" anchor="ctr"/>
                </a:tc>
                <a:tc>
                  <a:txBody>
                    <a:bodyPr/>
                    <a:lstStyle/>
                    <a:p>
                      <a:pPr algn="ctr"/>
                      <a:r>
                        <a:rPr lang="en-US" altLang="zh-CN" sz="3200" b="0"/>
                        <a:t>7</a:t>
                      </a:r>
                      <a:endParaRPr lang="zh-CN" altLang="en-US" sz="3200" b="0"/>
                    </a:p>
                  </a:txBody>
                  <a:tcPr marL="91447" marR="91447" marT="45678" marB="45678" anchor="ctr"/>
                </a:tc>
                <a:tc>
                  <a:txBody>
                    <a:bodyPr/>
                    <a:lstStyle/>
                    <a:p>
                      <a:pPr algn="ctr"/>
                      <a:r>
                        <a:rPr lang="en-US" altLang="zh-CN" sz="3200" b="0"/>
                        <a:t>8</a:t>
                      </a:r>
                      <a:endParaRPr lang="zh-CN" altLang="en-US" sz="3200" b="0"/>
                    </a:p>
                  </a:txBody>
                  <a:tcPr marL="91447" marR="91447" marT="45678" marB="45678" anchor="ctr"/>
                </a:tc>
                <a:tc>
                  <a:txBody>
                    <a:bodyPr/>
                    <a:lstStyle/>
                    <a:p>
                      <a:pPr algn="ctr"/>
                      <a:r>
                        <a:rPr lang="en-US" altLang="zh-CN" sz="3200" b="0"/>
                        <a:t>9</a:t>
                      </a:r>
                      <a:endParaRPr lang="zh-CN" altLang="en-US" sz="3200" b="0"/>
                    </a:p>
                  </a:txBody>
                  <a:tcPr marL="91447" marR="91447" marT="45678" marB="45678" anchor="ctr"/>
                </a:tc>
                <a:tc>
                  <a:txBody>
                    <a:bodyPr/>
                    <a:lstStyle/>
                    <a:p>
                      <a:pPr algn="ctr"/>
                      <a:r>
                        <a:rPr lang="en-US" altLang="zh-CN" sz="3200" b="0"/>
                        <a:t>10</a:t>
                      </a:r>
                      <a:endParaRPr lang="zh-CN" altLang="en-US" sz="3200" b="0"/>
                    </a:p>
                  </a:txBody>
                  <a:tcPr marL="91447" marR="91447" marT="45678" marB="45678" anchor="ctr"/>
                </a:tc>
                <a:extLst>
                  <a:ext uri="{0D108BD9-81ED-4DB2-BD59-A6C34878D82A}">
                    <a16:rowId xmlns:a16="http://schemas.microsoft.com/office/drawing/2014/main" val="10000"/>
                  </a:ext>
                </a:extLst>
              </a:tr>
              <a:tr h="791369">
                <a:tc>
                  <a:txBody>
                    <a:bodyPr/>
                    <a:lstStyle/>
                    <a:p>
                      <a:pPr algn="ctr"/>
                      <a:r>
                        <a:rPr lang="en-US" altLang="zh-CN" sz="3200" i="1"/>
                        <a:t>H</a:t>
                      </a:r>
                      <a:r>
                        <a:rPr lang="en-US" altLang="zh-CN" sz="3200" i="1" baseline="-25000"/>
                        <a:t>n</a:t>
                      </a:r>
                      <a:endParaRPr lang="zh-CN" altLang="en-US" sz="3200" i="1" baseline="-25000"/>
                    </a:p>
                  </a:txBody>
                  <a:tcPr marL="91447" marR="91447" marT="45678" marB="45678" anchor="ctr"/>
                </a:tc>
                <a:tc>
                  <a:txBody>
                    <a:bodyPr/>
                    <a:lstStyle/>
                    <a:p>
                      <a:pPr algn="ctr"/>
                      <a:r>
                        <a:rPr lang="en-US" altLang="zh-CN" sz="2400"/>
                        <a:t>0</a:t>
                      </a:r>
                      <a:endParaRPr lang="zh-CN" altLang="en-US" sz="2400"/>
                    </a:p>
                  </a:txBody>
                  <a:tcPr marL="91447" marR="91447" marT="45678" marB="45678" anchor="ctr"/>
                </a:tc>
                <a:tc>
                  <a:txBody>
                    <a:bodyPr/>
                    <a:lstStyle/>
                    <a:p>
                      <a:pPr algn="ctr"/>
                      <a:r>
                        <a:rPr lang="en-US" altLang="zh-CN" sz="2400"/>
                        <a:t>1</a:t>
                      </a:r>
                      <a:endParaRPr lang="zh-CN" altLang="en-US" sz="2400"/>
                    </a:p>
                  </a:txBody>
                  <a:tcPr marL="91447" marR="91447" marT="45678" marB="45678" anchor="ctr"/>
                </a:tc>
                <a:tc>
                  <a:txBody>
                    <a:bodyPr/>
                    <a:lstStyle/>
                    <a:p>
                      <a:pPr algn="ctr"/>
                      <a:r>
                        <a:rPr lang="en-US" altLang="zh-CN" sz="2400"/>
                        <a:t>3/2</a:t>
                      </a:r>
                      <a:endParaRPr lang="zh-CN" altLang="en-US" sz="2400"/>
                    </a:p>
                  </a:txBody>
                  <a:tcPr marL="91447" marR="91447" marT="45678" marB="45678" anchor="ctr"/>
                </a:tc>
                <a:tc>
                  <a:txBody>
                    <a:bodyPr/>
                    <a:lstStyle/>
                    <a:p>
                      <a:pPr algn="ctr"/>
                      <a:r>
                        <a:rPr lang="en-US" altLang="zh-CN" sz="1800"/>
                        <a:t>11/6</a:t>
                      </a:r>
                      <a:endParaRPr lang="zh-CN" altLang="en-US" sz="1800"/>
                    </a:p>
                  </a:txBody>
                  <a:tcPr marL="91447" marR="91447" marT="45678" marB="45678" anchor="ctr"/>
                </a:tc>
                <a:tc>
                  <a:txBody>
                    <a:bodyPr/>
                    <a:lstStyle/>
                    <a:p>
                      <a:pPr algn="ctr"/>
                      <a:r>
                        <a:rPr lang="en-US" altLang="zh-CN" sz="1800"/>
                        <a:t>25/12</a:t>
                      </a:r>
                      <a:endParaRPr lang="zh-CN" altLang="en-US" sz="1800"/>
                    </a:p>
                  </a:txBody>
                  <a:tcPr marL="91447" marR="91447" marT="45678" marB="45678" anchor="ctr"/>
                </a:tc>
                <a:tc>
                  <a:txBody>
                    <a:bodyPr/>
                    <a:lstStyle/>
                    <a:p>
                      <a:pPr algn="ctr"/>
                      <a:r>
                        <a:rPr lang="en-US" altLang="zh-CN" sz="1800"/>
                        <a:t>137/60</a:t>
                      </a:r>
                      <a:endParaRPr lang="zh-CN" altLang="en-US" sz="1800"/>
                    </a:p>
                  </a:txBody>
                  <a:tcPr marL="91447" marR="91447" marT="45678" marB="45678" anchor="ctr"/>
                </a:tc>
                <a:tc>
                  <a:txBody>
                    <a:bodyPr/>
                    <a:lstStyle/>
                    <a:p>
                      <a:pPr algn="ctr"/>
                      <a:r>
                        <a:rPr lang="en-US" altLang="zh-CN" sz="1800"/>
                        <a:t>49/20</a:t>
                      </a:r>
                      <a:endParaRPr lang="zh-CN" altLang="en-US" sz="1800"/>
                    </a:p>
                  </a:txBody>
                  <a:tcPr marL="91447" marR="91447" marT="45678" marB="45678" anchor="ctr"/>
                </a:tc>
                <a:tc>
                  <a:txBody>
                    <a:bodyPr/>
                    <a:lstStyle/>
                    <a:p>
                      <a:pPr algn="ctr"/>
                      <a:r>
                        <a:rPr lang="en-US" altLang="zh-CN" sz="1600"/>
                        <a:t>363/140</a:t>
                      </a:r>
                      <a:endParaRPr lang="zh-CN" altLang="en-US" sz="1600"/>
                    </a:p>
                  </a:txBody>
                  <a:tcPr marL="91447" marR="91447" marT="45678" marB="45678" anchor="ctr"/>
                </a:tc>
                <a:tc>
                  <a:txBody>
                    <a:bodyPr/>
                    <a:lstStyle/>
                    <a:p>
                      <a:pPr algn="ctr"/>
                      <a:r>
                        <a:rPr lang="en-US" altLang="zh-CN" sz="1600"/>
                        <a:t>761/280</a:t>
                      </a:r>
                      <a:endParaRPr lang="zh-CN" altLang="en-US" sz="1600"/>
                    </a:p>
                  </a:txBody>
                  <a:tcPr marL="91447" marR="91447" marT="45678" marB="45678" anchor="ctr"/>
                </a:tc>
                <a:tc>
                  <a:txBody>
                    <a:bodyPr/>
                    <a:lstStyle/>
                    <a:p>
                      <a:pPr algn="ctr"/>
                      <a:r>
                        <a:rPr lang="en-US" altLang="zh-CN" sz="1200"/>
                        <a:t>7129/2520</a:t>
                      </a:r>
                      <a:endParaRPr lang="zh-CN" altLang="en-US" sz="1200"/>
                    </a:p>
                  </a:txBody>
                  <a:tcPr marL="91447" marR="91447" marT="45678" marB="45678" anchor="ctr"/>
                </a:tc>
                <a:tc>
                  <a:txBody>
                    <a:bodyPr/>
                    <a:lstStyle/>
                    <a:p>
                      <a:pPr algn="ctr"/>
                      <a:r>
                        <a:rPr lang="en-US" altLang="zh-CN" sz="1200"/>
                        <a:t>7381/2520</a:t>
                      </a:r>
                      <a:endParaRPr lang="zh-CN" altLang="en-US" sz="1200"/>
                    </a:p>
                  </a:txBody>
                  <a:tcPr marL="91447" marR="91447" marT="45678" marB="45678"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82C61E56-4376-407A-8552-C24AD89285B9}"/>
              </a:ext>
            </a:extLst>
          </p:cNvPr>
          <p:cNvSpPr>
            <a:spLocks noGrp="1"/>
          </p:cNvSpPr>
          <p:nvPr>
            <p:ph type="dt" sz="quarter" idx="10"/>
          </p:nvPr>
        </p:nvSpPr>
        <p:spPr/>
        <p:txBody>
          <a:bodyPr/>
          <a:lstStyle/>
          <a:p>
            <a:pPr>
              <a:defRPr/>
            </a:pPr>
            <a:fld id="{44930696-C07E-465E-86D7-42DC439530E5}" type="datetime1">
              <a:rPr lang="zh-CN" altLang="en-US"/>
              <a:pPr>
                <a:defRPr/>
              </a:pPr>
              <a:t>2021/11/24</a:t>
            </a:fld>
            <a:endParaRPr lang="en-US" altLang="zh-CN"/>
          </a:p>
        </p:txBody>
      </p:sp>
      <p:sp>
        <p:nvSpPr>
          <p:cNvPr id="9" name="灯片编号占位符 4">
            <a:extLst>
              <a:ext uri="{FF2B5EF4-FFF2-40B4-BE49-F238E27FC236}">
                <a16:creationId xmlns:a16="http://schemas.microsoft.com/office/drawing/2014/main" id="{8DF2B8DB-7419-480E-9096-5DA51ED4D9EA}"/>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3B55A87B-578D-4989-948B-E91B5D7A8EEB}" type="slidenum">
              <a:rPr lang="en-US" altLang="zh-CN">
                <a:solidFill>
                  <a:srgbClr val="898989"/>
                </a:solidFill>
              </a:rPr>
              <a:pPr algn="ctr"/>
              <a:t>4</a:t>
            </a:fld>
            <a:endParaRPr lang="en-US" altLang="zh-CN">
              <a:solidFill>
                <a:srgbClr val="898989"/>
              </a:solidFill>
            </a:endParaRPr>
          </a:p>
        </p:txBody>
      </p:sp>
      <p:sp>
        <p:nvSpPr>
          <p:cNvPr id="12292" name="Rectangle 2">
            <a:extLst>
              <a:ext uri="{FF2B5EF4-FFF2-40B4-BE49-F238E27FC236}">
                <a16:creationId xmlns:a16="http://schemas.microsoft.com/office/drawing/2014/main" id="{E9E1BE64-EEE8-4042-B3B8-D582C7A21618}"/>
              </a:ext>
            </a:extLst>
          </p:cNvPr>
          <p:cNvSpPr>
            <a:spLocks noGrp="1" noChangeArrowheads="1"/>
          </p:cNvSpPr>
          <p:nvPr>
            <p:ph type="title"/>
          </p:nvPr>
        </p:nvSpPr>
        <p:spPr/>
        <p:txBody>
          <a:bodyPr/>
          <a:lstStyle/>
          <a:p>
            <a:r>
              <a:rPr lang="zh-CN" altLang="en-US" sz="4800">
                <a:ea typeface="华文楷体" panose="02010600040101010101" pitchFamily="2" charset="-122"/>
              </a:rPr>
              <a:t>调和数名称的来历</a:t>
            </a:r>
          </a:p>
        </p:txBody>
      </p:sp>
      <p:sp>
        <p:nvSpPr>
          <p:cNvPr id="203779" name="Rectangle 3">
            <a:extLst>
              <a:ext uri="{FF2B5EF4-FFF2-40B4-BE49-F238E27FC236}">
                <a16:creationId xmlns:a16="http://schemas.microsoft.com/office/drawing/2014/main" id="{10CD870F-302F-437E-9204-72AFAE0CB45C}"/>
              </a:ext>
            </a:extLst>
          </p:cNvPr>
          <p:cNvSpPr>
            <a:spLocks noGrp="1" noChangeArrowheads="1"/>
          </p:cNvSpPr>
          <p:nvPr>
            <p:ph type="body" idx="1"/>
          </p:nvPr>
        </p:nvSpPr>
        <p:spPr>
          <a:xfrm>
            <a:off x="755650" y="1412875"/>
            <a:ext cx="7920038" cy="4895850"/>
          </a:xfrm>
        </p:spPr>
        <p:txBody>
          <a:bodyPr rtlCol="0">
            <a:noAutofit/>
          </a:bodyPr>
          <a:lstStyle/>
          <a:p>
            <a:pPr fontAlgn="auto">
              <a:lnSpc>
                <a:spcPct val="90000"/>
              </a:lnSpc>
              <a:spcAft>
                <a:spcPts val="0"/>
              </a:spcAft>
              <a:defRPr/>
            </a:pPr>
            <a:r>
              <a:rPr lang="zh-CN" altLang="en-US" sz="2800">
                <a:latin typeface="+mj-lt"/>
                <a:ea typeface="华文楷体" pitchFamily="2" charset="-122"/>
              </a:rPr>
              <a:t>在音乐里面，调和数</a:t>
            </a:r>
            <a:r>
              <a:rPr lang="en-US" altLang="zh-CN" sz="2800" i="1">
                <a:latin typeface="+mj-lt"/>
                <a:ea typeface="华文楷体" pitchFamily="2" charset="-122"/>
              </a:rPr>
              <a:t>H</a:t>
            </a:r>
            <a:r>
              <a:rPr lang="en-US" altLang="zh-CN" sz="2800" i="1" baseline="-25000">
                <a:latin typeface="+mj-lt"/>
                <a:ea typeface="华文楷体" pitchFamily="2" charset="-122"/>
              </a:rPr>
              <a:t>n</a:t>
            </a:r>
            <a:r>
              <a:rPr lang="zh-CN" altLang="en-US" sz="2800">
                <a:latin typeface="+mj-lt"/>
                <a:ea typeface="华文楷体" pitchFamily="2" charset="-122"/>
              </a:rPr>
              <a:t>的第</a:t>
            </a:r>
            <a:r>
              <a:rPr lang="en-US" altLang="zh-CN" sz="2800" i="1">
                <a:latin typeface="+mj-lt"/>
                <a:ea typeface="华文楷体" pitchFamily="2" charset="-122"/>
              </a:rPr>
              <a:t>k</a:t>
            </a:r>
            <a:r>
              <a:rPr lang="zh-CN" altLang="en-US" sz="2800">
                <a:latin typeface="+mj-lt"/>
                <a:ea typeface="华文楷体" pitchFamily="2" charset="-122"/>
              </a:rPr>
              <a:t>项对应的弦长是第</a:t>
            </a:r>
            <a:r>
              <a:rPr lang="en-US" altLang="zh-CN" sz="2800">
                <a:latin typeface="+mj-lt"/>
                <a:ea typeface="华文楷体" pitchFamily="2" charset="-122"/>
              </a:rPr>
              <a:t>1</a:t>
            </a:r>
            <a:r>
              <a:rPr lang="zh-CN" altLang="en-US" sz="2800">
                <a:latin typeface="+mj-lt"/>
                <a:ea typeface="华文楷体" pitchFamily="2" charset="-122"/>
              </a:rPr>
              <a:t>项对应弦长的</a:t>
            </a:r>
            <a:r>
              <a:rPr lang="en-US" altLang="zh-CN" sz="2800">
                <a:latin typeface="+mj-lt"/>
                <a:ea typeface="华文楷体" pitchFamily="2" charset="-122"/>
              </a:rPr>
              <a:t>1/k</a:t>
            </a:r>
            <a:r>
              <a:rPr lang="zh-CN" altLang="en-US" sz="2800">
                <a:latin typeface="+mj-lt"/>
                <a:ea typeface="华文楷体" pitchFamily="2" charset="-122"/>
              </a:rPr>
              <a:t>：</a:t>
            </a:r>
            <a:endParaRPr lang="en-US" altLang="zh-CN" sz="2800">
              <a:latin typeface="+mj-lt"/>
              <a:ea typeface="华文楷体" pitchFamily="2" charset="-122"/>
            </a:endParaRPr>
          </a:p>
          <a:p>
            <a:pPr fontAlgn="auto">
              <a:lnSpc>
                <a:spcPct val="90000"/>
              </a:lnSpc>
              <a:spcAft>
                <a:spcPts val="0"/>
              </a:spcAft>
              <a:defRPr/>
            </a:pPr>
            <a:endParaRPr lang="en-US" altLang="zh-CN" sz="2800">
              <a:latin typeface="+mj-lt"/>
              <a:ea typeface="华文楷体" pitchFamily="2" charset="-122"/>
            </a:endParaRPr>
          </a:p>
          <a:p>
            <a:pPr fontAlgn="auto">
              <a:lnSpc>
                <a:spcPct val="90000"/>
              </a:lnSpc>
              <a:spcAft>
                <a:spcPts val="0"/>
              </a:spcAft>
              <a:defRPr/>
            </a:pPr>
            <a:endParaRPr lang="en-US" altLang="zh-CN" sz="2800">
              <a:latin typeface="+mj-lt"/>
              <a:ea typeface="华文楷体" pitchFamily="2" charset="-122"/>
            </a:endParaRPr>
          </a:p>
          <a:p>
            <a:pPr fontAlgn="auto">
              <a:lnSpc>
                <a:spcPct val="90000"/>
              </a:lnSpc>
              <a:spcAft>
                <a:spcPts val="0"/>
              </a:spcAft>
              <a:defRPr/>
            </a:pPr>
            <a:endParaRPr lang="en-US" altLang="zh-CN" sz="2800">
              <a:latin typeface="+mj-lt"/>
              <a:ea typeface="华文楷体" pitchFamily="2" charset="-122"/>
            </a:endParaRPr>
          </a:p>
          <a:p>
            <a:pPr fontAlgn="auto">
              <a:lnSpc>
                <a:spcPct val="90000"/>
              </a:lnSpc>
              <a:spcAft>
                <a:spcPts val="0"/>
              </a:spcAft>
              <a:defRPr/>
            </a:pPr>
            <a:endParaRPr lang="en-US" altLang="zh-CN" sz="2800">
              <a:latin typeface="+mj-lt"/>
              <a:ea typeface="华文楷体" pitchFamily="2" charset="-122"/>
            </a:endParaRPr>
          </a:p>
          <a:p>
            <a:pPr fontAlgn="auto">
              <a:lnSpc>
                <a:spcPct val="90000"/>
              </a:lnSpc>
              <a:spcAft>
                <a:spcPts val="0"/>
              </a:spcAft>
              <a:defRPr/>
            </a:pPr>
            <a:endParaRPr lang="en-US" altLang="zh-CN" sz="1600">
              <a:latin typeface="+mj-lt"/>
              <a:ea typeface="华文楷体" pitchFamily="2" charset="-122"/>
            </a:endParaRPr>
          </a:p>
          <a:p>
            <a:pPr fontAlgn="auto">
              <a:lnSpc>
                <a:spcPct val="90000"/>
              </a:lnSpc>
              <a:spcAft>
                <a:spcPts val="0"/>
              </a:spcAft>
              <a:defRPr/>
            </a:pPr>
            <a:r>
              <a:rPr lang="zh-CN" altLang="en-US" sz="2800">
                <a:latin typeface="+mj-lt"/>
                <a:ea typeface="华文楷体" pitchFamily="2" charset="-122"/>
              </a:rPr>
              <a:t>为什么叫“调和</a:t>
            </a:r>
            <a:r>
              <a:rPr lang="en-US" altLang="zh-CN" sz="2800">
                <a:latin typeface="+mj-lt"/>
                <a:ea typeface="华文楷体" pitchFamily="2" charset="-122"/>
              </a:rPr>
              <a:t>—Harmonic</a:t>
            </a:r>
            <a:r>
              <a:rPr lang="zh-CN" altLang="en-US" sz="2800">
                <a:latin typeface="+mj-lt"/>
                <a:ea typeface="华文楷体" pitchFamily="2" charset="-122"/>
              </a:rPr>
              <a:t>”？上面这些弦弹奏出来的音调恰好构成和弦（频率不同但听起来区别不大：听力系统的特殊之处）：</a:t>
            </a:r>
          </a:p>
          <a:p>
            <a:pPr algn="ctr" fontAlgn="auto">
              <a:lnSpc>
                <a:spcPct val="90000"/>
              </a:lnSpc>
              <a:spcAft>
                <a:spcPts val="0"/>
              </a:spcAft>
              <a:buFont typeface="Arial" panose="020B0604020202020204" pitchFamily="34" charset="0"/>
              <a:buNone/>
              <a:defRPr/>
            </a:pPr>
            <a:r>
              <a:rPr lang="zh-CN" altLang="en-US" sz="2800">
                <a:solidFill>
                  <a:srgbClr val="0000FF"/>
                </a:solidFill>
                <a:latin typeface="+mj-lt"/>
                <a:ea typeface="华文楷体" pitchFamily="2" charset="-122"/>
              </a:rPr>
              <a:t>吉他演奏</a:t>
            </a:r>
          </a:p>
          <a:p>
            <a:pPr fontAlgn="auto">
              <a:lnSpc>
                <a:spcPct val="90000"/>
              </a:lnSpc>
              <a:spcAft>
                <a:spcPts val="0"/>
              </a:spcAft>
              <a:defRPr/>
            </a:pPr>
            <a:endParaRPr lang="en-US" altLang="zh-CN" sz="2800">
              <a:latin typeface="+mj-lt"/>
              <a:ea typeface="华文楷体" pitchFamily="2" charset="-122"/>
            </a:endParaRPr>
          </a:p>
        </p:txBody>
      </p:sp>
      <p:sp>
        <p:nvSpPr>
          <p:cNvPr id="12294" name="Rectangle 4">
            <a:extLst>
              <a:ext uri="{FF2B5EF4-FFF2-40B4-BE49-F238E27FC236}">
                <a16:creationId xmlns:a16="http://schemas.microsoft.com/office/drawing/2014/main" id="{2E2620F3-D42B-4B5F-BAC3-26CBC8AA41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2295" name="Rectangle 6">
            <a:extLst>
              <a:ext uri="{FF2B5EF4-FFF2-40B4-BE49-F238E27FC236}">
                <a16:creationId xmlns:a16="http://schemas.microsoft.com/office/drawing/2014/main" id="{EE5337A9-C5C2-4B94-9F4B-95BEB9EB06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2296" name="图片 10" descr="Harmonic Strings.png">
            <a:extLst>
              <a:ext uri="{FF2B5EF4-FFF2-40B4-BE49-F238E27FC236}">
                <a16:creationId xmlns:a16="http://schemas.microsoft.com/office/drawing/2014/main" id="{1D484318-A928-4A7F-AFC9-9524E6786C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989138"/>
            <a:ext cx="252095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copy.wav">
            <a:hlinkClick r:id="" action="ppaction://media"/>
            <a:extLst>
              <a:ext uri="{FF2B5EF4-FFF2-40B4-BE49-F238E27FC236}">
                <a16:creationId xmlns:a16="http://schemas.microsoft.com/office/drawing/2014/main" id="{C6CD8703-B99B-4A81-9FD9-4F0B95D989CE}"/>
              </a:ext>
            </a:extLst>
          </p:cNvPr>
          <p:cNvPicPr>
            <a:picLocks noRot="1" noChangeAspect="1"/>
          </p:cNvPicPr>
          <p:nvPr>
            <a:wavAudioFile r:embed="rId1" name="copy.wav"/>
          </p:nvPr>
        </p:nvPicPr>
        <p:blipFill>
          <a:blip r:embed="rId4">
            <a:extLst>
              <a:ext uri="{28A0092B-C50C-407E-A947-70E740481C1C}">
                <a14:useLocalDpi xmlns:a14="http://schemas.microsoft.com/office/drawing/2010/main" val="0"/>
              </a:ext>
            </a:extLst>
          </a:blip>
          <a:srcRect/>
          <a:stretch>
            <a:fillRect/>
          </a:stretch>
        </p:blipFill>
        <p:spPr bwMode="auto">
          <a:xfrm>
            <a:off x="5508625" y="5732463"/>
            <a:ext cx="358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44C3BED-4339-4F91-A883-71CE21346F1C}"/>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4ED690B4-EE67-43C7-B11E-3ECE27053487}"/>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985CA7E4-0F62-4590-8672-9AD3C166B3E6}" type="slidenum">
              <a:rPr lang="en-US" altLang="zh-CN">
                <a:solidFill>
                  <a:srgbClr val="898989"/>
                </a:solidFill>
              </a:rPr>
              <a:pPr algn="ctr"/>
              <a:t>5</a:t>
            </a:fld>
            <a:endParaRPr lang="en-US" altLang="zh-CN">
              <a:solidFill>
                <a:srgbClr val="898989"/>
              </a:solidFill>
            </a:endParaRPr>
          </a:p>
        </p:txBody>
      </p:sp>
      <p:sp>
        <p:nvSpPr>
          <p:cNvPr id="14340" name="Rectangle 2">
            <a:extLst>
              <a:ext uri="{FF2B5EF4-FFF2-40B4-BE49-F238E27FC236}">
                <a16:creationId xmlns:a16="http://schemas.microsoft.com/office/drawing/2014/main" id="{03ECB2F0-7C18-44FD-A03A-9E1FFFA2C7AD}"/>
              </a:ext>
            </a:extLst>
          </p:cNvPr>
          <p:cNvSpPr>
            <a:spLocks noGrp="1" noChangeArrowheads="1"/>
          </p:cNvSpPr>
          <p:nvPr>
            <p:ph type="title"/>
          </p:nvPr>
        </p:nvSpPr>
        <p:spPr/>
        <p:txBody>
          <a:bodyPr/>
          <a:lstStyle/>
          <a:p>
            <a:r>
              <a:rPr lang="zh-CN" altLang="en-US">
                <a:ea typeface="华文楷体" panose="02010600040101010101" pitchFamily="2" charset="-122"/>
              </a:rPr>
              <a:t>叠卡片中的调和数</a:t>
            </a:r>
          </a:p>
        </p:txBody>
      </p:sp>
      <p:sp>
        <p:nvSpPr>
          <p:cNvPr id="171011" name="Rectangle 3">
            <a:extLst>
              <a:ext uri="{FF2B5EF4-FFF2-40B4-BE49-F238E27FC236}">
                <a16:creationId xmlns:a16="http://schemas.microsoft.com/office/drawing/2014/main" id="{BCFF219C-2C06-4D8E-85FD-55DF84B7C712}"/>
              </a:ext>
            </a:extLst>
          </p:cNvPr>
          <p:cNvSpPr>
            <a:spLocks noGrp="1" noChangeArrowheads="1"/>
          </p:cNvSpPr>
          <p:nvPr>
            <p:ph type="body" idx="1"/>
          </p:nvPr>
        </p:nvSpPr>
        <p:spPr>
          <a:xfrm>
            <a:off x="457200" y="1341438"/>
            <a:ext cx="8229600" cy="5040312"/>
          </a:xfrm>
        </p:spPr>
        <p:txBody>
          <a:bodyPr rtlCol="0">
            <a:normAutofit/>
          </a:bodyPr>
          <a:lstStyle/>
          <a:p>
            <a:pPr fontAlgn="auto">
              <a:spcAft>
                <a:spcPts val="0"/>
              </a:spcAft>
              <a:defRPr/>
            </a:pPr>
            <a:r>
              <a:rPr lang="zh-CN" altLang="en-US" dirty="0">
                <a:latin typeface="+mj-lt"/>
                <a:ea typeface="华文楷体" pitchFamily="2" charset="-122"/>
              </a:rPr>
              <a:t>如何数学化地表达</a:t>
            </a:r>
            <a:r>
              <a:rPr lang="zh-CN" altLang="en-US" dirty="0">
                <a:solidFill>
                  <a:srgbClr val="0000FF"/>
                </a:solidFill>
                <a:latin typeface="+mj-lt"/>
                <a:ea typeface="华文楷体" pitchFamily="2" charset="-122"/>
              </a:rPr>
              <a:t>物理学限制</a:t>
            </a:r>
            <a:r>
              <a:rPr lang="en-US" altLang="zh-CN" dirty="0">
                <a:solidFill>
                  <a:srgbClr val="0000FF"/>
                </a:solidFill>
                <a:latin typeface="+mj-lt"/>
                <a:ea typeface="华文楷体" pitchFamily="2" charset="-122"/>
              </a:rPr>
              <a:t>?</a:t>
            </a:r>
            <a:endParaRPr lang="en-US" altLang="zh-CN" dirty="0">
              <a:latin typeface="+mj-lt"/>
              <a:ea typeface="华文楷体" pitchFamily="2" charset="-122"/>
            </a:endParaRPr>
          </a:p>
          <a:p>
            <a:pPr fontAlgn="auto">
              <a:spcAft>
                <a:spcPts val="0"/>
              </a:spcAft>
              <a:defRPr/>
            </a:pPr>
            <a:r>
              <a:rPr lang="zh-CN" altLang="en-US" sz="2400" dirty="0">
                <a:latin typeface="+mj-lt"/>
                <a:ea typeface="华文楷体" pitchFamily="2" charset="-122"/>
              </a:rPr>
              <a:t>卡片自上向下编号为</a:t>
            </a:r>
            <a:r>
              <a:rPr lang="en-US" altLang="zh-CN" sz="2400" dirty="0">
                <a:latin typeface="+mj-lt"/>
                <a:ea typeface="华文楷体" pitchFamily="2" charset="-122"/>
              </a:rPr>
              <a:t>1</a:t>
            </a:r>
            <a:r>
              <a:rPr lang="zh-CN" altLang="en-US" sz="2400" dirty="0">
                <a:latin typeface="+mj-lt"/>
                <a:ea typeface="华文楷体" pitchFamily="2" charset="-122"/>
              </a:rPr>
              <a:t>到</a:t>
            </a:r>
            <a:r>
              <a:rPr lang="en-US" altLang="zh-CN" sz="2400" dirty="0">
                <a:latin typeface="+mj-lt"/>
                <a:ea typeface="华文楷体" pitchFamily="2" charset="-122"/>
              </a:rPr>
              <a:t>n</a:t>
            </a:r>
            <a:r>
              <a:rPr lang="zh-CN" altLang="en-US" sz="2400" smtClean="0">
                <a:latin typeface="+mj-lt"/>
                <a:ea typeface="华文楷体" pitchFamily="2" charset="-122"/>
              </a:rPr>
              <a:t>，每张</a:t>
            </a:r>
            <a:r>
              <a:rPr lang="zh-CN" altLang="en-US" sz="2400" smtClean="0">
                <a:ea typeface="华文楷体" pitchFamily="2" charset="-122"/>
              </a:rPr>
              <a:t>卡片</a:t>
            </a:r>
            <a:r>
              <a:rPr lang="zh-CN" altLang="en-US" sz="2400" dirty="0" smtClean="0">
                <a:ea typeface="华文楷体" pitchFamily="2" charset="-122"/>
              </a:rPr>
              <a:t>长度为</a:t>
            </a:r>
            <a:r>
              <a:rPr lang="en-US" altLang="zh-CN" sz="2400" dirty="0" smtClean="0">
                <a:ea typeface="华文楷体" pitchFamily="2" charset="-122"/>
              </a:rPr>
              <a:t>2</a:t>
            </a:r>
            <a:r>
              <a:rPr lang="zh-CN" altLang="en-US" sz="2400" dirty="0" smtClean="0">
                <a:ea typeface="华文楷体" pitchFamily="2" charset="-122"/>
              </a:rPr>
              <a:t>，</a:t>
            </a:r>
            <a:r>
              <a:rPr lang="zh-CN" altLang="en-US" sz="2400" dirty="0" smtClean="0">
                <a:latin typeface="+mj-lt"/>
                <a:ea typeface="华文楷体" pitchFamily="2" charset="-122"/>
              </a:rPr>
              <a:t>卡片</a:t>
            </a:r>
            <a:r>
              <a:rPr lang="en-US" altLang="zh-CN" sz="2400" dirty="0">
                <a:latin typeface="+mj-lt"/>
                <a:ea typeface="华文楷体" pitchFamily="2" charset="-122"/>
              </a:rPr>
              <a:t>k</a:t>
            </a:r>
            <a:r>
              <a:rPr lang="zh-CN" altLang="en-US" sz="2400" dirty="0">
                <a:latin typeface="+mj-lt"/>
                <a:ea typeface="华文楷体" pitchFamily="2" charset="-122"/>
              </a:rPr>
              <a:t>右端到整个卡片堆的最右端距离为</a:t>
            </a:r>
            <a:r>
              <a:rPr lang="en-US" altLang="zh-CN" sz="2400" dirty="0" err="1">
                <a:latin typeface="+mj-lt"/>
                <a:ea typeface="华文楷体" pitchFamily="2" charset="-122"/>
              </a:rPr>
              <a:t>d</a:t>
            </a:r>
            <a:r>
              <a:rPr lang="en-US" altLang="zh-CN" sz="2400" baseline="-25000" dirty="0" err="1">
                <a:latin typeface="+mj-lt"/>
                <a:ea typeface="华文楷体" pitchFamily="2" charset="-122"/>
              </a:rPr>
              <a:t>k</a:t>
            </a:r>
            <a:r>
              <a:rPr lang="zh-CN" altLang="en-US" sz="2400" dirty="0">
                <a:latin typeface="+mj-lt"/>
                <a:ea typeface="华文楷体" pitchFamily="2" charset="-122"/>
              </a:rPr>
              <a:t>，如下图。显然</a:t>
            </a:r>
            <a:r>
              <a:rPr lang="en-US" altLang="zh-CN" sz="2400" dirty="0">
                <a:latin typeface="+mj-lt"/>
                <a:ea typeface="华文楷体" pitchFamily="2" charset="-122"/>
              </a:rPr>
              <a:t>d</a:t>
            </a:r>
            <a:r>
              <a:rPr lang="en-US" altLang="zh-CN" sz="2400" baseline="-25000" dirty="0">
                <a:latin typeface="+mj-lt"/>
                <a:ea typeface="华文楷体" pitchFamily="2" charset="-122"/>
              </a:rPr>
              <a:t>1</a:t>
            </a:r>
            <a:r>
              <a:rPr lang="en-US" altLang="zh-CN" sz="2400" dirty="0">
                <a:latin typeface="+mj-lt"/>
                <a:ea typeface="华文楷体" pitchFamily="2" charset="-122"/>
              </a:rPr>
              <a:t>=0</a:t>
            </a:r>
            <a:r>
              <a:rPr lang="zh-CN" altLang="en-US" sz="2400" dirty="0">
                <a:latin typeface="+mj-lt"/>
                <a:ea typeface="华文楷体" pitchFamily="2" charset="-122"/>
              </a:rPr>
              <a:t>。</a:t>
            </a:r>
            <a:endParaRPr lang="en-US" altLang="zh-CN" sz="2400" dirty="0">
              <a:latin typeface="+mj-lt"/>
              <a:ea typeface="华文楷体" pitchFamily="2" charset="-122"/>
            </a:endParaRPr>
          </a:p>
          <a:p>
            <a:pPr fontAlgn="auto">
              <a:spcAft>
                <a:spcPts val="0"/>
              </a:spcAft>
              <a:defRPr/>
            </a:pPr>
            <a:r>
              <a:rPr lang="zh-CN" altLang="en-US" sz="2400" dirty="0">
                <a:latin typeface="+mj-lt"/>
                <a:ea typeface="华文楷体" pitchFamily="2" charset="-122"/>
              </a:rPr>
              <a:t>在最突出桌子边缘的放置方法中，每个卡片堆的重心恰好在紧下面的卡片的右边缘的垂直线上也就是说</a:t>
            </a:r>
            <a:r>
              <a:rPr lang="en-US" altLang="zh-CN" sz="2400" dirty="0">
                <a:latin typeface="+mj-lt"/>
                <a:ea typeface="华文楷体" pitchFamily="2" charset="-122"/>
              </a:rPr>
              <a:t>d</a:t>
            </a:r>
            <a:r>
              <a:rPr lang="en-US" altLang="zh-CN" sz="2400" baseline="-25000" dirty="0">
                <a:latin typeface="+mj-lt"/>
                <a:ea typeface="华文楷体" pitchFamily="2" charset="-122"/>
              </a:rPr>
              <a:t>k+1</a:t>
            </a:r>
            <a:r>
              <a:rPr lang="zh-CN" altLang="en-US" sz="2400" dirty="0">
                <a:latin typeface="+mj-lt"/>
                <a:ea typeface="华文楷体" pitchFamily="2" charset="-122"/>
              </a:rPr>
              <a:t>恰好是前</a:t>
            </a:r>
            <a:r>
              <a:rPr lang="en-US" altLang="zh-CN" sz="2400" dirty="0">
                <a:latin typeface="+mj-lt"/>
                <a:ea typeface="华文楷体" pitchFamily="2" charset="-122"/>
              </a:rPr>
              <a:t>k</a:t>
            </a:r>
            <a:r>
              <a:rPr lang="zh-CN" altLang="en-US" sz="2400" dirty="0">
                <a:latin typeface="+mj-lt"/>
                <a:ea typeface="华文楷体" pitchFamily="2" charset="-122"/>
              </a:rPr>
              <a:t>张卡片的重心距离卡片堆最右端的距离。</a:t>
            </a:r>
            <a:endParaRPr lang="en-US" altLang="zh-CN" sz="2400" dirty="0">
              <a:latin typeface="+mj-lt"/>
              <a:ea typeface="华文楷体" pitchFamily="2" charset="-122"/>
            </a:endParaRPr>
          </a:p>
          <a:p>
            <a:pPr fontAlgn="auto">
              <a:spcAft>
                <a:spcPts val="0"/>
              </a:spcAft>
              <a:buFont typeface="Arial" panose="020B0604020202020204" pitchFamily="34" charset="0"/>
              <a:buNone/>
              <a:defRPr/>
            </a:pPr>
            <a:r>
              <a:rPr lang="en-US" altLang="zh-CN" sz="2800" dirty="0">
                <a:latin typeface="+mj-lt"/>
                <a:ea typeface="华文楷体" pitchFamily="2" charset="-122"/>
              </a:rPr>
              <a:t>	</a:t>
            </a:r>
            <a:endParaRPr lang="en-US" altLang="zh-CN" dirty="0">
              <a:latin typeface="+mj-lt"/>
              <a:ea typeface="华文楷体" pitchFamily="2" charset="-122"/>
            </a:endParaRPr>
          </a:p>
        </p:txBody>
      </p:sp>
      <p:pic>
        <p:nvPicPr>
          <p:cNvPr id="14342" name="Picture 2">
            <a:extLst>
              <a:ext uri="{FF2B5EF4-FFF2-40B4-BE49-F238E27FC236}">
                <a16:creationId xmlns:a16="http://schemas.microsoft.com/office/drawing/2014/main" id="{3E1886F4-EC84-4D9A-BAD8-B9B48DCE9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005263"/>
            <a:ext cx="40433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69F048F-C288-4211-BBFB-A62B58EE4F0D}"/>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DAAB395D-132D-4687-9F22-FE6AE7898F1A}"/>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5986EF9F-FA71-4F0E-94FD-32D78E73A977}" type="slidenum">
              <a:rPr lang="en-US" altLang="zh-CN">
                <a:solidFill>
                  <a:srgbClr val="898989"/>
                </a:solidFill>
              </a:rPr>
              <a:pPr algn="ctr"/>
              <a:t>6</a:t>
            </a:fld>
            <a:endParaRPr lang="en-US" altLang="zh-CN">
              <a:solidFill>
                <a:srgbClr val="898989"/>
              </a:solidFill>
            </a:endParaRPr>
          </a:p>
        </p:txBody>
      </p:sp>
      <p:sp>
        <p:nvSpPr>
          <p:cNvPr id="15364" name="Rectangle 2">
            <a:extLst>
              <a:ext uri="{FF2B5EF4-FFF2-40B4-BE49-F238E27FC236}">
                <a16:creationId xmlns:a16="http://schemas.microsoft.com/office/drawing/2014/main" id="{85335C58-0D1C-4EA2-BBD6-98C942E645C5}"/>
              </a:ext>
            </a:extLst>
          </p:cNvPr>
          <p:cNvSpPr>
            <a:spLocks noGrp="1" noChangeArrowheads="1"/>
          </p:cNvSpPr>
          <p:nvPr>
            <p:ph type="title"/>
          </p:nvPr>
        </p:nvSpPr>
        <p:spPr/>
        <p:txBody>
          <a:bodyPr/>
          <a:lstStyle/>
          <a:p>
            <a:r>
              <a:rPr lang="zh-CN" altLang="en-US">
                <a:ea typeface="华文楷体" panose="02010600040101010101" pitchFamily="2" charset="-122"/>
              </a:rPr>
              <a:t>叠卡片中的调和数</a:t>
            </a:r>
          </a:p>
        </p:txBody>
      </p:sp>
      <p:sp>
        <p:nvSpPr>
          <p:cNvPr id="171011" name="Rectangle 3">
            <a:extLst>
              <a:ext uri="{FF2B5EF4-FFF2-40B4-BE49-F238E27FC236}">
                <a16:creationId xmlns:a16="http://schemas.microsoft.com/office/drawing/2014/main" id="{7928124F-A266-4A7A-93FD-9BD30FE82957}"/>
              </a:ext>
            </a:extLst>
          </p:cNvPr>
          <p:cNvSpPr>
            <a:spLocks noGrp="1" noChangeArrowheads="1"/>
          </p:cNvSpPr>
          <p:nvPr>
            <p:ph type="body" idx="1"/>
          </p:nvPr>
        </p:nvSpPr>
        <p:spPr>
          <a:xfrm>
            <a:off x="457200" y="1341438"/>
            <a:ext cx="8229600" cy="5040312"/>
          </a:xfrm>
        </p:spPr>
        <p:txBody>
          <a:bodyPr rtlCol="0">
            <a:normAutofit/>
          </a:bodyPr>
          <a:lstStyle/>
          <a:p>
            <a:pPr fontAlgn="auto">
              <a:spcAft>
                <a:spcPts val="0"/>
              </a:spcAft>
              <a:defRPr/>
            </a:pPr>
            <a:r>
              <a:rPr lang="zh-CN" altLang="en-US" sz="2800" dirty="0">
                <a:latin typeface="+mj-lt"/>
                <a:ea typeface="华文楷体" pitchFamily="2" charset="-122"/>
              </a:rPr>
              <a:t>前</a:t>
            </a:r>
            <a:r>
              <a:rPr lang="en-US" altLang="zh-CN" sz="2800" dirty="0">
                <a:latin typeface="+mj-lt"/>
                <a:ea typeface="华文楷体" pitchFamily="2" charset="-122"/>
              </a:rPr>
              <a:t>k</a:t>
            </a:r>
            <a:r>
              <a:rPr lang="zh-CN" altLang="en-US" sz="2800" dirty="0">
                <a:latin typeface="+mj-lt"/>
                <a:ea typeface="华文楷体" pitchFamily="2" charset="-122"/>
              </a:rPr>
              <a:t>张卡片的重心位置为</a:t>
            </a:r>
            <a:endParaRPr lang="en-US" altLang="zh-CN" sz="2800" dirty="0">
              <a:latin typeface="+mj-lt"/>
              <a:ea typeface="华文楷体" pitchFamily="2" charset="-122"/>
            </a:endParaRPr>
          </a:p>
          <a:p>
            <a:pPr algn="ctr" fontAlgn="auto">
              <a:spcAft>
                <a:spcPts val="0"/>
              </a:spcAft>
              <a:buFont typeface="Arial" panose="020B0604020202020204" pitchFamily="34" charset="0"/>
              <a:buNone/>
              <a:defRPr/>
            </a:pPr>
            <a:r>
              <a:rPr lang="en-US" altLang="zh-CN" sz="2800" dirty="0">
                <a:latin typeface="+mj-lt"/>
                <a:ea typeface="华文楷体" pitchFamily="2" charset="-122"/>
              </a:rPr>
              <a:t>[(d</a:t>
            </a:r>
            <a:r>
              <a:rPr lang="en-US" altLang="zh-CN" sz="2800" baseline="-25000" dirty="0">
                <a:latin typeface="+mj-lt"/>
                <a:ea typeface="华文楷体" pitchFamily="2" charset="-122"/>
              </a:rPr>
              <a:t>1</a:t>
            </a:r>
            <a:r>
              <a:rPr lang="en-US" altLang="zh-CN" sz="2800" dirty="0">
                <a:latin typeface="+mj-lt"/>
                <a:ea typeface="华文楷体" pitchFamily="2" charset="-122"/>
              </a:rPr>
              <a:t>+1) + (d</a:t>
            </a:r>
            <a:r>
              <a:rPr lang="en-US" altLang="zh-CN" sz="2800" baseline="-25000" dirty="0">
                <a:latin typeface="+mj-lt"/>
                <a:ea typeface="华文楷体" pitchFamily="2" charset="-122"/>
              </a:rPr>
              <a:t>2</a:t>
            </a:r>
            <a:r>
              <a:rPr lang="en-US" altLang="zh-CN" sz="2800" dirty="0">
                <a:latin typeface="+mj-lt"/>
                <a:ea typeface="华文楷体" pitchFamily="2" charset="-122"/>
              </a:rPr>
              <a:t>+1) + … + (d</a:t>
            </a:r>
            <a:r>
              <a:rPr lang="en-US" altLang="zh-CN" sz="2800" baseline="-25000" dirty="0">
                <a:latin typeface="+mj-lt"/>
                <a:ea typeface="华文楷体" pitchFamily="2" charset="-122"/>
              </a:rPr>
              <a:t>k</a:t>
            </a:r>
            <a:r>
              <a:rPr lang="en-US" altLang="zh-CN" sz="2800" dirty="0">
                <a:latin typeface="+mj-lt"/>
                <a:ea typeface="华文楷体" pitchFamily="2" charset="-122"/>
              </a:rPr>
              <a:t>+1)] / k</a:t>
            </a:r>
          </a:p>
          <a:p>
            <a:pPr fontAlgn="auto">
              <a:spcAft>
                <a:spcPts val="0"/>
              </a:spcAft>
              <a:defRPr/>
            </a:pPr>
            <a:r>
              <a:rPr lang="zh-CN" altLang="en-US" sz="2800" dirty="0">
                <a:latin typeface="+mj-lt"/>
                <a:ea typeface="华文楷体" pitchFamily="2" charset="-122"/>
              </a:rPr>
              <a:t>因此得到</a:t>
            </a:r>
            <a:endParaRPr lang="en-US" altLang="zh-CN" sz="2800" dirty="0">
              <a:latin typeface="+mj-lt"/>
              <a:ea typeface="华文楷体" pitchFamily="2" charset="-122"/>
            </a:endParaRPr>
          </a:p>
          <a:p>
            <a:pPr algn="ctr" fontAlgn="auto">
              <a:spcAft>
                <a:spcPts val="0"/>
              </a:spcAft>
              <a:buFont typeface="Arial" panose="020B0604020202020204" pitchFamily="34" charset="0"/>
              <a:buNone/>
              <a:defRPr/>
            </a:pPr>
            <a:r>
              <a:rPr lang="en-US" altLang="zh-CN" sz="2800" dirty="0">
                <a:ea typeface="华文楷体" pitchFamily="2" charset="-122"/>
              </a:rPr>
              <a:t>d</a:t>
            </a:r>
            <a:r>
              <a:rPr lang="en-US" altLang="zh-CN" sz="2800" baseline="-25000" dirty="0">
                <a:ea typeface="华文楷体" pitchFamily="2" charset="-122"/>
              </a:rPr>
              <a:t>k+1</a:t>
            </a:r>
            <a:r>
              <a:rPr lang="en-US" altLang="zh-CN" sz="2800" dirty="0">
                <a:ea typeface="华文楷体" pitchFamily="2" charset="-122"/>
              </a:rPr>
              <a:t> = [(d</a:t>
            </a:r>
            <a:r>
              <a:rPr lang="en-US" altLang="zh-CN" sz="2800" baseline="-25000" dirty="0">
                <a:ea typeface="华文楷体" pitchFamily="2" charset="-122"/>
              </a:rPr>
              <a:t>1</a:t>
            </a:r>
            <a:r>
              <a:rPr lang="en-US" altLang="zh-CN" sz="2800" dirty="0">
                <a:ea typeface="华文楷体" pitchFamily="2" charset="-122"/>
              </a:rPr>
              <a:t>+1) + (d</a:t>
            </a:r>
            <a:r>
              <a:rPr lang="en-US" altLang="zh-CN" sz="2800" baseline="-25000" dirty="0">
                <a:ea typeface="华文楷体" pitchFamily="2" charset="-122"/>
              </a:rPr>
              <a:t>2</a:t>
            </a:r>
            <a:r>
              <a:rPr lang="en-US" altLang="zh-CN" sz="2800" dirty="0">
                <a:ea typeface="华文楷体" pitchFamily="2" charset="-122"/>
              </a:rPr>
              <a:t>+1) + … + (d</a:t>
            </a:r>
            <a:r>
              <a:rPr lang="en-US" altLang="zh-CN" sz="2800" baseline="-25000" dirty="0">
                <a:ea typeface="华文楷体" pitchFamily="2" charset="-122"/>
              </a:rPr>
              <a:t>k</a:t>
            </a:r>
            <a:r>
              <a:rPr lang="en-US" altLang="zh-CN" sz="2800" dirty="0">
                <a:ea typeface="华文楷体" pitchFamily="2" charset="-122"/>
              </a:rPr>
              <a:t>+1)] / k</a:t>
            </a:r>
            <a:endParaRPr lang="en-US" altLang="zh-CN" sz="2800" dirty="0">
              <a:latin typeface="+mj-lt"/>
              <a:ea typeface="华文楷体" pitchFamily="2" charset="-122"/>
            </a:endParaRPr>
          </a:p>
          <a:p>
            <a:pPr fontAlgn="auto">
              <a:spcAft>
                <a:spcPts val="0"/>
              </a:spcAft>
              <a:defRPr/>
            </a:pPr>
            <a:r>
              <a:rPr lang="zh-CN" altLang="en-US" sz="2800" dirty="0">
                <a:latin typeface="+mj-lt"/>
                <a:ea typeface="华文楷体" pitchFamily="2" charset="-122"/>
              </a:rPr>
              <a:t>这是一个递归关系式。由</a:t>
            </a:r>
            <a:r>
              <a:rPr lang="en-US" altLang="zh-CN" sz="2800" dirty="0">
                <a:latin typeface="+mj-lt"/>
                <a:ea typeface="华文楷体" pitchFamily="2" charset="-122"/>
              </a:rPr>
              <a:t>d</a:t>
            </a:r>
            <a:r>
              <a:rPr lang="en-US" altLang="zh-CN" sz="2800" baseline="-25000" dirty="0">
                <a:latin typeface="+mj-lt"/>
                <a:ea typeface="华文楷体" pitchFamily="2" charset="-122"/>
              </a:rPr>
              <a:t>k+1</a:t>
            </a:r>
            <a:r>
              <a:rPr lang="zh-CN" altLang="en-US" sz="2800" dirty="0">
                <a:latin typeface="+mj-lt"/>
                <a:ea typeface="华文楷体" pitchFamily="2" charset="-122"/>
              </a:rPr>
              <a:t>和</a:t>
            </a:r>
            <a:r>
              <a:rPr lang="en-US" altLang="zh-CN" sz="2800" dirty="0" err="1">
                <a:latin typeface="+mj-lt"/>
                <a:ea typeface="华文楷体" pitchFamily="2" charset="-122"/>
              </a:rPr>
              <a:t>d</a:t>
            </a:r>
            <a:r>
              <a:rPr lang="en-US" altLang="zh-CN" sz="2800" baseline="-25000" dirty="0" err="1">
                <a:latin typeface="+mj-lt"/>
                <a:ea typeface="华文楷体" pitchFamily="2" charset="-122"/>
              </a:rPr>
              <a:t>k</a:t>
            </a:r>
            <a:r>
              <a:rPr lang="zh-CN" altLang="en-US" sz="2800" dirty="0">
                <a:latin typeface="+mj-lt"/>
                <a:ea typeface="华文楷体" pitchFamily="2" charset="-122"/>
              </a:rPr>
              <a:t>的表达式联立</a:t>
            </a:r>
            <a:endParaRPr lang="en-US" altLang="zh-CN" sz="2800" dirty="0">
              <a:latin typeface="+mj-lt"/>
              <a:ea typeface="华文楷体" pitchFamily="2" charset="-122"/>
            </a:endParaRPr>
          </a:p>
          <a:p>
            <a:pPr algn="ctr" fontAlgn="auto">
              <a:spcAft>
                <a:spcPts val="0"/>
              </a:spcAft>
              <a:buFont typeface="Arial" panose="020B0604020202020204" pitchFamily="34" charset="0"/>
              <a:buNone/>
              <a:defRPr/>
            </a:pPr>
            <a:r>
              <a:rPr lang="en-US" altLang="zh-CN" sz="2800" dirty="0">
                <a:ea typeface="华文楷体" pitchFamily="2" charset="-122"/>
              </a:rPr>
              <a:t>kd</a:t>
            </a:r>
            <a:r>
              <a:rPr lang="en-US" altLang="zh-CN" sz="2800" baseline="-25000" dirty="0">
                <a:ea typeface="华文楷体" pitchFamily="2" charset="-122"/>
              </a:rPr>
              <a:t>k+1</a:t>
            </a:r>
            <a:r>
              <a:rPr lang="en-US" altLang="zh-CN" sz="2800" dirty="0">
                <a:ea typeface="华文楷体" pitchFamily="2" charset="-122"/>
              </a:rPr>
              <a:t> = d</a:t>
            </a:r>
            <a:r>
              <a:rPr lang="en-US" altLang="zh-CN" sz="2800" baseline="-25000" dirty="0">
                <a:ea typeface="华文楷体" pitchFamily="2" charset="-122"/>
              </a:rPr>
              <a:t>1</a:t>
            </a:r>
            <a:r>
              <a:rPr lang="en-US" altLang="zh-CN" sz="2800" dirty="0">
                <a:ea typeface="华文楷体" pitchFamily="2" charset="-122"/>
              </a:rPr>
              <a:t>+ d</a:t>
            </a:r>
            <a:r>
              <a:rPr lang="en-US" altLang="zh-CN" sz="2800" baseline="-25000" dirty="0">
                <a:ea typeface="华文楷体" pitchFamily="2" charset="-122"/>
              </a:rPr>
              <a:t>2</a:t>
            </a:r>
            <a:r>
              <a:rPr lang="en-US" altLang="zh-CN" sz="2800" dirty="0">
                <a:ea typeface="华文楷体" pitchFamily="2" charset="-122"/>
              </a:rPr>
              <a:t>+ … + </a:t>
            </a:r>
            <a:r>
              <a:rPr lang="en-US" altLang="zh-CN" sz="2800" dirty="0" err="1">
                <a:ea typeface="华文楷体" pitchFamily="2" charset="-122"/>
              </a:rPr>
              <a:t>d</a:t>
            </a:r>
            <a:r>
              <a:rPr lang="en-US" altLang="zh-CN" sz="2800" baseline="-25000" dirty="0" err="1">
                <a:ea typeface="华文楷体" pitchFamily="2" charset="-122"/>
              </a:rPr>
              <a:t>k</a:t>
            </a:r>
            <a:r>
              <a:rPr lang="en-US" altLang="zh-CN" sz="2800" dirty="0">
                <a:ea typeface="华文楷体" pitchFamily="2" charset="-122"/>
              </a:rPr>
              <a:t>+ k</a:t>
            </a:r>
          </a:p>
          <a:p>
            <a:pPr algn="ctr" fontAlgn="auto">
              <a:spcAft>
                <a:spcPts val="0"/>
              </a:spcAft>
              <a:buFont typeface="Arial" panose="020B0604020202020204" pitchFamily="34" charset="0"/>
              <a:buNone/>
              <a:defRPr/>
            </a:pPr>
            <a:r>
              <a:rPr lang="en-US" altLang="zh-CN" sz="2800" dirty="0">
                <a:ea typeface="华文楷体" pitchFamily="2" charset="-122"/>
              </a:rPr>
              <a:t>(k-1)</a:t>
            </a:r>
            <a:r>
              <a:rPr lang="en-US" altLang="zh-CN" sz="2800" dirty="0" err="1">
                <a:ea typeface="华文楷体" pitchFamily="2" charset="-122"/>
              </a:rPr>
              <a:t>d</a:t>
            </a:r>
            <a:r>
              <a:rPr lang="en-US" altLang="zh-CN" sz="2800" baseline="-25000" dirty="0" err="1">
                <a:ea typeface="华文楷体" pitchFamily="2" charset="-122"/>
              </a:rPr>
              <a:t>k</a:t>
            </a:r>
            <a:r>
              <a:rPr lang="en-US" altLang="zh-CN" sz="2800" dirty="0">
                <a:ea typeface="华文楷体" pitchFamily="2" charset="-122"/>
              </a:rPr>
              <a:t> = d</a:t>
            </a:r>
            <a:r>
              <a:rPr lang="en-US" altLang="zh-CN" sz="2800" baseline="-25000" dirty="0">
                <a:ea typeface="华文楷体" pitchFamily="2" charset="-122"/>
              </a:rPr>
              <a:t>1</a:t>
            </a:r>
            <a:r>
              <a:rPr lang="en-US" altLang="zh-CN" sz="2800" dirty="0">
                <a:ea typeface="华文楷体" pitchFamily="2" charset="-122"/>
              </a:rPr>
              <a:t>+ d</a:t>
            </a:r>
            <a:r>
              <a:rPr lang="en-US" altLang="zh-CN" sz="2800" baseline="-25000" dirty="0">
                <a:ea typeface="华文楷体" pitchFamily="2" charset="-122"/>
              </a:rPr>
              <a:t>2</a:t>
            </a:r>
            <a:r>
              <a:rPr lang="en-US" altLang="zh-CN" sz="2800" dirty="0">
                <a:ea typeface="华文楷体" pitchFamily="2" charset="-122"/>
              </a:rPr>
              <a:t>+ … + d</a:t>
            </a:r>
            <a:r>
              <a:rPr lang="en-US" altLang="zh-CN" sz="2800" baseline="-25000" dirty="0">
                <a:ea typeface="华文楷体" pitchFamily="2" charset="-122"/>
              </a:rPr>
              <a:t>k-1 </a:t>
            </a:r>
            <a:r>
              <a:rPr lang="en-US" altLang="zh-CN" sz="2800" dirty="0">
                <a:ea typeface="华文楷体" pitchFamily="2" charset="-122"/>
              </a:rPr>
              <a:t>+ k -1</a:t>
            </a:r>
            <a:endParaRPr lang="en-US" altLang="zh-CN" sz="2800" dirty="0">
              <a:latin typeface="+mj-lt"/>
              <a:ea typeface="华文楷体" pitchFamily="2" charset="-122"/>
            </a:endParaRPr>
          </a:p>
          <a:p>
            <a:pPr fontAlgn="auto">
              <a:spcAft>
                <a:spcPts val="0"/>
              </a:spcAft>
              <a:defRPr/>
            </a:pPr>
            <a:r>
              <a:rPr lang="en-US" altLang="zh-CN" sz="2800" dirty="0" smtClean="0">
                <a:ea typeface="华文楷体" pitchFamily="2" charset="-122"/>
              </a:rPr>
              <a:t>k</a:t>
            </a:r>
            <a:r>
              <a:rPr lang="zh-CN" altLang="en-US" sz="2800" dirty="0" smtClean="0">
                <a:ea typeface="华文楷体" pitchFamily="2" charset="-122"/>
              </a:rPr>
              <a:t>张的重心</a:t>
            </a:r>
            <a:r>
              <a:rPr lang="en-US" altLang="zh-CN" sz="2800" dirty="0" smtClean="0">
                <a:ea typeface="华文楷体" pitchFamily="2" charset="-122"/>
              </a:rPr>
              <a:t>d</a:t>
            </a:r>
            <a:r>
              <a:rPr lang="en-US" altLang="zh-CN" sz="2800" baseline="-25000" dirty="0" smtClean="0">
                <a:ea typeface="华文楷体" pitchFamily="2" charset="-122"/>
              </a:rPr>
              <a:t>k+1</a:t>
            </a:r>
            <a:r>
              <a:rPr lang="en-US" altLang="zh-CN" sz="2800" dirty="0" smtClean="0">
                <a:ea typeface="华文楷体" pitchFamily="2" charset="-122"/>
              </a:rPr>
              <a:t> =((d</a:t>
            </a:r>
            <a:r>
              <a:rPr lang="en-US" altLang="zh-CN" sz="2800" baseline="-25000" dirty="0" smtClean="0">
                <a:ea typeface="华文楷体" pitchFamily="2" charset="-122"/>
              </a:rPr>
              <a:t>1</a:t>
            </a:r>
            <a:r>
              <a:rPr lang="en-US" altLang="zh-CN" sz="2800" dirty="0" smtClean="0">
                <a:ea typeface="华文楷体" pitchFamily="2" charset="-122"/>
              </a:rPr>
              <a:t>+1)+…+(d</a:t>
            </a:r>
            <a:r>
              <a:rPr lang="en-US" altLang="zh-CN" sz="2800" baseline="-25000" dirty="0" smtClean="0">
                <a:ea typeface="华文楷体" pitchFamily="2" charset="-122"/>
              </a:rPr>
              <a:t>k</a:t>
            </a:r>
            <a:r>
              <a:rPr lang="en-US" altLang="zh-CN" sz="2800" dirty="0" smtClean="0">
                <a:ea typeface="华文楷体" pitchFamily="2" charset="-122"/>
              </a:rPr>
              <a:t>+1))/k</a:t>
            </a:r>
            <a:r>
              <a:rPr lang="zh-CN" altLang="en-US" sz="2800" dirty="0" smtClean="0">
                <a:ea typeface="华文楷体" pitchFamily="2" charset="-122"/>
              </a:rPr>
              <a:t>，</a:t>
            </a:r>
            <a:r>
              <a:rPr lang="zh-CN" altLang="en-US" sz="2800" dirty="0" smtClean="0">
                <a:latin typeface="+mj-lt"/>
                <a:ea typeface="华文楷体" pitchFamily="2" charset="-122"/>
              </a:rPr>
              <a:t>得到</a:t>
            </a:r>
            <a:r>
              <a:rPr lang="en-US" altLang="zh-CN" sz="2800" dirty="0">
                <a:ea typeface="华文楷体" pitchFamily="2" charset="-122"/>
              </a:rPr>
              <a:t>kd</a:t>
            </a:r>
            <a:r>
              <a:rPr lang="en-US" altLang="zh-CN" sz="2800" baseline="-25000" dirty="0">
                <a:ea typeface="华文楷体" pitchFamily="2" charset="-122"/>
              </a:rPr>
              <a:t>k+1 </a:t>
            </a:r>
            <a:r>
              <a:rPr lang="en-US" altLang="zh-CN" sz="2800" dirty="0">
                <a:latin typeface="+mj-lt"/>
                <a:ea typeface="华文楷体" pitchFamily="2" charset="-122"/>
              </a:rPr>
              <a:t>-</a:t>
            </a:r>
            <a:r>
              <a:rPr lang="en-US" altLang="zh-CN" sz="2800" dirty="0">
                <a:ea typeface="华文楷体" pitchFamily="2" charset="-122"/>
              </a:rPr>
              <a:t> (k-1)</a:t>
            </a:r>
            <a:r>
              <a:rPr lang="en-US" altLang="zh-CN" sz="2800" dirty="0" err="1">
                <a:ea typeface="华文楷体" pitchFamily="2" charset="-122"/>
              </a:rPr>
              <a:t>d</a:t>
            </a:r>
            <a:r>
              <a:rPr lang="en-US" altLang="zh-CN" sz="2800" baseline="-25000" dirty="0" err="1">
                <a:ea typeface="华文楷体" pitchFamily="2" charset="-122"/>
              </a:rPr>
              <a:t>k</a:t>
            </a:r>
            <a:r>
              <a:rPr lang="en-US" altLang="zh-CN" sz="2800" dirty="0">
                <a:ea typeface="华文楷体" pitchFamily="2" charset="-122"/>
              </a:rPr>
              <a:t> =1+ </a:t>
            </a:r>
            <a:r>
              <a:rPr lang="en-US" altLang="zh-CN" sz="2800" dirty="0" err="1">
                <a:ea typeface="华文楷体" pitchFamily="2" charset="-122"/>
              </a:rPr>
              <a:t>d</a:t>
            </a:r>
            <a:r>
              <a:rPr lang="en-US" altLang="zh-CN" sz="2800" baseline="-25000" dirty="0" err="1">
                <a:ea typeface="华文楷体" pitchFamily="2" charset="-122"/>
              </a:rPr>
              <a:t>k</a:t>
            </a:r>
            <a:r>
              <a:rPr lang="zh-CN" altLang="en-US" sz="2800" dirty="0">
                <a:ea typeface="华文楷体" pitchFamily="2" charset="-122"/>
              </a:rPr>
              <a:t>，因此</a:t>
            </a:r>
            <a:r>
              <a:rPr lang="en-US" altLang="zh-CN" sz="2800" dirty="0">
                <a:ea typeface="华文楷体" pitchFamily="2" charset="-122"/>
              </a:rPr>
              <a:t>d</a:t>
            </a:r>
            <a:r>
              <a:rPr lang="en-US" altLang="zh-CN" sz="2800" baseline="-25000" dirty="0">
                <a:ea typeface="华文楷体" pitchFamily="2" charset="-122"/>
              </a:rPr>
              <a:t>k+1 </a:t>
            </a:r>
            <a:r>
              <a:rPr lang="en-US" altLang="zh-CN" sz="2800" dirty="0">
                <a:ea typeface="华文楷体" pitchFamily="2" charset="-122"/>
              </a:rPr>
              <a:t>=</a:t>
            </a:r>
            <a:r>
              <a:rPr lang="en-US" altLang="zh-CN" sz="2800" dirty="0" err="1">
                <a:ea typeface="华文楷体" pitchFamily="2" charset="-122"/>
              </a:rPr>
              <a:t>d</a:t>
            </a:r>
            <a:r>
              <a:rPr lang="en-US" altLang="zh-CN" sz="2800" baseline="-25000" dirty="0" err="1">
                <a:ea typeface="华文楷体" pitchFamily="2" charset="-122"/>
              </a:rPr>
              <a:t>k</a:t>
            </a:r>
            <a:r>
              <a:rPr lang="en-US" altLang="zh-CN" sz="2800" dirty="0">
                <a:ea typeface="华文楷体" pitchFamily="2" charset="-122"/>
              </a:rPr>
              <a:t>+ 1/k</a:t>
            </a:r>
            <a:r>
              <a:rPr lang="zh-CN" altLang="en-US" sz="2800" dirty="0" smtClean="0">
                <a:ea typeface="华文楷体" pitchFamily="2" charset="-122"/>
              </a:rPr>
              <a:t>，从而</a:t>
            </a:r>
            <a:r>
              <a:rPr lang="en-US" altLang="zh-CN" sz="2800" dirty="0" smtClean="0">
                <a:ea typeface="华文楷体" pitchFamily="2" charset="-122"/>
              </a:rPr>
              <a:t>d</a:t>
            </a:r>
            <a:r>
              <a:rPr lang="en-US" altLang="zh-CN" sz="2800" baseline="-25000" dirty="0" smtClean="0">
                <a:ea typeface="华文楷体" pitchFamily="2" charset="-122"/>
              </a:rPr>
              <a:t>k+1</a:t>
            </a:r>
            <a:r>
              <a:rPr lang="en-US" altLang="zh-CN" sz="2800" dirty="0" smtClean="0">
                <a:ea typeface="华文楷体" pitchFamily="2" charset="-122"/>
              </a:rPr>
              <a:t>=</a:t>
            </a:r>
            <a:r>
              <a:rPr lang="en-US" altLang="zh-CN" sz="2800" dirty="0" err="1" smtClean="0">
                <a:ea typeface="华文楷体" pitchFamily="2" charset="-122"/>
              </a:rPr>
              <a:t>H</a:t>
            </a:r>
            <a:r>
              <a:rPr lang="en-US" altLang="zh-CN" sz="2800" baseline="-25000" dirty="0" err="1" smtClean="0">
                <a:ea typeface="华文楷体" pitchFamily="2" charset="-122"/>
              </a:rPr>
              <a:t>k</a:t>
            </a:r>
            <a:r>
              <a:rPr lang="zh-CN" altLang="en-US" sz="2800" dirty="0">
                <a:ea typeface="华文楷体" pitchFamily="2" charset="-122"/>
              </a:rPr>
              <a:t>，一个用调和数表达的封闭形式解。</a:t>
            </a:r>
            <a:r>
              <a:rPr lang="en-US" altLang="zh-CN" sz="2400" dirty="0">
                <a:latin typeface="+mj-lt"/>
                <a:ea typeface="华文楷体" pitchFamily="2" charset="-122"/>
              </a:rPr>
              <a:t>	</a:t>
            </a:r>
            <a:endParaRPr lang="en-US" altLang="zh-CN" sz="2800" dirty="0">
              <a:latin typeface="+mj-lt"/>
              <a:ea typeface="华文楷体" pitchFamily="2" charset="-122"/>
            </a:endParaRPr>
          </a:p>
        </p:txBody>
      </p:sp>
      <p:grpSp>
        <p:nvGrpSpPr>
          <p:cNvPr id="2" name="组合 30">
            <a:extLst>
              <a:ext uri="{FF2B5EF4-FFF2-40B4-BE49-F238E27FC236}">
                <a16:creationId xmlns:a16="http://schemas.microsoft.com/office/drawing/2014/main" id="{899DCC20-A114-4B0A-8397-7509BD9B03B7}"/>
              </a:ext>
            </a:extLst>
          </p:cNvPr>
          <p:cNvGrpSpPr>
            <a:grpSpLocks/>
          </p:cNvGrpSpPr>
          <p:nvPr/>
        </p:nvGrpSpPr>
        <p:grpSpPr bwMode="auto">
          <a:xfrm>
            <a:off x="539750" y="217488"/>
            <a:ext cx="7920038" cy="4795837"/>
            <a:chOff x="539552" y="217627"/>
            <a:chExt cx="7920880" cy="4795549"/>
          </a:xfrm>
        </p:grpSpPr>
        <p:pic>
          <p:nvPicPr>
            <p:cNvPr id="15367" name="Picture 2">
              <a:extLst>
                <a:ext uri="{FF2B5EF4-FFF2-40B4-BE49-F238E27FC236}">
                  <a16:creationId xmlns:a16="http://schemas.microsoft.com/office/drawing/2014/main" id="{C1075152-EB3B-462E-99CF-77623AA9A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17627"/>
              <a:ext cx="7920880" cy="479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8" name="组合 29">
              <a:extLst>
                <a:ext uri="{FF2B5EF4-FFF2-40B4-BE49-F238E27FC236}">
                  <a16:creationId xmlns:a16="http://schemas.microsoft.com/office/drawing/2014/main" id="{BE9DD33E-99FA-4974-8001-266121C69E47}"/>
                </a:ext>
              </a:extLst>
            </p:cNvPr>
            <p:cNvGrpSpPr>
              <a:grpSpLocks/>
            </p:cNvGrpSpPr>
            <p:nvPr/>
          </p:nvGrpSpPr>
          <p:grpSpPr bwMode="auto">
            <a:xfrm>
              <a:off x="4716016" y="1196752"/>
              <a:ext cx="3744416" cy="1872208"/>
              <a:chOff x="4716016" y="1196752"/>
              <a:chExt cx="3744416" cy="1872208"/>
            </a:xfrm>
          </p:grpSpPr>
          <p:cxnSp>
            <p:nvCxnSpPr>
              <p:cNvPr id="9" name="直接连接符 8">
                <a:extLst>
                  <a:ext uri="{FF2B5EF4-FFF2-40B4-BE49-F238E27FC236}">
                    <a16:creationId xmlns:a16="http://schemas.microsoft.com/office/drawing/2014/main" id="{2F7BA332-5A1E-4F9B-9F73-DA49BBB396A3}"/>
                  </a:ext>
                </a:extLst>
              </p:cNvPr>
              <p:cNvCxnSpPr/>
              <p:nvPr/>
            </p:nvCxnSpPr>
            <p:spPr>
              <a:xfrm>
                <a:off x="7236339" y="1197055"/>
                <a:ext cx="122409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39AE62D-CA64-47EF-83C7-9B7506E89672}"/>
                  </a:ext>
                </a:extLst>
              </p:cNvPr>
              <p:cNvCxnSpPr/>
              <p:nvPr/>
            </p:nvCxnSpPr>
            <p:spPr>
              <a:xfrm>
                <a:off x="6517125" y="1412942"/>
                <a:ext cx="71921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0CB3EE7-9F74-4A04-BF64-DC7D57346B51}"/>
                  </a:ext>
                </a:extLst>
              </p:cNvPr>
              <p:cNvCxnSpPr/>
              <p:nvPr/>
            </p:nvCxnSpPr>
            <p:spPr>
              <a:xfrm>
                <a:off x="6012247" y="1628829"/>
                <a:ext cx="50487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62D6AA6-EB07-49EA-A030-9F76DEC1B290}"/>
                  </a:ext>
                </a:extLst>
              </p:cNvPr>
              <p:cNvCxnSpPr/>
              <p:nvPr/>
            </p:nvCxnSpPr>
            <p:spPr>
              <a:xfrm>
                <a:off x="5653434" y="1844716"/>
                <a:ext cx="35881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E2366A5-B719-42E7-B818-7EAF1D8698F3}"/>
                  </a:ext>
                </a:extLst>
              </p:cNvPr>
              <p:cNvCxnSpPr/>
              <p:nvPr/>
            </p:nvCxnSpPr>
            <p:spPr>
              <a:xfrm>
                <a:off x="5435923" y="2133624"/>
                <a:ext cx="288956"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2B087AB-7F6D-498A-83A8-19361A8F0CB8}"/>
                  </a:ext>
                </a:extLst>
              </p:cNvPr>
              <p:cNvCxnSpPr/>
              <p:nvPr/>
            </p:nvCxnSpPr>
            <p:spPr>
              <a:xfrm>
                <a:off x="5220000" y="2349511"/>
                <a:ext cx="21592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B4F32EA-DE5A-4E6B-91A2-665FC49D697C}"/>
                  </a:ext>
                </a:extLst>
              </p:cNvPr>
              <p:cNvCxnSpPr/>
              <p:nvPr/>
            </p:nvCxnSpPr>
            <p:spPr>
              <a:xfrm>
                <a:off x="5004077" y="2565398"/>
                <a:ext cx="14447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846060B-1851-410D-8B4C-823259FD0040}"/>
                  </a:ext>
                </a:extLst>
              </p:cNvPr>
              <p:cNvCxnSpPr/>
              <p:nvPr/>
            </p:nvCxnSpPr>
            <p:spPr>
              <a:xfrm>
                <a:off x="4861186" y="2852719"/>
                <a:ext cx="14289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B7FA171-680E-4953-8B88-C567DC774D54}"/>
                  </a:ext>
                </a:extLst>
              </p:cNvPr>
              <p:cNvCxnSpPr/>
              <p:nvPr/>
            </p:nvCxnSpPr>
            <p:spPr>
              <a:xfrm>
                <a:off x="4716709" y="3068606"/>
                <a:ext cx="14447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C5F5AD4-5181-4D56-AD35-053CD38E46FD}"/>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5C9652E9-BBCC-4635-9561-FB9405971351}"/>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2F83E4B5-9B32-43D3-9141-0536B6AEED5F}" type="slidenum">
              <a:rPr lang="en-US" altLang="zh-CN">
                <a:solidFill>
                  <a:srgbClr val="898989"/>
                </a:solidFill>
              </a:rPr>
              <a:pPr algn="ctr"/>
              <a:t>7</a:t>
            </a:fld>
            <a:endParaRPr lang="en-US" altLang="zh-CN">
              <a:solidFill>
                <a:srgbClr val="898989"/>
              </a:solidFill>
            </a:endParaRPr>
          </a:p>
        </p:txBody>
      </p:sp>
      <p:sp>
        <p:nvSpPr>
          <p:cNvPr id="16388" name="Rectangle 2">
            <a:extLst>
              <a:ext uri="{FF2B5EF4-FFF2-40B4-BE49-F238E27FC236}">
                <a16:creationId xmlns:a16="http://schemas.microsoft.com/office/drawing/2014/main" id="{E5542511-5A5C-4ADE-A569-943447428DB8}"/>
              </a:ext>
            </a:extLst>
          </p:cNvPr>
          <p:cNvSpPr>
            <a:spLocks noGrp="1" noChangeArrowheads="1"/>
          </p:cNvSpPr>
          <p:nvPr>
            <p:ph type="title"/>
          </p:nvPr>
        </p:nvSpPr>
        <p:spPr/>
        <p:txBody>
          <a:bodyPr/>
          <a:lstStyle/>
          <a:p>
            <a:r>
              <a:rPr lang="zh-CN" altLang="en-US">
                <a:ea typeface="华文楷体" panose="02010600040101010101" pitchFamily="2" charset="-122"/>
              </a:rPr>
              <a:t>叠卡片中的调和数</a:t>
            </a:r>
          </a:p>
        </p:txBody>
      </p:sp>
      <p:sp>
        <p:nvSpPr>
          <p:cNvPr id="171011" name="Rectangle 3">
            <a:extLst>
              <a:ext uri="{FF2B5EF4-FFF2-40B4-BE49-F238E27FC236}">
                <a16:creationId xmlns:a16="http://schemas.microsoft.com/office/drawing/2014/main" id="{66FD907F-9DB6-4721-8240-8B4F075C1781}"/>
              </a:ext>
            </a:extLst>
          </p:cNvPr>
          <p:cNvSpPr>
            <a:spLocks noGrp="1" noChangeArrowheads="1"/>
          </p:cNvSpPr>
          <p:nvPr>
            <p:ph type="body" idx="1"/>
          </p:nvPr>
        </p:nvSpPr>
        <p:spPr>
          <a:xfrm>
            <a:off x="457200" y="1412875"/>
            <a:ext cx="8229600" cy="4537075"/>
          </a:xfrm>
        </p:spPr>
        <p:txBody>
          <a:bodyPr rtlCol="0">
            <a:normAutofit/>
          </a:bodyPr>
          <a:lstStyle/>
          <a:p>
            <a:pPr fontAlgn="auto">
              <a:spcAft>
                <a:spcPts val="0"/>
              </a:spcAft>
              <a:defRPr/>
            </a:pPr>
            <a:r>
              <a:rPr lang="zh-CN" altLang="en-US">
                <a:latin typeface="+mj-lt"/>
                <a:ea typeface="华文楷体" pitchFamily="2" charset="-122"/>
              </a:rPr>
              <a:t>根据</a:t>
            </a:r>
            <a:r>
              <a:rPr lang="en-US" altLang="zh-CN">
                <a:ea typeface="华文楷体" pitchFamily="2" charset="-122"/>
              </a:rPr>
              <a:t>d</a:t>
            </a:r>
            <a:r>
              <a:rPr lang="en-US" altLang="zh-CN" baseline="-25000">
                <a:ea typeface="华文楷体" pitchFamily="2" charset="-122"/>
              </a:rPr>
              <a:t>k+1 </a:t>
            </a:r>
            <a:r>
              <a:rPr lang="en-US" altLang="zh-CN">
                <a:ea typeface="华文楷体" pitchFamily="2" charset="-122"/>
              </a:rPr>
              <a:t>= H</a:t>
            </a:r>
            <a:r>
              <a:rPr lang="en-US" altLang="zh-CN" baseline="-25000">
                <a:ea typeface="华文楷体" pitchFamily="2" charset="-122"/>
              </a:rPr>
              <a:t>k</a:t>
            </a:r>
            <a:r>
              <a:rPr lang="zh-CN" altLang="en-US">
                <a:ea typeface="华文楷体" pitchFamily="2" charset="-122"/>
              </a:rPr>
              <a:t>，什么时候我们可以看到在水平意义上完全离开桌面的卡片？也就是说有</a:t>
            </a:r>
            <a:r>
              <a:rPr lang="en-US" altLang="zh-CN">
                <a:ea typeface="华文楷体" pitchFamily="2" charset="-122"/>
              </a:rPr>
              <a:t>d</a:t>
            </a:r>
            <a:r>
              <a:rPr lang="en-US" altLang="zh-CN" baseline="-25000">
                <a:ea typeface="华文楷体" pitchFamily="2" charset="-122"/>
              </a:rPr>
              <a:t>k+1</a:t>
            </a:r>
            <a:r>
              <a:rPr lang="en-US" altLang="zh-CN">
                <a:ea typeface="华文楷体" pitchFamily="2" charset="-122"/>
              </a:rPr>
              <a:t> &gt; 2</a:t>
            </a:r>
            <a:r>
              <a:rPr lang="zh-CN" altLang="en-US">
                <a:ea typeface="华文楷体" pitchFamily="2" charset="-122"/>
              </a:rPr>
              <a:t>，事实上，</a:t>
            </a:r>
            <a:endParaRPr lang="en-US" altLang="zh-CN">
              <a:ea typeface="华文楷体" pitchFamily="2" charset="-122"/>
            </a:endParaRPr>
          </a:p>
          <a:p>
            <a:pPr algn="ctr" fontAlgn="auto">
              <a:spcBef>
                <a:spcPts val="1200"/>
              </a:spcBef>
              <a:spcAft>
                <a:spcPts val="1200"/>
              </a:spcAft>
              <a:buFont typeface="Arial" panose="020B0604020202020204" pitchFamily="34" charset="0"/>
              <a:buNone/>
              <a:defRPr/>
            </a:pPr>
            <a:r>
              <a:rPr lang="en-US" altLang="zh-CN">
                <a:solidFill>
                  <a:srgbClr val="0000FF"/>
                </a:solidFill>
                <a:latin typeface="+mj-lt"/>
                <a:ea typeface="华文楷体" pitchFamily="2" charset="-122"/>
              </a:rPr>
              <a:t>H</a:t>
            </a:r>
            <a:r>
              <a:rPr lang="en-US" altLang="zh-CN" baseline="-25000">
                <a:solidFill>
                  <a:srgbClr val="0000FF"/>
                </a:solidFill>
                <a:latin typeface="+mj-lt"/>
                <a:ea typeface="华文楷体" pitchFamily="2" charset="-122"/>
              </a:rPr>
              <a:t>4</a:t>
            </a:r>
            <a:r>
              <a:rPr lang="en-US" altLang="zh-CN">
                <a:solidFill>
                  <a:srgbClr val="0000FF"/>
                </a:solidFill>
                <a:latin typeface="+mj-lt"/>
                <a:ea typeface="华文楷体" pitchFamily="2" charset="-122"/>
              </a:rPr>
              <a:t> = 25 / 12 </a:t>
            </a:r>
            <a:r>
              <a:rPr lang="en-US" altLang="zh-CN">
                <a:solidFill>
                  <a:srgbClr val="00B050"/>
                </a:solidFill>
                <a:latin typeface="+mj-lt"/>
                <a:ea typeface="华文楷体" pitchFamily="2" charset="-122"/>
                <a:sym typeface="Wingdings" pitchFamily="2" charset="2"/>
              </a:rPr>
              <a:t>&gt;&gt;&gt;&gt;&gt;</a:t>
            </a:r>
            <a:r>
              <a:rPr lang="en-US" altLang="zh-CN">
                <a:latin typeface="+mj-lt"/>
                <a:ea typeface="华文楷体" pitchFamily="2" charset="-122"/>
                <a:sym typeface="Wingdings" pitchFamily="2" charset="2"/>
              </a:rPr>
              <a:t> </a:t>
            </a:r>
            <a:r>
              <a:rPr lang="zh-CN" altLang="en-US">
                <a:solidFill>
                  <a:srgbClr val="FF0000"/>
                </a:solidFill>
                <a:latin typeface="+mj-lt"/>
                <a:ea typeface="华文楷体" pitchFamily="2" charset="-122"/>
              </a:rPr>
              <a:t>第四张卡片！！！</a:t>
            </a:r>
            <a:endParaRPr lang="en-US" altLang="zh-CN">
              <a:solidFill>
                <a:srgbClr val="FF0000"/>
              </a:solidFill>
              <a:latin typeface="+mj-lt"/>
              <a:ea typeface="华文楷体" pitchFamily="2" charset="-122"/>
            </a:endParaRPr>
          </a:p>
          <a:p>
            <a:pPr fontAlgn="auto">
              <a:spcAft>
                <a:spcPts val="0"/>
              </a:spcAft>
              <a:defRPr/>
            </a:pPr>
            <a:r>
              <a:rPr lang="zh-CN" altLang="en-US">
                <a:latin typeface="+mj-lt"/>
                <a:ea typeface="华文楷体" pitchFamily="2" charset="-122"/>
              </a:rPr>
              <a:t>我们已经知道，调和级数是发散的，因此在理论上卡片堆的最右端可以超出桌子右边缘</a:t>
            </a:r>
            <a:r>
              <a:rPr lang="zh-CN" altLang="en-US">
                <a:ea typeface="华文楷体" pitchFamily="2" charset="-122"/>
              </a:rPr>
              <a:t>无限地远。</a:t>
            </a:r>
            <a:r>
              <a:rPr lang="zh-CN" altLang="en-US">
                <a:solidFill>
                  <a:srgbClr val="0000FF"/>
                </a:solidFill>
                <a:ea typeface="华文楷体" pitchFamily="2" charset="-122"/>
              </a:rPr>
              <a:t>稍后将带来“发散”的分析和证明。</a:t>
            </a:r>
            <a:endParaRPr lang="en-US" altLang="zh-CN">
              <a:solidFill>
                <a:srgbClr val="0000FF"/>
              </a:solidFill>
              <a:latin typeface="+mj-lt"/>
              <a:ea typeface="华文楷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0C9BC40-860D-4B29-8286-55C921EDA485}"/>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DFA34DCE-34CC-44B2-B1E4-A3980FB8DE91}"/>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F9AF11C7-A6E7-48F8-90FB-A91D77923876}" type="slidenum">
              <a:rPr lang="en-US" altLang="zh-CN">
                <a:solidFill>
                  <a:srgbClr val="898989"/>
                </a:solidFill>
              </a:rPr>
              <a:pPr algn="ctr"/>
              <a:t>8</a:t>
            </a:fld>
            <a:endParaRPr lang="en-US" altLang="zh-CN">
              <a:solidFill>
                <a:srgbClr val="898989"/>
              </a:solidFill>
            </a:endParaRPr>
          </a:p>
        </p:txBody>
      </p:sp>
      <p:sp>
        <p:nvSpPr>
          <p:cNvPr id="17412" name="Rectangle 2">
            <a:extLst>
              <a:ext uri="{FF2B5EF4-FFF2-40B4-BE49-F238E27FC236}">
                <a16:creationId xmlns:a16="http://schemas.microsoft.com/office/drawing/2014/main" id="{BF34E669-BE71-4C1D-8128-FDAD91BF5441}"/>
              </a:ext>
            </a:extLst>
          </p:cNvPr>
          <p:cNvSpPr>
            <a:spLocks noGrp="1" noChangeArrowheads="1"/>
          </p:cNvSpPr>
          <p:nvPr>
            <p:ph type="title"/>
          </p:nvPr>
        </p:nvSpPr>
        <p:spPr/>
        <p:txBody>
          <a:bodyPr/>
          <a:lstStyle/>
          <a:p>
            <a:r>
              <a:rPr lang="zh-CN" altLang="en-US">
                <a:ea typeface="华文楷体" panose="02010600040101010101" pitchFamily="2" charset="-122"/>
              </a:rPr>
              <a:t>橡皮带上的小虫子</a:t>
            </a:r>
          </a:p>
        </p:txBody>
      </p:sp>
      <p:sp>
        <p:nvSpPr>
          <p:cNvPr id="171011" name="Rectangle 3">
            <a:extLst>
              <a:ext uri="{FF2B5EF4-FFF2-40B4-BE49-F238E27FC236}">
                <a16:creationId xmlns:a16="http://schemas.microsoft.com/office/drawing/2014/main" id="{047D34ED-4311-4A84-8B0A-D88242D9F2FF}"/>
              </a:ext>
            </a:extLst>
          </p:cNvPr>
          <p:cNvSpPr>
            <a:spLocks noGrp="1" noChangeArrowheads="1"/>
          </p:cNvSpPr>
          <p:nvPr>
            <p:ph type="body" idx="1"/>
          </p:nvPr>
        </p:nvSpPr>
        <p:spPr/>
        <p:txBody>
          <a:bodyPr rtlCol="0">
            <a:normAutofit/>
          </a:bodyPr>
          <a:lstStyle/>
          <a:p>
            <a:pPr fontAlgn="auto">
              <a:spcAft>
                <a:spcPts val="0"/>
              </a:spcAft>
              <a:defRPr/>
            </a:pPr>
            <a:r>
              <a:rPr lang="zh-CN" altLang="en-US" sz="2800">
                <a:latin typeface="+mj-lt"/>
                <a:ea typeface="华文楷体" pitchFamily="2" charset="-122"/>
              </a:rPr>
              <a:t>再来看一个调和数的例子。有一只很慢很坚定的虫子</a:t>
            </a:r>
            <a:r>
              <a:rPr lang="en-US" altLang="zh-CN" sz="2800">
                <a:latin typeface="+mj-lt"/>
                <a:ea typeface="华文楷体" pitchFamily="2" charset="-122"/>
              </a:rPr>
              <a:t>W</a:t>
            </a:r>
            <a:r>
              <a:rPr lang="zh-CN" altLang="en-US" sz="2800">
                <a:latin typeface="+mj-lt"/>
                <a:ea typeface="华文楷体" pitchFamily="2" charset="-122"/>
              </a:rPr>
              <a:t>，从橡皮带的一端开始向另一端前进，速度是每分钟爬</a:t>
            </a:r>
            <a:r>
              <a:rPr lang="en-US" altLang="zh-CN" sz="2800">
                <a:latin typeface="+mj-lt"/>
                <a:ea typeface="华文楷体" pitchFamily="2" charset="-122"/>
              </a:rPr>
              <a:t>1</a:t>
            </a:r>
            <a:r>
              <a:rPr lang="zh-CN" altLang="en-US" sz="2800">
                <a:latin typeface="+mj-lt"/>
                <a:ea typeface="华文楷体" pitchFamily="2" charset="-122"/>
              </a:rPr>
              <a:t>厘米。在终点处，有一个很好很强大的看守者</a:t>
            </a:r>
            <a:r>
              <a:rPr lang="en-US" altLang="zh-CN" sz="2800">
                <a:latin typeface="+mj-lt"/>
                <a:ea typeface="华文楷体" pitchFamily="2" charset="-122"/>
              </a:rPr>
              <a:t>K</a:t>
            </a:r>
            <a:r>
              <a:rPr lang="zh-CN" altLang="en-US" sz="2800">
                <a:latin typeface="+mj-lt"/>
                <a:ea typeface="华文楷体" pitchFamily="2" charset="-122"/>
              </a:rPr>
              <a:t>。为了挫败</a:t>
            </a:r>
            <a:r>
              <a:rPr lang="en-US" altLang="zh-CN" sz="2800">
                <a:latin typeface="+mj-lt"/>
                <a:ea typeface="华文楷体" pitchFamily="2" charset="-122"/>
              </a:rPr>
              <a:t>W</a:t>
            </a:r>
            <a:r>
              <a:rPr lang="zh-CN" altLang="en-US" sz="2800">
                <a:latin typeface="+mj-lt"/>
                <a:ea typeface="华文楷体" pitchFamily="2" charset="-122"/>
              </a:rPr>
              <a:t>，</a:t>
            </a:r>
            <a:r>
              <a:rPr lang="en-US" altLang="zh-CN" sz="2800">
                <a:latin typeface="+mj-lt"/>
                <a:ea typeface="华文楷体" pitchFamily="2" charset="-122"/>
              </a:rPr>
              <a:t>K</a:t>
            </a:r>
            <a:r>
              <a:rPr lang="zh-CN" altLang="en-US" sz="2800">
                <a:latin typeface="+mj-lt"/>
                <a:ea typeface="华文楷体" pitchFamily="2" charset="-122"/>
              </a:rPr>
              <a:t>每隔一分钟就把带子拉长</a:t>
            </a:r>
            <a:r>
              <a:rPr lang="en-US" altLang="zh-CN" sz="2800">
                <a:latin typeface="+mj-lt"/>
                <a:ea typeface="华文楷体" pitchFamily="2" charset="-122"/>
              </a:rPr>
              <a:t>1</a:t>
            </a:r>
            <a:r>
              <a:rPr lang="zh-CN" altLang="en-US" sz="2800">
                <a:latin typeface="+mj-lt"/>
                <a:ea typeface="华文楷体" pitchFamily="2" charset="-122"/>
              </a:rPr>
              <a:t>米。问题是：</a:t>
            </a:r>
            <a:r>
              <a:rPr lang="en-US" altLang="zh-CN" sz="2800">
                <a:latin typeface="+mj-lt"/>
                <a:ea typeface="华文楷体" pitchFamily="2" charset="-122"/>
              </a:rPr>
              <a:t>W</a:t>
            </a:r>
            <a:r>
              <a:rPr lang="zh-CN" altLang="en-US" sz="2800">
                <a:latin typeface="+mj-lt"/>
                <a:ea typeface="华文楷体" pitchFamily="2" charset="-122"/>
              </a:rPr>
              <a:t>能有朝一日到达终点吗？</a:t>
            </a:r>
            <a:endParaRPr lang="en-US" altLang="zh-CN" sz="2800">
              <a:latin typeface="+mj-lt"/>
              <a:ea typeface="华文楷体" pitchFamily="2" charset="-122"/>
            </a:endParaRPr>
          </a:p>
          <a:p>
            <a:pPr algn="ctr" fontAlgn="auto">
              <a:spcAft>
                <a:spcPts val="0"/>
              </a:spcAft>
              <a:buFont typeface="Arial" panose="020B0604020202020204" pitchFamily="34" charset="0"/>
              <a:buNone/>
              <a:defRPr/>
            </a:pPr>
            <a:r>
              <a:rPr lang="en-US" altLang="zh-CN" sz="11500">
                <a:solidFill>
                  <a:srgbClr val="FF0000"/>
                </a:solidFill>
                <a:latin typeface="+mj-lt"/>
                <a:ea typeface="华文楷体" pitchFamily="2" charset="-122"/>
              </a:rPr>
              <a:t>VS</a:t>
            </a:r>
            <a:endParaRPr lang="en-US" altLang="zh-CN" sz="2800">
              <a:solidFill>
                <a:srgbClr val="FF0000"/>
              </a:solidFill>
              <a:latin typeface="+mj-lt"/>
              <a:ea typeface="华文楷体" pitchFamily="2" charset="-122"/>
            </a:endParaRPr>
          </a:p>
        </p:txBody>
      </p:sp>
      <p:pic>
        <p:nvPicPr>
          <p:cNvPr id="17414" name="Picture 6" descr="G:\Concrete Mathematics\教学\讲义素材\Chap 6\worm-s.JPG">
            <a:extLst>
              <a:ext uri="{FF2B5EF4-FFF2-40B4-BE49-F238E27FC236}">
                <a16:creationId xmlns:a16="http://schemas.microsoft.com/office/drawing/2014/main" id="{D50DC145-95C9-44A8-86E2-24D43637D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149725"/>
            <a:ext cx="23622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descr="G:\Concrete Mathematics\教学\讲义素材\Chap 6\keeper-s.JPG">
            <a:extLst>
              <a:ext uri="{FF2B5EF4-FFF2-40B4-BE49-F238E27FC236}">
                <a16:creationId xmlns:a16="http://schemas.microsoft.com/office/drawing/2014/main" id="{D75632F1-5843-4619-A724-70B519742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763" y="3789363"/>
            <a:ext cx="183832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0C473D7-8D18-4EFE-81F1-B1897E2E4063}"/>
              </a:ext>
            </a:extLst>
          </p:cNvPr>
          <p:cNvSpPr>
            <a:spLocks noGrp="1"/>
          </p:cNvSpPr>
          <p:nvPr>
            <p:ph type="dt" sz="quarter" idx="10"/>
          </p:nvPr>
        </p:nvSpPr>
        <p:spPr/>
        <p:txBody>
          <a:bodyPr/>
          <a:lstStyle/>
          <a:p>
            <a:pPr>
              <a:defRPr/>
            </a:pPr>
            <a:fld id="{3D25E7E5-7041-42CA-83F0-C0E1C0E01A3E}" type="datetime1">
              <a:rPr lang="zh-CN" altLang="en-US"/>
              <a:pPr>
                <a:defRPr/>
              </a:pPr>
              <a:t>2021/11/24</a:t>
            </a:fld>
            <a:endParaRPr lang="en-US" altLang="zh-CN"/>
          </a:p>
        </p:txBody>
      </p:sp>
      <p:sp>
        <p:nvSpPr>
          <p:cNvPr id="5" name="灯片编号占位符 4">
            <a:extLst>
              <a:ext uri="{FF2B5EF4-FFF2-40B4-BE49-F238E27FC236}">
                <a16:creationId xmlns:a16="http://schemas.microsoft.com/office/drawing/2014/main" id="{17C28B29-E90F-4799-94BD-0D4549D15E5F}"/>
              </a:ext>
            </a:extLst>
          </p:cNvPr>
          <p:cNvSpPr>
            <a:spLocks noGrp="1"/>
          </p:cNvSpPr>
          <p:nvPr>
            <p:ph type="sldNum" sz="quarter" idx="12"/>
          </p:nvPr>
        </p:nvSpPr>
        <p:spPr>
          <a:xfrm>
            <a:off x="3124200" y="6356350"/>
            <a:ext cx="2895600" cy="365125"/>
          </a:xfrm>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F93A947D-B715-4326-A438-44067BA57475}" type="slidenum">
              <a:rPr lang="en-US" altLang="zh-CN">
                <a:solidFill>
                  <a:srgbClr val="898989"/>
                </a:solidFill>
              </a:rPr>
              <a:pPr algn="ctr"/>
              <a:t>9</a:t>
            </a:fld>
            <a:endParaRPr lang="en-US" altLang="zh-CN">
              <a:solidFill>
                <a:srgbClr val="898989"/>
              </a:solidFill>
            </a:endParaRPr>
          </a:p>
        </p:txBody>
      </p:sp>
      <p:sp>
        <p:nvSpPr>
          <p:cNvPr id="18436" name="Rectangle 2">
            <a:extLst>
              <a:ext uri="{FF2B5EF4-FFF2-40B4-BE49-F238E27FC236}">
                <a16:creationId xmlns:a16="http://schemas.microsoft.com/office/drawing/2014/main" id="{D650873A-028F-44C5-A637-8D396928E1C6}"/>
              </a:ext>
            </a:extLst>
          </p:cNvPr>
          <p:cNvSpPr>
            <a:spLocks noGrp="1" noChangeArrowheads="1"/>
          </p:cNvSpPr>
          <p:nvPr>
            <p:ph type="title"/>
          </p:nvPr>
        </p:nvSpPr>
        <p:spPr/>
        <p:txBody>
          <a:bodyPr/>
          <a:lstStyle/>
          <a:p>
            <a:r>
              <a:rPr lang="zh-CN" altLang="en-US">
                <a:ea typeface="华文楷体" panose="02010600040101010101" pitchFamily="2" charset="-122"/>
              </a:rPr>
              <a:t>橡皮带上的小虫子</a:t>
            </a:r>
          </a:p>
        </p:txBody>
      </p:sp>
      <p:sp>
        <p:nvSpPr>
          <p:cNvPr id="171011" name="Rectangle 3">
            <a:extLst>
              <a:ext uri="{FF2B5EF4-FFF2-40B4-BE49-F238E27FC236}">
                <a16:creationId xmlns:a16="http://schemas.microsoft.com/office/drawing/2014/main" id="{40EC3340-0EE9-4DE9-BD9B-E84FD89C2A85}"/>
              </a:ext>
            </a:extLst>
          </p:cNvPr>
          <p:cNvSpPr>
            <a:spLocks noGrp="1" noChangeArrowheads="1"/>
          </p:cNvSpPr>
          <p:nvPr>
            <p:ph type="body" idx="1"/>
          </p:nvPr>
        </p:nvSpPr>
        <p:spPr/>
        <p:txBody>
          <a:bodyPr rtlCol="0">
            <a:normAutofit lnSpcReduction="10000"/>
          </a:bodyPr>
          <a:lstStyle/>
          <a:p>
            <a:pPr fontAlgn="auto">
              <a:spcAft>
                <a:spcPts val="0"/>
              </a:spcAft>
              <a:defRPr/>
            </a:pPr>
            <a:r>
              <a:rPr lang="zh-CN" altLang="en-US" sz="2800">
                <a:latin typeface="+mj-lt"/>
                <a:ea typeface="华文楷体" pitchFamily="2" charset="-122"/>
              </a:rPr>
              <a:t>几个具体的数字</a:t>
            </a: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endParaRPr lang="en-US" altLang="zh-CN" sz="2800">
              <a:latin typeface="+mj-lt"/>
              <a:ea typeface="华文楷体" pitchFamily="2" charset="-122"/>
            </a:endParaRPr>
          </a:p>
          <a:p>
            <a:pPr fontAlgn="auto">
              <a:spcAft>
                <a:spcPts val="0"/>
              </a:spcAft>
              <a:defRPr/>
            </a:pPr>
            <a:r>
              <a:rPr lang="zh-CN" altLang="en-US" sz="2800">
                <a:latin typeface="+mj-lt"/>
                <a:ea typeface="华文楷体" pitchFamily="2" charset="-122"/>
              </a:rPr>
              <a:t>初步观察得到的结果</a:t>
            </a:r>
            <a:endParaRPr lang="en-US" altLang="zh-CN" sz="2800">
              <a:latin typeface="+mj-lt"/>
              <a:ea typeface="华文楷体" pitchFamily="2" charset="-122"/>
            </a:endParaRPr>
          </a:p>
          <a:p>
            <a:pPr fontAlgn="auto">
              <a:spcAft>
                <a:spcPts val="0"/>
              </a:spcAft>
              <a:buFont typeface="Arial" panose="020B0604020202020204" pitchFamily="34" charset="0"/>
              <a:buNone/>
              <a:defRPr/>
            </a:pPr>
            <a:r>
              <a:rPr lang="en-US" altLang="zh-CN" sz="2800">
                <a:latin typeface="+mj-lt"/>
                <a:ea typeface="华文楷体" pitchFamily="2" charset="-122"/>
              </a:rPr>
              <a:t>	1</a:t>
            </a:r>
            <a:r>
              <a:rPr lang="zh-CN" altLang="en-US" sz="2800">
                <a:latin typeface="+mj-lt"/>
                <a:ea typeface="华文楷体" pitchFamily="2" charset="-122"/>
              </a:rPr>
              <a:t>、在刚开始一段时间，</a:t>
            </a:r>
            <a:r>
              <a:rPr lang="en-US" altLang="zh-CN" sz="2800">
                <a:latin typeface="+mj-lt"/>
                <a:ea typeface="华文楷体" pitchFamily="2" charset="-122"/>
              </a:rPr>
              <a:t>W</a:t>
            </a:r>
            <a:r>
              <a:rPr lang="zh-CN" altLang="en-US" sz="2800">
                <a:latin typeface="+mj-lt"/>
                <a:ea typeface="华文楷体" pitchFamily="2" charset="-122"/>
              </a:rPr>
              <a:t>距离目标越来越远；</a:t>
            </a:r>
            <a:endParaRPr lang="en-US" altLang="zh-CN" sz="2800">
              <a:latin typeface="+mj-lt"/>
              <a:ea typeface="华文楷体" pitchFamily="2" charset="-122"/>
            </a:endParaRPr>
          </a:p>
          <a:p>
            <a:pPr fontAlgn="auto">
              <a:spcAft>
                <a:spcPts val="0"/>
              </a:spcAft>
              <a:buFont typeface="Arial" panose="020B0604020202020204" pitchFamily="34" charset="0"/>
              <a:buNone/>
              <a:defRPr/>
            </a:pPr>
            <a:r>
              <a:rPr lang="en-US" altLang="zh-CN" sz="2800">
                <a:latin typeface="+mj-lt"/>
                <a:ea typeface="华文楷体" pitchFamily="2" charset="-122"/>
              </a:rPr>
              <a:t>	2</a:t>
            </a:r>
            <a:r>
              <a:rPr lang="zh-CN" altLang="en-US" sz="2800">
                <a:latin typeface="+mj-lt"/>
                <a:ea typeface="华文楷体" pitchFamily="2" charset="-122"/>
              </a:rPr>
              <a:t>、带长在变化，</a:t>
            </a:r>
            <a:r>
              <a:rPr lang="en-US" altLang="zh-CN" sz="2800">
                <a:latin typeface="+mj-lt"/>
                <a:ea typeface="华文楷体" pitchFamily="2" charset="-122"/>
              </a:rPr>
              <a:t>W</a:t>
            </a:r>
            <a:r>
              <a:rPr lang="zh-CN" altLang="en-US" sz="2800">
                <a:latin typeface="+mj-lt"/>
                <a:ea typeface="华文楷体" pitchFamily="2" charset="-122"/>
              </a:rPr>
              <a:t>的位置变化也不是线性的；</a:t>
            </a:r>
            <a:endParaRPr lang="en-US" altLang="zh-CN" sz="2800">
              <a:latin typeface="+mj-lt"/>
              <a:ea typeface="华文楷体" pitchFamily="2" charset="-122"/>
            </a:endParaRPr>
          </a:p>
          <a:p>
            <a:pPr fontAlgn="auto">
              <a:spcAft>
                <a:spcPts val="0"/>
              </a:spcAft>
              <a:buFont typeface="Arial" panose="020B0604020202020204" pitchFamily="34" charset="0"/>
              <a:buNone/>
              <a:defRPr/>
            </a:pPr>
            <a:r>
              <a:rPr lang="en-US" altLang="zh-CN" sz="2800">
                <a:latin typeface="+mj-lt"/>
                <a:ea typeface="华文楷体" pitchFamily="2" charset="-122"/>
              </a:rPr>
              <a:t>	3</a:t>
            </a:r>
            <a:r>
              <a:rPr lang="zh-CN" altLang="en-US" sz="2800">
                <a:latin typeface="+mj-lt"/>
                <a:ea typeface="华文楷体" pitchFamily="2" charset="-122"/>
              </a:rPr>
              <a:t>、只有</a:t>
            </a:r>
            <a:r>
              <a:rPr lang="en-US" altLang="zh-CN" sz="2800">
                <a:latin typeface="+mj-lt"/>
                <a:ea typeface="华文楷体" pitchFamily="2" charset="-122"/>
              </a:rPr>
              <a:t>W</a:t>
            </a:r>
            <a:r>
              <a:rPr lang="zh-CN" altLang="en-US" sz="2800">
                <a:latin typeface="+mj-lt"/>
                <a:ea typeface="华文楷体" pitchFamily="2" charset="-122"/>
              </a:rPr>
              <a:t>每次爬行的距离是固定不变的。</a:t>
            </a:r>
            <a:endParaRPr lang="en-US" altLang="zh-CN" sz="2800">
              <a:latin typeface="+mj-lt"/>
              <a:ea typeface="华文楷体" pitchFamily="2" charset="-122"/>
            </a:endParaRPr>
          </a:p>
        </p:txBody>
      </p:sp>
      <p:graphicFrame>
        <p:nvGraphicFramePr>
          <p:cNvPr id="6" name="表格 5">
            <a:extLst>
              <a:ext uri="{FF2B5EF4-FFF2-40B4-BE49-F238E27FC236}">
                <a16:creationId xmlns:a16="http://schemas.microsoft.com/office/drawing/2014/main" id="{4C2FBB25-F658-4AC2-9A2B-A01BB724D4D6}"/>
              </a:ext>
            </a:extLst>
          </p:cNvPr>
          <p:cNvGraphicFramePr>
            <a:graphicFrameLocks noGrp="1"/>
          </p:cNvGraphicFramePr>
          <p:nvPr/>
        </p:nvGraphicFramePr>
        <p:xfrm>
          <a:off x="684213" y="2276475"/>
          <a:ext cx="7920037" cy="1484312"/>
        </p:xfrm>
        <a:graphic>
          <a:graphicData uri="http://schemas.openxmlformats.org/drawingml/2006/table">
            <a:tbl>
              <a:tblPr firstRow="1" bandRow="1">
                <a:tableStyleId>{BDBED569-4797-4DF1-A0F4-6AAB3CD982D8}</a:tableStyleId>
              </a:tblPr>
              <a:tblGrid>
                <a:gridCol w="1525879">
                  <a:extLst>
                    <a:ext uri="{9D8B030D-6E8A-4147-A177-3AD203B41FA5}">
                      <a16:colId xmlns:a16="http://schemas.microsoft.com/office/drawing/2014/main" val="20000"/>
                    </a:ext>
                  </a:extLst>
                </a:gridCol>
                <a:gridCol w="2794142">
                  <a:extLst>
                    <a:ext uri="{9D8B030D-6E8A-4147-A177-3AD203B41FA5}">
                      <a16:colId xmlns:a16="http://schemas.microsoft.com/office/drawing/2014/main" val="20001"/>
                    </a:ext>
                  </a:extLst>
                </a:gridCol>
                <a:gridCol w="1584007">
                  <a:extLst>
                    <a:ext uri="{9D8B030D-6E8A-4147-A177-3AD203B41FA5}">
                      <a16:colId xmlns:a16="http://schemas.microsoft.com/office/drawing/2014/main" val="20002"/>
                    </a:ext>
                  </a:extLst>
                </a:gridCol>
                <a:gridCol w="2016009">
                  <a:extLst>
                    <a:ext uri="{9D8B030D-6E8A-4147-A177-3AD203B41FA5}">
                      <a16:colId xmlns:a16="http://schemas.microsoft.com/office/drawing/2014/main" val="20003"/>
                    </a:ext>
                  </a:extLst>
                </a:gridCol>
              </a:tblGrid>
              <a:tr h="371078">
                <a:tc>
                  <a:txBody>
                    <a:bodyPr/>
                    <a:lstStyle/>
                    <a:p>
                      <a:pPr algn="ctr"/>
                      <a:r>
                        <a:rPr lang="zh-CN" altLang="en-US" sz="1800" b="0">
                          <a:latin typeface="+mj-lt"/>
                          <a:ea typeface="楷体" pitchFamily="49" charset="-122"/>
                        </a:rPr>
                        <a:t>时间点</a:t>
                      </a:r>
                      <a:r>
                        <a:rPr lang="en-US" altLang="zh-CN" sz="1800" b="0">
                          <a:latin typeface="+mj-lt"/>
                          <a:ea typeface="楷体" pitchFamily="49" charset="-122"/>
                        </a:rPr>
                        <a:t>(</a:t>
                      </a:r>
                      <a:r>
                        <a:rPr lang="zh-CN" altLang="en-US" sz="1800" b="0">
                          <a:latin typeface="+mj-lt"/>
                          <a:ea typeface="楷体" pitchFamily="49" charset="-122"/>
                        </a:rPr>
                        <a:t>分钟</a:t>
                      </a:r>
                      <a:r>
                        <a:rPr lang="en-US" altLang="zh-CN" sz="1800" b="0">
                          <a:latin typeface="+mj-lt"/>
                          <a:ea typeface="楷体" pitchFamily="49" charset="-122"/>
                        </a:rPr>
                        <a:t>)</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W</a:t>
                      </a:r>
                      <a:r>
                        <a:rPr lang="zh-CN" altLang="en-US" sz="1800" b="0">
                          <a:latin typeface="+mj-lt"/>
                          <a:ea typeface="楷体" pitchFamily="49" charset="-122"/>
                        </a:rPr>
                        <a:t>与起点距离</a:t>
                      </a:r>
                      <a:r>
                        <a:rPr lang="en-US" altLang="zh-CN" sz="1800" b="0">
                          <a:latin typeface="+mj-lt"/>
                          <a:ea typeface="楷体" pitchFamily="49" charset="-122"/>
                        </a:rPr>
                        <a:t>(CM)</a:t>
                      </a:r>
                      <a:endParaRPr lang="zh-CN" altLang="en-US" sz="1800" b="0">
                        <a:latin typeface="+mj-lt"/>
                        <a:ea typeface="楷体" pitchFamily="49" charset="-122"/>
                      </a:endParaRPr>
                    </a:p>
                  </a:txBody>
                  <a:tcPr marL="91430" marR="91430" marT="45749" marB="45749"/>
                </a:tc>
                <a:tc>
                  <a:txBody>
                    <a:bodyPr/>
                    <a:lstStyle/>
                    <a:p>
                      <a:pPr algn="ctr"/>
                      <a:r>
                        <a:rPr lang="zh-CN" altLang="en-US" sz="1800" b="0">
                          <a:latin typeface="+mj-lt"/>
                          <a:ea typeface="楷体" pitchFamily="49" charset="-122"/>
                        </a:rPr>
                        <a:t>带长</a:t>
                      </a:r>
                      <a:r>
                        <a:rPr lang="en-US" altLang="zh-CN" sz="1800" b="0">
                          <a:latin typeface="+mj-lt"/>
                          <a:ea typeface="楷体" pitchFamily="49" charset="-122"/>
                        </a:rPr>
                        <a:t>(CM)</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W</a:t>
                      </a:r>
                      <a:r>
                        <a:rPr lang="zh-CN" altLang="en-US" sz="1800" b="0">
                          <a:latin typeface="+mj-lt"/>
                          <a:ea typeface="楷体" pitchFamily="49" charset="-122"/>
                        </a:rPr>
                        <a:t>与终点距离</a:t>
                      </a:r>
                      <a:r>
                        <a:rPr lang="en-US" altLang="zh-CN" sz="1800" b="0">
                          <a:latin typeface="+mj-lt"/>
                          <a:ea typeface="楷体" pitchFamily="49" charset="-122"/>
                        </a:rPr>
                        <a:t>(CM)</a:t>
                      </a:r>
                      <a:endParaRPr lang="zh-CN" altLang="en-US" sz="1800" b="0">
                        <a:latin typeface="+mj-lt"/>
                        <a:ea typeface="楷体" pitchFamily="49" charset="-122"/>
                      </a:endParaRPr>
                    </a:p>
                  </a:txBody>
                  <a:tcPr marL="91430" marR="91430" marT="45749" marB="45749"/>
                </a:tc>
                <a:extLst>
                  <a:ext uri="{0D108BD9-81ED-4DB2-BD59-A6C34878D82A}">
                    <a16:rowId xmlns:a16="http://schemas.microsoft.com/office/drawing/2014/main" val="10000"/>
                  </a:ext>
                </a:extLst>
              </a:tr>
              <a:tr h="371078">
                <a:tc>
                  <a:txBody>
                    <a:bodyPr/>
                    <a:lstStyle/>
                    <a:p>
                      <a:pPr algn="ctr"/>
                      <a:r>
                        <a:rPr lang="en-US" altLang="zh-CN" sz="1800" b="0">
                          <a:latin typeface="+mj-lt"/>
                          <a:ea typeface="楷体" pitchFamily="49" charset="-122"/>
                        </a:rPr>
                        <a:t>0</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0</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100</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100</a:t>
                      </a:r>
                      <a:endParaRPr lang="zh-CN" altLang="en-US" sz="1800" b="0">
                        <a:latin typeface="+mj-lt"/>
                        <a:ea typeface="楷体" pitchFamily="49" charset="-122"/>
                      </a:endParaRPr>
                    </a:p>
                  </a:txBody>
                  <a:tcPr marL="91430" marR="91430" marT="45749" marB="45749"/>
                </a:tc>
                <a:extLst>
                  <a:ext uri="{0D108BD9-81ED-4DB2-BD59-A6C34878D82A}">
                    <a16:rowId xmlns:a16="http://schemas.microsoft.com/office/drawing/2014/main" val="10001"/>
                  </a:ext>
                </a:extLst>
              </a:tr>
              <a:tr h="371078">
                <a:tc>
                  <a:txBody>
                    <a:bodyPr/>
                    <a:lstStyle/>
                    <a:p>
                      <a:pPr algn="ctr"/>
                      <a:r>
                        <a:rPr lang="en-US" altLang="zh-CN" sz="1800" b="0">
                          <a:latin typeface="+mj-lt"/>
                          <a:ea typeface="楷体" pitchFamily="49" charset="-122"/>
                        </a:rPr>
                        <a:t>1</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1—</a:t>
                      </a:r>
                      <a:r>
                        <a:rPr lang="zh-CN" altLang="en-US" sz="1800" b="0">
                          <a:latin typeface="+mj-lt"/>
                          <a:ea typeface="楷体" pitchFamily="49" charset="-122"/>
                        </a:rPr>
                        <a:t>在</a:t>
                      </a:r>
                      <a:r>
                        <a:rPr lang="en-US" altLang="zh-CN" sz="1800" b="0">
                          <a:latin typeface="+mj-lt"/>
                          <a:ea typeface="楷体" pitchFamily="49" charset="-122"/>
                        </a:rPr>
                        <a:t>K</a:t>
                      </a:r>
                      <a:r>
                        <a:rPr lang="zh-CN" altLang="en-US" sz="1800" b="0">
                          <a:latin typeface="+mj-lt"/>
                          <a:ea typeface="楷体" pitchFamily="49" charset="-122"/>
                        </a:rPr>
                        <a:t>作用下突然变成</a:t>
                      </a:r>
                      <a:r>
                        <a:rPr lang="en-US" altLang="zh-CN" sz="1800" b="0">
                          <a:latin typeface="+mj-lt"/>
                          <a:ea typeface="楷体" pitchFamily="49" charset="-122"/>
                        </a:rPr>
                        <a:t>—2</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100—K—200</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99—K—198</a:t>
                      </a:r>
                      <a:endParaRPr lang="zh-CN" altLang="en-US" sz="1800" b="0">
                        <a:latin typeface="+mj-lt"/>
                        <a:ea typeface="楷体" pitchFamily="49" charset="-122"/>
                      </a:endParaRPr>
                    </a:p>
                  </a:txBody>
                  <a:tcPr marL="91430" marR="91430" marT="45749" marB="45749"/>
                </a:tc>
                <a:extLst>
                  <a:ext uri="{0D108BD9-81ED-4DB2-BD59-A6C34878D82A}">
                    <a16:rowId xmlns:a16="http://schemas.microsoft.com/office/drawing/2014/main" val="10002"/>
                  </a:ext>
                </a:extLst>
              </a:tr>
              <a:tr h="371078">
                <a:tc>
                  <a:txBody>
                    <a:bodyPr/>
                    <a:lstStyle/>
                    <a:p>
                      <a:pPr algn="ctr"/>
                      <a:r>
                        <a:rPr lang="en-US" altLang="zh-CN" sz="1800" b="0">
                          <a:latin typeface="+mj-lt"/>
                          <a:ea typeface="楷体" pitchFamily="49" charset="-122"/>
                        </a:rPr>
                        <a:t>2</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3—K—4.5</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200—K—300</a:t>
                      </a:r>
                      <a:endParaRPr lang="zh-CN" altLang="en-US" sz="1800" b="0">
                        <a:latin typeface="+mj-lt"/>
                        <a:ea typeface="楷体" pitchFamily="49" charset="-122"/>
                      </a:endParaRPr>
                    </a:p>
                  </a:txBody>
                  <a:tcPr marL="91430" marR="91430" marT="45749" marB="45749"/>
                </a:tc>
                <a:tc>
                  <a:txBody>
                    <a:bodyPr/>
                    <a:lstStyle/>
                    <a:p>
                      <a:pPr algn="ctr"/>
                      <a:r>
                        <a:rPr lang="en-US" altLang="zh-CN" sz="1800" b="0">
                          <a:latin typeface="+mj-lt"/>
                          <a:ea typeface="楷体" pitchFamily="49" charset="-122"/>
                        </a:rPr>
                        <a:t>197—K—295.5</a:t>
                      </a:r>
                      <a:endParaRPr lang="zh-CN" altLang="en-US" sz="1800" b="0">
                        <a:latin typeface="+mj-lt"/>
                        <a:ea typeface="楷体" pitchFamily="49" charset="-122"/>
                      </a:endParaRPr>
                    </a:p>
                  </a:txBody>
                  <a:tcPr marL="91430" marR="91430" marT="45749" marB="45749"/>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2488</TotalTime>
  <Words>1719</Words>
  <Application>Microsoft Office PowerPoint</Application>
  <PresentationFormat>全屏显示(4:3)</PresentationFormat>
  <Paragraphs>199</Paragraphs>
  <Slides>17</Slides>
  <Notes>14</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仿宋</vt:lpstr>
      <vt:lpstr>华文楷体</vt:lpstr>
      <vt:lpstr>楷体</vt:lpstr>
      <vt:lpstr>宋体</vt:lpstr>
      <vt:lpstr>Arial</vt:lpstr>
      <vt:lpstr>Calibri</vt:lpstr>
      <vt:lpstr>Cambria Math</vt:lpstr>
      <vt:lpstr>Times New Roman</vt:lpstr>
      <vt:lpstr>Verdana</vt:lpstr>
      <vt:lpstr>Wingdings</vt:lpstr>
      <vt:lpstr>Office 主题</vt:lpstr>
      <vt:lpstr>PowerPoint 演示文稿</vt:lpstr>
      <vt:lpstr>6.3  Harmonic Nmbers 调和数</vt:lpstr>
      <vt:lpstr>调和数</vt:lpstr>
      <vt:lpstr>调和数名称的来历</vt:lpstr>
      <vt:lpstr>叠卡片中的调和数</vt:lpstr>
      <vt:lpstr>叠卡片中的调和数</vt:lpstr>
      <vt:lpstr>叠卡片中的调和数</vt:lpstr>
      <vt:lpstr>橡皮带上的小虫子</vt:lpstr>
      <vt:lpstr>橡皮带上的小虫子</vt:lpstr>
      <vt:lpstr>橡皮带上的小虫子</vt:lpstr>
      <vt:lpstr>调和数的发散性—分组法</vt:lpstr>
      <vt:lpstr>调和数的发散性—积分近似法</vt:lpstr>
      <vt:lpstr>更精确的调和数分析—欧拉方法</vt:lpstr>
      <vt:lpstr>更精确的调和数分析—欧拉方法</vt:lpstr>
      <vt:lpstr>更精确的调和数分析—欧拉方法</vt:lpstr>
      <vt:lpstr>更精确的调和数分析—欧拉方法</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zhaoqy</dc:creator>
  <cp:lastModifiedBy>Windows 用户</cp:lastModifiedBy>
  <cp:revision>154</cp:revision>
  <dcterms:created xsi:type="dcterms:W3CDTF">2011-08-23T12:16:39Z</dcterms:created>
  <dcterms:modified xsi:type="dcterms:W3CDTF">2021-11-24T04:23:33Z</dcterms:modified>
</cp:coreProperties>
</file>