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2"/>
  </p:notesMasterIdLst>
  <p:handoutMasterIdLst>
    <p:handoutMasterId r:id="rId13"/>
  </p:handoutMasterIdLst>
  <p:sldIdLst>
    <p:sldId id="287" r:id="rId2"/>
    <p:sldId id="294" r:id="rId3"/>
    <p:sldId id="295" r:id="rId4"/>
    <p:sldId id="299" r:id="rId5"/>
    <p:sldId id="302" r:id="rId6"/>
    <p:sldId id="288" r:id="rId7"/>
    <p:sldId id="292" r:id="rId8"/>
    <p:sldId id="304" r:id="rId9"/>
    <p:sldId id="303" r:id="rId10"/>
    <p:sldId id="290" r:id="rId1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>
      <p:cViewPr varScale="1">
        <p:scale>
          <a:sx n="61" d="100"/>
          <a:sy n="61" d="100"/>
        </p:scale>
        <p:origin x="10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6" y="134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069FAB43-C1E2-4C34-8921-54DE18E8C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E01ED7E0-753A-42EA-8DD3-7F98305D74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22916" name="Rectangle 4">
            <a:extLst>
              <a:ext uri="{FF2B5EF4-FFF2-40B4-BE49-F238E27FC236}">
                <a16:creationId xmlns:a16="http://schemas.microsoft.com/office/drawing/2014/main" id="{139644A2-770E-4067-A695-D8C03B8B8D6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22917" name="Rectangle 5">
            <a:extLst>
              <a:ext uri="{FF2B5EF4-FFF2-40B4-BE49-F238E27FC236}">
                <a16:creationId xmlns:a16="http://schemas.microsoft.com/office/drawing/2014/main" id="{D2F70291-17E5-464B-8013-C7AEC34C12F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096B667F-209B-49BC-A84B-4FCB6585F9A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7960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1809C54F-3F5F-416A-9C77-CE9FCB070F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6E5D9DD6-9F69-42B2-84EA-3C1493C9BF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F0C2FCAB-8984-4090-9087-817DA200D16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3589" name="Rectangle 5">
            <a:extLst>
              <a:ext uri="{FF2B5EF4-FFF2-40B4-BE49-F238E27FC236}">
                <a16:creationId xmlns:a16="http://schemas.microsoft.com/office/drawing/2014/main" id="{DB48FCDC-84BB-45A1-AD86-8D49EE90845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23590" name="Rectangle 6">
            <a:extLst>
              <a:ext uri="{FF2B5EF4-FFF2-40B4-BE49-F238E27FC236}">
                <a16:creationId xmlns:a16="http://schemas.microsoft.com/office/drawing/2014/main" id="{7D387221-2AD4-4CCE-BEDE-A24E7AE3E3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3591" name="Rectangle 7">
            <a:extLst>
              <a:ext uri="{FF2B5EF4-FFF2-40B4-BE49-F238E27FC236}">
                <a16:creationId xmlns:a16="http://schemas.microsoft.com/office/drawing/2014/main" id="{F6EB3ACF-68D2-44A6-BDB7-257680C769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92CD9985-0AF4-4A4F-8E8F-827173560E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5275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0013FE4B-38F8-4A8D-B43E-9F59DC5D7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A650EB-C401-4229-A58D-44E0492A13C8}" type="slidenum">
              <a:rPr lang="en-US" altLang="zh-CN">
                <a:latin typeface="Times New Roman" panose="02020603050405020304" pitchFamily="18" charset="0"/>
                <a:ea typeface="新細明體" panose="02020500000000000000" pitchFamily="18" charset="-120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70BCE50-A242-41E5-9AC0-4800FCF500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3413616-A06D-434C-B507-E70348E6C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248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D932A-37A8-44EC-8B6C-4B9EAD4C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B6C84-49E9-4FD1-8983-6713B9DF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7FC4A-F3D8-403F-B9A8-DD54E7A3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3272C-2D3D-46A0-AC63-C974B1FC203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926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1C824-8A34-4D3B-B7D5-1CB9F84F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88E3B-CEFA-40E3-A1AF-6B3C5C42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A198A-F23A-4673-B3B8-1CFEE8D1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D2CAC-D25F-49F2-BB66-4D3BE3ED798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947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08CE0-B693-4949-9531-114CF608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8DA39-BE74-4E32-B0BF-1B50870D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E9CA6-16B9-48B3-90CF-28B1474B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FE66A-4F8C-4EB7-8883-A8258305AE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684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12FF383-A9AE-4F15-BB9C-70867868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81B70D2-5B76-4CA2-A371-F4D568FD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1D703D0-31BE-4FF3-B77E-882A78DB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38758-55A6-464A-B33C-4EF534A66B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538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80A65-F96F-4158-960D-1F675315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C08CE-0AFF-4887-AFBB-71DD40B5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2AEA9-1EF3-4C90-8B90-0A7495D7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3264D-F407-4F9E-AAAA-8268119150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26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E0587-20D7-41D7-A65F-A85533A2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C6C3D-9577-46EE-81FD-85BA00C4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27C90-F22A-4FB8-92E6-8DD65F63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90D61-7EBB-4E82-8F98-7DC9647926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11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21B8AE1-C493-4053-AA3D-B11C9F76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F5D1EBD-245E-4A18-A255-18F065C0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1018874-2946-421F-8A67-13168967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384A-5CFF-4B89-B2E7-41F42276DD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448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979CC03-4876-493B-AEE5-8BBA4668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58386B9-FD66-43D9-B848-F82BF617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F7F0147-E1AD-4981-924D-E779BECF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BE88F-BE2B-4669-9851-C40698073E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96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CC197AC-BBAD-499F-BA98-D0971560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62FB530-7D0B-47D7-9B00-91552ED7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294B25F-F600-49BD-A600-0513BFAA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869E8-4C0E-4C11-9383-31CB9F3E8E5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39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20D7CDE-A8A1-4DEE-A610-F0EF846D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93B22FB-C99D-42BB-84EF-C82A2007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8D154D7-49E4-451E-AB14-01C3E356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A2B9D-B992-4B69-8234-ADE4DF0341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96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507CEDF-3321-4C23-8A10-7CF6DEDD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DC9E6D2-F0FB-4F30-A9E2-B568C63C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6FDBD40-C97F-4590-859A-CDD03397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A7F75-584E-47A7-9AA6-99677256B8A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38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6F9AD8C-DE6D-4EF9-B82E-8DB813E2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DE78507-89AB-4FEC-9685-571F7AA3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081383F-F8CA-441B-AF81-1A0E0177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53E44-52E5-4737-8DD8-87AF42562F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995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E90D671-1398-418E-BF9A-55D0AEBC7EA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24C4E86B-1F19-46FF-8E87-5269FBAA85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4B0F8-DD74-4F52-8B7D-8C0F00247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49115-9271-4CF8-9A82-654DB2DC5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E8B50-F6AF-4620-AED7-D039033A0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新細明體" panose="02020500000000000000" pitchFamily="18" charset="-120"/>
              </a:defRPr>
            </a:lvl1pPr>
          </a:lstStyle>
          <a:p>
            <a:fld id="{940C331D-CCCA-467F-A644-D206DACCD5D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akland.edu/en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9">
            <a:extLst>
              <a:ext uri="{FF2B5EF4-FFF2-40B4-BE49-F238E27FC236}">
                <a16:creationId xmlns:a16="http://schemas.microsoft.com/office/drawing/2014/main" id="{E83EC5C4-DD79-46E7-866E-5AF9F43E3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7724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7200" dirty="0">
                <a:latin typeface="仿宋" pitchFamily="49" charset="-122"/>
                <a:ea typeface="仿宋" pitchFamily="49" charset="-122"/>
              </a:rPr>
              <a:t>具体数学</a:t>
            </a:r>
            <a:br>
              <a:rPr lang="zh-CN" altLang="en-US" sz="5400" dirty="0">
                <a:latin typeface="+mn-ea"/>
                <a:ea typeface="+mn-ea"/>
              </a:rPr>
            </a:br>
            <a:r>
              <a:rPr lang="en-US" altLang="zh-CN" sz="4800" dirty="0">
                <a:latin typeface="Verdana" pitchFamily="34" charset="0"/>
                <a:ea typeface="Verdana" pitchFamily="34" charset="0"/>
                <a:cs typeface="Verdana" pitchFamily="34" charset="0"/>
              </a:rPr>
              <a:t>Concrete Mathematics</a:t>
            </a:r>
            <a:r>
              <a:rPr lang="en-US" altLang="zh-CN" sz="4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51" name="Rectangle 10">
            <a:extLst>
              <a:ext uri="{FF2B5EF4-FFF2-40B4-BE49-F238E27FC236}">
                <a16:creationId xmlns:a16="http://schemas.microsoft.com/office/drawing/2014/main" id="{A080F334-177C-4A9A-8986-7798336F5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4508500"/>
            <a:ext cx="71294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70C0"/>
              </a:solidFill>
              <a:latin typeface="Verdana" panose="020B0604030504040204" pitchFamily="34" charset="0"/>
              <a:ea typeface="仿宋" panose="02010609060101010101" pitchFamily="49" charset="-122"/>
              <a:cs typeface="Verdana" panose="020B0604030504040204" pitchFamily="34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600" dirty="0">
              <a:solidFill>
                <a:srgbClr val="0070C0"/>
              </a:solidFill>
              <a:latin typeface="Verdana" panose="020B0604030504040204" pitchFamily="34" charset="0"/>
              <a:ea typeface="仿宋" panose="02010609060101010101" pitchFamily="49" charset="-122"/>
              <a:cs typeface="Verdana" panose="020B0604030504040204" pitchFamily="34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9CD1F9CB-8BCA-40AF-97B1-02F9633A832A}" type="datetime3">
              <a:rPr lang="zh-CN" altLang="en-US" sz="2400">
                <a:latin typeface="Verdana" panose="020B0604030504040204" pitchFamily="34" charset="0"/>
                <a:ea typeface="仿宋" panose="02010609060101010101" pitchFamily="49" charset="-122"/>
                <a:cs typeface="Verdana" panose="020B0604030504040204" pitchFamily="34" charset="0"/>
              </a:rPr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2021年5月4日星期二</a:t>
            </a:fld>
            <a:endParaRPr lang="en-US" altLang="zh-CN" sz="2400" dirty="0">
              <a:latin typeface="Verdana" panose="020B0604030504040204" pitchFamily="34" charset="0"/>
              <a:ea typeface="新細明體" panose="02020500000000000000" pitchFamily="18" charset="-120"/>
              <a:cs typeface="Verdana" panose="020B0604030504040204" pitchFamily="34" charset="0"/>
            </a:endParaRPr>
          </a:p>
        </p:txBody>
      </p:sp>
      <p:sp>
        <p:nvSpPr>
          <p:cNvPr id="2052" name="Rectangle 11">
            <a:extLst>
              <a:ext uri="{FF2B5EF4-FFF2-40B4-BE49-F238E27FC236}">
                <a16:creationId xmlns:a16="http://schemas.microsoft.com/office/drawing/2014/main" id="{3B182D5A-57B6-419A-BF40-C698AE4B5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334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华东师范大学计算机学院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104BD99-52D1-46B6-B8BA-6355CC1DE8CD}"/>
              </a:ext>
            </a:extLst>
          </p:cNvPr>
          <p:cNvCxnSpPr/>
          <p:nvPr/>
        </p:nvCxnSpPr>
        <p:spPr>
          <a:xfrm rot="10800000" flipH="1">
            <a:off x="755650" y="3141663"/>
            <a:ext cx="7772400" cy="0"/>
          </a:xfrm>
          <a:prstGeom prst="line">
            <a:avLst/>
          </a:prstGeom>
          <a:ln w="7620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D07BCC1-B47C-475B-97A9-87ADFE405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148163"/>
            <a:ext cx="8229600" cy="9423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华文楷体" panose="02010600040101010101" pitchFamily="2" charset="-122"/>
              </a:rPr>
              <a:t>Other Materials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C103E7D-12CD-4990-8C0C-4F57E17BF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412776"/>
            <a:ext cx="8784976" cy="532859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大夏学堂：</a:t>
            </a:r>
            <a:r>
              <a:rPr lang="en-US" altLang="zh-CN" dirty="0">
                <a:latin typeface="+mj-lt"/>
                <a:ea typeface="华文楷体" pitchFamily="2" charset="-122"/>
              </a:rPr>
              <a:t>https://elearning.ecnu.edu.cn/</a:t>
            </a:r>
            <a:endParaRPr lang="en-US" altLang="zh-TW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i="1" dirty="0">
                <a:latin typeface="+mj-lt"/>
                <a:ea typeface="华文楷体" pitchFamily="2" charset="-122"/>
              </a:rPr>
              <a:t>The Art of Computer Programming, Vol. I, II, III, IV</a:t>
            </a:r>
            <a:r>
              <a:rPr lang="en-US" altLang="zh-TW" dirty="0">
                <a:latin typeface="+mj-lt"/>
                <a:ea typeface="华文楷体" pitchFamily="2" charset="-122"/>
              </a:rPr>
              <a:t>, Donald. E. Knuth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		The so-called Bible in Computer Science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		Need tough effort to finish reading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i="1" dirty="0">
                <a:latin typeface="+mj-lt"/>
                <a:ea typeface="华文楷体" pitchFamily="2" charset="-122"/>
              </a:rPr>
              <a:t>The Introduction to Algorithms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i="1" dirty="0">
                <a:latin typeface="+mj-lt"/>
                <a:ea typeface="华文楷体" pitchFamily="2" charset="-122"/>
              </a:rPr>
              <a:t>Combinatorial Mathematics</a:t>
            </a:r>
            <a:r>
              <a:rPr lang="en-US" altLang="zh-TW" dirty="0">
                <a:latin typeface="+mj-lt"/>
                <a:ea typeface="华文楷体" pitchFamily="2" charset="-122"/>
              </a:rPr>
              <a:t>, </a:t>
            </a:r>
            <a:r>
              <a:rPr lang="en-US" altLang="zh-TW" dirty="0" err="1">
                <a:latin typeface="+mj-lt"/>
                <a:ea typeface="华文楷体" pitchFamily="2" charset="-122"/>
              </a:rPr>
              <a:t>Bruldi</a:t>
            </a:r>
            <a:endParaRPr lang="en-US" altLang="zh-TW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i="1" dirty="0">
                <a:latin typeface="+mj-lt"/>
                <a:ea typeface="华文楷体" pitchFamily="2" charset="-122"/>
              </a:rPr>
              <a:t>The </a:t>
            </a:r>
            <a:r>
              <a:rPr lang="en-US" altLang="zh-CN" i="1" dirty="0">
                <a:latin typeface="+mj-lt"/>
                <a:ea typeface="华文楷体" pitchFamily="2" charset="-122"/>
              </a:rPr>
              <a:t>Man Who loved only </a:t>
            </a:r>
            <a:r>
              <a:rPr lang="en-US" altLang="zh-TW" i="1" dirty="0">
                <a:latin typeface="+mj-lt"/>
                <a:ea typeface="华文楷体" pitchFamily="2" charset="-122"/>
              </a:rPr>
              <a:t>Numbers – Paul </a:t>
            </a:r>
            <a:r>
              <a:rPr lang="en-US" altLang="zh-CN" i="1" dirty="0" err="1">
                <a:latin typeface="+mj-lt"/>
                <a:ea typeface="华文楷体" pitchFamily="2" charset="-122"/>
              </a:rPr>
              <a:t>Erdös</a:t>
            </a:r>
            <a:r>
              <a:rPr lang="en-US" altLang="zh-CN" dirty="0">
                <a:latin typeface="+mj-lt"/>
                <a:ea typeface="华文楷体" pitchFamily="2" charset="-122"/>
              </a:rPr>
              <a:t>(</a:t>
            </a:r>
            <a:r>
              <a:rPr lang="zh-CN" altLang="en-US" dirty="0">
                <a:latin typeface="+mj-lt"/>
                <a:ea typeface="华文楷体" pitchFamily="2" charset="-122"/>
              </a:rPr>
              <a:t>中译本，上海世纪出版集团</a:t>
            </a:r>
            <a:r>
              <a:rPr lang="en-US" altLang="zh-CN" dirty="0">
                <a:latin typeface="+mj-lt"/>
                <a:ea typeface="华文楷体" pitchFamily="2" charset="-122"/>
              </a:rPr>
              <a:t>)</a:t>
            </a:r>
            <a:endParaRPr lang="en-US" altLang="zh-TW" dirty="0">
              <a:latin typeface="+mj-lt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88F61EF-AA0B-422B-A54F-6E9D214CF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ea typeface="华文楷体" pitchFamily="2" charset="-122"/>
              </a:rPr>
              <a:t>The Man Who Loved Only Numbers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E9F058C-182A-4768-94E9-3759E0356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Name:		</a:t>
            </a:r>
            <a:r>
              <a:rPr lang="en-US" altLang="zh-CN" u="sng" dirty="0">
                <a:latin typeface="+mj-lt"/>
                <a:ea typeface="华文楷体" pitchFamily="2" charset="-122"/>
              </a:rPr>
              <a:t>Paul </a:t>
            </a:r>
            <a:r>
              <a:rPr lang="en-US" altLang="zh-CN" u="sng" dirty="0" err="1">
                <a:latin typeface="+mj-lt"/>
                <a:ea typeface="华文楷体" pitchFamily="2" charset="-122"/>
              </a:rPr>
              <a:t>Erdös</a:t>
            </a:r>
            <a:endParaRPr lang="en-US" altLang="zh-CN" u="sng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Sex:		</a:t>
            </a:r>
            <a:r>
              <a:rPr lang="en-US" altLang="zh-TW" u="sng" dirty="0">
                <a:latin typeface="+mj-lt"/>
                <a:ea typeface="华文楷体" pitchFamily="2" charset="-122"/>
              </a:rPr>
              <a:t>Male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Life:		</a:t>
            </a:r>
            <a:r>
              <a:rPr lang="en-US" altLang="zh-TW" u="sng" dirty="0">
                <a:latin typeface="+mj-lt"/>
                <a:ea typeface="华文楷体" pitchFamily="2" charset="-122"/>
              </a:rPr>
              <a:t>1913-1996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Nationality:	</a:t>
            </a:r>
            <a:r>
              <a:rPr lang="en-US" altLang="zh-TW" u="sng" dirty="0">
                <a:latin typeface="+mj-lt"/>
                <a:ea typeface="华文楷体" pitchFamily="2" charset="-122"/>
              </a:rPr>
              <a:t>Hungarian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Vocation:	</a:t>
            </a:r>
            <a:r>
              <a:rPr lang="en-US" altLang="zh-TW" u="sng" dirty="0">
                <a:latin typeface="+mj-lt"/>
                <a:ea typeface="华文楷体" pitchFamily="2" charset="-122"/>
              </a:rPr>
              <a:t>Mathematician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Interesting Activities/Speech:</a:t>
            </a: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+mj-lt"/>
                <a:ea typeface="华文楷体" pitchFamily="2" charset="-122"/>
              </a:rPr>
              <a:t>我们数学家都有些疯狂</a:t>
            </a:r>
            <a:r>
              <a:rPr lang="en-US" altLang="zh-CN" sz="2000" dirty="0">
                <a:latin typeface="+mj-lt"/>
                <a:ea typeface="华文楷体" pitchFamily="2" charset="-122"/>
              </a:rPr>
              <a:t>……</a:t>
            </a: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+mj-lt"/>
                <a:ea typeface="华文楷体" pitchFamily="2" charset="-122"/>
              </a:rPr>
              <a:t>1970</a:t>
            </a:r>
            <a:r>
              <a:rPr lang="zh-CN" altLang="en-US" sz="2000" dirty="0">
                <a:latin typeface="+mj-lt"/>
                <a:ea typeface="华文楷体" pitchFamily="2" charset="-122"/>
              </a:rPr>
              <a:t>年，宣称自己</a:t>
            </a:r>
            <a:r>
              <a:rPr lang="en-US" altLang="zh-CN" sz="2000" dirty="0">
                <a:latin typeface="+mj-lt"/>
                <a:ea typeface="华文楷体" pitchFamily="2" charset="-122"/>
              </a:rPr>
              <a:t>25</a:t>
            </a:r>
            <a:r>
              <a:rPr lang="zh-CN" altLang="en-US" sz="2000" dirty="0">
                <a:latin typeface="+mj-lt"/>
                <a:ea typeface="华文楷体" pitchFamily="2" charset="-122"/>
              </a:rPr>
              <a:t>亿岁了。（</a:t>
            </a:r>
            <a:r>
              <a:rPr lang="en-US" altLang="zh-CN" sz="2000" dirty="0">
                <a:latin typeface="+mj-lt"/>
                <a:ea typeface="华文楷体" pitchFamily="2" charset="-122"/>
              </a:rPr>
              <a:t>Why</a:t>
            </a:r>
            <a:r>
              <a:rPr lang="zh-CN" altLang="en-US" sz="2000" dirty="0">
                <a:latin typeface="+mj-lt"/>
                <a:ea typeface="华文楷体" pitchFamily="2" charset="-122"/>
              </a:rPr>
              <a:t>：小的时候，科学家说地球有</a:t>
            </a:r>
            <a:r>
              <a:rPr lang="en-US" altLang="zh-CN" sz="2000" dirty="0">
                <a:latin typeface="+mj-lt"/>
                <a:ea typeface="华文楷体" pitchFamily="2" charset="-122"/>
              </a:rPr>
              <a:t>20</a:t>
            </a:r>
            <a:r>
              <a:rPr lang="zh-CN" altLang="en-US" sz="2000" dirty="0">
                <a:latin typeface="+mj-lt"/>
                <a:ea typeface="华文楷体" pitchFamily="2" charset="-122"/>
              </a:rPr>
              <a:t>亿岁，</a:t>
            </a:r>
            <a:r>
              <a:rPr lang="en-US" altLang="zh-CN" sz="2000" dirty="0">
                <a:latin typeface="+mj-lt"/>
                <a:ea typeface="华文楷体" pitchFamily="2" charset="-122"/>
              </a:rPr>
              <a:t>now</a:t>
            </a:r>
            <a:r>
              <a:rPr lang="zh-CN" altLang="en-US" sz="2000" dirty="0">
                <a:latin typeface="+mj-lt"/>
                <a:ea typeface="华文楷体" pitchFamily="2" charset="-122"/>
              </a:rPr>
              <a:t>，他们又宣称为</a:t>
            </a:r>
            <a:r>
              <a:rPr lang="en-US" altLang="zh-CN" sz="2000" dirty="0">
                <a:latin typeface="+mj-lt"/>
                <a:ea typeface="华文楷体" pitchFamily="2" charset="-122"/>
              </a:rPr>
              <a:t>45</a:t>
            </a:r>
            <a:r>
              <a:rPr lang="zh-CN" altLang="en-US" sz="2000" dirty="0">
                <a:latin typeface="+mj-lt"/>
                <a:ea typeface="华文楷体" pitchFamily="2" charset="-122"/>
              </a:rPr>
              <a:t>亿岁，</a:t>
            </a:r>
            <a:r>
              <a:rPr lang="en-US" altLang="zh-CN" sz="2000" dirty="0">
                <a:latin typeface="+mj-lt"/>
                <a:ea typeface="华文楷体" pitchFamily="2" charset="-122"/>
              </a:rPr>
              <a:t>so…</a:t>
            </a:r>
            <a:r>
              <a:rPr lang="zh-CN" altLang="en-US" sz="2000" dirty="0">
                <a:latin typeface="+mj-lt"/>
                <a:ea typeface="华文楷体" pitchFamily="2" charset="-122"/>
              </a:rPr>
              <a:t>）</a:t>
            </a:r>
            <a:endParaRPr lang="en-US" altLang="zh-CN" sz="20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+mj-lt"/>
                <a:ea typeface="华文楷体" pitchFamily="2" charset="-122"/>
              </a:rPr>
              <a:t>我终于不再愈变愈蠢了。（自撰墓志铭）</a:t>
            </a:r>
          </a:p>
        </p:txBody>
      </p:sp>
      <p:pic>
        <p:nvPicPr>
          <p:cNvPr id="4100" name="图片 3" descr="paul_erdos.jpg">
            <a:extLst>
              <a:ext uri="{FF2B5EF4-FFF2-40B4-BE49-F238E27FC236}">
                <a16:creationId xmlns:a16="http://schemas.microsoft.com/office/drawing/2014/main" id="{AC9173E1-A5E7-4E30-9841-3AF5584BE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1484313"/>
            <a:ext cx="2620962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49EEA09-5B9C-4576-9C2B-FE93B2400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华文楷体" panose="02010600040101010101" pitchFamily="2" charset="-122"/>
              </a:rPr>
              <a:t>E-Numbers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38D0804-72F5-46F5-A545-636EBF166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229600" cy="547211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000" dirty="0">
                <a:latin typeface="+mj-lt"/>
                <a:ea typeface="华文楷体" pitchFamily="2" charset="-122"/>
              </a:rPr>
              <a:t>A famous number, E-Number, how far are you away from Paul </a:t>
            </a:r>
            <a:r>
              <a:rPr lang="en-US" altLang="zh-TW" sz="2000" dirty="0" err="1">
                <a:latin typeface="+mj-lt"/>
                <a:ea typeface="华文楷体" pitchFamily="2" charset="-122"/>
              </a:rPr>
              <a:t>Erd</a:t>
            </a:r>
            <a:r>
              <a:rPr lang="en-US" altLang="zh-CN" sz="2000" dirty="0" err="1">
                <a:latin typeface="+mj-lt"/>
                <a:ea typeface="华文楷体" pitchFamily="2" charset="-122"/>
              </a:rPr>
              <a:t>ö</a:t>
            </a:r>
            <a:r>
              <a:rPr lang="en-US" altLang="zh-TW" sz="2000" dirty="0" err="1">
                <a:latin typeface="+mj-lt"/>
                <a:ea typeface="华文楷体" pitchFamily="2" charset="-122"/>
              </a:rPr>
              <a:t>s</a:t>
            </a:r>
            <a:r>
              <a:rPr lang="en-US" altLang="zh-TW" sz="2000" dirty="0">
                <a:latin typeface="+mj-lt"/>
                <a:ea typeface="华文楷体" pitchFamily="2" charset="-122"/>
              </a:rPr>
              <a:t>, mathematically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+mj-lt"/>
                <a:ea typeface="华文楷体" pitchFamily="2" charset="-122"/>
              </a:rPr>
              <a:t>0 : You are Paul </a:t>
            </a:r>
            <a:r>
              <a:rPr lang="en-US" altLang="zh-TW" sz="2000" dirty="0" err="1">
                <a:latin typeface="+mj-lt"/>
                <a:ea typeface="华文楷体" pitchFamily="2" charset="-122"/>
              </a:rPr>
              <a:t>Erd</a:t>
            </a:r>
            <a:r>
              <a:rPr lang="en-US" altLang="zh-CN" sz="2000" dirty="0" err="1">
                <a:latin typeface="+mj-lt"/>
                <a:ea typeface="华文楷体" pitchFamily="2" charset="-122"/>
              </a:rPr>
              <a:t>ö</a:t>
            </a:r>
            <a:r>
              <a:rPr lang="en-US" altLang="zh-TW" sz="2000" dirty="0" err="1">
                <a:latin typeface="+mj-lt"/>
                <a:ea typeface="华文楷体" pitchFamily="2" charset="-122"/>
              </a:rPr>
              <a:t>s</a:t>
            </a:r>
            <a:r>
              <a:rPr lang="en-US" altLang="zh-TW" sz="2000" dirty="0">
                <a:latin typeface="+mj-lt"/>
                <a:ea typeface="华文楷体" pitchFamily="2" charset="-122"/>
              </a:rPr>
              <a:t> himself!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+mj-lt"/>
                <a:ea typeface="华文楷体" pitchFamily="2" charset="-122"/>
              </a:rPr>
              <a:t>1 : Cooperate with Paul </a:t>
            </a:r>
            <a:r>
              <a:rPr lang="en-US" altLang="zh-TW" sz="2000" dirty="0" err="1">
                <a:latin typeface="+mj-lt"/>
                <a:ea typeface="华文楷体" pitchFamily="2" charset="-122"/>
              </a:rPr>
              <a:t>Erd</a:t>
            </a:r>
            <a:r>
              <a:rPr lang="en-US" altLang="zh-CN" sz="2000" dirty="0" err="1">
                <a:latin typeface="+mj-lt"/>
                <a:ea typeface="华文楷体" pitchFamily="2" charset="-122"/>
              </a:rPr>
              <a:t>ö</a:t>
            </a:r>
            <a:r>
              <a:rPr lang="en-US" altLang="zh-TW" sz="2000" dirty="0" err="1">
                <a:latin typeface="+mj-lt"/>
                <a:ea typeface="华文楷体" pitchFamily="2" charset="-122"/>
              </a:rPr>
              <a:t>s</a:t>
            </a:r>
            <a:r>
              <a:rPr lang="en-US" altLang="zh-TW" sz="2000" dirty="0">
                <a:latin typeface="+mj-lt"/>
                <a:ea typeface="华文楷体" pitchFamily="2" charset="-122"/>
              </a:rPr>
              <a:t>!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+mj-lt"/>
                <a:ea typeface="华文楷体" pitchFamily="2" charset="-122"/>
              </a:rPr>
              <a:t>2 : Cooperate with E-N-1 men! </a:t>
            </a:r>
            <a:r>
              <a:rPr lang="zh-CN" altLang="en-US" sz="2000" dirty="0"/>
              <a:t>爱因斯坦、陈省身、丘成桐、</a:t>
            </a:r>
            <a:r>
              <a:rPr lang="en-US" altLang="zh-CN" sz="2000" dirty="0"/>
              <a:t>…</a:t>
            </a:r>
            <a:endParaRPr lang="en-US" altLang="zh-CN" sz="20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000" dirty="0">
                <a:ea typeface="华文楷体" pitchFamily="2" charset="-122"/>
              </a:rPr>
              <a:t>3 :</a:t>
            </a:r>
            <a:r>
              <a:rPr lang="zh-CN" altLang="en-US" sz="2000" dirty="0"/>
              <a:t>冯 诺伊曼、香农、</a:t>
            </a:r>
            <a:endParaRPr lang="en-US" altLang="zh-TW" sz="2000" dirty="0"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000" dirty="0">
                <a:ea typeface="华文楷体" pitchFamily="2" charset="-122"/>
              </a:rPr>
              <a:t>4 : </a:t>
            </a:r>
            <a:r>
              <a:rPr lang="zh-CN" altLang="en-US" sz="2000" dirty="0"/>
              <a:t>杨振宁、盖茨</a:t>
            </a:r>
            <a:endParaRPr lang="en-US" altLang="zh-TW" sz="20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+mj-lt"/>
                <a:ea typeface="华文楷体" pitchFamily="2" charset="-122"/>
              </a:rPr>
              <a:t>	…………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+mj-lt"/>
                <a:ea typeface="华文楷体" pitchFamily="2" charset="-122"/>
              </a:rPr>
              <a:t>∞ : Nothing but a freshman!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(We’re here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  <a:ea typeface="华文楷体" pitchFamily="2" charset="-122"/>
                <a:sym typeface="Wingdings" pitchFamily="2" charset="2"/>
              </a:rPr>
              <a:t>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000" dirty="0">
                <a:ea typeface="华文楷体" pitchFamily="2" charset="-122"/>
              </a:rPr>
              <a:t>E-Number project on </a:t>
            </a:r>
            <a:r>
              <a:rPr lang="en-US" altLang="zh-TW" sz="2000" u="sng" dirty="0">
                <a:ea typeface="华文楷体" pitchFamily="2" charset="-122"/>
                <a:hlinkClick r:id="rId2"/>
              </a:rPr>
              <a:t>http://www.oakland.edu/enp</a:t>
            </a:r>
            <a:endParaRPr lang="en-US" altLang="zh-TW" sz="2000" u="sng" dirty="0">
              <a:ea typeface="华文楷体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TW" sz="2000" u="sng" dirty="0"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sz="2000" u="sng" dirty="0"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sz="2000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TW" sz="2000" dirty="0">
              <a:latin typeface="+mj-lt"/>
              <a:ea typeface="华文楷体" pitchFamily="2" charset="-122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TW" sz="2000" dirty="0">
              <a:latin typeface="+mj-lt"/>
              <a:ea typeface="华文楷体" pitchFamily="2" charset="-122"/>
            </a:endParaRPr>
          </a:p>
        </p:txBody>
      </p:sp>
      <p:pic>
        <p:nvPicPr>
          <p:cNvPr id="4" name="图片 3" descr="alters2.gif">
            <a:extLst>
              <a:ext uri="{FF2B5EF4-FFF2-40B4-BE49-F238E27FC236}">
                <a16:creationId xmlns:a16="http://schemas.microsoft.com/office/drawing/2014/main" id="{9AA39448-6943-410C-800E-B5E26C681E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88532"/>
            <a:ext cx="2847365" cy="302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9424EBA-6A8A-42CA-8895-F18FDF15A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华文楷体" panose="02010600040101010101" pitchFamily="2" charset="-122"/>
              </a:rPr>
              <a:t>Erdös and Authors of CM</a:t>
            </a:r>
            <a:endParaRPr lang="en-US" altLang="zh-TW">
              <a:ea typeface="华文楷体" panose="02010600040101010101" pitchFamily="2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D2B7C4C-4318-41A6-8DCD-4FF97DF00A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Person		E-Number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Graham		1 (A chief coauthor of </a:t>
            </a:r>
            <a:r>
              <a:rPr lang="en-US" altLang="zh-CN" sz="24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Erdös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.)</a:t>
            </a:r>
          </a:p>
          <a:p>
            <a:pPr marL="7200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i="1" dirty="0">
                <a:latin typeface="+mj-lt"/>
                <a:ea typeface="华文楷体" pitchFamily="2" charset="-122"/>
              </a:rPr>
              <a:t>Married with a Chinese American </a:t>
            </a:r>
            <a:r>
              <a:rPr lang="zh-CN" altLang="en-US" sz="2400" i="1" dirty="0">
                <a:latin typeface="+mj-lt"/>
                <a:ea typeface="华文楷体" pitchFamily="2" charset="-122"/>
              </a:rPr>
              <a:t>金芳蓉</a:t>
            </a:r>
            <a:endParaRPr lang="en-US" altLang="zh-CN" sz="2400" i="1" dirty="0">
              <a:latin typeface="+mj-lt"/>
              <a:ea typeface="华文楷体" pitchFamily="2" charset="-122"/>
            </a:endParaRPr>
          </a:p>
          <a:p>
            <a:pPr marL="7200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i="1" dirty="0">
                <a:latin typeface="+mj-lt"/>
                <a:ea typeface="华文楷体" pitchFamily="2" charset="-122"/>
              </a:rPr>
              <a:t>前国际耍球协会主席</a:t>
            </a:r>
            <a:endParaRPr lang="en-US" altLang="zh-CN" sz="2400" i="1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Knuth		2 (Knuth- Graham- </a:t>
            </a:r>
            <a:r>
              <a:rPr lang="en-US" altLang="zh-CN" sz="24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Erdös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.)</a:t>
            </a:r>
          </a:p>
          <a:p>
            <a:pPr marL="7200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i="1" dirty="0">
                <a:latin typeface="+mj-lt"/>
                <a:ea typeface="华文楷体" pitchFamily="2" charset="-122"/>
              </a:rPr>
              <a:t>author of The Art of Computer Programming</a:t>
            </a:r>
          </a:p>
          <a:p>
            <a:pPr marL="7200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i="1" dirty="0">
                <a:latin typeface="+mj-lt"/>
                <a:ea typeface="华文楷体" pitchFamily="2" charset="-122"/>
              </a:rPr>
              <a:t>Turing Award in 1974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Patashnik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		2 (</a:t>
            </a:r>
            <a:r>
              <a:rPr lang="en-US" altLang="zh-CN" sz="24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Patashnik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-Graham- </a:t>
            </a:r>
            <a:r>
              <a:rPr lang="en-US" altLang="zh-CN" sz="24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Erdös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.)</a:t>
            </a:r>
          </a:p>
          <a:p>
            <a:pPr marL="7200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i="1" dirty="0">
                <a:latin typeface="+mj-lt"/>
                <a:ea typeface="华文楷体" pitchFamily="2" charset="-122"/>
              </a:rPr>
              <a:t>I don’t know much more than CM about </a:t>
            </a:r>
            <a:r>
              <a:rPr lang="en-US" altLang="zh-CN" sz="2400" i="1" dirty="0" err="1">
                <a:latin typeface="+mj-lt"/>
                <a:ea typeface="华文楷体" pitchFamily="2" charset="-122"/>
              </a:rPr>
              <a:t>Pata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.</a:t>
            </a:r>
          </a:p>
        </p:txBody>
      </p:sp>
      <p:pic>
        <p:nvPicPr>
          <p:cNvPr id="8196" name="图片 3" descr="Patashnik.jpeg">
            <a:extLst>
              <a:ext uri="{FF2B5EF4-FFF2-40B4-BE49-F238E27FC236}">
                <a16:creationId xmlns:a16="http://schemas.microsoft.com/office/drawing/2014/main" id="{CECC4E57-E402-4436-96B6-71BD33DB2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941888"/>
            <a:ext cx="12731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4" descr="donald_knuth.gif">
            <a:extLst>
              <a:ext uri="{FF2B5EF4-FFF2-40B4-BE49-F238E27FC236}">
                <a16:creationId xmlns:a16="http://schemas.microsoft.com/office/drawing/2014/main" id="{09C2C282-2611-49B1-8C67-F7A68AD33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429000"/>
            <a:ext cx="10969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图片 5" descr="Ronald_graham.jpg">
            <a:extLst>
              <a:ext uri="{FF2B5EF4-FFF2-40B4-BE49-F238E27FC236}">
                <a16:creationId xmlns:a16="http://schemas.microsoft.com/office/drawing/2014/main" id="{84BC408F-FFA3-4126-9059-A11F260DB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989138"/>
            <a:ext cx="120808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5BFCC6E-E2D7-4204-8532-A90FBF3B8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765175"/>
            <a:ext cx="7772400" cy="6826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>
                <a:ea typeface="华文楷体" pitchFamily="2" charset="-122"/>
              </a:rPr>
              <a:t>Outline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F5E9E4B-C59D-43A0-A0D1-B24763386D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989138"/>
            <a:ext cx="7921625" cy="38163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dirty="0">
                <a:latin typeface="+mj-lt"/>
                <a:ea typeface="华文楷体" pitchFamily="2" charset="-122"/>
              </a:rPr>
              <a:t>Course Description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dirty="0">
                <a:latin typeface="+mj-lt"/>
                <a:ea typeface="华文楷体" pitchFamily="2" charset="-122"/>
              </a:rPr>
              <a:t>Why deserve learning?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dirty="0">
                <a:latin typeface="+mj-lt"/>
                <a:ea typeface="华文楷体" pitchFamily="2" charset="-122"/>
              </a:rPr>
              <a:t>Topics in the Class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dirty="0">
                <a:latin typeface="+mj-lt"/>
                <a:ea typeface="华文楷体" pitchFamily="2" charset="-122"/>
              </a:rPr>
              <a:t>Text Book and Other Materials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dirty="0">
                <a:latin typeface="+mj-lt"/>
                <a:ea typeface="华文楷体" pitchFamily="2" charset="-122"/>
              </a:rPr>
              <a:t>Evaluation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E3B5850-321F-4037-9752-BE8627F2D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华文楷体" panose="02010600040101010101" pitchFamily="2" charset="-122"/>
              </a:rPr>
              <a:t>Course Description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606F165-7C44-472B-B763-8E570738E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Concrete mathematics is a </a:t>
            </a:r>
            <a:r>
              <a:rPr lang="en-US" altLang="zh-TW" i="1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blending of continuous and discrete mathematics</a:t>
            </a:r>
            <a:r>
              <a:rPr lang="en-US" altLang="zh-TW" dirty="0">
                <a:latin typeface="+mj-lt"/>
                <a:ea typeface="华文楷体" pitchFamily="2" charset="-122"/>
              </a:rPr>
              <a:t>. See,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		Chap. 3 – Integer Functions </a:t>
            </a:r>
            <a:r>
              <a:rPr lang="zh-CN" altLang="en-US" dirty="0">
                <a:latin typeface="+mj-lt"/>
                <a:ea typeface="华文楷体" pitchFamily="2" charset="-122"/>
              </a:rPr>
              <a:t>实数的整数部分运算</a:t>
            </a:r>
            <a:endParaRPr lang="en-US" altLang="zh-TW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		Chap. 9 – </a:t>
            </a:r>
            <a:r>
              <a:rPr lang="en-US" altLang="zh-TW" dirty="0" err="1">
                <a:latin typeface="+mj-lt"/>
                <a:ea typeface="华文楷体" pitchFamily="2" charset="-122"/>
              </a:rPr>
              <a:t>Asymptotics</a:t>
            </a:r>
            <a:r>
              <a:rPr lang="en-US" altLang="zh-TW" dirty="0">
                <a:latin typeface="+mj-lt"/>
                <a:ea typeface="华文楷体" pitchFamily="2" charset="-122"/>
              </a:rPr>
              <a:t> </a:t>
            </a:r>
            <a:r>
              <a:rPr lang="zh-CN" altLang="en-US" dirty="0">
                <a:latin typeface="+mj-lt"/>
                <a:ea typeface="华文楷体" pitchFamily="2" charset="-122"/>
              </a:rPr>
              <a:t>离散到连续的渐进</a:t>
            </a:r>
            <a:endParaRPr lang="en-US" altLang="zh-TW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It introduces the mathematics that supports </a:t>
            </a:r>
            <a:r>
              <a:rPr lang="en-US" altLang="zh-TW" i="1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the analysis of algorithms, modeling </a:t>
            </a:r>
            <a:r>
              <a:rPr lang="en-US" altLang="zh-TW" i="1" dirty="0" err="1">
                <a:solidFill>
                  <a:srgbClr val="FF0000"/>
                </a:solidFill>
                <a:latin typeface="+mj-lt"/>
                <a:ea typeface="华文楷体" pitchFamily="2" charset="-122"/>
              </a:rPr>
              <a:t>probems</a:t>
            </a:r>
            <a:r>
              <a:rPr lang="en-US" altLang="zh-TW" i="1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 in real world</a:t>
            </a:r>
            <a:r>
              <a:rPr lang="en-US" altLang="zh-TW" dirty="0">
                <a:latin typeface="+mj-lt"/>
                <a:ea typeface="华文楷体" pitchFamily="2" charset="-122"/>
              </a:rPr>
              <a:t>. See,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		Chap. 1 – Recurrence </a:t>
            </a:r>
            <a:r>
              <a:rPr lang="zh-CN" altLang="en-US" dirty="0">
                <a:latin typeface="+mj-lt"/>
                <a:ea typeface="华文楷体" pitchFamily="2" charset="-122"/>
              </a:rPr>
              <a:t>递归的计数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		</a:t>
            </a:r>
            <a:r>
              <a:rPr lang="en-US" altLang="zh-CN" dirty="0">
                <a:latin typeface="+mj-lt"/>
                <a:ea typeface="华文楷体" pitchFamily="2" charset="-122"/>
              </a:rPr>
              <a:t>Chap. 2 – Sum </a:t>
            </a:r>
            <a:r>
              <a:rPr lang="zh-CN" altLang="en-US" dirty="0">
                <a:latin typeface="+mj-lt"/>
                <a:ea typeface="华文楷体" pitchFamily="2" charset="-122"/>
              </a:rPr>
              <a:t>各种求和，用于算法复杂度计算等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		</a:t>
            </a:r>
            <a:r>
              <a:rPr lang="en-US" altLang="zh-CN" dirty="0">
                <a:latin typeface="+mj-lt"/>
                <a:ea typeface="华文楷体" pitchFamily="2" charset="-122"/>
              </a:rPr>
              <a:t>Chap. 6 </a:t>
            </a:r>
            <a:r>
              <a:rPr lang="en-US" altLang="zh-TW" dirty="0">
                <a:latin typeface="+mj-lt"/>
                <a:ea typeface="华文楷体" pitchFamily="2" charset="-122"/>
              </a:rPr>
              <a:t>– Special Numbers </a:t>
            </a:r>
            <a:r>
              <a:rPr lang="zh-CN" altLang="en-US" dirty="0">
                <a:latin typeface="+mj-lt"/>
                <a:ea typeface="华文楷体" pitchFamily="2" charset="-122"/>
              </a:rPr>
              <a:t>叠卡片问题中的调和数列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The goal is for the student to have mathematical skills to </a:t>
            </a:r>
            <a:r>
              <a:rPr lang="en-US" altLang="zh-TW" i="1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solve complex problems</a:t>
            </a:r>
            <a:r>
              <a:rPr lang="en-US" altLang="zh-TW" dirty="0">
                <a:latin typeface="+mj-lt"/>
                <a:ea typeface="华文楷体" pitchFamily="2" charset="-122"/>
              </a:rPr>
              <a:t>, and to </a:t>
            </a:r>
            <a:r>
              <a:rPr lang="en-US" altLang="zh-TW" i="1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discover subtle patterns in data</a:t>
            </a:r>
            <a:r>
              <a:rPr lang="en-US" altLang="zh-TW" dirty="0">
                <a:latin typeface="+mj-lt"/>
                <a:ea typeface="华文楷体" pitchFamily="2" charset="-122"/>
              </a:rPr>
              <a:t>.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		Chap. 7 –  Generating Functions </a:t>
            </a:r>
            <a:r>
              <a:rPr lang="zh-CN" altLang="en-US" dirty="0">
                <a:latin typeface="+mj-lt"/>
                <a:ea typeface="华文楷体" pitchFamily="2" charset="-122"/>
              </a:rPr>
              <a:t>用于概率计算的母函数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		</a:t>
            </a:r>
            <a:r>
              <a:rPr lang="en-US" altLang="zh-CN" dirty="0">
                <a:latin typeface="+mj-lt"/>
                <a:ea typeface="华文楷体" pitchFamily="2" charset="-122"/>
              </a:rPr>
              <a:t>Chap. 8 </a:t>
            </a:r>
            <a:r>
              <a:rPr lang="en-US" altLang="zh-TW" dirty="0">
                <a:latin typeface="+mj-lt"/>
                <a:ea typeface="华文楷体" pitchFamily="2" charset="-122"/>
              </a:rPr>
              <a:t>–  Discrete Probability </a:t>
            </a:r>
            <a:r>
              <a:rPr lang="zh-CN" altLang="en-US" dirty="0">
                <a:latin typeface="+mj-lt"/>
                <a:ea typeface="华文楷体" pitchFamily="2" charset="-122"/>
              </a:rPr>
              <a:t>离散问题概率</a:t>
            </a:r>
            <a:r>
              <a:rPr lang="en-US" altLang="zh-CN" dirty="0">
                <a:latin typeface="+mj-lt"/>
                <a:ea typeface="华文楷体" pitchFamily="2" charset="-122"/>
              </a:rPr>
              <a:t>(</a:t>
            </a:r>
            <a:r>
              <a:rPr lang="zh-CN" altLang="en-US" dirty="0">
                <a:latin typeface="+mj-lt"/>
                <a:ea typeface="华文楷体" pitchFamily="2" charset="-122"/>
              </a:rPr>
              <a:t>最有趣的一章</a:t>
            </a:r>
            <a:r>
              <a:rPr lang="en-US" altLang="zh-CN" dirty="0">
                <a:latin typeface="+mj-lt"/>
                <a:ea typeface="华文楷体" pitchFamily="2" charset="-122"/>
              </a:rPr>
              <a:t>)</a:t>
            </a:r>
            <a:endParaRPr lang="en-US" altLang="zh-TW" dirty="0">
              <a:latin typeface="+mj-lt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CCC423A-E7BC-42F1-93DF-C80308A40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华文楷体" panose="02010600040101010101" pitchFamily="2" charset="-122"/>
              </a:rPr>
              <a:t>Why deserve learning?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7CB44C8-3ADE-4180-9456-DEB10FB4BC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Useful in Computer Science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designing algorithms and estimating problem complexity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not taught in other courses</a:t>
            </a:r>
            <a:endParaRPr lang="en-US" altLang="zh-TW" dirty="0">
              <a:latin typeface="+mj-lt"/>
              <a:ea typeface="华文楷体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involves lots of Mathematical Subject, Tools and Conclusions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A start-point and preparation to advanced CS.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Help to decide which problem to improve, which problem to avoid </a:t>
            </a:r>
            <a:r>
              <a:rPr lang="en-US" altLang="zh-TW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(especially reply your BOSS!!!)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Helpful when seeking jobs of top IT companies (See B. Gates’ words on the back-cover of TAOCP by D. E. Knuth)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020B879-D205-403E-8326-93BFA61CD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765175"/>
            <a:ext cx="7772400" cy="6826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>
                <a:ea typeface="华文楷体" pitchFamily="2" charset="-122"/>
              </a:rPr>
              <a:t>Topics in the Class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0763CF5-5B6F-4D90-B0EB-A5D0D82F41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989138"/>
            <a:ext cx="7921625" cy="38163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dirty="0">
                <a:latin typeface="+mj-lt"/>
                <a:ea typeface="华文楷体" pitchFamily="2" charset="-122"/>
              </a:rPr>
              <a:t>Chap.1 Recurrent Problems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dirty="0">
                <a:latin typeface="+mj-lt"/>
                <a:ea typeface="华文楷体" pitchFamily="2" charset="-122"/>
              </a:rPr>
              <a:t>Chap. 2 Sums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dirty="0">
                <a:latin typeface="+mj-lt"/>
                <a:ea typeface="华文楷体" pitchFamily="2" charset="-122"/>
              </a:rPr>
              <a:t>Chap. 3 Integer Functions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dirty="0">
                <a:latin typeface="+mj-lt"/>
                <a:ea typeface="华文楷体" pitchFamily="2" charset="-122"/>
              </a:rPr>
              <a:t>Chap. 6 Special Numbers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dirty="0">
                <a:latin typeface="+mj-lt"/>
                <a:ea typeface="华文楷体" pitchFamily="2" charset="-122"/>
              </a:rPr>
              <a:t>Chap. 7 Generating Functions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dirty="0">
                <a:latin typeface="+mj-lt"/>
                <a:ea typeface="华文楷体" pitchFamily="2" charset="-122"/>
              </a:rPr>
              <a:t>Chap. 8 Discrete Probabilities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A1FB54D-E5C0-4214-99AD-138C250AE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华文楷体" panose="02010600040101010101" pitchFamily="2" charset="-122"/>
              </a:rPr>
              <a:t>Text Book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E69A8AE-E9AB-4BE0-BE35-B0021F69E6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i="1" dirty="0">
                <a:latin typeface="+mj-lt"/>
                <a:ea typeface="华文楷体" pitchFamily="2" charset="-122"/>
              </a:rPr>
              <a:t>Concrete Mathematics—A foundation For Computer Science</a:t>
            </a:r>
            <a:r>
              <a:rPr lang="en-US" altLang="zh-CN" dirty="0">
                <a:ea typeface="华文楷体" pitchFamily="2" charset="-122"/>
              </a:rPr>
              <a:t> (</a:t>
            </a:r>
            <a:r>
              <a:rPr lang="zh-CN" altLang="en-US" dirty="0">
                <a:ea typeface="华文楷体" pitchFamily="2" charset="-122"/>
              </a:rPr>
              <a:t>第</a:t>
            </a:r>
            <a:r>
              <a:rPr lang="en-US" altLang="zh-CN" dirty="0">
                <a:ea typeface="华文楷体" pitchFamily="2" charset="-122"/>
              </a:rPr>
              <a:t>2</a:t>
            </a:r>
            <a:r>
              <a:rPr lang="zh-CN" altLang="en-US" dirty="0">
                <a:ea typeface="华文楷体" pitchFamily="2" charset="-122"/>
              </a:rPr>
              <a:t>版</a:t>
            </a:r>
            <a:r>
              <a:rPr lang="en-US" altLang="zh-CN" dirty="0">
                <a:ea typeface="华文楷体" pitchFamily="2" charset="-122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TW" dirty="0">
                <a:latin typeface="+mj-lt"/>
                <a:ea typeface="华文楷体" pitchFamily="2" charset="-122"/>
              </a:rPr>
              <a:t> GRAHAM, KNUTH, PATASHNIK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中译版</a:t>
            </a:r>
            <a:r>
              <a:rPr lang="en-US" altLang="zh-CN" dirty="0">
                <a:latin typeface="+mj-lt"/>
                <a:ea typeface="华文楷体" pitchFamily="2" charset="-122"/>
              </a:rPr>
              <a:t>(</a:t>
            </a:r>
            <a:r>
              <a:rPr lang="zh-CN" altLang="en-US" dirty="0">
                <a:latin typeface="+mj-lt"/>
                <a:ea typeface="华文楷体" pitchFamily="2" charset="-122"/>
              </a:rPr>
              <a:t>第</a:t>
            </a:r>
            <a:r>
              <a:rPr lang="en-US" altLang="zh-CN" dirty="0">
                <a:latin typeface="+mj-lt"/>
                <a:ea typeface="华文楷体" pitchFamily="2" charset="-122"/>
              </a:rPr>
              <a:t>2</a:t>
            </a:r>
            <a:r>
              <a:rPr lang="zh-CN" altLang="en-US" dirty="0">
                <a:latin typeface="+mj-lt"/>
                <a:ea typeface="华文楷体" pitchFamily="2" charset="-122"/>
              </a:rPr>
              <a:t>版</a:t>
            </a:r>
            <a:r>
              <a:rPr lang="en-US" altLang="zh-CN" dirty="0">
                <a:latin typeface="+mj-lt"/>
                <a:ea typeface="华文楷体" pitchFamily="2" charset="-122"/>
              </a:rPr>
              <a:t>)</a:t>
            </a:r>
            <a:r>
              <a:rPr lang="zh-CN" altLang="en-US" dirty="0">
                <a:latin typeface="+mj-lt"/>
                <a:ea typeface="华文楷体" pitchFamily="2" charset="-122"/>
              </a:rPr>
              <a:t>：“具体数学</a:t>
            </a:r>
            <a:r>
              <a:rPr lang="en-US" altLang="zh-CN" dirty="0">
                <a:latin typeface="+mj-lt"/>
                <a:ea typeface="华文楷体" pitchFamily="2" charset="-122"/>
              </a:rPr>
              <a:t>—</a:t>
            </a:r>
            <a:r>
              <a:rPr lang="zh-CN" altLang="en-US" dirty="0">
                <a:latin typeface="+mj-lt"/>
                <a:ea typeface="华文楷体" pitchFamily="2" charset="-122"/>
              </a:rPr>
              <a:t>计算机科学基础”</a:t>
            </a:r>
            <a:endParaRPr lang="en-US" altLang="zh-TW" dirty="0">
              <a:latin typeface="+mj-lt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9811</TotalTime>
  <Words>657</Words>
  <Application>Microsoft Office PowerPoint</Application>
  <PresentationFormat>全屏显示(4:3)</PresentationFormat>
  <Paragraphs>83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新細明體</vt:lpstr>
      <vt:lpstr>仿宋</vt:lpstr>
      <vt:lpstr>华文楷体</vt:lpstr>
      <vt:lpstr>宋体</vt:lpstr>
      <vt:lpstr>Arial</vt:lpstr>
      <vt:lpstr>Calibri</vt:lpstr>
      <vt:lpstr>Tahoma</vt:lpstr>
      <vt:lpstr>Times New Roman</vt:lpstr>
      <vt:lpstr>Verdana</vt:lpstr>
      <vt:lpstr>Wingdings</vt:lpstr>
      <vt:lpstr>Office 主题</vt:lpstr>
      <vt:lpstr>PowerPoint 演示文稿</vt:lpstr>
      <vt:lpstr>The Man Who Loved Only Numbers</vt:lpstr>
      <vt:lpstr>E-Numbers</vt:lpstr>
      <vt:lpstr>Erdös and Authors of CM</vt:lpstr>
      <vt:lpstr>Outline</vt:lpstr>
      <vt:lpstr>Course Description</vt:lpstr>
      <vt:lpstr>Why deserve learning?</vt:lpstr>
      <vt:lpstr>Topics in the Class</vt:lpstr>
      <vt:lpstr>Text Book</vt:lpstr>
      <vt:lpstr>Other Materials</vt:lpstr>
    </vt:vector>
  </TitlesOfParts>
  <Company>NTHU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Electrical and Computer Engineering</dc:title>
  <dc:creator>zhaoqy</dc:creator>
  <cp:lastModifiedBy>Administrator</cp:lastModifiedBy>
  <cp:revision>397</cp:revision>
  <dcterms:created xsi:type="dcterms:W3CDTF">2003-01-30T04:14:48Z</dcterms:created>
  <dcterms:modified xsi:type="dcterms:W3CDTF">2021-05-04T10:49:56Z</dcterms:modified>
</cp:coreProperties>
</file>