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3" r:id="rId3"/>
    <p:sldId id="316" r:id="rId4"/>
    <p:sldId id="284" r:id="rId5"/>
    <p:sldId id="285" r:id="rId6"/>
    <p:sldId id="286" r:id="rId7"/>
    <p:sldId id="319" r:id="rId8"/>
    <p:sldId id="287" r:id="rId9"/>
    <p:sldId id="288" r:id="rId10"/>
    <p:sldId id="318" r:id="rId11"/>
    <p:sldId id="289" r:id="rId12"/>
    <p:sldId id="321" r:id="rId13"/>
    <p:sldId id="290" r:id="rId14"/>
    <p:sldId id="291" r:id="rId15"/>
    <p:sldId id="323" r:id="rId16"/>
    <p:sldId id="292" r:id="rId17"/>
    <p:sldId id="325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26" r:id="rId26"/>
    <p:sldId id="300" r:id="rId27"/>
    <p:sldId id="301" r:id="rId28"/>
    <p:sldId id="304" r:id="rId29"/>
    <p:sldId id="305" r:id="rId30"/>
    <p:sldId id="306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46" autoAdjust="0"/>
  </p:normalViewPr>
  <p:slideViewPr>
    <p:cSldViewPr>
      <p:cViewPr varScale="1">
        <p:scale>
          <a:sx n="61" d="100"/>
          <a:sy n="61" d="100"/>
        </p:scale>
        <p:origin x="10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33E4291-ED42-41F4-A818-22FA0767B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37F72D-FB99-4B69-9CBD-FD0E5DD297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C634737-2928-465C-8DED-FCA0F1AB03F0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BE728-5CE8-4FDF-B2A5-E349183E0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B8384-DB59-4BAD-BBD3-0F533377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DBE128-CC61-4D33-88CB-5E2B1DF296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0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EC4627-E83B-4FE4-A5DD-5F326A9272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74E774-DE4F-483F-B399-259EE5EF51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B523C82-AE49-4757-B1D7-8E46E2AACD25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A318077-2170-4BD7-B9CB-BAF584351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4CC24A2-C1EF-4400-AF29-4B80E48E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C939-4F43-4709-8DD3-9E8B38939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13F7C-643D-48EA-BDDA-DA72296D4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64EE18D-D682-471C-9DBB-DD1BA74FFC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70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F24BB93-AFE1-400B-A26C-B66418C8C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186BD7-1569-4FA6-8F70-D79CE0982250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E946758-A0C2-40B2-936E-FC2B4AC4F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3881E26-9744-4E32-958E-19FF84C77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189791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39E27DD-827F-40BC-8DEB-B132BD4112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E9C612-6010-468B-8366-FCABB1EBED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00028-C943-4825-AF89-65DFF636F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BDD7D3-83E6-4B2D-965E-9AC2B0FA88DE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8747A25E-02B8-4DC5-81D1-94B7EF0AD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B6819F-0A0C-44D8-BD71-A83D51A677B2}" type="slidenum">
              <a:rPr lang="en-US" altLang="zh-CN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211443C-2335-47DC-A8EB-C4B4BA581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2D2B6B0-18A7-44E8-9F59-8BF943766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11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3C9BB-7CFC-49F4-8843-667A41FF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956E-5C83-47FF-8B70-6B64EF76D891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11C65-CC84-4DF3-860A-9B082050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7F3C8-7513-48F2-B68C-9A360EA3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05FB3-B2AE-422C-A107-1F26B91076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5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935C8-8B3A-481C-84FE-60BC065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5F0F4-7B8E-4C19-8C05-C18062FDD5D3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BCB89-8415-442F-A8B5-02BC560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5529-648A-49D9-9551-CDBDB7D3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62872-730A-43AF-BA29-9323D9B699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B98E6-3682-4E4E-8EDD-D0CB73E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B34E-9F47-41E2-824E-C729F77E3FC5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8797-D119-4945-89A6-32B34AC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A591F-D416-48C5-8329-ED3A77E5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BC734-369A-473F-AEF9-3FDDD762CD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2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5E62F-09A2-44E5-A89F-9029FF77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506E-6F98-4602-8178-4B3AC9C14AF0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C13A-9CF6-4CB2-9B8D-1FE4A323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CB43B-BAB5-4E89-90D3-F673008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54F5B-8327-48BE-83F4-9FC83C7FF0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CCFE-739F-490B-82DB-A8AAEC46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94AA8-3985-4946-AE9A-3A080F0543A5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867BB-70DF-448F-AF4E-9713B504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2EAE6-6DCC-46C6-A689-562A7158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5823C-43AB-4B1F-AA4F-EE1E5D516B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C64FCE-33F3-4120-B254-4C920A6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EFB8-4FCC-4972-B870-E9771AD54120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8EF3E8-FB5A-4F48-A48F-9F2C5014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929AED-4D20-458E-BD00-7A9EF162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D5ADD-156D-413C-B986-7B5EF5CB91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1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8B4C45B-6D09-445B-9006-1190F3DA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09DF-E249-4FF8-8BA8-8799B1908670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BAC3262-3F6B-43A4-9257-F3298442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92E0BE-15E0-4596-A016-D79777C0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AD3C0-FA53-462B-A240-66CCAD5333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EBE1E2E-180A-41F0-B323-0351BBB0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B1EF5-F71B-47B8-A487-92B1FF2EADA0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67791D-928A-46C1-B34A-D105C51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BAE5393-4C1F-4A84-AE6F-2BAF7B2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79EE5-0333-41A0-BF0E-A701F031A9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090AF38-4484-41F5-9595-881EC122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F9ED1-F817-469D-868F-018FCBC1C91B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109BF5C-CFB4-480E-9DBB-B5A7BC1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326320-853B-4E21-937B-1A553E3E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6C9B2-57EC-4694-8A88-C77728A40B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5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ED48DA-58CE-4B96-9122-07A1542C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B3A4-0C50-46AB-95BD-B5D249161CAD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7E8CC2-99D8-42C8-8172-83E64AA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DD0D94-F5EC-49DF-AFBD-FC0C17CB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74AB4-7C18-44DD-B91B-3C0FE99764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E7B99A-F1A6-447D-93DC-BB590EF3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62CB3-31D4-4750-ABD4-852CF9BDC0E9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40662A-2C52-4301-A4FB-9B90C7B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7C751B-8C83-4436-B185-802BB1D3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B281A-846E-4BB1-B878-AF713E910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D77FF20-0A2A-483D-9BEF-0CB8218361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37094BF-5856-4503-B62F-390631173A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9C520-1D8B-4B12-8EEC-8FC048940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37F13F-6B5A-4BBA-9FB5-A2EB47CF41C2}" type="datetimeFigureOut">
              <a:rPr lang="zh-CN" altLang="en-US"/>
              <a:pPr>
                <a:defRPr/>
              </a:pPr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AC141-6930-4746-B23A-89F14035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CEE00-4EA4-4887-99C0-8FE35114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0A8C8B-7745-47D6-94ED-736F7366C8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B81B3380-5E29-4BDD-A895-7AE4EFBF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51" name="Rectangle 10">
            <a:extLst>
              <a:ext uri="{FF2B5EF4-FFF2-40B4-BE49-F238E27FC236}">
                <a16:creationId xmlns:a16="http://schemas.microsoft.com/office/drawing/2014/main" id="{E9A54CD8-4C09-4670-B516-8B343C64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F734BE25-E25C-4829-9FF6-F186438AF8C3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2021年5月14日星期五</a:t>
            </a:fld>
            <a:endParaRPr lang="en-US" altLang="zh-CN" sz="2400" dirty="0"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00413654-0E94-4322-A7E6-B85CFE71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490BA4-2BBE-4C40-B2BE-986C773D294E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0CA1F5-09F7-4FD9-8282-81BEF3C9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D8291C4D-C2B9-447B-ABDA-F739DC642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 rtlCol="0">
            <a:normAutofit/>
          </a:bodyPr>
          <a:lstStyle/>
          <a:p>
            <a:pPr indent="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>
                <a:ea typeface="华文楷体" pitchFamily="2" charset="-122"/>
              </a:rPr>
              <a:t>这个递归方程的效率非常高，因为每次将</a:t>
            </a:r>
            <a:r>
              <a:rPr lang="en-US" altLang="zh-CN" sz="2400">
                <a:ea typeface="华文楷体" pitchFamily="2" charset="-122"/>
              </a:rPr>
              <a:t>n</a:t>
            </a:r>
            <a:r>
              <a:rPr lang="zh-CN" altLang="en-US" sz="2400">
                <a:ea typeface="华文楷体" pitchFamily="2" charset="-122"/>
              </a:rPr>
              <a:t>缩小至少</a:t>
            </a:r>
            <a:r>
              <a:rPr lang="en-US" altLang="zh-CN" sz="2400">
                <a:ea typeface="华文楷体" pitchFamily="2" charset="-122"/>
              </a:rPr>
              <a:t>1/2</a:t>
            </a:r>
            <a:r>
              <a:rPr lang="zh-CN" altLang="en-US" sz="2400">
                <a:ea typeface="华文楷体" pitchFamily="2" charset="-122"/>
              </a:rPr>
              <a:t>。例如，我们用</a:t>
            </a:r>
            <a:r>
              <a:rPr lang="en-US" altLang="zh-CN" sz="2400">
                <a:ea typeface="华文楷体" pitchFamily="2" charset="-122"/>
              </a:rPr>
              <a:t>19</a:t>
            </a:r>
            <a:r>
              <a:rPr lang="zh-CN" altLang="en-US" sz="2400">
                <a:ea typeface="华文楷体" pitchFamily="2" charset="-122"/>
              </a:rPr>
              <a:t>次就能计算出</a:t>
            </a:r>
            <a:r>
              <a:rPr lang="en-US" altLang="zh-CN" sz="2400">
                <a:ea typeface="华文楷体" pitchFamily="2" charset="-122"/>
              </a:rPr>
              <a:t>J(1000000)</a:t>
            </a:r>
            <a:r>
              <a:rPr lang="zh-CN" altLang="en-US" sz="2400">
                <a:ea typeface="华文楷体" pitchFamily="2" charset="-122"/>
              </a:rPr>
              <a:t>：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1000000 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-&gt;</a:t>
            </a:r>
            <a:r>
              <a:rPr lang="en-US" altLang="zh-CN" sz="2400">
                <a:latin typeface="+mj-lt"/>
                <a:ea typeface="华文楷体" pitchFamily="2" charset="-122"/>
              </a:rPr>
              <a:t> 500000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-------&gt;</a:t>
            </a:r>
            <a:r>
              <a:rPr lang="en-US" altLang="zh-CN" sz="2400">
                <a:solidFill>
                  <a:srgbClr val="00B050"/>
                </a:solidFill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250000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125000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-------&gt;</a:t>
            </a:r>
            <a:r>
              <a:rPr lang="en-US" altLang="zh-CN" sz="2400">
                <a:latin typeface="+mj-lt"/>
                <a:ea typeface="华文楷体" pitchFamily="2" charset="-122"/>
              </a:rPr>
              <a:t>	62500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31250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15625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7812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3906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1953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976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488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244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122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61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30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15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7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-----------&gt;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latin typeface="+mj-lt"/>
                <a:ea typeface="华文楷体" pitchFamily="2" charset="-122"/>
              </a:rPr>
              <a:t>3</a:t>
            </a:r>
            <a:r>
              <a:rPr lang="en-US" altLang="zh-CN" sz="2400">
                <a:ea typeface="华文楷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---------------&gt; 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最终结果：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951425</a:t>
            </a:r>
            <a:endParaRPr lang="en-US" altLang="zh-CN" sz="2400">
              <a:solidFill>
                <a:srgbClr val="FF0000"/>
              </a:solidFill>
              <a:ea typeface="华文楷体" pitchFamily="2" charset="-122"/>
            </a:endParaRPr>
          </a:p>
          <a:p>
            <a:pPr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>
                <a:ea typeface="华文楷体" pitchFamily="2" charset="-122"/>
              </a:rPr>
              <a:t>但是无论从数学的完美意义，还是实际的计算效率上来考虑，最好找到闭形式解。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21507" name="日期占位符 3">
            <a:extLst>
              <a:ext uri="{FF2B5EF4-FFF2-40B4-BE49-F238E27FC236}">
                <a16:creationId xmlns:a16="http://schemas.microsoft.com/office/drawing/2014/main" id="{4B98A382-FFAA-47C5-A457-0CA19D8FE4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EB8253-3417-4403-A5FB-5D40E30DF820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1508" name="灯片编号占位符 4">
            <a:extLst>
              <a:ext uri="{FF2B5EF4-FFF2-40B4-BE49-F238E27FC236}">
                <a16:creationId xmlns:a16="http://schemas.microsoft.com/office/drawing/2014/main" id="{33EB342E-B70B-48F9-B9FC-968B403C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A33D48-F27E-4950-987A-E9CC08CC1C0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6D586C0B-753F-4922-997C-14E57F65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21C2CBA-50B0-4A08-BA4C-77E669548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F0814E6D-4363-4097-B261-F8734B5D9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我们仍然使用“猜想</a:t>
            </a:r>
            <a:r>
              <a:rPr lang="en-US" altLang="zh-CN" sz="2400" dirty="0">
                <a:latin typeface="+mj-lt"/>
                <a:ea typeface="华文楷体" pitchFamily="2" charset="-122"/>
                <a:sym typeface="Wingdings" pitchFamily="2" charset="2"/>
              </a:rPr>
              <a:t></a:t>
            </a:r>
            <a:r>
              <a:rPr lang="zh-CN" altLang="en-US" sz="2400" dirty="0">
                <a:latin typeface="+mj-lt"/>
                <a:ea typeface="华文楷体" pitchFamily="2" charset="-122"/>
                <a:sym typeface="Wingdings" pitchFamily="2" charset="2"/>
              </a:rPr>
              <a:t>证明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”思路来求解封闭形式解。首先根据递归方程，对较小的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建立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J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表：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可以发现什么规律？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分组，每组的</a:t>
            </a: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开始，然后递增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/>
              <a:t>按</a:t>
            </a:r>
            <a:r>
              <a:rPr lang="en-US" altLang="zh-CN" sz="2400" dirty="0"/>
              <a:t>2</a:t>
            </a:r>
            <a:r>
              <a:rPr lang="zh-CN" altLang="en-US" sz="2400" dirty="0"/>
              <a:t>的幂分组，组中的第一个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的幂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ea typeface="华文楷体" pitchFamily="2" charset="-122"/>
              </a:rPr>
              <a:t>由递归关系式</a:t>
            </a:r>
            <a:endParaRPr lang="en-US" altLang="zh-CN" sz="2400" dirty="0"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J(2n + 1) – J(2n) = 2 </a:t>
            </a:r>
            <a:r>
              <a:rPr lang="zh-CN" altLang="en-US" sz="2400" dirty="0">
                <a:solidFill>
                  <a:srgbClr val="FF0000"/>
                </a:solidFill>
                <a:ea typeface="华文楷体" pitchFamily="2" charset="-122"/>
              </a:rPr>
              <a:t>符合等差数列！！！</a:t>
            </a:r>
            <a:endParaRPr lang="en-US" altLang="zh-CN" sz="2400" dirty="0">
              <a:solidFill>
                <a:srgbClr val="FF0000"/>
              </a:solidFill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Question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：怎样用数量表达上面的观察结果？</a:t>
            </a: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F637B52A-74E4-4EED-A971-368477B85B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FDB07C-8785-4FBE-9285-E396AC223B82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3971E454-9765-4A35-AF15-68F281B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C9E9F2-1247-4FD6-A882-E872394331B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333CC2E3-3BCD-4DAB-9693-6CE31D3F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375"/>
            <a:ext cx="7655015" cy="100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8">
            <a:extLst>
              <a:ext uri="{FF2B5EF4-FFF2-40B4-BE49-F238E27FC236}">
                <a16:creationId xmlns:a16="http://schemas.microsoft.com/office/drawing/2014/main" id="{1DAE2C0C-DFE9-4CF7-8B4F-318E68B0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A202C80-F3F7-4AC9-9EEE-B8CD6A5E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0266B52C-27FA-4872-AA1F-BF992B10E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分析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的分组情况：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2400" i="1" dirty="0"/>
              <a:t>n</a:t>
            </a:r>
            <a:r>
              <a:rPr lang="zh-CN" altLang="en-US" sz="2400" dirty="0"/>
              <a:t>写成</a:t>
            </a:r>
            <a:r>
              <a:rPr lang="en-US" altLang="zh-CN" sz="2400" dirty="0">
                <a:ea typeface="华文楷体" pitchFamily="2" charset="-122"/>
              </a:rPr>
              <a:t>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en-US" altLang="zh-CN" sz="2400" dirty="0">
                <a:ea typeface="华文楷体" pitchFamily="2" charset="-122"/>
              </a:rPr>
              <a:t> + </a:t>
            </a:r>
            <a:r>
              <a:rPr lang="en-US" altLang="zh-CN" sz="2400" i="1" dirty="0">
                <a:ea typeface="华文楷体" pitchFamily="2" charset="-122"/>
              </a:rPr>
              <a:t>l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zh-CN" altLang="en-US" sz="2400" dirty="0"/>
              <a:t>，</a:t>
            </a:r>
            <a:r>
              <a:rPr lang="en-US" altLang="zh-CN" sz="2400" dirty="0">
                <a:ea typeface="华文楷体" pitchFamily="2" charset="-122"/>
              </a:rPr>
              <a:t> 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zh-CN" altLang="en-US" sz="2400" dirty="0"/>
              <a:t>是不超过</a:t>
            </a:r>
            <a:r>
              <a:rPr lang="en-US" altLang="zh-CN" sz="2400" i="1" dirty="0"/>
              <a:t>n </a:t>
            </a:r>
            <a:r>
              <a:rPr lang="zh-CN" altLang="en-US" sz="2400" dirty="0"/>
              <a:t>的</a:t>
            </a:r>
            <a:r>
              <a:rPr lang="en-US" altLang="zh-CN" sz="2400" dirty="0"/>
              <a:t>2</a:t>
            </a:r>
            <a:r>
              <a:rPr lang="zh-CN" altLang="en-US" sz="2400" dirty="0"/>
              <a:t>的最大幂，即每组的第一个，</a:t>
            </a:r>
            <a:r>
              <a:rPr lang="en-US" altLang="zh-CN" sz="2400" i="1" dirty="0"/>
              <a:t>l</a:t>
            </a:r>
            <a:r>
              <a:rPr lang="zh-CN" altLang="en-US" sz="2400" dirty="0"/>
              <a:t>是剩下的数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0≤</a:t>
            </a:r>
            <a:r>
              <a:rPr lang="en-US" altLang="zh-CN" sz="2400" i="1" dirty="0">
                <a:ea typeface="华文楷体" pitchFamily="2" charset="-122"/>
              </a:rPr>
              <a:t>l</a:t>
            </a:r>
            <a:r>
              <a:rPr lang="en-US" altLang="zh-CN" sz="2400" dirty="0">
                <a:ea typeface="华文楷体" pitchFamily="2" charset="-122"/>
              </a:rPr>
              <a:t> =</a:t>
            </a:r>
            <a:r>
              <a:rPr lang="en-US" altLang="zh-CN" sz="2400" i="1" dirty="0"/>
              <a:t>n-</a:t>
            </a:r>
            <a:r>
              <a:rPr lang="en-US" altLang="zh-CN" sz="2400" dirty="0">
                <a:ea typeface="华文楷体" pitchFamily="2" charset="-122"/>
              </a:rPr>
              <a:t>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en-US" altLang="zh-CN" sz="2400" i="1" dirty="0"/>
              <a:t>&lt;</a:t>
            </a:r>
            <a:r>
              <a:rPr lang="en-US" altLang="zh-CN" sz="2400" dirty="0"/>
              <a:t>2</a:t>
            </a:r>
            <a:r>
              <a:rPr lang="en-US" altLang="zh-CN" sz="2400" baseline="30000" dirty="0">
                <a:ea typeface="华文楷体" pitchFamily="2" charset="-122"/>
              </a:rPr>
              <a:t>m+1</a:t>
            </a:r>
            <a:r>
              <a:rPr lang="en-US" altLang="zh-CN" sz="2400" i="1" dirty="0"/>
              <a:t>-</a:t>
            </a:r>
            <a:r>
              <a:rPr lang="en-US" altLang="zh-CN" sz="2400" dirty="0"/>
              <a:t>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en-US" altLang="zh-CN" sz="2400" dirty="0">
                <a:ea typeface="华文楷体" pitchFamily="2" charset="-122"/>
              </a:rPr>
              <a:t>=2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endParaRPr lang="en-US" altLang="zh-CN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猜测</a:t>
            </a:r>
            <a:r>
              <a:rPr lang="en-US" altLang="zh-CN" sz="2800" dirty="0">
                <a:ea typeface="华文楷体" pitchFamily="2" charset="-122"/>
              </a:rPr>
              <a:t>J(n)</a:t>
            </a:r>
            <a:r>
              <a:rPr lang="zh-CN" altLang="en-US" sz="2800" dirty="0">
                <a:ea typeface="华文楷体" pitchFamily="2" charset="-122"/>
              </a:rPr>
              <a:t>的封闭形式解：</a:t>
            </a:r>
            <a:endParaRPr lang="en-US" altLang="zh-CN" sz="2800" dirty="0">
              <a:ea typeface="华文楷体" pitchFamily="2" charset="-122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400" i="1" dirty="0">
                <a:solidFill>
                  <a:srgbClr val="FF0000"/>
                </a:solidFill>
                <a:ea typeface="华文楷体" pitchFamily="2" charset="-122"/>
              </a:rPr>
              <a:t>                            J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(2</a:t>
            </a:r>
            <a:r>
              <a:rPr lang="en-US" altLang="zh-CN" sz="2400" i="1" baseline="30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ea typeface="华文楷体" pitchFamily="2" charset="-12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) = 2</a:t>
            </a:r>
            <a:r>
              <a:rPr lang="en-US" altLang="zh-CN" sz="2400" i="1" dirty="0">
                <a:solidFill>
                  <a:srgbClr val="FF0000"/>
                </a:solidFill>
                <a:ea typeface="华文楷体" pitchFamily="2" charset="-12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 + 1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CDEFFC78-9037-458D-8D3C-8B2444DF9F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FDB07C-8785-4FBE-9285-E396AC223B82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B166BE44-6DBC-4DEB-BDD7-A5A0072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CCD4AA-2EFF-43D4-9C02-D859C5384AC7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3E164A89-F9CA-4F9B-9B46-E495B563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775"/>
            <a:ext cx="7104746" cy="93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8">
            <a:extLst>
              <a:ext uri="{FF2B5EF4-FFF2-40B4-BE49-F238E27FC236}">
                <a16:creationId xmlns:a16="http://schemas.microsoft.com/office/drawing/2014/main" id="{7C828B70-5C27-4E74-9EC0-F82C018B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B3EC28-55AF-438F-B845-0B49BA721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3561" name="Rectangle 3">
            <a:extLst>
              <a:ext uri="{FF2B5EF4-FFF2-40B4-BE49-F238E27FC236}">
                <a16:creationId xmlns:a16="http://schemas.microsoft.com/office/drawing/2014/main" id="{4FB85120-CFF0-45C0-B0BC-05F642BAF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猜想已经完成，结论尚待证明</a:t>
            </a:r>
            <a:endParaRPr lang="en-US" altLang="zh-CN" sz="24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证明仍然采用归纳法：猜想是用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表达的，因此对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归纳。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归纳基础：当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 = 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时，我们有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l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= 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，显然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J (1) = 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成立。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归纳演绎：根据递归关系式的奇偶之别，归纳演绎也分成奇偶两种情形。如果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 &gt; 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而且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i="1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+ 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l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= 2n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，那么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为偶数，因此有：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J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(2</a:t>
            </a:r>
            <a:r>
              <a:rPr lang="en-US" altLang="zh-CN" sz="2400" i="1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+ 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l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 = 2</a:t>
            </a: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baseline="30000" dirty="0">
                <a:ea typeface="华文楷体" pitchFamily="2" charset="-122"/>
              </a:rPr>
              <a:t>m-1</a:t>
            </a:r>
            <a:r>
              <a:rPr lang="en-US" altLang="zh-CN" sz="2400" dirty="0">
                <a:ea typeface="华文楷体" pitchFamily="2" charset="-122"/>
              </a:rPr>
              <a:t> + </a:t>
            </a:r>
            <a:r>
              <a:rPr lang="en-US" altLang="zh-CN" sz="2400" i="1" dirty="0">
                <a:ea typeface="华文楷体" pitchFamily="2" charset="-122"/>
              </a:rPr>
              <a:t>l/2</a:t>
            </a:r>
            <a:r>
              <a:rPr lang="en-US" altLang="zh-CN" sz="2400" dirty="0">
                <a:ea typeface="华文楷体" pitchFamily="2" charset="-122"/>
              </a:rPr>
              <a:t>) – 1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				= </a:t>
            </a:r>
            <a:r>
              <a:rPr lang="en-US" altLang="zh-CN" sz="2400" i="1" dirty="0">
                <a:ea typeface="华文楷体" pitchFamily="2" charset="-122"/>
              </a:rPr>
              <a:t>2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dirty="0">
                <a:ea typeface="华文楷体" pitchFamily="2" charset="-122"/>
              </a:rPr>
              <a:t>l</a:t>
            </a:r>
            <a:r>
              <a:rPr lang="en-US" altLang="zh-CN" sz="2400" dirty="0">
                <a:ea typeface="华文楷体" pitchFamily="2" charset="-122"/>
              </a:rPr>
              <a:t>/2 + </a:t>
            </a:r>
            <a:r>
              <a:rPr lang="en-US" altLang="zh-CN" sz="2400" i="1" dirty="0">
                <a:ea typeface="华文楷体" pitchFamily="2" charset="-122"/>
              </a:rPr>
              <a:t>l</a:t>
            </a:r>
            <a:r>
              <a:rPr lang="en-US" altLang="zh-CN" sz="2400" dirty="0">
                <a:ea typeface="华文楷体" pitchFamily="2" charset="-122"/>
              </a:rPr>
              <a:t>) – 1 = 2</a:t>
            </a:r>
            <a:r>
              <a:rPr lang="en-US" altLang="zh-CN" sz="2400" i="1" dirty="0">
                <a:ea typeface="华文楷体" pitchFamily="2" charset="-122"/>
              </a:rPr>
              <a:t>l</a:t>
            </a:r>
            <a:r>
              <a:rPr lang="en-US" altLang="zh-CN" sz="2400" dirty="0">
                <a:ea typeface="华文楷体" pitchFamily="2" charset="-122"/>
              </a:rPr>
              <a:t> + 1  </a:t>
            </a:r>
            <a:r>
              <a:rPr lang="zh-CN" altLang="en-US" sz="2400" dirty="0">
                <a:solidFill>
                  <a:srgbClr val="FF0000"/>
                </a:solidFill>
                <a:ea typeface="华文楷体" pitchFamily="2" charset="-122"/>
              </a:rPr>
              <a:t>猜想成立！！！</a:t>
            </a:r>
            <a:endParaRPr lang="zh-CN" altLang="en-US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类似可以证明奇数情形。因此猜想成立。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516C3603-F019-4500-9EDE-227ACC61F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2931DE-5A96-4CC5-8253-78E6AC18E949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3559" name="灯片编号占位符 4">
            <a:extLst>
              <a:ext uri="{FF2B5EF4-FFF2-40B4-BE49-F238E27FC236}">
                <a16:creationId xmlns:a16="http://schemas.microsoft.com/office/drawing/2014/main" id="{2A7644A6-2E94-43B8-9890-27911CF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D29481-7190-4AD7-BF85-017A607B020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3A72A126-6093-45C8-B97E-38984121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AC21F0FF-1BB0-4F44-B9B2-F479E268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8AE1967E-3736-473D-BC92-E91F2187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4B471CCD-A2E1-407C-9E6E-1E054F3B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67626263-675F-4E54-A6D3-69948A7C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FADF2A-81BE-42D1-ACA5-F94130734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93037" cy="1127125"/>
          </a:xfrm>
        </p:spPr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4587" name="Rectangle 3">
            <a:extLst>
              <a:ext uri="{FF2B5EF4-FFF2-40B4-BE49-F238E27FC236}">
                <a16:creationId xmlns:a16="http://schemas.microsoft.com/office/drawing/2014/main" id="{ADE497CC-AFB8-4F89-92E2-5B03FF7C6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对一般的人来说</a:t>
            </a:r>
            <a:r>
              <a:rPr lang="en-US" altLang="zh-CN">
                <a:latin typeface="+mj-lt"/>
                <a:ea typeface="华文楷体" pitchFamily="2" charset="-122"/>
              </a:rPr>
              <a:t>……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前面的计算和分析已经够好了</a:t>
            </a:r>
            <a:r>
              <a:rPr lang="en-US" altLang="zh-CN">
                <a:latin typeface="+mj-lt"/>
                <a:ea typeface="华文楷体" pitchFamily="2" charset="-122"/>
              </a:rPr>
              <a:t>……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但是，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>
                <a:latin typeface="+mj-lt"/>
                <a:ea typeface="华文楷体" pitchFamily="2" charset="-122"/>
              </a:rPr>
              <a:t>CM</a:t>
            </a:r>
            <a:r>
              <a:rPr lang="zh-CN" altLang="en-US">
                <a:latin typeface="+mj-lt"/>
                <a:ea typeface="华文楷体" pitchFamily="2" charset="-122"/>
              </a:rPr>
              <a:t>三人行还带来了</a:t>
            </a:r>
            <a:r>
              <a:rPr lang="zh-CN" altLang="en-US">
                <a:solidFill>
                  <a:srgbClr val="FF0000"/>
                </a:solidFill>
                <a:latin typeface="+mj-lt"/>
                <a:ea typeface="华文楷体" pitchFamily="2" charset="-122"/>
              </a:rPr>
              <a:t>真正让我们惊讶的部分</a:t>
            </a:r>
            <a:r>
              <a:rPr lang="en-US" altLang="zh-CN">
                <a:latin typeface="+mj-lt"/>
                <a:ea typeface="华文楷体" pitchFamily="2" charset="-122"/>
              </a:rPr>
              <a:t>……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+mj-lt"/>
                <a:ea typeface="华文楷体" pitchFamily="2" charset="-122"/>
              </a:rPr>
              <a:t>talented part</a:t>
            </a:r>
            <a:r>
              <a:rPr lang="en-US" altLang="zh-CN">
                <a:latin typeface="+mj-lt"/>
                <a:ea typeface="华文楷体" pitchFamily="2" charset="-122"/>
              </a:rPr>
              <a:t>……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让我们看看，他们</a:t>
            </a:r>
            <a:r>
              <a:rPr lang="en-US" altLang="zh-CN">
                <a:latin typeface="+mj-lt"/>
                <a:ea typeface="华文楷体" pitchFamily="2" charset="-122"/>
              </a:rPr>
              <a:t>talent</a:t>
            </a:r>
            <a:r>
              <a:rPr lang="zh-CN" altLang="en-US">
                <a:latin typeface="+mj-lt"/>
                <a:ea typeface="华文楷体" pitchFamily="2" charset="-122"/>
              </a:rPr>
              <a:t>在何处</a:t>
            </a:r>
            <a:r>
              <a:rPr lang="en-US" altLang="zh-CN">
                <a:latin typeface="+mj-lt"/>
                <a:ea typeface="华文楷体" pitchFamily="2" charset="-122"/>
              </a:rPr>
              <a:t>……</a:t>
            </a:r>
          </a:p>
        </p:txBody>
      </p:sp>
      <p:sp>
        <p:nvSpPr>
          <p:cNvPr id="24584" name="日期占位符 3">
            <a:extLst>
              <a:ext uri="{FF2B5EF4-FFF2-40B4-BE49-F238E27FC236}">
                <a16:creationId xmlns:a16="http://schemas.microsoft.com/office/drawing/2014/main" id="{79E9A3AC-2225-4A39-BD66-789D273EC8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AEADF-B6F1-4B5B-AF5D-16CC37CDF247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4585" name="灯片编号占位符 4">
            <a:extLst>
              <a:ext uri="{FF2B5EF4-FFF2-40B4-BE49-F238E27FC236}">
                <a16:creationId xmlns:a16="http://schemas.microsoft.com/office/drawing/2014/main" id="{C2124E0F-0BD1-469C-8D89-5B4173C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523BCD-80ED-482A-9194-4BC18B8C495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7B00A835-2EF8-4C75-8AD6-5C0217F0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E7E56F4E-CA43-40A9-B25B-479EB8F00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6" name="Rectangle 11">
            <a:extLst>
              <a:ext uri="{FF2B5EF4-FFF2-40B4-BE49-F238E27FC236}">
                <a16:creationId xmlns:a16="http://schemas.microsoft.com/office/drawing/2014/main" id="{E5D67EE6-FC6F-424E-987A-CE6CC146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7" name="Rectangle 13">
            <a:extLst>
              <a:ext uri="{FF2B5EF4-FFF2-40B4-BE49-F238E27FC236}">
                <a16:creationId xmlns:a16="http://schemas.microsoft.com/office/drawing/2014/main" id="{64F7E00B-9C1F-4601-9898-B4498E63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8" name="Rectangle 25">
            <a:extLst>
              <a:ext uri="{FF2B5EF4-FFF2-40B4-BE49-F238E27FC236}">
                <a16:creationId xmlns:a16="http://schemas.microsoft.com/office/drawing/2014/main" id="{B4D7789D-3E8B-4D72-B1F8-5A5D686E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9" name="Rectangle 27">
            <a:extLst>
              <a:ext uri="{FF2B5EF4-FFF2-40B4-BE49-F238E27FC236}">
                <a16:creationId xmlns:a16="http://schemas.microsoft.com/office/drawing/2014/main" id="{5A18114F-88BE-441E-B8BC-74CDA4AE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CEEBBD-038D-487E-8123-A72A5D7C2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93037" cy="1127125"/>
          </a:xfrm>
        </p:spPr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4587" name="Rectangle 3">
            <a:extLst>
              <a:ext uri="{FF2B5EF4-FFF2-40B4-BE49-F238E27FC236}">
                <a16:creationId xmlns:a16="http://schemas.microsoft.com/office/drawing/2014/main" id="{CA08F0CB-7294-4C44-AEFE-91B647566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在求解过程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中，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的幂</a:t>
            </a:r>
            <a:r>
              <a:rPr lang="zh-CN" altLang="en-US" sz="2400">
                <a:latin typeface="+mj-lt"/>
                <a:ea typeface="华文楷体" pitchFamily="2" charset="-122"/>
              </a:rPr>
              <a:t>起到了重要作用（我们也能看到）。所以接下来看看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J (n)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</a:t>
            </a:r>
            <a:r>
              <a:rPr lang="zh-CN" altLang="en-US" sz="2400">
                <a:latin typeface="+mj-lt"/>
                <a:ea typeface="华文楷体" pitchFamily="2" charset="-122"/>
              </a:rPr>
              <a:t>二进制表示（不管你能不能想到，反正我是没想到）。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假设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的二进制展开为</a:t>
            </a: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 </a:t>
            </a:r>
            <a:r>
              <a:rPr lang="en-US" altLang="zh-CN" sz="2800">
                <a:latin typeface="+mj-lt"/>
                <a:ea typeface="华文楷体" pitchFamily="2" charset="-122"/>
              </a:rPr>
              <a:t>n = (</a:t>
            </a:r>
            <a:r>
              <a:rPr lang="en-US" altLang="zh-CN" sz="2800" i="1">
                <a:latin typeface="+mj-lt"/>
                <a:ea typeface="华文楷体" pitchFamily="2" charset="-122"/>
              </a:rPr>
              <a:t>b</a:t>
            </a:r>
            <a:r>
              <a:rPr lang="en-US" altLang="zh-CN" sz="2800" i="1" baseline="-25000">
                <a:latin typeface="+mj-lt"/>
                <a:ea typeface="华文楷体" pitchFamily="2" charset="-122"/>
              </a:rPr>
              <a:t>m</a:t>
            </a:r>
            <a:r>
              <a:rPr lang="en-US" altLang="zh-CN" sz="2800" i="1">
                <a:latin typeface="+mj-lt"/>
                <a:ea typeface="华文楷体" pitchFamily="2" charset="-122"/>
              </a:rPr>
              <a:t>b</a:t>
            </a:r>
            <a:r>
              <a:rPr lang="en-US" altLang="zh-CN" sz="2800" i="1" baseline="-25000">
                <a:latin typeface="+mj-lt"/>
                <a:ea typeface="华文楷体" pitchFamily="2" charset="-122"/>
              </a:rPr>
              <a:t>m-1</a:t>
            </a:r>
            <a:r>
              <a:rPr lang="en-US" altLang="zh-CN" sz="2800" i="1">
                <a:latin typeface="+mj-lt"/>
                <a:ea typeface="华文楷体" pitchFamily="2" charset="-122"/>
              </a:rPr>
              <a:t>…b</a:t>
            </a:r>
            <a:r>
              <a:rPr lang="en-US" altLang="zh-CN" sz="2800" i="1" baseline="-25000">
                <a:latin typeface="+mj-lt"/>
                <a:ea typeface="华文楷体" pitchFamily="2" charset="-122"/>
              </a:rPr>
              <a:t>1</a:t>
            </a:r>
            <a:r>
              <a:rPr lang="en-US" altLang="zh-CN" sz="2800" i="1">
                <a:latin typeface="+mj-lt"/>
                <a:ea typeface="华文楷体" pitchFamily="2" charset="-122"/>
              </a:rPr>
              <a:t>b</a:t>
            </a:r>
            <a:r>
              <a:rPr lang="en-US" altLang="zh-CN" sz="2800" i="1" baseline="-25000">
                <a:latin typeface="+mj-lt"/>
                <a:ea typeface="华文楷体" pitchFamily="2" charset="-122"/>
              </a:rPr>
              <a:t>0</a:t>
            </a:r>
            <a:r>
              <a:rPr lang="en-US" altLang="zh-CN" sz="2800">
                <a:latin typeface="+mj-lt"/>
                <a:ea typeface="华文楷体" pitchFamily="2" charset="-122"/>
              </a:rPr>
              <a:t>)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2</a:t>
            </a:r>
            <a:endParaRPr lang="zh-CN" altLang="en-US" sz="2800" baseline="-250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	</a:t>
            </a:r>
            <a:r>
              <a:rPr lang="zh-CN" altLang="en-US" sz="2400">
                <a:latin typeface="+mj-lt"/>
                <a:ea typeface="华文楷体" pitchFamily="2" charset="-122"/>
              </a:rPr>
              <a:t>其中每个</a:t>
            </a:r>
            <a:r>
              <a:rPr lang="en-US" altLang="zh-CN" sz="2400">
                <a:latin typeface="+mj-lt"/>
                <a:ea typeface="华文楷体" pitchFamily="2" charset="-122"/>
              </a:rPr>
              <a:t>b</a:t>
            </a:r>
            <a:r>
              <a:rPr lang="en-US" altLang="zh-CN" sz="2400" baseline="-25000">
                <a:latin typeface="+mj-lt"/>
                <a:ea typeface="华文楷体" pitchFamily="2" charset="-122"/>
              </a:rPr>
              <a:t>i</a:t>
            </a:r>
            <a:r>
              <a:rPr lang="zh-CN" altLang="en-US" sz="2400">
                <a:latin typeface="+mj-lt"/>
                <a:ea typeface="华文楷体" pitchFamily="2" charset="-122"/>
              </a:rPr>
              <a:t>等于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或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，而其中</a:t>
            </a:r>
            <a:r>
              <a:rPr lang="zh-CN" altLang="en-US" sz="2400">
                <a:latin typeface="+mj-lt"/>
                <a:ea typeface="华文楷体" pitchFamily="2" charset="-122"/>
              </a:rPr>
              <a:t>的第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位</a:t>
            </a:r>
            <a:r>
              <a:rPr lang="en-US" altLang="zh-CN" sz="2400">
                <a:latin typeface="+mj-lt"/>
                <a:ea typeface="华文楷体" pitchFamily="2" charset="-122"/>
              </a:rPr>
              <a:t>b</a:t>
            </a:r>
            <a:r>
              <a:rPr lang="en-US" altLang="zh-CN" sz="2400" baseline="-2500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肯定</a:t>
            </a:r>
            <a:r>
              <a:rPr lang="zh-CN" altLang="en-US" sz="2400">
                <a:latin typeface="+mj-lt"/>
                <a:ea typeface="华文楷体" pitchFamily="2" charset="-122"/>
              </a:rPr>
              <a:t>是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（为什么？）。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联想到前面推导中出现的</a:t>
            </a:r>
            <a:r>
              <a:rPr lang="en-US" altLang="zh-CN" sz="2400">
                <a:latin typeface="+mj-lt"/>
                <a:ea typeface="华文楷体" pitchFamily="2" charset="-122"/>
              </a:rPr>
              <a:t>n = 2</a:t>
            </a:r>
            <a:r>
              <a:rPr lang="en-US" altLang="zh-CN" sz="2400" baseline="30000">
                <a:latin typeface="+mj-lt"/>
                <a:ea typeface="华文楷体" pitchFamily="2" charset="-122"/>
              </a:rPr>
              <a:t>m</a:t>
            </a:r>
            <a:r>
              <a:rPr lang="en-US" altLang="zh-CN" sz="2400">
                <a:latin typeface="+mj-lt"/>
                <a:ea typeface="华文楷体" pitchFamily="2" charset="-122"/>
              </a:rPr>
              <a:t> + l</a:t>
            </a:r>
            <a:r>
              <a:rPr lang="zh-CN" altLang="en-US" sz="2400">
                <a:latin typeface="+mj-lt"/>
                <a:ea typeface="华文楷体" pitchFamily="2" charset="-122"/>
              </a:rPr>
              <a:t>，我们可以得到：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>
                <a:ea typeface="华文楷体" pitchFamily="2" charset="-122"/>
              </a:rPr>
              <a:t>n</a:t>
            </a:r>
            <a:r>
              <a:rPr lang="en-US" altLang="zh-CN" sz="2400">
                <a:ea typeface="华文楷体" pitchFamily="2" charset="-122"/>
              </a:rPr>
              <a:t> = (1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>
                <a:ea typeface="华文楷体" pitchFamily="2" charset="-122"/>
              </a:rPr>
              <a:t>)</a:t>
            </a:r>
            <a:r>
              <a:rPr lang="en-US" altLang="zh-CN" sz="2400" baseline="-25000">
                <a:ea typeface="华文楷体" pitchFamily="2" charset="-122"/>
              </a:rPr>
              <a:t>2</a:t>
            </a:r>
            <a:r>
              <a:rPr lang="zh-CN" altLang="en-US" sz="2400">
                <a:ea typeface="华文楷体" pitchFamily="2" charset="-122"/>
              </a:rPr>
              <a:t> ，</a:t>
            </a:r>
            <a:r>
              <a:rPr lang="en-US" altLang="zh-CN" sz="2400" i="1">
                <a:ea typeface="华文楷体" pitchFamily="2" charset="-122"/>
              </a:rPr>
              <a:t>l</a:t>
            </a:r>
            <a:r>
              <a:rPr lang="en-US" altLang="zh-CN" sz="2400">
                <a:ea typeface="华文楷体" pitchFamily="2" charset="-122"/>
              </a:rPr>
              <a:t> = (0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>
                <a:ea typeface="华文楷体" pitchFamily="2" charset="-122"/>
              </a:rPr>
              <a:t>)</a:t>
            </a:r>
            <a:r>
              <a:rPr lang="en-US" altLang="zh-CN" sz="2400" baseline="-25000">
                <a:ea typeface="华文楷体" pitchFamily="2" charset="-122"/>
              </a:rPr>
              <a:t>2</a:t>
            </a:r>
            <a:r>
              <a:rPr lang="zh-CN" altLang="en-US" sz="2400">
                <a:ea typeface="华文楷体" pitchFamily="2" charset="-122"/>
              </a:rPr>
              <a:t> ，然后</a:t>
            </a:r>
            <a:endParaRPr lang="en-US" altLang="zh-CN" sz="2400" baseline="-25000"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ea typeface="华文楷体" pitchFamily="2" charset="-122"/>
              </a:rPr>
              <a:t>2</a:t>
            </a:r>
            <a:r>
              <a:rPr lang="en-US" altLang="zh-CN" sz="2400" i="1">
                <a:ea typeface="华文楷体" pitchFamily="2" charset="-122"/>
              </a:rPr>
              <a:t>l</a:t>
            </a:r>
            <a:r>
              <a:rPr lang="en-US" altLang="zh-CN" sz="2400">
                <a:ea typeface="华文楷体" pitchFamily="2" charset="-122"/>
              </a:rPr>
              <a:t> = (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m-2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>
                <a:ea typeface="华文楷体" pitchFamily="2" charset="-122"/>
              </a:rPr>
              <a:t>0)</a:t>
            </a:r>
            <a:r>
              <a:rPr lang="en-US" altLang="zh-CN" sz="2400" baseline="-25000">
                <a:ea typeface="华文楷体" pitchFamily="2" charset="-122"/>
              </a:rPr>
              <a:t>2</a:t>
            </a:r>
            <a:r>
              <a:rPr lang="zh-CN" altLang="en-US" sz="2400">
                <a:ea typeface="华文楷体" pitchFamily="2" charset="-122"/>
              </a:rPr>
              <a:t> ，</a:t>
            </a:r>
            <a:r>
              <a:rPr lang="en-US" altLang="zh-CN" sz="2400">
                <a:ea typeface="华文楷体" pitchFamily="2" charset="-122"/>
              </a:rPr>
              <a:t>2</a:t>
            </a:r>
            <a:r>
              <a:rPr lang="en-US" altLang="zh-CN" sz="2400" i="1">
                <a:ea typeface="华文楷体" pitchFamily="2" charset="-122"/>
              </a:rPr>
              <a:t>l</a:t>
            </a:r>
            <a:r>
              <a:rPr lang="en-US" altLang="zh-CN" sz="2400">
                <a:ea typeface="华文楷体" pitchFamily="2" charset="-122"/>
              </a:rPr>
              <a:t> + 1 = (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m-2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>
                <a:ea typeface="华文楷体" pitchFamily="2" charset="-122"/>
              </a:rPr>
              <a:t>1)</a:t>
            </a:r>
            <a:r>
              <a:rPr lang="en-US" altLang="zh-CN" sz="2400" baseline="-25000">
                <a:ea typeface="华文楷体" pitchFamily="2" charset="-122"/>
              </a:rPr>
              <a:t>2</a:t>
            </a:r>
            <a:r>
              <a:rPr lang="zh-CN" altLang="en-US" sz="2400">
                <a:ea typeface="华文楷体" pitchFamily="2" charset="-122"/>
              </a:rPr>
              <a:t> ，所以</a:t>
            </a:r>
            <a:r>
              <a:rPr lang="en-US" altLang="zh-CN" sz="2400" baseline="-25000">
                <a:ea typeface="华文楷体" pitchFamily="2" charset="-122"/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>
                <a:ea typeface="华文楷体" pitchFamily="2" charset="-122"/>
              </a:rPr>
              <a:t>J</a:t>
            </a:r>
            <a:r>
              <a:rPr lang="en-US" altLang="zh-CN" sz="2400">
                <a:ea typeface="华文楷体" pitchFamily="2" charset="-122"/>
              </a:rPr>
              <a:t>(</a:t>
            </a:r>
            <a:r>
              <a:rPr lang="en-US" altLang="zh-CN" sz="2400" i="1">
                <a:ea typeface="华文楷体" pitchFamily="2" charset="-122"/>
              </a:rPr>
              <a:t>n</a:t>
            </a:r>
            <a:r>
              <a:rPr lang="en-US" altLang="zh-CN" sz="2400">
                <a:ea typeface="华文楷体" pitchFamily="2" charset="-122"/>
              </a:rPr>
              <a:t>) = 2</a:t>
            </a:r>
            <a:r>
              <a:rPr lang="en-US" altLang="zh-CN" sz="2400" i="1">
                <a:ea typeface="华文楷体" pitchFamily="2" charset="-122"/>
              </a:rPr>
              <a:t>l</a:t>
            </a:r>
            <a:r>
              <a:rPr lang="en-US" altLang="zh-CN" sz="2400">
                <a:ea typeface="华文楷体" pitchFamily="2" charset="-122"/>
              </a:rPr>
              <a:t> + 1 = (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m-2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>
                <a:ea typeface="华文楷体" pitchFamily="2" charset="-122"/>
              </a:rPr>
              <a:t>1)</a:t>
            </a:r>
            <a:r>
              <a:rPr lang="en-US" altLang="zh-CN" sz="2400" baseline="-25000">
                <a:ea typeface="华文楷体" pitchFamily="2" charset="-122"/>
              </a:rPr>
              <a:t>2 </a:t>
            </a:r>
            <a:r>
              <a:rPr lang="en-US" altLang="zh-CN" sz="2400">
                <a:ea typeface="华文楷体" pitchFamily="2" charset="-122"/>
              </a:rPr>
              <a:t>= (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m-1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m-2</a:t>
            </a:r>
            <a:r>
              <a:rPr lang="en-US" altLang="zh-CN" sz="2400" i="1">
                <a:ea typeface="华文楷体" pitchFamily="2" charset="-122"/>
              </a:rPr>
              <a:t>…b</a:t>
            </a:r>
            <a:r>
              <a:rPr lang="en-US" altLang="zh-CN" sz="2400" i="1" baseline="-25000">
                <a:ea typeface="华文楷体" pitchFamily="2" charset="-122"/>
              </a:rPr>
              <a:t>0</a:t>
            </a:r>
            <a:r>
              <a:rPr lang="en-US" altLang="zh-CN" sz="2400" i="1">
                <a:ea typeface="华文楷体" pitchFamily="2" charset="-122"/>
              </a:rPr>
              <a:t>b</a:t>
            </a:r>
            <a:r>
              <a:rPr lang="en-US" altLang="zh-CN" sz="2400" i="1" baseline="-25000">
                <a:ea typeface="华文楷体" pitchFamily="2" charset="-122"/>
              </a:rPr>
              <a:t>m</a:t>
            </a:r>
            <a:r>
              <a:rPr lang="en-US" altLang="zh-CN" sz="2400">
                <a:ea typeface="华文楷体" pitchFamily="2" charset="-122"/>
              </a:rPr>
              <a:t>)</a:t>
            </a:r>
            <a:r>
              <a:rPr lang="en-US" altLang="zh-CN" sz="2400" baseline="-25000">
                <a:ea typeface="华文楷体" pitchFamily="2" charset="-122"/>
              </a:rPr>
              <a:t>2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24584" name="日期占位符 3">
            <a:extLst>
              <a:ext uri="{FF2B5EF4-FFF2-40B4-BE49-F238E27FC236}">
                <a16:creationId xmlns:a16="http://schemas.microsoft.com/office/drawing/2014/main" id="{073262F5-EED0-4A75-BEDD-D3520359A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AEADF-B6F1-4B5B-AF5D-16CC37CDF247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4585" name="灯片编号占位符 4">
            <a:extLst>
              <a:ext uri="{FF2B5EF4-FFF2-40B4-BE49-F238E27FC236}">
                <a16:creationId xmlns:a16="http://schemas.microsoft.com/office/drawing/2014/main" id="{5FEF162D-0F94-45EE-B5A8-0AA8DABC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2E750B-4D82-433F-BA9E-85AC1007433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35816CC6-6D4F-4F54-8DA7-66E41E829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CBAE9612-5E7B-4703-955A-9028D2E1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0" name="Rectangle 11">
            <a:extLst>
              <a:ext uri="{FF2B5EF4-FFF2-40B4-BE49-F238E27FC236}">
                <a16:creationId xmlns:a16="http://schemas.microsoft.com/office/drawing/2014/main" id="{A649BB49-1688-4E3D-AFCD-9152184C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1" name="Rectangle 13">
            <a:extLst>
              <a:ext uri="{FF2B5EF4-FFF2-40B4-BE49-F238E27FC236}">
                <a16:creationId xmlns:a16="http://schemas.microsoft.com/office/drawing/2014/main" id="{3E740B48-9E1F-4E37-939E-B58AA500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2" name="Rectangle 25">
            <a:extLst>
              <a:ext uri="{FF2B5EF4-FFF2-40B4-BE49-F238E27FC236}">
                <a16:creationId xmlns:a16="http://schemas.microsoft.com/office/drawing/2014/main" id="{235EDD41-7389-4186-8117-3F98EF4B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3" name="Rectangle 27">
            <a:extLst>
              <a:ext uri="{FF2B5EF4-FFF2-40B4-BE49-F238E27FC236}">
                <a16:creationId xmlns:a16="http://schemas.microsoft.com/office/drawing/2014/main" id="{1C957B78-17B6-4E14-A0AC-D9A410F9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1BEA467-9CE7-4758-A84B-49ACF1C33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5613" name="Rectangle 3">
            <a:extLst>
              <a:ext uri="{FF2B5EF4-FFF2-40B4-BE49-F238E27FC236}">
                <a16:creationId xmlns:a16="http://schemas.microsoft.com/office/drawing/2014/main" id="{3E1A8C76-BD45-4008-A208-7A62BC862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也就是说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 J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(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m-1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m-2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…b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1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0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sz="3600" baseline="-25000" dirty="0">
                <a:solidFill>
                  <a:srgbClr val="FF0000"/>
                </a:solidFill>
                <a:ea typeface="华文楷体" pitchFamily="2" charset="-122"/>
              </a:rPr>
              <a:t>2 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= (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m-1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m-2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…b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0</a:t>
            </a:r>
            <a:r>
              <a:rPr lang="en-US" altLang="zh-CN" sz="36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sz="3600" baseline="-25000" dirty="0">
                <a:solidFill>
                  <a:srgbClr val="FF0000"/>
                </a:solidFill>
                <a:ea typeface="华文楷体" pitchFamily="2" charset="-122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能看出来什么？对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循环左移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位就得到了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 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talented part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！二进制下的封闭形式解只需要循环左移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个操作！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例如，对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= 100 = (1100100)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J(n)=J(</a:t>
            </a:r>
            <a:r>
              <a:rPr lang="en-US" altLang="zh-CN" sz="2800" dirty="0">
                <a:ea typeface="华文楷体" pitchFamily="2" charset="-122"/>
              </a:rPr>
              <a:t>(1100100)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)=</a:t>
            </a:r>
            <a:r>
              <a:rPr lang="en-US" altLang="zh-CN" sz="2800" dirty="0">
                <a:ea typeface="华文楷体" pitchFamily="2" charset="-122"/>
              </a:rPr>
              <a:t> (1001001)</a:t>
            </a:r>
            <a:r>
              <a:rPr lang="en-US" altLang="zh-CN" sz="2800" baseline="-25000" dirty="0">
                <a:ea typeface="华文楷体" pitchFamily="2" charset="-122"/>
              </a:rPr>
              <a:t>2 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 73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25610" name="日期占位符 3">
            <a:extLst>
              <a:ext uri="{FF2B5EF4-FFF2-40B4-BE49-F238E27FC236}">
                <a16:creationId xmlns:a16="http://schemas.microsoft.com/office/drawing/2014/main" id="{9B396D94-00F4-4FFD-A397-E209284463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A32F7B-F799-4B15-858D-E8F238E7C2F4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5611" name="灯片编号占位符 4">
            <a:extLst>
              <a:ext uri="{FF2B5EF4-FFF2-40B4-BE49-F238E27FC236}">
                <a16:creationId xmlns:a16="http://schemas.microsoft.com/office/drawing/2014/main" id="{BCC7C79B-AA6F-48BE-BC80-DB108EA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3AEA12-4062-4AB5-A054-509B5BB75E13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BEECD882-B01B-4DD9-8DF3-AC40D185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3" name="Rectangle 9">
            <a:extLst>
              <a:ext uri="{FF2B5EF4-FFF2-40B4-BE49-F238E27FC236}">
                <a16:creationId xmlns:a16="http://schemas.microsoft.com/office/drawing/2014/main" id="{E5359B52-BEA1-4AA2-9615-DF39B61D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4" name="Rectangle 11">
            <a:extLst>
              <a:ext uri="{FF2B5EF4-FFF2-40B4-BE49-F238E27FC236}">
                <a16:creationId xmlns:a16="http://schemas.microsoft.com/office/drawing/2014/main" id="{3C539BC3-D0A8-4D5C-9B1F-2D1150F4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F1AB88D5-8AD4-4580-8FAF-BEE287B5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6" name="Rectangle 15">
            <a:extLst>
              <a:ext uri="{FF2B5EF4-FFF2-40B4-BE49-F238E27FC236}">
                <a16:creationId xmlns:a16="http://schemas.microsoft.com/office/drawing/2014/main" id="{94754CC2-48F2-4FB4-A884-AE2255F4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7" name="Rectangle 19">
            <a:extLst>
              <a:ext uri="{FF2B5EF4-FFF2-40B4-BE49-F238E27FC236}">
                <a16:creationId xmlns:a16="http://schemas.microsoft.com/office/drawing/2014/main" id="{CB0F0D4A-07EE-4525-B8BF-B705D308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8" name="Rectangle 23">
            <a:extLst>
              <a:ext uri="{FF2B5EF4-FFF2-40B4-BE49-F238E27FC236}">
                <a16:creationId xmlns:a16="http://schemas.microsoft.com/office/drawing/2014/main" id="{CA9321F5-FB95-4CD5-8CA4-84EA8A96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9" name="Rectangle 25">
            <a:extLst>
              <a:ext uri="{FF2B5EF4-FFF2-40B4-BE49-F238E27FC236}">
                <a16:creationId xmlns:a16="http://schemas.microsoft.com/office/drawing/2014/main" id="{75AEF92C-A9B5-4FC5-B346-113E632C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70" name="Rectangle 27">
            <a:extLst>
              <a:ext uri="{FF2B5EF4-FFF2-40B4-BE49-F238E27FC236}">
                <a16:creationId xmlns:a16="http://schemas.microsoft.com/office/drawing/2014/main" id="{C9175EE4-11A0-4287-BD7E-D3AD1693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71" name="Rectangle 29">
            <a:extLst>
              <a:ext uri="{FF2B5EF4-FFF2-40B4-BE49-F238E27FC236}">
                <a16:creationId xmlns:a16="http://schemas.microsoft.com/office/drawing/2014/main" id="{F04B65D3-60B7-4235-BA02-48246899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AD18EEE-5CC2-473F-8B0D-4921DD0DC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5613" name="Rectangle 3">
            <a:extLst>
              <a:ext uri="{FF2B5EF4-FFF2-40B4-BE49-F238E27FC236}">
                <a16:creationId xmlns:a16="http://schemas.microsoft.com/office/drawing/2014/main" id="{E774E771-F0C2-4FE2-837F-F8F8F2FB9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355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如果对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连续求解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 + 1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次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J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函数，那么就是做了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 + 1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次的循环左移操作。因为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是（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＋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）位的数，那么能不能再“循环地”重新得到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呢？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看看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= 13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的情形：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首先</a:t>
            </a:r>
            <a:r>
              <a:rPr lang="en-US" altLang="zh-CN" sz="2800" dirty="0">
                <a:ea typeface="华文楷体" pitchFamily="2" charset="-122"/>
              </a:rPr>
              <a:t>J((1101)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en-US" altLang="zh-CN" sz="2800" dirty="0">
                <a:ea typeface="华文楷体" pitchFamily="2" charset="-122"/>
              </a:rPr>
              <a:t>)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</a:t>
            </a:r>
            <a:r>
              <a:rPr lang="en-US" altLang="zh-CN" sz="2800" dirty="0">
                <a:ea typeface="华文楷体" pitchFamily="2" charset="-122"/>
              </a:rPr>
              <a:t>(1011)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，然后</a:t>
            </a:r>
            <a:r>
              <a:rPr lang="en-US" altLang="zh-CN" sz="2800" dirty="0">
                <a:ea typeface="华文楷体" pitchFamily="2" charset="-122"/>
              </a:rPr>
              <a:t>J((1011)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en-US" altLang="zh-CN" sz="2800" dirty="0">
                <a:ea typeface="华文楷体" pitchFamily="2" charset="-122"/>
              </a:rPr>
              <a:t>)=(111)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，显然，此后</a:t>
            </a:r>
            <a:r>
              <a:rPr lang="en-US" altLang="zh-CN" sz="2800" dirty="0">
                <a:ea typeface="华文楷体" pitchFamily="2" charset="-122"/>
              </a:rPr>
              <a:t>(111)</a:t>
            </a:r>
            <a:r>
              <a:rPr lang="en-US" altLang="zh-CN" sz="2800" baseline="-25000" dirty="0">
                <a:ea typeface="华文楷体" pitchFamily="2" charset="-122"/>
              </a:rPr>
              <a:t>2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一直保持不变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总结一下，当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的最右端的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左移消失之后，将有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J(n) = 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。此时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的二进制表达全部为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事实上，由于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总是小于等于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的（从</a:t>
            </a:r>
            <a:r>
              <a:rPr lang="zh-CN" altLang="en-US" sz="2800" dirty="0">
                <a:ea typeface="华文楷体" pitchFamily="2" charset="-122"/>
              </a:rPr>
              <a:t>循环左移的角度考虑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为什么？），因此不能通过连续重复而重新得到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</a:p>
        </p:txBody>
      </p:sp>
      <p:sp>
        <p:nvSpPr>
          <p:cNvPr id="25610" name="日期占位符 3">
            <a:extLst>
              <a:ext uri="{FF2B5EF4-FFF2-40B4-BE49-F238E27FC236}">
                <a16:creationId xmlns:a16="http://schemas.microsoft.com/office/drawing/2014/main" id="{573BCF53-7811-48DF-A720-FDCED6BD32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A32F7B-F799-4B15-858D-E8F238E7C2F4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5611" name="灯片编号占位符 4">
            <a:extLst>
              <a:ext uri="{FF2B5EF4-FFF2-40B4-BE49-F238E27FC236}">
                <a16:creationId xmlns:a16="http://schemas.microsoft.com/office/drawing/2014/main" id="{69D5FA35-D4A9-4692-A4DC-F43471C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C3509-8A98-4F71-A583-E4231589A930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31B1361C-09CE-4ECF-B0E3-DFD5853E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290282C4-3C8E-491C-AE6F-11D3EE8AF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9BE74CCC-52E3-4144-B28B-20E3262C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6F6BE4B8-6FBE-4B52-B8DE-0D826265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0" name="Rectangle 15">
            <a:extLst>
              <a:ext uri="{FF2B5EF4-FFF2-40B4-BE49-F238E27FC236}">
                <a16:creationId xmlns:a16="http://schemas.microsoft.com/office/drawing/2014/main" id="{419C4FBB-3E83-4A59-AEB1-59515FDD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1" name="Rectangle 19">
            <a:extLst>
              <a:ext uri="{FF2B5EF4-FFF2-40B4-BE49-F238E27FC236}">
                <a16:creationId xmlns:a16="http://schemas.microsoft.com/office/drawing/2014/main" id="{849E743D-8ADA-4D46-9D3A-1A2C1905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2" name="Rectangle 23">
            <a:extLst>
              <a:ext uri="{FF2B5EF4-FFF2-40B4-BE49-F238E27FC236}">
                <a16:creationId xmlns:a16="http://schemas.microsoft.com/office/drawing/2014/main" id="{2E101A44-B1B3-4DED-806A-6D495492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3" name="Rectangle 25">
            <a:extLst>
              <a:ext uri="{FF2B5EF4-FFF2-40B4-BE49-F238E27FC236}">
                <a16:creationId xmlns:a16="http://schemas.microsoft.com/office/drawing/2014/main" id="{C50CB569-36B9-4182-AD64-0F59F76C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4" name="Rectangle 27">
            <a:extLst>
              <a:ext uri="{FF2B5EF4-FFF2-40B4-BE49-F238E27FC236}">
                <a16:creationId xmlns:a16="http://schemas.microsoft.com/office/drawing/2014/main" id="{EDAE555A-FEB8-41E8-BE9C-A6AD420A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495" name="Rectangle 29">
            <a:extLst>
              <a:ext uri="{FF2B5EF4-FFF2-40B4-BE49-F238E27FC236}">
                <a16:creationId xmlns:a16="http://schemas.microsoft.com/office/drawing/2014/main" id="{AF5D6DDA-2A19-448E-88D9-F3AC92A4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674949-20E8-4804-B3EF-A4583DB5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6633" name="Rectangle 3">
            <a:extLst>
              <a:ext uri="{FF2B5EF4-FFF2-40B4-BE49-F238E27FC236}">
                <a16:creationId xmlns:a16="http://schemas.microsoft.com/office/drawing/2014/main" id="{E4742DDA-B353-4732-95E1-710342ED3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好，让我们再看看添加什么条件能使最初的猜测成立：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为偶数时，满足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J(n)=n/2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假设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+ l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，那么我们由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J(n) = n / 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，可以得到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2l + 1 = (2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+ l) / 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，因此有：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 = (2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- 2) / 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。如果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l = (2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- 2) / 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是整数，那么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+ l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就是解，因为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l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小于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当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是奇数时，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- 2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的倍数（为什么？）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    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当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为偶数时则不是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因此方程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J(n)=n/2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有无限多个解：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ea typeface="华文楷体" pitchFamily="2" charset="-122"/>
              </a:rPr>
              <a:t>n = 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en-US" altLang="zh-CN" sz="2400" dirty="0">
                <a:ea typeface="华文楷体" pitchFamily="2" charset="-122"/>
              </a:rPr>
              <a:t> + (2</a:t>
            </a:r>
            <a:r>
              <a:rPr lang="en-US" altLang="zh-CN" sz="2400" baseline="30000" dirty="0">
                <a:ea typeface="华文楷体" pitchFamily="2" charset="-122"/>
              </a:rPr>
              <a:t>m</a:t>
            </a:r>
            <a:r>
              <a:rPr lang="en-US" altLang="zh-CN" sz="2400" dirty="0">
                <a:ea typeface="华文楷体" pitchFamily="2" charset="-122"/>
              </a:rPr>
              <a:t> - 2) / 3 = (2</a:t>
            </a:r>
            <a:r>
              <a:rPr lang="en-US" altLang="zh-CN" sz="2400" baseline="30000" dirty="0">
                <a:ea typeface="华文楷体" pitchFamily="2" charset="-122"/>
              </a:rPr>
              <a:t>m+2</a:t>
            </a:r>
            <a:r>
              <a:rPr lang="en-US" altLang="zh-CN" sz="2400" dirty="0">
                <a:ea typeface="华文楷体" pitchFamily="2" charset="-122"/>
              </a:rPr>
              <a:t>  – 2) / 3 </a:t>
            </a:r>
            <a:r>
              <a:rPr lang="zh-CN" altLang="en-US" sz="2400" dirty="0">
                <a:ea typeface="华文楷体" pitchFamily="2" charset="-122"/>
              </a:rPr>
              <a:t>（</a:t>
            </a:r>
            <a:r>
              <a:rPr lang="en-US" altLang="zh-CN" sz="2400" dirty="0">
                <a:ea typeface="华文楷体" pitchFamily="2" charset="-122"/>
              </a:rPr>
              <a:t>m</a:t>
            </a:r>
            <a:r>
              <a:rPr lang="zh-CN" altLang="en-US" sz="2400" dirty="0">
                <a:ea typeface="华文楷体" pitchFamily="2" charset="-122"/>
              </a:rPr>
              <a:t>为奇数）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较小的解为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观察二进制？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26630" name="日期占位符 3">
            <a:extLst>
              <a:ext uri="{FF2B5EF4-FFF2-40B4-BE49-F238E27FC236}">
                <a16:creationId xmlns:a16="http://schemas.microsoft.com/office/drawing/2014/main" id="{6A5DFF8A-6DA0-499A-82A9-E3E2B6671D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053FB0-7F4A-4D29-9B85-D343FAC7C5F8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6631" name="灯片编号占位符 4">
            <a:extLst>
              <a:ext uri="{FF2B5EF4-FFF2-40B4-BE49-F238E27FC236}">
                <a16:creationId xmlns:a16="http://schemas.microsoft.com/office/drawing/2014/main" id="{464BC652-B9ED-4818-9F7D-8BB91EE6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4F4B67-A617-4C9C-8A1F-30B7EBDA4BEC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46BD182B-AA00-45B7-A61D-03F5B3B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18D92A1-BCF7-4F12-9253-331C699A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4001ADCB-B652-4AEE-893F-35DB4089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id="{638E2F6C-DC5B-4A98-ACB3-8598420A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21514" name="Picture 12">
            <a:extLst>
              <a:ext uri="{FF2B5EF4-FFF2-40B4-BE49-F238E27FC236}">
                <a16:creationId xmlns:a16="http://schemas.microsoft.com/office/drawing/2014/main" id="{3C6615D8-826A-45FD-AFFF-1FDBA86E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83" y="4670426"/>
            <a:ext cx="603091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68AE96D-54E2-4783-9C2E-75B78BC13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7C292C13-3544-47DC-849D-714893361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ea typeface="华文楷体" pitchFamily="2" charset="-122"/>
              </a:rPr>
              <a:t>J(n)</a:t>
            </a:r>
            <a:r>
              <a:rPr lang="zh-CN" altLang="en-US" sz="2400" dirty="0">
                <a:ea typeface="华文楷体" pitchFamily="2" charset="-122"/>
              </a:rPr>
              <a:t>的结果太奇妙了！一般化（推广）其递推式会如何？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一般化递归式中的常数系数，会怎样呢？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原来是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(1) = 1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= 2</a:t>
            </a: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- 1</a:t>
            </a:r>
            <a:endParaRPr lang="zh-CN" altLang="en-US" sz="2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 + 1) = 2</a:t>
            </a:r>
            <a:r>
              <a:rPr lang="en-US" altLang="zh-CN" sz="2400" i="1" dirty="0">
                <a:ea typeface="华文楷体" pitchFamily="2" charset="-122"/>
              </a:rPr>
              <a:t>J</a:t>
            </a:r>
            <a:r>
              <a:rPr lang="en-US" altLang="zh-CN" sz="2400" dirty="0">
                <a:ea typeface="华文楷体" pitchFamily="2" charset="-122"/>
              </a:rPr>
              <a:t>(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+ 1</a:t>
            </a:r>
            <a:endParaRPr lang="zh-CN" altLang="en-US" sz="24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我们换成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f</a:t>
            </a:r>
            <a:r>
              <a:rPr lang="en-US" altLang="zh-CN" sz="2400" dirty="0">
                <a:ea typeface="华文楷体" pitchFamily="2" charset="-122"/>
              </a:rPr>
              <a:t>(1) = </a:t>
            </a:r>
            <a:r>
              <a:rPr lang="el-GR" altLang="zh-CN" sz="2400" i="1" dirty="0">
                <a:ea typeface="华文楷体" pitchFamily="2" charset="-122"/>
              </a:rPr>
              <a:t>α</a:t>
            </a:r>
            <a:endParaRPr lang="en-US" altLang="zh-CN" sz="2400" i="1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f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= 2</a:t>
            </a:r>
            <a:r>
              <a:rPr lang="en-US" altLang="zh-CN" sz="2400" i="1" dirty="0">
                <a:ea typeface="华文楷体" pitchFamily="2" charset="-122"/>
              </a:rPr>
              <a:t>f</a:t>
            </a:r>
            <a:r>
              <a:rPr lang="en-US" altLang="zh-CN" sz="2400" dirty="0">
                <a:ea typeface="华文楷体" pitchFamily="2" charset="-122"/>
              </a:rPr>
              <a:t>(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+ </a:t>
            </a:r>
            <a:r>
              <a:rPr lang="el-GR" altLang="zh-CN" sz="2400" i="1" dirty="0">
                <a:ea typeface="华文楷体" pitchFamily="2" charset="-122"/>
              </a:rPr>
              <a:t>β</a:t>
            </a:r>
            <a:endParaRPr lang="zh-CN" altLang="en-US" sz="24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f</a:t>
            </a:r>
            <a:r>
              <a:rPr lang="en-US" altLang="zh-CN" sz="2400" dirty="0">
                <a:ea typeface="华文楷体" pitchFamily="2" charset="-122"/>
              </a:rPr>
              <a:t>(2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 + 1) = 2</a:t>
            </a:r>
            <a:r>
              <a:rPr lang="en-US" altLang="zh-CN" sz="2400" i="1" dirty="0">
                <a:ea typeface="华文楷体" pitchFamily="2" charset="-122"/>
              </a:rPr>
              <a:t>f</a:t>
            </a:r>
            <a:r>
              <a:rPr lang="en-US" altLang="zh-CN" sz="2400" dirty="0">
                <a:ea typeface="华文楷体" pitchFamily="2" charset="-122"/>
              </a:rPr>
              <a:t>(</a:t>
            </a:r>
            <a:r>
              <a:rPr lang="en-US" altLang="zh-CN" sz="2400" i="1" dirty="0">
                <a:ea typeface="华文楷体" pitchFamily="2" charset="-122"/>
              </a:rPr>
              <a:t>n</a:t>
            </a:r>
            <a:r>
              <a:rPr lang="en-US" altLang="zh-CN" sz="2400" dirty="0">
                <a:ea typeface="华文楷体" pitchFamily="2" charset="-122"/>
              </a:rPr>
              <a:t>) + </a:t>
            </a:r>
            <a:r>
              <a:rPr lang="el-GR" altLang="zh-CN" sz="2400" i="1" dirty="0">
                <a:ea typeface="华文楷体" pitchFamily="2" charset="-122"/>
              </a:rPr>
              <a:t>γ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27651" name="日期占位符 3">
            <a:extLst>
              <a:ext uri="{FF2B5EF4-FFF2-40B4-BE49-F238E27FC236}">
                <a16:creationId xmlns:a16="http://schemas.microsoft.com/office/drawing/2014/main" id="{A86FEA03-5F61-46F9-9DF9-31AE1FE1CE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DFBF13-A4D3-4CF1-9614-E675229AE1D2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6EEECA57-2CF6-437F-8489-05B8D02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0B99E7-7645-4453-9597-4615D425F78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7BC05A8D-8105-4FF6-9D4D-354313C1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E6C81C-F4AB-4729-8B6D-90E8B1B07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349500"/>
            <a:ext cx="8229600" cy="1871663"/>
          </a:xfrm>
        </p:spPr>
        <p:txBody>
          <a:bodyPr/>
          <a:lstStyle/>
          <a:p>
            <a:pPr eaLnBrk="1" hangingPunct="1"/>
            <a:r>
              <a:rPr lang="en-US" altLang="zh-CN" sz="5400">
                <a:ea typeface="华文楷体" panose="02010600040101010101" pitchFamily="2" charset="-122"/>
              </a:rPr>
              <a:t>1.3 </a:t>
            </a:r>
            <a:r>
              <a:rPr lang="zh-CN" altLang="en-US" sz="5400">
                <a:ea typeface="华文楷体" panose="02010600040101010101" pitchFamily="2" charset="-122"/>
              </a:rPr>
              <a:t>约瑟夫环问题</a:t>
            </a:r>
            <a:br>
              <a:rPr lang="en-US" altLang="zh-CN" sz="5400">
                <a:ea typeface="华文楷体" panose="02010600040101010101" pitchFamily="2" charset="-122"/>
              </a:rPr>
            </a:br>
            <a:r>
              <a:rPr lang="en-US" altLang="zh-CN" sz="5400">
                <a:ea typeface="华文楷体" panose="02010600040101010101" pitchFamily="2" charset="-122"/>
              </a:rPr>
              <a:t>Josephus Circle</a:t>
            </a:r>
            <a:endParaRPr lang="zh-CN" altLang="en-US" sz="5400">
              <a:ea typeface="华文楷体" panose="02010600040101010101" pitchFamily="2" charset="-122"/>
            </a:endParaRPr>
          </a:p>
        </p:txBody>
      </p:sp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66118BCD-833C-4767-A971-5F2B8263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E7DC4F-AC82-4A50-B624-1FA77E5B4AAE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0265452B-C6A4-4E53-AD0E-D5CD484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9D696D-88C8-45F6-B1F3-1F9D9DEFF59B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DE12E4C-3539-4500-8DDA-428D95BA8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DFF5246-B075-4104-A753-1BCA917F0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从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f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(1</a:t>
            </a:r>
            <a:r>
              <a:rPr lang="en-US" altLang="zh-CN" sz="2400">
                <a:latin typeface="+mj-lt"/>
                <a:ea typeface="华文楷体" pitchFamily="2" charset="-122"/>
              </a:rPr>
              <a:t>) = </a:t>
            </a:r>
            <a:r>
              <a:rPr lang="en-US" altLang="zh-CN" sz="2400" i="1">
                <a:latin typeface="+mj-lt"/>
                <a:ea typeface="华文楷体" pitchFamily="2" charset="-122"/>
              </a:rPr>
              <a:t>α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开始，并根据上面的</a:t>
            </a:r>
            <a:r>
              <a:rPr lang="zh-CN" altLang="en-US" sz="2400">
                <a:latin typeface="+mj-lt"/>
                <a:ea typeface="华文楷体" pitchFamily="2" charset="-122"/>
              </a:rPr>
              <a:t>方程逐步地推导，可以构造出较小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>
                <a:latin typeface="+mj-lt"/>
                <a:ea typeface="华文楷体" pitchFamily="2" charset="-122"/>
              </a:rPr>
              <a:t>值上的函数值表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BAA22FCC-0105-484F-B0D1-3BCEFE3FEF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9EC07-5F7D-41BD-A24E-403212AEBFBE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52227" name="灯片编号占位符 4">
            <a:extLst>
              <a:ext uri="{FF2B5EF4-FFF2-40B4-BE49-F238E27FC236}">
                <a16:creationId xmlns:a16="http://schemas.microsoft.com/office/drawing/2014/main" id="{795F3770-0CFF-4B03-A4B5-C8D480E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BB77C-21BC-4968-9433-03F21BF807F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2D77793F-7D79-4DAA-B9A9-293F78D6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92375"/>
            <a:ext cx="21955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00E7B6-DCA8-4AC7-B1A3-1CA8DED3D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28680" name="Rectangle 3">
            <a:extLst>
              <a:ext uri="{FF2B5EF4-FFF2-40B4-BE49-F238E27FC236}">
                <a16:creationId xmlns:a16="http://schemas.microsoft.com/office/drawing/2014/main" id="{ADC0E7FA-7269-492A-9FF0-2C7D6276F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7848600" cy="47529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我们可以看到什么结果？在</a:t>
            </a:r>
            <a:r>
              <a:rPr lang="en-US" altLang="zh-CN" sz="2400">
                <a:ea typeface="华文楷体" pitchFamily="2" charset="-122"/>
              </a:rPr>
              <a:t>n = 2</a:t>
            </a:r>
            <a:r>
              <a:rPr lang="en-US" altLang="zh-CN" sz="2400" baseline="30000">
                <a:ea typeface="华文楷体" pitchFamily="2" charset="-122"/>
              </a:rPr>
              <a:t>m</a:t>
            </a:r>
            <a:r>
              <a:rPr lang="en-US" altLang="zh-CN" sz="2400">
                <a:ea typeface="华文楷体" pitchFamily="2" charset="-122"/>
              </a:rPr>
              <a:t> + </a:t>
            </a:r>
            <a:r>
              <a:rPr lang="en-US" altLang="zh-CN" sz="2400" i="1">
                <a:ea typeface="华文楷体" pitchFamily="2" charset="-122"/>
              </a:rPr>
              <a:t>l</a:t>
            </a:r>
            <a:r>
              <a:rPr lang="zh-CN" altLang="en-US" sz="2400">
                <a:ea typeface="华文楷体" pitchFamily="2" charset="-122"/>
              </a:rPr>
              <a:t>的情形下：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α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系数是不大于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的最大的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的幂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latin typeface="+mj-lt"/>
                <a:ea typeface="华文楷体" pitchFamily="2" charset="-122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；</a:t>
            </a:r>
            <a:endParaRPr lang="en-US" altLang="zh-CN" sz="24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β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γ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系数都不大于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ea typeface="华文楷体" pitchFamily="2" charset="-122"/>
              </a:rPr>
              <a:t>m 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；</a:t>
            </a:r>
            <a:endParaRPr lang="en-US" altLang="zh-CN" sz="24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β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系数每次由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ea typeface="华文楷体" pitchFamily="2" charset="-122"/>
              </a:rPr>
              <a:t>m</a:t>
            </a:r>
            <a:r>
              <a:rPr lang="en-US" altLang="zh-CN" sz="2400">
                <a:solidFill>
                  <a:srgbClr val="0000FF"/>
                </a:solidFill>
                <a:ea typeface="华文楷体" pitchFamily="2" charset="-122"/>
              </a:rPr>
              <a:t> -1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递减直到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；</a:t>
            </a:r>
            <a:endParaRPr lang="en-US" altLang="zh-CN" sz="24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γ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的系数每次递增直到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latin typeface="+mj-lt"/>
                <a:ea typeface="华文楷体" pitchFamily="2" charset="-122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 - 1</a:t>
            </a:r>
            <a:r>
              <a:rPr lang="zh-CN" altLang="en-US" sz="2400">
                <a:solidFill>
                  <a:srgbClr val="0000FF"/>
                </a:solidFill>
                <a:latin typeface="+mj-lt"/>
                <a:ea typeface="华文楷体" pitchFamily="2" charset="-122"/>
              </a:rPr>
              <a:t>。</a:t>
            </a:r>
            <a:endParaRPr lang="en-US" altLang="zh-CN" sz="24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因此，</a:t>
            </a:r>
            <a:r>
              <a:rPr lang="en-US" altLang="zh-CN" sz="2400">
                <a:latin typeface="+mj-lt"/>
                <a:ea typeface="华文楷体" pitchFamily="2" charset="-122"/>
              </a:rPr>
              <a:t>f(n)</a:t>
            </a:r>
            <a:r>
              <a:rPr lang="zh-CN" altLang="en-US" sz="2400">
                <a:latin typeface="+mj-lt"/>
                <a:ea typeface="华文楷体" pitchFamily="2" charset="-122"/>
              </a:rPr>
              <a:t>可以表示成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f(n) = A(n)</a:t>
            </a:r>
            <a:r>
              <a:rPr lang="en-US" altLang="zh-CN" sz="2400">
                <a:solidFill>
                  <a:srgbClr val="FF0000"/>
                </a:solidFill>
                <a:ea typeface="华文楷体" pitchFamily="2" charset="-122"/>
              </a:rPr>
              <a:t> α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 + B(n) </a:t>
            </a:r>
            <a:r>
              <a:rPr lang="en-US" altLang="zh-CN" sz="2400">
                <a:solidFill>
                  <a:srgbClr val="FF0000"/>
                </a:solidFill>
                <a:ea typeface="华文楷体" pitchFamily="2" charset="-122"/>
              </a:rPr>
              <a:t>β 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+ C(n)</a:t>
            </a:r>
            <a:r>
              <a:rPr lang="en-US" altLang="zh-CN" sz="2400">
                <a:solidFill>
                  <a:srgbClr val="FF0000"/>
                </a:solidFill>
                <a:ea typeface="华文楷体" pitchFamily="2" charset="-122"/>
              </a:rPr>
              <a:t> γ</a:t>
            </a: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这里有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A(n) = 2</a:t>
            </a:r>
            <a:r>
              <a:rPr lang="en-US" altLang="zh-CN" sz="2400" baseline="30000">
                <a:solidFill>
                  <a:srgbClr val="FF0000"/>
                </a:solidFill>
                <a:latin typeface="+mj-lt"/>
                <a:ea typeface="华文楷体" pitchFamily="2" charset="-122"/>
              </a:rPr>
              <a:t>m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B(n) = 2</a:t>
            </a:r>
            <a:r>
              <a:rPr lang="en-US" altLang="zh-CN" sz="2400" baseline="30000">
                <a:solidFill>
                  <a:srgbClr val="FF0000"/>
                </a:solidFill>
                <a:latin typeface="+mj-lt"/>
                <a:ea typeface="华文楷体" pitchFamily="2" charset="-12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 – </a:t>
            </a:r>
            <a:r>
              <a:rPr lang="en-US" altLang="zh-CN" sz="2400" i="1">
                <a:solidFill>
                  <a:srgbClr val="FF0000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 – 1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+mj-lt"/>
                <a:ea typeface="华文楷体" pitchFamily="2" charset="-122"/>
              </a:rPr>
              <a:t>C(n) = </a:t>
            </a:r>
            <a:r>
              <a:rPr lang="en-US" altLang="zh-CN" sz="2400" i="1">
                <a:solidFill>
                  <a:srgbClr val="FF0000"/>
                </a:solidFill>
                <a:latin typeface="+mj-lt"/>
                <a:ea typeface="华文楷体" pitchFamily="2" charset="-122"/>
              </a:rPr>
              <a:t>l</a:t>
            </a:r>
            <a:endParaRPr lang="en-US" altLang="zh-CN" sz="2400" dirty="0">
              <a:latin typeface="+mj-lt"/>
              <a:ea typeface="华文楷体" pitchFamily="2" charset="-122"/>
            </a:endParaRPr>
          </a:p>
        </p:txBody>
      </p:sp>
      <p:sp>
        <p:nvSpPr>
          <p:cNvPr id="28677" name="日期占位符 3">
            <a:extLst>
              <a:ext uri="{FF2B5EF4-FFF2-40B4-BE49-F238E27FC236}">
                <a16:creationId xmlns:a16="http://schemas.microsoft.com/office/drawing/2014/main" id="{D491FB21-F8DA-42FE-B5D2-148E5EC599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16D6DC-509A-449B-84BE-FF17542A9DE2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8678" name="灯片编号占位符 4">
            <a:extLst>
              <a:ext uri="{FF2B5EF4-FFF2-40B4-BE49-F238E27FC236}">
                <a16:creationId xmlns:a16="http://schemas.microsoft.com/office/drawing/2014/main" id="{3B3CCBC9-339E-42A7-A200-2F8C7C6D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8B773-46FA-40DC-9B2B-4D00243079DA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3B0DF42D-9A2A-4EFC-A5AC-74F13D97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5F0EE082-44EE-4E54-988E-5D32BCF8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456B28CE-EC3E-463F-AD15-215F20E9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24585" name="Picture 4">
            <a:extLst>
              <a:ext uri="{FF2B5EF4-FFF2-40B4-BE49-F238E27FC236}">
                <a16:creationId xmlns:a16="http://schemas.microsoft.com/office/drawing/2014/main" id="{88A44266-5970-4458-B055-6FD3AF76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92375"/>
            <a:ext cx="21955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B1BC33-D54D-4EA2-8B98-F236FF3F9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2FCF8015-2D7D-4BE3-891D-F0D61405F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通过归纳法可以证明上面的式子，但是计算过程比较繁杂。我们尝试选择特定值，并将这些值组合在一起，看看能不能找到简单的证明方法。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考虑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α =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β = γ =  0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的特殊情况，此时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f(n)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的值与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A(n)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相等，递归方程变成：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f(1) = 1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f(2n) = 2f(n)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f(2n + 1)</a:t>
            </a:r>
            <a:r>
              <a:rPr lang="en-US" altLang="zh-CN" sz="2800" dirty="0">
                <a:ea typeface="华文楷体" pitchFamily="2" charset="-122"/>
              </a:rPr>
              <a:t> = 2f(n)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f(2n)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        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对上面的递归方程，我们很容易地得到：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f(2</a:t>
            </a:r>
            <a:r>
              <a:rPr lang="en-US" altLang="zh-CN" sz="28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+ 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l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) = 2</a:t>
            </a:r>
            <a:r>
              <a:rPr lang="en-US" altLang="zh-CN" sz="2800" baseline="30000" dirty="0">
                <a:latin typeface="+mj-lt"/>
                <a:ea typeface="华文楷体" pitchFamily="2" charset="-122"/>
              </a:rPr>
              <a:t>m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ea typeface="华文楷体" pitchFamily="2" charset="-122"/>
              </a:rPr>
              <a:t>A(n)= f(n) = 2</a:t>
            </a:r>
            <a:r>
              <a:rPr lang="en-US" altLang="zh-CN" sz="2800" baseline="30000" dirty="0">
                <a:ea typeface="华文楷体" pitchFamily="2" charset="-122"/>
              </a:rPr>
              <a:t>m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baseline="300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zh-CN" altLang="en-US" sz="2800" baseline="30000" dirty="0">
              <a:latin typeface="+mj-lt"/>
              <a:ea typeface="华文楷体" pitchFamily="2" charset="-122"/>
            </a:endParaRPr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7AE8DB52-5C48-4B56-8764-DC09D14710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D69BCA-29B3-49C7-AD26-A3725797C499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9701" name="灯片编号占位符 4">
            <a:extLst>
              <a:ext uri="{FF2B5EF4-FFF2-40B4-BE49-F238E27FC236}">
                <a16:creationId xmlns:a16="http://schemas.microsoft.com/office/drawing/2014/main" id="{EEE8BAF9-07F2-4BE2-A4E6-0CE34D07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08D093-227D-4FC9-A13F-0DBA82CD8002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40465FFA-440F-40DD-AAA7-9A5F9E7A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7B6A73A6-33EF-4813-8F7F-5DF96AF4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87E320-7BF6-4B51-BE21-3CB6BB67B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217CB6AD-A7C3-4E19-88A0-ACDB9C206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反过来考虑。如果知道函数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f(n)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的封闭形式解，对应的常数组合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(α, β, γ)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是什么？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例如对于常数函数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f (n) = 1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有：（此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f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一定是解吗？）</a:t>
            </a:r>
            <a:endParaRPr lang="en-US" altLang="zh-CN" sz="28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1 = </a:t>
            </a:r>
            <a:r>
              <a:rPr lang="en-US" altLang="zh-CN" sz="2800" dirty="0">
                <a:ea typeface="华文楷体" pitchFamily="2" charset="-122"/>
              </a:rPr>
              <a:t>α</a:t>
            </a:r>
            <a:r>
              <a:rPr lang="zh-CN" altLang="en-US" sz="2800" dirty="0">
                <a:ea typeface="华文楷体" pitchFamily="2" charset="-122"/>
              </a:rPr>
              <a:t>，</a:t>
            </a:r>
            <a:r>
              <a:rPr lang="en-US" altLang="zh-CN" sz="2800" dirty="0">
                <a:ea typeface="华文楷体" pitchFamily="2" charset="-122"/>
              </a:rPr>
              <a:t>1 = 2 + β</a:t>
            </a:r>
            <a:r>
              <a:rPr lang="zh-CN" altLang="en-US" sz="2800" dirty="0">
                <a:ea typeface="华文楷体" pitchFamily="2" charset="-122"/>
              </a:rPr>
              <a:t>，</a:t>
            </a:r>
            <a:r>
              <a:rPr lang="en-US" altLang="zh-CN" sz="2800" dirty="0">
                <a:ea typeface="华文楷体" pitchFamily="2" charset="-122"/>
              </a:rPr>
              <a:t>1 = 2 + γ </a:t>
            </a:r>
            <a:r>
              <a:rPr lang="zh-CN" altLang="en-US" sz="2800" dirty="0">
                <a:ea typeface="华文楷体" pitchFamily="2" charset="-122"/>
              </a:rPr>
              <a:t>。</a:t>
            </a:r>
            <a:endParaRPr lang="en-US" altLang="zh-CN" sz="2800" dirty="0"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因此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(α, β, γ) = (1, –1, –1)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此时</a:t>
            </a:r>
            <a:r>
              <a:rPr lang="en-US" altLang="zh-CN" sz="2800" dirty="0">
                <a:ea typeface="华文楷体" pitchFamily="2" charset="-122"/>
              </a:rPr>
              <a:t>f (n) =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A(n)- B(n)- C(n) = 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再看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函数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f (n) = n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：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ea typeface="华文楷体" pitchFamily="2" charset="-122"/>
              </a:rPr>
              <a:t>1 = α</a:t>
            </a:r>
            <a:r>
              <a:rPr lang="zh-CN" altLang="en-US" sz="2800" dirty="0">
                <a:ea typeface="华文楷体" pitchFamily="2" charset="-122"/>
              </a:rPr>
              <a:t>，</a:t>
            </a:r>
            <a:r>
              <a:rPr lang="en-US" altLang="zh-CN" sz="2800" dirty="0">
                <a:ea typeface="华文楷体" pitchFamily="2" charset="-122"/>
              </a:rPr>
              <a:t>2</a:t>
            </a:r>
            <a:r>
              <a:rPr lang="en-US" altLang="zh-CN" sz="2800" i="1" dirty="0">
                <a:ea typeface="华文楷体" pitchFamily="2" charset="-122"/>
              </a:rPr>
              <a:t>n</a:t>
            </a:r>
            <a:r>
              <a:rPr lang="en-US" altLang="zh-CN" sz="2800" dirty="0">
                <a:ea typeface="华文楷体" pitchFamily="2" charset="-122"/>
              </a:rPr>
              <a:t> = 2</a:t>
            </a:r>
            <a:r>
              <a:rPr lang="en-US" altLang="zh-CN" sz="2800" i="1" dirty="0">
                <a:ea typeface="华文楷体" pitchFamily="2" charset="-122"/>
              </a:rPr>
              <a:t>n</a:t>
            </a:r>
            <a:r>
              <a:rPr lang="en-US" altLang="zh-CN" sz="2800" dirty="0">
                <a:ea typeface="华文楷体" pitchFamily="2" charset="-122"/>
              </a:rPr>
              <a:t> + β</a:t>
            </a:r>
            <a:r>
              <a:rPr lang="zh-CN" altLang="en-US" sz="2800" dirty="0">
                <a:ea typeface="华文楷体" pitchFamily="2" charset="-122"/>
              </a:rPr>
              <a:t>，</a:t>
            </a:r>
            <a:r>
              <a:rPr lang="en-US" altLang="zh-CN" sz="2800" dirty="0">
                <a:ea typeface="华文楷体" pitchFamily="2" charset="-122"/>
              </a:rPr>
              <a:t>2</a:t>
            </a:r>
            <a:r>
              <a:rPr lang="en-US" altLang="zh-CN" sz="2800" i="1" dirty="0">
                <a:ea typeface="华文楷体" pitchFamily="2" charset="-122"/>
              </a:rPr>
              <a:t>n</a:t>
            </a:r>
            <a:r>
              <a:rPr lang="en-US" altLang="zh-CN" sz="2800" dirty="0">
                <a:ea typeface="华文楷体" pitchFamily="2" charset="-122"/>
              </a:rPr>
              <a:t> + 1 = 2</a:t>
            </a:r>
            <a:r>
              <a:rPr lang="en-US" altLang="zh-CN" sz="2800" i="1" dirty="0">
                <a:ea typeface="华文楷体" pitchFamily="2" charset="-122"/>
              </a:rPr>
              <a:t>n</a:t>
            </a:r>
            <a:r>
              <a:rPr lang="en-US" altLang="zh-CN" sz="2800" dirty="0">
                <a:ea typeface="华文楷体" pitchFamily="2" charset="-122"/>
              </a:rPr>
              <a:t> + γ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a typeface="华文楷体" pitchFamily="2" charset="-122"/>
              </a:rPr>
              <a:t>(α, β, γ) = (1, 0, 1) 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无需归纳法即可知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f(n)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的唯一解是</a:t>
            </a:r>
            <a:r>
              <a:rPr lang="en-US" altLang="zh-CN" sz="2800" dirty="0">
                <a:ea typeface="华文楷体" pitchFamily="2" charset="-122"/>
              </a:rPr>
              <a:t>f(n)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。为什么？</a:t>
            </a:r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2A03C000-A91C-4E22-91A5-01E4E1F98D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FCB67A-D9BF-45B1-8E3D-1A4C6912BB39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0725" name="灯片编号占位符 4">
            <a:extLst>
              <a:ext uri="{FF2B5EF4-FFF2-40B4-BE49-F238E27FC236}">
                <a16:creationId xmlns:a16="http://schemas.microsoft.com/office/drawing/2014/main" id="{E566AF60-404D-4E49-8410-AA8B4074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63347A-05E5-4E35-BD52-C5B97CEDB44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0FA2EF6F-71BD-4075-A433-0761ED38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4865FC23-21BB-4275-9731-8F7B9C33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EA5746-C225-41C3-B065-4F1C54E8B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F2EB3F32-E23B-4484-B0ED-E4D25323E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848600" cy="45751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回到我们在前面的问题：证明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A(n) = 2</a:t>
            </a:r>
            <a:r>
              <a:rPr lang="en-US" altLang="zh-CN" sz="2400" baseline="30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zh-CN" altLang="en-US" sz="2400" dirty="0">
                <a:ea typeface="华文楷体" pitchFamily="2" charset="-122"/>
              </a:rPr>
              <a:t> ，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B(n) = 2</a:t>
            </a:r>
            <a:r>
              <a:rPr lang="en-US" altLang="zh-CN" sz="2400" baseline="30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 – </a:t>
            </a:r>
            <a:r>
              <a:rPr lang="en-US" altLang="zh-CN" sz="2400" i="1" dirty="0">
                <a:solidFill>
                  <a:srgbClr val="FF0000"/>
                </a:solidFill>
                <a:ea typeface="华文楷体" pitchFamily="2" charset="-12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 – 1</a:t>
            </a:r>
            <a:r>
              <a:rPr lang="zh-CN" altLang="en-US" sz="2400" dirty="0">
                <a:ea typeface="华文楷体" pitchFamily="2" charset="-122"/>
              </a:rPr>
              <a:t> ，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C(n) = </a:t>
            </a:r>
            <a:r>
              <a:rPr lang="en-US" altLang="zh-CN" sz="2400" i="1" dirty="0">
                <a:solidFill>
                  <a:srgbClr val="FF0000"/>
                </a:solidFill>
                <a:ea typeface="华文楷体" pitchFamily="2" charset="-122"/>
              </a:rPr>
              <a:t>l</a:t>
            </a:r>
            <a:endParaRPr lang="en-US" altLang="zh-CN" sz="24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现在我们已经知道函数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A (n)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B (n)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C(n)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满足：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、从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(α, β, γ) = (1, 0, 0)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得到：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A(n) = 2</a:t>
            </a:r>
            <a:r>
              <a:rPr lang="en-US" altLang="zh-CN" sz="2400" baseline="30000" dirty="0"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【f (n) = 2</a:t>
            </a:r>
            <a:r>
              <a:rPr lang="en-US" altLang="zh-CN" sz="2400" baseline="30000" dirty="0">
                <a:solidFill>
                  <a:srgbClr val="0000FF"/>
                </a:solidFill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0000FF"/>
                </a:solidFill>
                <a:ea typeface="华文楷体" pitchFamily="2" charset="-122"/>
              </a:rPr>
              <a:t>】</a:t>
            </a:r>
            <a:endParaRPr lang="en-US" altLang="zh-CN" sz="2400" baseline="300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、从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(α, β, γ) = (1, -1, -1)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得到：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A(n) – B(n) – C(n) = 1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【f(n) = 1】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、从</a:t>
            </a:r>
            <a:r>
              <a:rPr lang="en-US" altLang="zh-CN" sz="2400" dirty="0">
                <a:solidFill>
                  <a:srgbClr val="FF0000"/>
                </a:solidFill>
                <a:ea typeface="华文楷体" pitchFamily="2" charset="-122"/>
              </a:rPr>
              <a:t>(α, β, γ) = (1, 0, 1)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得到：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A(n) + C(n) = 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【f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(n) = n】</a:t>
            </a:r>
            <a:endParaRPr lang="zh-CN" altLang="en-US" sz="24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解上述方程，可以得到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C(n) = n - A(n) =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B(n) = A(n) - 1 - C(n)= 2</a:t>
            </a:r>
            <a:r>
              <a:rPr lang="en-US" altLang="zh-CN" sz="2400" baseline="30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-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- 1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这与我们的猜想是一致的。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23752747-EE5F-41FB-A689-A7D263815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698DE8-38FC-4B92-AB50-788FA512F108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E8259174-D882-4539-A751-3A7FE707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E0D015-8141-460A-AC0D-3EE6874A03CD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D3A57083-E606-4476-95E2-89319360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C8532EE6-687E-4CF5-AAB0-602FF228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BBF4955-E62A-486F-B516-358199B63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0463D921-E0CC-4BCA-A7BC-289C7880A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848600" cy="45751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   这种方法叫做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repertoire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method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zh-CN" altLang="en-US" dirty="0">
                <a:latin typeface="+mj-lt"/>
                <a:ea typeface="华文楷体" pitchFamily="2" charset="-122"/>
              </a:rPr>
              <a:t>成套法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成套法很犀利。下面理一理它的思路：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marL="360000" indent="-3600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600" dirty="0">
                <a:latin typeface="+mj-lt"/>
                <a:ea typeface="华文楷体" pitchFamily="2" charset="-122"/>
              </a:rPr>
              <a:t>首先通过参数（</a:t>
            </a:r>
            <a:r>
              <a:rPr lang="zh-CN" altLang="en-US" sz="2600" dirty="0">
                <a:ea typeface="华文楷体" pitchFamily="2" charset="-122"/>
              </a:rPr>
              <a:t>上例有</a:t>
            </a:r>
            <a:r>
              <a:rPr lang="en-US" altLang="zh-CN" sz="2600" dirty="0">
                <a:ea typeface="华文楷体" pitchFamily="2" charset="-122"/>
              </a:rPr>
              <a:t>3</a:t>
            </a:r>
            <a:r>
              <a:rPr lang="zh-CN" altLang="en-US" sz="2600" dirty="0">
                <a:ea typeface="华文楷体" pitchFamily="2" charset="-122"/>
              </a:rPr>
              <a:t>个</a:t>
            </a:r>
            <a:r>
              <a:rPr lang="zh-CN" altLang="en-US" sz="2600" dirty="0">
                <a:latin typeface="+mj-lt"/>
                <a:ea typeface="华文楷体" pitchFamily="2" charset="-122"/>
              </a:rPr>
              <a:t>）一般化递推式，给出一般的封闭通解形式</a:t>
            </a:r>
            <a:endParaRPr lang="en-US" altLang="zh-CN" sz="2600" dirty="0">
              <a:latin typeface="+mj-lt"/>
              <a:ea typeface="华文楷体" pitchFamily="2" charset="-122"/>
            </a:endParaRPr>
          </a:p>
          <a:p>
            <a:pPr marL="360000" indent="-3600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dirty="0"/>
              <a:t>通过易得到的特解（及其相应的参数取值），获得</a:t>
            </a:r>
            <a:r>
              <a:rPr lang="zh-CN" altLang="en-US" sz="2600" dirty="0">
                <a:ea typeface="华文楷体" pitchFamily="2" charset="-122"/>
              </a:rPr>
              <a:t>封闭通解中的函数方程，所需独立特解的数目等于参数的数目（上例有</a:t>
            </a:r>
            <a:r>
              <a:rPr lang="en-US" altLang="zh-CN" sz="2600" dirty="0">
                <a:ea typeface="华文楷体" pitchFamily="2" charset="-122"/>
              </a:rPr>
              <a:t>3</a:t>
            </a:r>
            <a:r>
              <a:rPr lang="zh-CN" altLang="en-US" sz="2600" dirty="0">
                <a:ea typeface="华文楷体" pitchFamily="2" charset="-122"/>
              </a:rPr>
              <a:t>个）</a:t>
            </a:r>
            <a:endParaRPr lang="en-US" altLang="zh-CN" sz="2600" dirty="0">
              <a:ea typeface="华文楷体" pitchFamily="2" charset="-122"/>
            </a:endParaRPr>
          </a:p>
          <a:p>
            <a:pPr marL="360000" indent="-3600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600" dirty="0">
                <a:latin typeface="+mj-lt"/>
                <a:ea typeface="华文楷体" pitchFamily="2" charset="-122"/>
              </a:rPr>
              <a:t>解上述函数方程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9DD72AB3-EA3F-47B7-A762-C0FB1AB980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698DE8-38FC-4B92-AB50-788FA512F108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3DE18D4B-DA95-473D-A263-47E35D0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D2647A-94C2-46A1-8746-26804D2FDE8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8DEFCFC1-F74A-4B65-98A8-152356A0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97C5D600-6A87-45C5-A1EB-78673708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5D7572F-0D15-4B99-9296-55BA9D06E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3F4457D5-4032-4D7B-860D-F39D96A8D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原始的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J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函数有一个妙解，二进制表示为：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ea typeface="华文楷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m-1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m-2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…b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sz="2800" baseline="-25000" dirty="0">
                <a:solidFill>
                  <a:srgbClr val="FF0000"/>
                </a:solidFill>
                <a:ea typeface="华文楷体" pitchFamily="2" charset="-122"/>
              </a:rPr>
              <a:t>2 </a:t>
            </a:r>
            <a:r>
              <a:rPr lang="en-US" altLang="zh-CN" sz="2800" dirty="0">
                <a:solidFill>
                  <a:srgbClr val="FF0000"/>
                </a:solidFill>
                <a:ea typeface="华文楷体" pitchFamily="2" charset="-122"/>
              </a:rPr>
              <a:t>= (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m-1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m-2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…b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0</a:t>
            </a:r>
            <a:r>
              <a:rPr lang="en-US" altLang="zh-CN" sz="2800" i="1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sz="2800" baseline="-25000" dirty="0">
                <a:solidFill>
                  <a:srgbClr val="FF0000"/>
                </a:solidFill>
                <a:ea typeface="华文楷体" pitchFamily="2" charset="-122"/>
              </a:rPr>
              <a:t>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推广的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递归方程也有如此奇妙的解吗？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00B0F0"/>
                </a:solidFill>
                <a:latin typeface="+mj-lt"/>
                <a:ea typeface="华文楷体" pitchFamily="2" charset="-122"/>
              </a:rPr>
              <a:t>                          </a:t>
            </a:r>
            <a:r>
              <a:rPr lang="zh-CN" altLang="en-US" b="1" dirty="0">
                <a:solidFill>
                  <a:schemeClr val="accent5"/>
                </a:solidFill>
                <a:latin typeface="+mj-lt"/>
                <a:ea typeface="华文楷体" pitchFamily="2" charset="-122"/>
              </a:rPr>
              <a:t>有！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令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β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β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β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1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=γ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，递归方程可写成：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f(1) = </a:t>
            </a:r>
            <a:r>
              <a:rPr lang="en-US" altLang="zh-CN" sz="2800" dirty="0">
                <a:ea typeface="华文楷体" pitchFamily="2" charset="-122"/>
              </a:rPr>
              <a:t>α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ea typeface="华文楷体" pitchFamily="2" charset="-122"/>
              </a:rPr>
              <a:t>f(2n+ j) = 2f(n) + β</a:t>
            </a:r>
            <a:r>
              <a:rPr lang="en-US" altLang="zh-CN" sz="2800" baseline="-25000" dirty="0">
                <a:ea typeface="华文楷体" pitchFamily="2" charset="-122"/>
              </a:rPr>
              <a:t>j</a:t>
            </a:r>
            <a:endParaRPr lang="zh-CN" altLang="en-US" sz="2800" baseline="-25000" dirty="0">
              <a:latin typeface="+mj-lt"/>
              <a:ea typeface="华文楷体" pitchFamily="2" charset="-122"/>
            </a:endParaRPr>
          </a:p>
        </p:txBody>
      </p:sp>
      <p:sp>
        <p:nvSpPr>
          <p:cNvPr id="32772" name="日期占位符 3">
            <a:extLst>
              <a:ext uri="{FF2B5EF4-FFF2-40B4-BE49-F238E27FC236}">
                <a16:creationId xmlns:a16="http://schemas.microsoft.com/office/drawing/2014/main" id="{E8A69D7E-A8FF-4CA9-9F1E-CE5F7B2857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56026-2392-4B80-9010-8C75E9352B67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2773" name="灯片编号占位符 4">
            <a:extLst>
              <a:ext uri="{FF2B5EF4-FFF2-40B4-BE49-F238E27FC236}">
                <a16:creationId xmlns:a16="http://schemas.microsoft.com/office/drawing/2014/main" id="{68B72F9F-2392-4E78-BFBF-EEF48E40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98050E-5A77-4B92-B06B-AA5F790F19C3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AA9481D0-CC1B-45F5-AB37-BAFFD901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55088C97-74D8-4980-8557-493B0B21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CBE6676-F595-4154-A1E7-D6587B5AE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FB1BE99F-0C48-4F81-B78D-42FF2EFD1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>
                <a:ea typeface="华文楷体" pitchFamily="2" charset="-122"/>
              </a:rPr>
              <a:t>按二进制方式展开，</a:t>
            </a:r>
            <a:r>
              <a:rPr lang="zh-CN" altLang="en-US" sz="2800">
                <a:latin typeface="+mj-lt"/>
                <a:ea typeface="华文楷体" pitchFamily="2" charset="-122"/>
              </a:rPr>
              <a:t>此递归方程变成：</a:t>
            </a:r>
            <a:endParaRPr lang="zh-CN" altLang="en-US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f((b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m</a:t>
            </a:r>
            <a:r>
              <a:rPr lang="en-US" altLang="zh-CN" sz="2800">
                <a:latin typeface="+mj-lt"/>
                <a:ea typeface="华文楷体" pitchFamily="2" charset="-122"/>
              </a:rPr>
              <a:t>b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m-1</a:t>
            </a:r>
            <a:r>
              <a:rPr lang="en-US" altLang="zh-CN" sz="2800">
                <a:latin typeface="+mj-lt"/>
                <a:ea typeface="华文楷体" pitchFamily="2" charset="-122"/>
              </a:rPr>
              <a:t>…b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1</a:t>
            </a:r>
            <a:r>
              <a:rPr lang="en-US" altLang="zh-CN" sz="2800">
                <a:latin typeface="+mj-lt"/>
                <a:ea typeface="华文楷体" pitchFamily="2" charset="-122"/>
              </a:rPr>
              <a:t>b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0</a:t>
            </a:r>
            <a:r>
              <a:rPr lang="en-US" altLang="zh-CN" sz="2800">
                <a:latin typeface="+mj-lt"/>
                <a:ea typeface="华文楷体" pitchFamily="2" charset="-122"/>
              </a:rPr>
              <a:t>)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2</a:t>
            </a:r>
            <a:r>
              <a:rPr lang="en-US" altLang="zh-CN" sz="2800">
                <a:latin typeface="+mj-lt"/>
                <a:ea typeface="华文楷体" pitchFamily="2" charset="-122"/>
              </a:rPr>
              <a:t>) = 2f(</a:t>
            </a:r>
            <a:r>
              <a:rPr lang="en-US" altLang="zh-CN" sz="2800">
                <a:ea typeface="华文楷体" pitchFamily="2" charset="-122"/>
              </a:rPr>
              <a:t>(b</a:t>
            </a:r>
            <a:r>
              <a:rPr lang="en-US" altLang="zh-CN" sz="2800" baseline="-25000">
                <a:ea typeface="华文楷体" pitchFamily="2" charset="-122"/>
              </a:rPr>
              <a:t>m</a:t>
            </a:r>
            <a:r>
              <a:rPr lang="en-US" altLang="zh-CN" sz="2800">
                <a:ea typeface="华文楷体" pitchFamily="2" charset="-122"/>
              </a:rPr>
              <a:t>b</a:t>
            </a:r>
            <a:r>
              <a:rPr lang="en-US" altLang="zh-CN" sz="2800" baseline="-25000">
                <a:ea typeface="华文楷体" pitchFamily="2" charset="-122"/>
              </a:rPr>
              <a:t>m-1</a:t>
            </a:r>
            <a:r>
              <a:rPr lang="en-US" altLang="zh-CN" sz="2800">
                <a:ea typeface="华文楷体" pitchFamily="2" charset="-122"/>
              </a:rPr>
              <a:t>…b</a:t>
            </a:r>
            <a:r>
              <a:rPr lang="en-US" altLang="zh-CN" sz="2800" baseline="-25000">
                <a:ea typeface="华文楷体" pitchFamily="2" charset="-122"/>
              </a:rPr>
              <a:t>1</a:t>
            </a:r>
            <a:r>
              <a:rPr lang="en-US" altLang="zh-CN" sz="2800">
                <a:ea typeface="华文楷体" pitchFamily="2" charset="-122"/>
              </a:rPr>
              <a:t>)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r>
              <a:rPr lang="en-US" altLang="zh-CN" sz="2800">
                <a:latin typeface="+mj-lt"/>
                <a:ea typeface="华文楷体" pitchFamily="2" charset="-122"/>
              </a:rPr>
              <a:t>) + </a:t>
            </a:r>
            <a:r>
              <a:rPr lang="en-US" altLang="zh-CN" sz="2800">
                <a:ea typeface="华文楷体" pitchFamily="2" charset="-122"/>
              </a:rPr>
              <a:t>β</a:t>
            </a:r>
            <a:r>
              <a:rPr lang="en-US" altLang="zh-CN" sz="2800" baseline="-25000">
                <a:ea typeface="华文楷体" pitchFamily="2" charset="-122"/>
              </a:rPr>
              <a:t>b0</a:t>
            </a:r>
            <a:endParaRPr lang="zh-CN" altLang="en-US" sz="2800" baseline="-250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= 4</a:t>
            </a:r>
            <a:r>
              <a:rPr lang="en-US" altLang="zh-CN" sz="2800">
                <a:ea typeface="华文楷体" pitchFamily="2" charset="-122"/>
              </a:rPr>
              <a:t>f((b</a:t>
            </a:r>
            <a:r>
              <a:rPr lang="en-US" altLang="zh-CN" sz="2800" baseline="-25000">
                <a:ea typeface="华文楷体" pitchFamily="2" charset="-122"/>
              </a:rPr>
              <a:t>m</a:t>
            </a:r>
            <a:r>
              <a:rPr lang="en-US" altLang="zh-CN" sz="2800">
                <a:ea typeface="华文楷体" pitchFamily="2" charset="-122"/>
              </a:rPr>
              <a:t>b</a:t>
            </a:r>
            <a:r>
              <a:rPr lang="en-US" altLang="zh-CN" sz="2800" baseline="-25000">
                <a:ea typeface="华文楷体" pitchFamily="2" charset="-122"/>
              </a:rPr>
              <a:t>m-1</a:t>
            </a:r>
            <a:r>
              <a:rPr lang="en-US" altLang="zh-CN" sz="2800">
                <a:ea typeface="华文楷体" pitchFamily="2" charset="-122"/>
              </a:rPr>
              <a:t>…b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r>
              <a:rPr lang="en-US" altLang="zh-CN" sz="2800">
                <a:ea typeface="华文楷体" pitchFamily="2" charset="-122"/>
              </a:rPr>
              <a:t>)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r>
              <a:rPr lang="en-US" altLang="zh-CN" sz="2800">
                <a:ea typeface="华文楷体" pitchFamily="2" charset="-122"/>
              </a:rPr>
              <a:t>) + 2β</a:t>
            </a:r>
            <a:r>
              <a:rPr lang="en-US" altLang="zh-CN" sz="2800" baseline="-25000">
                <a:ea typeface="华文楷体" pitchFamily="2" charset="-122"/>
              </a:rPr>
              <a:t>b1</a:t>
            </a:r>
            <a:r>
              <a:rPr lang="zh-CN" altLang="en-US" sz="2800">
                <a:ea typeface="华文楷体" pitchFamily="2" charset="-122"/>
              </a:rPr>
              <a:t> </a:t>
            </a:r>
            <a:r>
              <a:rPr lang="en-US" altLang="zh-CN" sz="2800">
                <a:ea typeface="华文楷体" pitchFamily="2" charset="-122"/>
              </a:rPr>
              <a:t>+ β</a:t>
            </a:r>
            <a:r>
              <a:rPr lang="en-US" altLang="zh-CN" sz="2800" baseline="-25000">
                <a:ea typeface="华文楷体" pitchFamily="2" charset="-122"/>
              </a:rPr>
              <a:t>b0</a:t>
            </a:r>
            <a:endParaRPr lang="zh-CN" altLang="en-US" sz="2800"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……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ea typeface="华文楷体" pitchFamily="2" charset="-122"/>
              </a:rPr>
              <a:t>= 2</a:t>
            </a:r>
            <a:r>
              <a:rPr lang="en-US" altLang="zh-CN" sz="2800" baseline="30000">
                <a:ea typeface="华文楷体" pitchFamily="2" charset="-122"/>
              </a:rPr>
              <a:t>m </a:t>
            </a:r>
            <a:r>
              <a:rPr lang="en-US" altLang="zh-CN" sz="2800">
                <a:ea typeface="华文楷体" pitchFamily="2" charset="-122"/>
              </a:rPr>
              <a:t>f((b</a:t>
            </a:r>
            <a:r>
              <a:rPr lang="en-US" altLang="zh-CN" sz="2800" baseline="-25000">
                <a:ea typeface="华文楷体" pitchFamily="2" charset="-122"/>
              </a:rPr>
              <a:t>m</a:t>
            </a:r>
            <a:r>
              <a:rPr lang="en-US" altLang="zh-CN" sz="2800">
                <a:ea typeface="华文楷体" pitchFamily="2" charset="-122"/>
              </a:rPr>
              <a:t>)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r>
              <a:rPr lang="en-US" altLang="zh-CN" sz="2800">
                <a:ea typeface="华文楷体" pitchFamily="2" charset="-122"/>
              </a:rPr>
              <a:t>) + 2</a:t>
            </a:r>
            <a:r>
              <a:rPr lang="en-US" altLang="zh-CN" sz="2800" baseline="30000">
                <a:ea typeface="华文楷体" pitchFamily="2" charset="-122"/>
              </a:rPr>
              <a:t>m-1</a:t>
            </a:r>
            <a:r>
              <a:rPr lang="en-US" altLang="zh-CN" sz="2800">
                <a:ea typeface="华文楷体" pitchFamily="2" charset="-122"/>
              </a:rPr>
              <a:t>β</a:t>
            </a:r>
            <a:r>
              <a:rPr lang="en-US" altLang="zh-CN" sz="2800" baseline="-25000">
                <a:ea typeface="华文楷体" pitchFamily="2" charset="-122"/>
              </a:rPr>
              <a:t>bm-1</a:t>
            </a:r>
            <a:r>
              <a:rPr lang="en-US" altLang="zh-CN" sz="2800">
                <a:ea typeface="华文楷体" pitchFamily="2" charset="-122"/>
              </a:rPr>
              <a:t>+ … +2β</a:t>
            </a:r>
            <a:r>
              <a:rPr lang="en-US" altLang="zh-CN" sz="2800" baseline="-25000">
                <a:ea typeface="华文楷体" pitchFamily="2" charset="-122"/>
              </a:rPr>
              <a:t>b1</a:t>
            </a:r>
            <a:r>
              <a:rPr lang="zh-CN" altLang="en-US" sz="2800">
                <a:ea typeface="华文楷体" pitchFamily="2" charset="-122"/>
              </a:rPr>
              <a:t> </a:t>
            </a:r>
            <a:r>
              <a:rPr lang="en-US" altLang="zh-CN" sz="2800">
                <a:ea typeface="华文楷体" pitchFamily="2" charset="-122"/>
              </a:rPr>
              <a:t>+ β</a:t>
            </a:r>
            <a:r>
              <a:rPr lang="en-US" altLang="zh-CN" sz="2800" baseline="-25000">
                <a:ea typeface="华文楷体" pitchFamily="2" charset="-122"/>
              </a:rPr>
              <a:t>b0</a:t>
            </a:r>
            <a:endParaRPr lang="zh-CN" altLang="en-US" sz="2800"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ea typeface="华文楷体" pitchFamily="2" charset="-122"/>
              </a:rPr>
              <a:t>= 2</a:t>
            </a:r>
            <a:r>
              <a:rPr lang="en-US" altLang="zh-CN" sz="2800" baseline="30000">
                <a:ea typeface="华文楷体" pitchFamily="2" charset="-122"/>
              </a:rPr>
              <a:t>m </a:t>
            </a:r>
            <a:r>
              <a:rPr lang="en-US" altLang="zh-CN" sz="2800">
                <a:ea typeface="华文楷体" pitchFamily="2" charset="-122"/>
              </a:rPr>
              <a:t>α + 2</a:t>
            </a:r>
            <a:r>
              <a:rPr lang="en-US" altLang="zh-CN" sz="2800" baseline="30000">
                <a:ea typeface="华文楷体" pitchFamily="2" charset="-122"/>
              </a:rPr>
              <a:t>m-1</a:t>
            </a:r>
            <a:r>
              <a:rPr lang="en-US" altLang="zh-CN" sz="2800">
                <a:ea typeface="华文楷体" pitchFamily="2" charset="-122"/>
              </a:rPr>
              <a:t>β</a:t>
            </a:r>
            <a:r>
              <a:rPr lang="en-US" altLang="zh-CN" sz="2800" baseline="-25000">
                <a:ea typeface="华文楷体" pitchFamily="2" charset="-122"/>
              </a:rPr>
              <a:t>bm-1</a:t>
            </a:r>
            <a:r>
              <a:rPr lang="en-US" altLang="zh-CN" sz="2800">
                <a:ea typeface="华文楷体" pitchFamily="2" charset="-122"/>
              </a:rPr>
              <a:t>+ … +2β</a:t>
            </a:r>
            <a:r>
              <a:rPr lang="en-US" altLang="zh-CN" sz="2800" baseline="-25000">
                <a:ea typeface="华文楷体" pitchFamily="2" charset="-122"/>
              </a:rPr>
              <a:t>b1</a:t>
            </a:r>
            <a:r>
              <a:rPr lang="zh-CN" altLang="en-US" sz="2800">
                <a:ea typeface="华文楷体" pitchFamily="2" charset="-122"/>
              </a:rPr>
              <a:t> </a:t>
            </a:r>
            <a:r>
              <a:rPr lang="en-US" altLang="zh-CN" sz="2800">
                <a:ea typeface="华文楷体" pitchFamily="2" charset="-122"/>
              </a:rPr>
              <a:t>+ β</a:t>
            </a:r>
            <a:r>
              <a:rPr lang="en-US" altLang="zh-CN" sz="2800" baseline="-25000">
                <a:ea typeface="华文楷体" pitchFamily="2" charset="-122"/>
              </a:rPr>
              <a:t>b0</a:t>
            </a:r>
            <a:endParaRPr lang="zh-CN" altLang="en-US" sz="280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接下来，放松二进制表示的限制，在每个位上允许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使用</a:t>
            </a:r>
            <a:r>
              <a:rPr lang="zh-CN" altLang="en-US" sz="2800">
                <a:latin typeface="+mj-lt"/>
                <a:ea typeface="华文楷体" pitchFamily="2" charset="-122"/>
              </a:rPr>
              <a:t>任意数字，那么上面的结果可以表示成：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>
                <a:ea typeface="华文楷体" pitchFamily="2" charset="-122"/>
              </a:rPr>
              <a:t>f((b</a:t>
            </a:r>
            <a:r>
              <a:rPr lang="en-US" altLang="zh-CN" sz="2800" baseline="-25000">
                <a:ea typeface="华文楷体" pitchFamily="2" charset="-122"/>
              </a:rPr>
              <a:t>m</a:t>
            </a:r>
            <a:r>
              <a:rPr lang="en-US" altLang="zh-CN" sz="2800">
                <a:ea typeface="华文楷体" pitchFamily="2" charset="-122"/>
              </a:rPr>
              <a:t>b</a:t>
            </a:r>
            <a:r>
              <a:rPr lang="en-US" altLang="zh-CN" sz="2800" baseline="-25000">
                <a:ea typeface="华文楷体" pitchFamily="2" charset="-122"/>
              </a:rPr>
              <a:t>m-1</a:t>
            </a:r>
            <a:r>
              <a:rPr lang="en-US" altLang="zh-CN" sz="2800">
                <a:ea typeface="华文楷体" pitchFamily="2" charset="-122"/>
              </a:rPr>
              <a:t>…b</a:t>
            </a:r>
            <a:r>
              <a:rPr lang="en-US" altLang="zh-CN" sz="2800" baseline="-25000">
                <a:ea typeface="华文楷体" pitchFamily="2" charset="-122"/>
              </a:rPr>
              <a:t>1</a:t>
            </a:r>
            <a:r>
              <a:rPr lang="en-US" altLang="zh-CN" sz="2800">
                <a:ea typeface="华文楷体" pitchFamily="2" charset="-122"/>
              </a:rPr>
              <a:t>b</a:t>
            </a:r>
            <a:r>
              <a:rPr lang="en-US" altLang="zh-CN" sz="2800" baseline="-25000">
                <a:ea typeface="华文楷体" pitchFamily="2" charset="-122"/>
              </a:rPr>
              <a:t>0</a:t>
            </a:r>
            <a:r>
              <a:rPr lang="en-US" altLang="zh-CN" sz="2800">
                <a:ea typeface="华文楷体" pitchFamily="2" charset="-122"/>
              </a:rPr>
              <a:t>)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r>
              <a:rPr lang="en-US" altLang="zh-CN" sz="2800">
                <a:ea typeface="华文楷体" pitchFamily="2" charset="-122"/>
              </a:rPr>
              <a:t>) = (αβ</a:t>
            </a:r>
            <a:r>
              <a:rPr lang="en-US" altLang="zh-CN" sz="2800" baseline="-25000">
                <a:ea typeface="华文楷体" pitchFamily="2" charset="-122"/>
              </a:rPr>
              <a:t>bm-1</a:t>
            </a:r>
            <a:r>
              <a:rPr lang="en-US" altLang="zh-CN" sz="2800">
                <a:ea typeface="华文楷体" pitchFamily="2" charset="-122"/>
              </a:rPr>
              <a:t>β</a:t>
            </a:r>
            <a:r>
              <a:rPr lang="en-US" altLang="zh-CN" sz="2800" baseline="-25000">
                <a:ea typeface="华文楷体" pitchFamily="2" charset="-122"/>
              </a:rPr>
              <a:t>bm-2</a:t>
            </a:r>
            <a:r>
              <a:rPr lang="en-US" altLang="zh-CN" sz="2800">
                <a:ea typeface="华文楷体" pitchFamily="2" charset="-122"/>
              </a:rPr>
              <a:t> …… β</a:t>
            </a:r>
            <a:r>
              <a:rPr lang="en-US" altLang="zh-CN" sz="2800" baseline="-25000">
                <a:ea typeface="华文楷体" pitchFamily="2" charset="-122"/>
              </a:rPr>
              <a:t>b1</a:t>
            </a:r>
            <a:r>
              <a:rPr lang="en-US" altLang="zh-CN" sz="2800">
                <a:ea typeface="华文楷体" pitchFamily="2" charset="-122"/>
              </a:rPr>
              <a:t>β</a:t>
            </a:r>
            <a:r>
              <a:rPr lang="en-US" altLang="zh-CN" sz="2800" baseline="-25000">
                <a:ea typeface="华文楷体" pitchFamily="2" charset="-122"/>
              </a:rPr>
              <a:t>b0</a:t>
            </a:r>
            <a:r>
              <a:rPr lang="en-US" altLang="zh-CN" sz="2800">
                <a:ea typeface="华文楷体" pitchFamily="2" charset="-122"/>
              </a:rPr>
              <a:t>)</a:t>
            </a:r>
            <a:r>
              <a:rPr lang="en-US" altLang="zh-CN" sz="2800" baseline="-25000">
                <a:ea typeface="华文楷体" pitchFamily="2" charset="-122"/>
              </a:rPr>
              <a:t>2</a:t>
            </a:r>
            <a:endParaRPr lang="zh-CN" altLang="en-US" sz="2800" baseline="-25000" dirty="0">
              <a:latin typeface="+mj-lt"/>
              <a:ea typeface="华文楷体" pitchFamily="2" charset="-122"/>
            </a:endParaRPr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C63ADED6-FAD2-4819-9811-F0F3F56AC2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FC1B8F-DADE-47DF-8916-6C1E882B7A18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3797" name="灯片编号占位符 4">
            <a:extLst>
              <a:ext uri="{FF2B5EF4-FFF2-40B4-BE49-F238E27FC236}">
                <a16:creationId xmlns:a16="http://schemas.microsoft.com/office/drawing/2014/main" id="{40B08B04-2E49-4B3F-97C1-54188ED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D031A9-D060-4255-93B8-7F30DC42C84F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C4D5F88D-C3DC-490C-BA59-49589463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BB6FC475-5A4C-4972-A0DF-72DB8026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310DC9-BDFE-433A-ABDD-9B8816DE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544E4C40-C6C7-4765-80D4-5ACFBBD00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进一步地进行一般化递归方程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f(j) = </a:t>
            </a:r>
            <a:r>
              <a:rPr lang="en-US" altLang="zh-CN" sz="2800" dirty="0">
                <a:ea typeface="华文楷体" pitchFamily="2" charset="-122"/>
              </a:rPr>
              <a:t>α</a:t>
            </a:r>
            <a:r>
              <a:rPr lang="en-US" altLang="zh-CN" sz="2800" baseline="-25000" dirty="0">
                <a:ea typeface="华文楷体" pitchFamily="2" charset="-122"/>
              </a:rPr>
              <a:t>j</a:t>
            </a:r>
            <a:r>
              <a:rPr lang="zh-CN" altLang="en-US" sz="2800" dirty="0">
                <a:ea typeface="华文楷体" pitchFamily="2" charset="-122"/>
              </a:rPr>
              <a:t> （</a:t>
            </a:r>
            <a:r>
              <a:rPr lang="en-US" altLang="zh-CN" sz="2800" dirty="0">
                <a:ea typeface="华文楷体" pitchFamily="2" charset="-122"/>
              </a:rPr>
              <a:t>j =1……d-1</a:t>
            </a:r>
            <a:r>
              <a:rPr lang="zh-CN" altLang="en-US" sz="2800" dirty="0">
                <a:ea typeface="华文楷体" pitchFamily="2" charset="-122"/>
              </a:rPr>
              <a:t>）</a:t>
            </a:r>
            <a:endParaRPr lang="en-US" altLang="zh-CN" sz="2800" dirty="0"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ea typeface="华文楷体" pitchFamily="2" charset="-122"/>
              </a:rPr>
              <a:t>f(</a:t>
            </a:r>
            <a:r>
              <a:rPr lang="en-US" altLang="zh-CN" sz="2800" dirty="0" err="1">
                <a:ea typeface="华文楷体" pitchFamily="2" charset="-122"/>
              </a:rPr>
              <a:t>dn</a:t>
            </a:r>
            <a:r>
              <a:rPr lang="en-US" altLang="zh-CN" sz="2800" dirty="0">
                <a:ea typeface="华文楷体" pitchFamily="2" charset="-122"/>
              </a:rPr>
              <a:t> + j) = </a:t>
            </a:r>
            <a:r>
              <a:rPr lang="en-US" altLang="zh-CN" sz="2800" dirty="0" err="1">
                <a:ea typeface="华文楷体" pitchFamily="2" charset="-122"/>
              </a:rPr>
              <a:t>cf</a:t>
            </a:r>
            <a:r>
              <a:rPr lang="en-US" altLang="zh-CN" sz="2800" dirty="0">
                <a:ea typeface="华文楷体" pitchFamily="2" charset="-122"/>
              </a:rPr>
              <a:t>(n) + β</a:t>
            </a:r>
            <a:r>
              <a:rPr lang="en-US" altLang="zh-CN" sz="2800" baseline="-25000" dirty="0">
                <a:ea typeface="华文楷体" pitchFamily="2" charset="-122"/>
              </a:rPr>
              <a:t>j 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（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 =0……d-1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）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这个递归方程的形式与前面基本相同，但是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是以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d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进制的数开始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，而且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产生的值采用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进制来表示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也就是说，它的自变量和函数值采用不同的基数来表示：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f((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m-1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…b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)</a:t>
            </a:r>
            <a:r>
              <a:rPr lang="en-US" altLang="zh-CN" baseline="-25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) 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= (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α</a:t>
            </a:r>
            <a:r>
              <a:rPr lang="en-US" altLang="zh-CN" baseline="-25000" dirty="0" err="1">
                <a:solidFill>
                  <a:srgbClr val="FF0000"/>
                </a:solidFill>
                <a:ea typeface="华文楷体" pitchFamily="2" charset="-122"/>
              </a:rPr>
              <a:t>bm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β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bm-1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β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bm-2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 …… β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b1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β</a:t>
            </a:r>
            <a:r>
              <a:rPr lang="en-US" altLang="zh-CN" baseline="-25000" dirty="0">
                <a:solidFill>
                  <a:srgbClr val="FF0000"/>
                </a:solidFill>
                <a:ea typeface="华文楷体" pitchFamily="2" charset="-122"/>
              </a:rPr>
              <a:t>b0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)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c</a:t>
            </a:r>
            <a:endParaRPr lang="zh-CN" altLang="en-US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35844" name="日期占位符 3">
            <a:extLst>
              <a:ext uri="{FF2B5EF4-FFF2-40B4-BE49-F238E27FC236}">
                <a16:creationId xmlns:a16="http://schemas.microsoft.com/office/drawing/2014/main" id="{8E849F10-0624-41D6-8077-B5DB7ECA2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EAD52B-44F0-42E1-9CE6-4CEAE071A1C2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5845" name="灯片编号占位符 4">
            <a:extLst>
              <a:ext uri="{FF2B5EF4-FFF2-40B4-BE49-F238E27FC236}">
                <a16:creationId xmlns:a16="http://schemas.microsoft.com/office/drawing/2014/main" id="{AAD75C1F-A6D8-4BBC-98D3-138BA6A8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CD1DFE-463A-43B0-80C8-87AECBA6F09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5E32D15E-AA72-44AF-809F-247F3303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ECFFF5B-CD2F-4AAC-849D-50BFD511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C3F9E20C-F678-4A2C-938B-6B91E96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4543267-A278-4C41-AFDE-80AAF74F0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问题的推广</a:t>
            </a:r>
          </a:p>
        </p:txBody>
      </p:sp>
      <p:sp>
        <p:nvSpPr>
          <p:cNvPr id="36872" name="Rectangle 3">
            <a:extLst>
              <a:ext uri="{FF2B5EF4-FFF2-40B4-BE49-F238E27FC236}">
                <a16:creationId xmlns:a16="http://schemas.microsoft.com/office/drawing/2014/main" id="{CCC3B81E-5B91-4C4C-B28F-78F3E094F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例如，对于下面的递归方程，我们计算</a:t>
            </a:r>
            <a:r>
              <a:rPr lang="en-US" altLang="zh-CN" sz="2400">
                <a:ea typeface="华文楷体" pitchFamily="2" charset="-122"/>
              </a:rPr>
              <a:t>f(19)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f(1) = 34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f(2) = 5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f(3n) = 10f(n) + 76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ea typeface="华文楷体" pitchFamily="2" charset="-122"/>
              </a:rPr>
              <a:t>f(3n + 1) = 10f(n) - 2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ea typeface="华文楷体" pitchFamily="2" charset="-122"/>
              </a:rPr>
              <a:t>f(3n + 2) = 10f(n) + 8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也就是说</a:t>
            </a:r>
            <a:r>
              <a:rPr lang="en-US" altLang="zh-CN" sz="2400">
                <a:latin typeface="+mj-lt"/>
                <a:ea typeface="华文楷体" pitchFamily="2" charset="-122"/>
              </a:rPr>
              <a:t>d = 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c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= 10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。因为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19 </a:t>
            </a:r>
            <a:r>
              <a:rPr lang="en-US" altLang="zh-CN" sz="2400">
                <a:latin typeface="+mj-lt"/>
                <a:ea typeface="华文楷体" pitchFamily="2" charset="-122"/>
              </a:rPr>
              <a:t>= (201)</a:t>
            </a:r>
            <a:r>
              <a:rPr lang="en-US" altLang="zh-CN" sz="2400" baseline="-25000">
                <a:latin typeface="+mj-lt"/>
                <a:ea typeface="华文楷体" pitchFamily="2" charset="-122"/>
              </a:rPr>
              <a:t>3</a:t>
            </a:r>
            <a:r>
              <a:rPr lang="zh-CN" altLang="en-US" sz="2400">
                <a:latin typeface="+mj-lt"/>
                <a:ea typeface="华文楷体" pitchFamily="2" charset="-122"/>
              </a:rPr>
              <a:t>，为了使用变化基数的方法，我们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逐位进行从基数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到基数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10</a:t>
            </a:r>
            <a:r>
              <a:rPr lang="zh-CN" altLang="en-US" sz="2400">
                <a:latin typeface="+mj-lt"/>
                <a:ea typeface="华文楷体" pitchFamily="2" charset="-122"/>
              </a:rPr>
              <a:t>的转换：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第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位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变成</a:t>
            </a:r>
            <a:r>
              <a:rPr lang="en-US" altLang="zh-CN" sz="2400">
                <a:latin typeface="+mj-lt"/>
                <a:ea typeface="华文楷体" pitchFamily="2" charset="-122"/>
              </a:rPr>
              <a:t>5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分别变成了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76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–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，因此结果为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>
                <a:latin typeface="+mj-lt"/>
                <a:ea typeface="华文楷体" pitchFamily="2" charset="-122"/>
              </a:rPr>
              <a:t>f(19) = f((201)</a:t>
            </a:r>
            <a:r>
              <a:rPr lang="en-US" altLang="zh-CN" sz="2400" baseline="-25000">
                <a:latin typeface="+mj-lt"/>
                <a:ea typeface="华文楷体" pitchFamily="2" charset="-122"/>
              </a:rPr>
              <a:t>3</a:t>
            </a:r>
            <a:r>
              <a:rPr lang="en-US" altLang="zh-CN" sz="2400">
                <a:latin typeface="+mj-lt"/>
                <a:ea typeface="华文楷体" pitchFamily="2" charset="-122"/>
              </a:rPr>
              <a:t>) = (5.76.-2)</a:t>
            </a:r>
            <a:r>
              <a:rPr lang="en-US" altLang="zh-CN" sz="2400" baseline="-25000">
                <a:latin typeface="+mj-lt"/>
                <a:ea typeface="华文楷体" pitchFamily="2" charset="-122"/>
              </a:rPr>
              <a:t>10</a:t>
            </a:r>
            <a:r>
              <a:rPr lang="en-US" altLang="zh-CN" sz="2400">
                <a:latin typeface="+mj-lt"/>
                <a:ea typeface="华文楷体" pitchFamily="2" charset="-122"/>
              </a:rPr>
              <a:t> = 1258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36869" name="日期占位符 3">
            <a:extLst>
              <a:ext uri="{FF2B5EF4-FFF2-40B4-BE49-F238E27FC236}">
                <a16:creationId xmlns:a16="http://schemas.microsoft.com/office/drawing/2014/main" id="{1C4E554B-29F4-4FB0-B675-89D49502CE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7F2E42-96CF-454B-8C79-1C4C166BB2B9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36870" name="灯片编号占位符 4">
            <a:extLst>
              <a:ext uri="{FF2B5EF4-FFF2-40B4-BE49-F238E27FC236}">
                <a16:creationId xmlns:a16="http://schemas.microsoft.com/office/drawing/2014/main" id="{27F15AD5-3775-43F8-8BE2-02A7878F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0A78A1-58DC-4900-A9DF-CB308284144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F72E11A4-C3D3-41D6-82AC-138127F6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0DEDEEA2-349F-4BA4-A8F0-9191104A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1614EED5-B041-4379-8E10-839FFD6C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688DC01B-C26C-4C31-BAE7-06F01D88B04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20938"/>
            <a:ext cx="504825" cy="3600450"/>
            <a:chOff x="4572000" y="2420888"/>
            <a:chExt cx="504056" cy="3600400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4577834-197E-4070-AF64-D4C972F4CAEB}"/>
                </a:ext>
              </a:extLst>
            </p:cNvPr>
            <p:cNvSpPr/>
            <p:nvPr/>
          </p:nvSpPr>
          <p:spPr>
            <a:xfrm>
              <a:off x="4787571" y="2420888"/>
              <a:ext cx="288485" cy="50481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FEF39A-4F55-485A-AE56-B8B3D6A12B19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716243" y="2925706"/>
              <a:ext cx="215571" cy="25907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11C7EAAB-359C-42A0-9DEA-DEC0C17A4C8C}"/>
                </a:ext>
              </a:extLst>
            </p:cNvPr>
            <p:cNvSpPr/>
            <p:nvPr/>
          </p:nvSpPr>
          <p:spPr>
            <a:xfrm>
              <a:off x="4572000" y="5516470"/>
              <a:ext cx="288485" cy="50481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F3C1CC13-95E2-4ED4-8B15-8536BCF3A644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865187" cy="3168650"/>
            <a:chOff x="4860032" y="2852936"/>
            <a:chExt cx="864096" cy="3168352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E0F9E6B6-9A95-446C-8547-351D2A2D834B}"/>
                </a:ext>
              </a:extLst>
            </p:cNvPr>
            <p:cNvSpPr/>
            <p:nvPr/>
          </p:nvSpPr>
          <p:spPr>
            <a:xfrm>
              <a:off x="5292872" y="2852936"/>
              <a:ext cx="431256" cy="50477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522CAC2-AD3E-4D64-B050-D7E73D67E068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flipH="1">
              <a:off x="5075660" y="3357714"/>
              <a:ext cx="432840" cy="21587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ECC1418-EFD1-4020-825C-52263A455D7E}"/>
                </a:ext>
              </a:extLst>
            </p:cNvPr>
            <p:cNvSpPr/>
            <p:nvPr/>
          </p:nvSpPr>
          <p:spPr>
            <a:xfrm>
              <a:off x="4860032" y="5516510"/>
              <a:ext cx="432840" cy="504778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4">
            <a:extLst>
              <a:ext uri="{FF2B5EF4-FFF2-40B4-BE49-F238E27FC236}">
                <a16:creationId xmlns:a16="http://schemas.microsoft.com/office/drawing/2014/main" id="{56924876-599E-48A1-89CE-5289AFC07DC2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357563"/>
            <a:ext cx="647700" cy="2663825"/>
            <a:chOff x="5220072" y="3356992"/>
            <a:chExt cx="648072" cy="26642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C3776E0E-3D47-43E5-BB62-61C0A90FBE6B}"/>
                </a:ext>
              </a:extLst>
            </p:cNvPr>
            <p:cNvSpPr/>
            <p:nvPr/>
          </p:nvSpPr>
          <p:spPr>
            <a:xfrm>
              <a:off x="5436096" y="3356992"/>
              <a:ext cx="432048" cy="50332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560A52E6-4F29-4EDD-91AA-5635EFCDF912}"/>
                </a:ext>
              </a:extLst>
            </p:cNvPr>
            <p:cNvSpPr/>
            <p:nvPr/>
          </p:nvSpPr>
          <p:spPr>
            <a:xfrm>
              <a:off x="5220072" y="5517961"/>
              <a:ext cx="432048" cy="50332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4CEB4F7-EC45-4E5A-B337-B71D7CC50AA9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5436096" y="3860318"/>
              <a:ext cx="216024" cy="16576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ACA1FD-A2FF-4D14-BABA-7BCE53459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1.3 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ED13BFD-434C-43F6-A7E1-438B29E57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最后的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例子是一个古老问题的变型，它是以公元一世纪著名历史学家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Flavius Josephs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命名</a:t>
            </a:r>
            <a:r>
              <a:rPr lang="zh-CN" altLang="en-US" sz="2800">
                <a:latin typeface="+mj-lt"/>
                <a:ea typeface="华文楷体" pitchFamily="2" charset="-122"/>
              </a:rPr>
              <a:t>的。传说是</a:t>
            </a:r>
            <a:r>
              <a:rPr lang="en-US" altLang="zh-CN" sz="280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</a:t>
            </a:r>
            <a:r>
              <a:rPr lang="zh-CN" altLang="en-US" sz="2800">
                <a:latin typeface="+mj-lt"/>
                <a:ea typeface="华文楷体" pitchFamily="2" charset="-122"/>
              </a:rPr>
              <a:t>数学才干让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他逃过</a:t>
            </a:r>
            <a:r>
              <a:rPr lang="zh-CN" altLang="en-US" sz="2800">
                <a:latin typeface="+mj-lt"/>
                <a:ea typeface="华文楷体" pitchFamily="2" charset="-122"/>
              </a:rPr>
              <a:t>一劫。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在犹太人和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罗马人战争</a:t>
            </a:r>
            <a:r>
              <a:rPr lang="zh-CN" altLang="en-US" sz="2800">
                <a:latin typeface="+mj-lt"/>
                <a:ea typeface="华文楷体" pitchFamily="2" charset="-122"/>
              </a:rPr>
              <a:t>期间，</a:t>
            </a:r>
            <a:r>
              <a:rPr lang="en-US" altLang="zh-CN" sz="2800">
                <a:ea typeface="华文楷体" pitchFamily="2" charset="-122"/>
              </a:rPr>
              <a:t>Josephs</a:t>
            </a:r>
            <a:r>
              <a:rPr lang="zh-CN" altLang="en-US" sz="2800">
                <a:ea typeface="华文楷体" pitchFamily="2" charset="-122"/>
              </a:rPr>
              <a:t>等</a:t>
            </a:r>
            <a:r>
              <a:rPr lang="en-US" altLang="zh-CN" sz="2800">
                <a:latin typeface="+mj-lt"/>
                <a:ea typeface="华文楷体" pitchFamily="2" charset="-122"/>
              </a:rPr>
              <a:t>41</a:t>
            </a:r>
            <a:r>
              <a:rPr lang="zh-CN" altLang="en-US" sz="2800">
                <a:latin typeface="+mj-lt"/>
                <a:ea typeface="华文楷体" pitchFamily="2" charset="-122"/>
              </a:rPr>
              <a:t>个犹太反抗者陷入包围。他们宁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死不做</a:t>
            </a:r>
            <a:r>
              <a:rPr lang="zh-CN" altLang="en-US" sz="2800">
                <a:latin typeface="+mj-lt"/>
                <a:ea typeface="华文楷体" pitchFamily="2" charset="-122"/>
              </a:rPr>
              <a:t>俘虏，决定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围成一个</a:t>
            </a:r>
            <a:r>
              <a:rPr lang="zh-CN" altLang="en-US" sz="2800">
                <a:latin typeface="+mj-lt"/>
                <a:ea typeface="华文楷体" pitchFamily="2" charset="-122"/>
              </a:rPr>
              <a:t>圆圈，每次由剩下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的人中的</a:t>
            </a:r>
            <a:r>
              <a:rPr lang="zh-CN" altLang="en-US" sz="2800">
                <a:latin typeface="+mj-lt"/>
                <a:ea typeface="华文楷体" pitchFamily="2" charset="-122"/>
              </a:rPr>
              <a:t>第三个自杀，直到所有人都死去为止。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Josephus</a:t>
            </a:r>
            <a:r>
              <a:rPr lang="zh-CN" altLang="en-US" sz="2800">
                <a:latin typeface="+mj-lt"/>
                <a:ea typeface="华文楷体" pitchFamily="2" charset="-122"/>
              </a:rPr>
              <a:t>和他的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个朋友认为，自杀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是</a:t>
            </a:r>
            <a:r>
              <a:rPr lang="zh-CN" altLang="en-US" sz="2800">
                <a:latin typeface="+mj-lt"/>
                <a:ea typeface="华文楷体" pitchFamily="2" charset="-122"/>
              </a:rPr>
              <a:t>愚蠢的。因此他很快地算出死亡之圈中他俩应该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站</a:t>
            </a:r>
            <a:r>
              <a:rPr lang="zh-CN" altLang="en-US" sz="2800">
                <a:latin typeface="+mj-lt"/>
                <a:ea typeface="华文楷体" pitchFamily="2" charset="-122"/>
              </a:rPr>
              <a:t>的位置（当然，是</a:t>
            </a:r>
            <a:r>
              <a:rPr lang="zh-CN" altLang="en-US" sz="2800">
                <a:ea typeface="华文楷体" pitchFamily="2" charset="-122"/>
              </a:rPr>
              <a:t>两个</a:t>
            </a:r>
            <a:r>
              <a:rPr lang="zh-CN" altLang="en-US" sz="2800">
                <a:latin typeface="+mj-lt"/>
                <a:ea typeface="华文楷体" pitchFamily="2" charset="-122"/>
              </a:rPr>
              <a:t>应该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最后</a:t>
            </a:r>
            <a:r>
              <a:rPr lang="zh-CN" altLang="en-US" sz="2800">
                <a:ea typeface="华文楷体" pitchFamily="2" charset="-122"/>
              </a:rPr>
              <a:t>自杀的</a:t>
            </a:r>
            <a:r>
              <a:rPr lang="zh-CN" altLang="en-US" sz="2800">
                <a:latin typeface="+mj-lt"/>
                <a:ea typeface="华文楷体" pitchFamily="2" charset="-122"/>
              </a:rPr>
              <a:t>位置，没有人监督他们是否自杀，所以</a:t>
            </a:r>
            <a:r>
              <a:rPr lang="en-US" altLang="zh-CN" sz="2800">
                <a:ea typeface="华文楷体" pitchFamily="2" charset="-122"/>
              </a:rPr>
              <a:t>……</a:t>
            </a:r>
            <a:r>
              <a:rPr lang="zh-CN" altLang="en-US" sz="2800">
                <a:latin typeface="+mj-lt"/>
                <a:ea typeface="华文楷体" pitchFamily="2" charset="-122"/>
              </a:rPr>
              <a:t>）</a:t>
            </a: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15DF20BB-6D71-45F4-8B34-B14F66C01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E7DC4F-AC82-4A50-B624-1FA77E5B4AAE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4934617D-F9D4-41A3-839B-D8B6745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BE90A9-5098-4A69-834C-D61AAE5B5AC1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785687B-32A6-4582-B523-03AB9F56C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ea typeface="华文楷体" panose="02010600040101010101" pitchFamily="2" charset="-122"/>
              </a:rPr>
              <a:t>作业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ACF34A49-9F16-45DD-B87E-F1DF91DAB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作业</a:t>
            </a:r>
            <a:endParaRPr lang="en-US" altLang="zh-CN" dirty="0"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P18</a:t>
            </a:r>
            <a:r>
              <a:rPr lang="zh-CN" altLang="en-US" dirty="0"/>
              <a:t>： </a:t>
            </a:r>
            <a:r>
              <a:rPr lang="en-US" altLang="zh-CN" dirty="0"/>
              <a:t>8, 9, 10, 11</a:t>
            </a:r>
          </a:p>
          <a:p>
            <a:r>
              <a:rPr lang="en-US" altLang="zh-CN" dirty="0">
                <a:ea typeface="华文楷体" pitchFamily="2" charset="-122"/>
              </a:rPr>
              <a:t>Project</a:t>
            </a:r>
          </a:p>
          <a:p>
            <a:pPr marL="0" indent="0">
              <a:buNone/>
            </a:pPr>
            <a:r>
              <a:rPr lang="zh-CN" altLang="en-US" dirty="0">
                <a:ea typeface="华文楷体" pitchFamily="2" charset="-122"/>
              </a:rPr>
              <a:t>（</a:t>
            </a:r>
            <a:r>
              <a:rPr lang="en-US" altLang="zh-CN" dirty="0">
                <a:ea typeface="华文楷体" pitchFamily="2" charset="-122"/>
              </a:rPr>
              <a:t>1</a:t>
            </a:r>
            <a:r>
              <a:rPr lang="zh-CN" altLang="en-US" dirty="0">
                <a:ea typeface="华文楷体" pitchFamily="2" charset="-122"/>
              </a:rPr>
              <a:t>）</a:t>
            </a:r>
            <a:r>
              <a:rPr lang="en-US" altLang="zh-CN" sz="3100" dirty="0">
                <a:solidFill>
                  <a:srgbClr val="FF0000"/>
                </a:solidFill>
                <a:ea typeface="华文楷体" pitchFamily="2" charset="-122"/>
              </a:rPr>
              <a:t>Modifications to 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the Josephus problem: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		Now we’d like to select the </a:t>
            </a:r>
            <a:r>
              <a:rPr lang="en-US" altLang="zh-CN" dirty="0" err="1">
                <a:solidFill>
                  <a:srgbClr val="FF0000"/>
                </a:solidFill>
                <a:ea typeface="华文楷体" pitchFamily="2" charset="-122"/>
              </a:rPr>
              <a:t>m</a:t>
            </a:r>
            <a:r>
              <a:rPr lang="en-US" altLang="zh-CN" baseline="30000" dirty="0" err="1">
                <a:solidFill>
                  <a:srgbClr val="FF0000"/>
                </a:solidFill>
                <a:ea typeface="华文楷体" pitchFamily="2" charset="-122"/>
              </a:rPr>
              <a:t>th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 (m is not necessarily less than n) guy as the “lucky” one each time, instead of the 2</a:t>
            </a:r>
            <a:r>
              <a:rPr lang="en-US" altLang="zh-CN" baseline="30000" dirty="0">
                <a:solidFill>
                  <a:srgbClr val="FF0000"/>
                </a:solidFill>
                <a:ea typeface="华文楷体" pitchFamily="2" charset="-122"/>
              </a:rPr>
              <a:t>nd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		You might finish it in 2 ways: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		(1) Give the closed-form of J(n) for m = 3, 4, 5 and prove it;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		(2) Solve the J(n) by computer programs in C/C++ for m = 7, 11, 17 and 37, whereas n is 20201001 all the time. High performance of computational efficiency would be appreciated much.</a:t>
            </a:r>
            <a:r>
              <a:rPr lang="en-US" altLang="zh-CN" dirty="0">
                <a:ea typeface="华文楷体" pitchFamily="2" charset="-122"/>
              </a:rPr>
              <a:t> Please submit your numbers with source codes together.</a:t>
            </a:r>
            <a:endParaRPr lang="en-US" altLang="zh-CN" dirty="0">
              <a:solidFill>
                <a:srgbClr val="FF0000"/>
              </a:solidFill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）</a:t>
            </a:r>
            <a:r>
              <a:rPr lang="en-US" altLang="zh-CN" dirty="0">
                <a:ea typeface="华文楷体" pitchFamily="2" charset="-122"/>
              </a:rPr>
              <a:t>Suppose we have M pegs (p</a:t>
            </a:r>
            <a:r>
              <a:rPr lang="en-US" altLang="zh-CN" baseline="-25000" dirty="0">
                <a:ea typeface="华文楷体" pitchFamily="2" charset="-122"/>
              </a:rPr>
              <a:t>1</a:t>
            </a:r>
            <a:r>
              <a:rPr lang="en-US" altLang="zh-CN" dirty="0">
                <a:ea typeface="华文楷体" pitchFamily="2" charset="-122"/>
              </a:rPr>
              <a:t>, p</a:t>
            </a:r>
            <a:r>
              <a:rPr lang="en-US" altLang="zh-CN" baseline="-25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, …, </a:t>
            </a:r>
            <a:r>
              <a:rPr lang="en-US" altLang="zh-CN" dirty="0" err="1">
                <a:ea typeface="华文楷体" pitchFamily="2" charset="-122"/>
              </a:rPr>
              <a:t>p</a:t>
            </a:r>
            <a:r>
              <a:rPr lang="en-US" altLang="zh-CN" baseline="-25000" dirty="0" err="1">
                <a:ea typeface="华文楷体" pitchFamily="2" charset="-122"/>
              </a:rPr>
              <a:t>M</a:t>
            </a:r>
            <a:r>
              <a:rPr lang="en-US" altLang="zh-CN" dirty="0">
                <a:ea typeface="华文楷体" pitchFamily="2" charset="-122"/>
              </a:rPr>
              <a:t>) and all N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disks are on p</a:t>
            </a:r>
            <a:r>
              <a:rPr lang="en-US" altLang="zh-CN" baseline="-25000" dirty="0">
                <a:ea typeface="华文楷体" pitchFamily="2" charset="-122"/>
              </a:rPr>
              <a:t>1</a:t>
            </a:r>
            <a:r>
              <a:rPr lang="en-US" altLang="zh-CN" dirty="0">
                <a:ea typeface="华文楷体" pitchFamily="2" charset="-122"/>
              </a:rPr>
              <a:t>. We need to move them to </a:t>
            </a:r>
            <a:r>
              <a:rPr lang="en-US" altLang="zh-CN" dirty="0" err="1">
                <a:ea typeface="华文楷体" pitchFamily="2" charset="-122"/>
              </a:rPr>
              <a:t>p</a:t>
            </a:r>
            <a:r>
              <a:rPr lang="en-US" altLang="zh-CN" baseline="-25000" dirty="0" err="1">
                <a:ea typeface="华文楷体" pitchFamily="2" charset="-122"/>
              </a:rPr>
              <a:t>M</a:t>
            </a:r>
            <a:r>
              <a:rPr lang="en-US" altLang="zh-CN" dirty="0">
                <a:ea typeface="华文楷体" pitchFamily="2" charset="-122"/>
              </a:rPr>
              <a:t> under the </a:t>
            </a:r>
            <a:r>
              <a:rPr lang="en-US" altLang="zh-CN" i="1" dirty="0">
                <a:ea typeface="华文楷体" pitchFamily="2" charset="-122"/>
              </a:rPr>
              <a:t>Lucas rule</a:t>
            </a:r>
            <a:r>
              <a:rPr lang="en-US" altLang="zh-CN" dirty="0">
                <a:ea typeface="华文楷体" pitchFamily="2" charset="-122"/>
              </a:rPr>
              <a:t>. How many moves are required at least? You may finish it in 2 ways: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华文楷体" pitchFamily="2" charset="-122"/>
              </a:rPr>
              <a:t>		(1) Propose some general equalities/inequalities</a:t>
            </a:r>
            <a:r>
              <a:rPr lang="zh-CN" altLang="en-US" dirty="0">
                <a:ea typeface="华文楷体" pitchFamily="2" charset="-122"/>
              </a:rPr>
              <a:t>；</a:t>
            </a:r>
            <a:endParaRPr lang="en-US" altLang="zh-CN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华文楷体" pitchFamily="2" charset="-122"/>
              </a:rPr>
              <a:t>		(2) Calculate the exact number for (N, M) = (11, 4), (11, 5), (17, 4), (17, 5), (19, 4) and (19, 5) with your computers. Please submit your numbers with source codes together.</a:t>
            </a:r>
            <a:endParaRPr lang="en-US" altLang="zh-CN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DE2BBDF7-B2BB-40B1-906C-4DDD71B466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9101B2-ABE0-4A6C-81B4-5C886C8F2636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DEF1F881-C729-4E1F-B341-7660D2B8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9A2C40-8D92-481B-9511-02D1E5EEB268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71F6C9-5076-451D-92DE-B724B721D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EE1906A-B7F4-46F9-A2B2-E61D69E20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我们的问题是，从编号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为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到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>
                <a:latin typeface="+mj-lt"/>
                <a:ea typeface="华文楷体" pitchFamily="2" charset="-122"/>
              </a:rPr>
              <a:t>的</a:t>
            </a:r>
            <a:r>
              <a:rPr lang="zh-CN" altLang="en-US" sz="2400">
                <a:ea typeface="华文楷体" pitchFamily="2" charset="-122"/>
              </a:rPr>
              <a:t>围成一圈的</a:t>
            </a:r>
            <a:r>
              <a:rPr lang="zh-CN" altLang="en-US" sz="2400">
                <a:latin typeface="+mj-lt"/>
                <a:ea typeface="华文楷体" pitchFamily="2" charset="-122"/>
              </a:rPr>
              <a:t>人开始，依次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排除剩下的人中</a:t>
            </a:r>
            <a:r>
              <a:rPr lang="zh-CN" altLang="en-US" sz="2400">
                <a:latin typeface="+mj-lt"/>
                <a:ea typeface="华文楷体" pitchFamily="2" charset="-122"/>
              </a:rPr>
              <a:t>的第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个（注意：是从当前“指针”开始），直到仅剩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个幸存者。下面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是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 = </a:t>
            </a:r>
            <a:r>
              <a:rPr lang="en-US" altLang="zh-CN" sz="2400">
                <a:latin typeface="+mj-lt"/>
                <a:ea typeface="华文楷体" pitchFamily="2" charset="-122"/>
              </a:rPr>
              <a:t>10</a:t>
            </a:r>
            <a:r>
              <a:rPr lang="zh-CN" altLang="en-US" sz="2400">
                <a:latin typeface="+mj-lt"/>
                <a:ea typeface="华文楷体" pitchFamily="2" charset="-122"/>
              </a:rPr>
              <a:t>的情况：</a:t>
            </a: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排除次序是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4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6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8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10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3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7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，</a:t>
            </a:r>
            <a:r>
              <a:rPr lang="en-US" altLang="zh-CN" sz="2400">
                <a:latin typeface="+mj-lt"/>
                <a:ea typeface="华文楷体" pitchFamily="2" charset="-122"/>
              </a:rPr>
              <a:t>9</a:t>
            </a:r>
            <a:r>
              <a:rPr lang="zh-CN" altLang="en-US" sz="2400">
                <a:latin typeface="+mj-lt"/>
                <a:ea typeface="华文楷体" pitchFamily="2" charset="-122"/>
              </a:rPr>
              <a:t>。因此</a:t>
            </a:r>
            <a:r>
              <a:rPr lang="en-US" altLang="zh-CN" sz="2400">
                <a:latin typeface="+mj-lt"/>
                <a:ea typeface="华文楷体" pitchFamily="2" charset="-122"/>
              </a:rPr>
              <a:t>5</a:t>
            </a:r>
            <a:r>
              <a:rPr lang="zh-CN" altLang="en-US" sz="2400">
                <a:latin typeface="+mj-lt"/>
                <a:ea typeface="华文楷体" pitchFamily="2" charset="-122"/>
              </a:rPr>
              <a:t>幸存。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问题目标是：如何确定幸存者的号码</a:t>
            </a:r>
            <a:r>
              <a:rPr lang="en-US" altLang="zh-CN" sz="2400">
                <a:latin typeface="+mj-lt"/>
                <a:ea typeface="华文楷体" pitchFamily="2" charset="-122"/>
              </a:rPr>
              <a:t>J (n)</a:t>
            </a:r>
            <a:r>
              <a:rPr lang="zh-CN" altLang="en-US" sz="2400">
                <a:latin typeface="+mj-lt"/>
                <a:ea typeface="华文楷体" pitchFamily="2" charset="-122"/>
              </a:rPr>
              <a:t>？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1D62F764-DB8B-4E69-A3C6-5765017FDB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49AFAD-3A93-4347-9DFF-3FD127995817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88BCE5CD-6EDA-47BC-AC71-1F739154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5F774F-6EAF-489D-B470-A0B86FC54A96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6" name="Picture 4">
            <a:extLst>
              <a:ext uri="{FF2B5EF4-FFF2-40B4-BE49-F238E27FC236}">
                <a16:creationId xmlns:a16="http://schemas.microsoft.com/office/drawing/2014/main" id="{2827FEB4-8BE1-49F5-8438-EECB1B19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852738"/>
            <a:ext cx="230505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>
            <a:extLst>
              <a:ext uri="{FF2B5EF4-FFF2-40B4-BE49-F238E27FC236}">
                <a16:creationId xmlns:a16="http://schemas.microsoft.com/office/drawing/2014/main" id="{998CFC37-5519-45FE-91EB-2D34C55A554A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005263"/>
            <a:ext cx="288925" cy="287337"/>
            <a:chOff x="7164288" y="764704"/>
            <a:chExt cx="576064" cy="504056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428F4B3-0FB2-4656-A82F-50D6737F164C}"/>
                </a:ext>
              </a:extLst>
            </p:cNvPr>
            <p:cNvCxnSpPr/>
            <p:nvPr/>
          </p:nvCxnSpPr>
          <p:spPr>
            <a:xfrm flipH="1">
              <a:off x="7164288" y="764704"/>
              <a:ext cx="503266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B5412FC-642B-46B8-8157-4533F0C6B447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2">
            <a:extLst>
              <a:ext uri="{FF2B5EF4-FFF2-40B4-BE49-F238E27FC236}">
                <a16:creationId xmlns:a16="http://schemas.microsoft.com/office/drawing/2014/main" id="{BB445E8F-BDB1-4D9D-BC6C-B0F04C2E110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141663"/>
            <a:ext cx="288925" cy="287337"/>
            <a:chOff x="7164288" y="764704"/>
            <a:chExt cx="576064" cy="504056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AE73C1C-356F-4581-8E76-EFFED65103BA}"/>
                </a:ext>
              </a:extLst>
            </p:cNvPr>
            <p:cNvCxnSpPr/>
            <p:nvPr/>
          </p:nvCxnSpPr>
          <p:spPr>
            <a:xfrm flipH="1">
              <a:off x="7164288" y="764704"/>
              <a:ext cx="5032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6029CD8-27C6-4255-93E5-9A4C2E388BE7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7">
            <a:extLst>
              <a:ext uri="{FF2B5EF4-FFF2-40B4-BE49-F238E27FC236}">
                <a16:creationId xmlns:a16="http://schemas.microsoft.com/office/drawing/2014/main" id="{BE9A6AF7-23B7-4BD5-B035-4614F15DDFDF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652963"/>
            <a:ext cx="287338" cy="288925"/>
            <a:chOff x="7164288" y="764704"/>
            <a:chExt cx="576064" cy="504056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8462CEA-4F25-4FFC-83DA-CD3BA8582ADE}"/>
                </a:ext>
              </a:extLst>
            </p:cNvPr>
            <p:cNvCxnSpPr/>
            <p:nvPr/>
          </p:nvCxnSpPr>
          <p:spPr>
            <a:xfrm flipH="1">
              <a:off x="7164288" y="764704"/>
              <a:ext cx="502862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19F72D6-CB05-4C96-8249-BB530615D20C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0">
            <a:extLst>
              <a:ext uri="{FF2B5EF4-FFF2-40B4-BE49-F238E27FC236}">
                <a16:creationId xmlns:a16="http://schemas.microsoft.com/office/drawing/2014/main" id="{F63536D1-7CEA-48EB-B5C2-BC0198B5F3F3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005263"/>
            <a:ext cx="287337" cy="287337"/>
            <a:chOff x="7164288" y="764704"/>
            <a:chExt cx="576064" cy="50405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A1AA09E-6F68-4765-A236-96B0DBB85A8A}"/>
                </a:ext>
              </a:extLst>
            </p:cNvPr>
            <p:cNvCxnSpPr/>
            <p:nvPr/>
          </p:nvCxnSpPr>
          <p:spPr>
            <a:xfrm flipH="1">
              <a:off x="7164288" y="764704"/>
              <a:ext cx="502863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3E75AD5-0960-40B4-AEC1-1DAF704647B4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3">
            <a:extLst>
              <a:ext uri="{FF2B5EF4-FFF2-40B4-BE49-F238E27FC236}">
                <a16:creationId xmlns:a16="http://schemas.microsoft.com/office/drawing/2014/main" id="{9EEA8EFB-4CB3-464A-A0B0-89785325536D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3141663"/>
            <a:ext cx="288925" cy="287337"/>
            <a:chOff x="7164288" y="764704"/>
            <a:chExt cx="576064" cy="50405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3275F29-9E63-420D-84D5-764FC63A2C90}"/>
                </a:ext>
              </a:extLst>
            </p:cNvPr>
            <p:cNvCxnSpPr/>
            <p:nvPr/>
          </p:nvCxnSpPr>
          <p:spPr>
            <a:xfrm flipH="1">
              <a:off x="7164288" y="764704"/>
              <a:ext cx="503266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54EFAC-5287-48B6-A4EA-AB0CA37BE6A2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36">
            <a:extLst>
              <a:ext uri="{FF2B5EF4-FFF2-40B4-BE49-F238E27FC236}">
                <a16:creationId xmlns:a16="http://schemas.microsoft.com/office/drawing/2014/main" id="{1FC880A3-BF4B-40A6-B79B-FECE12ABF92A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573463"/>
            <a:ext cx="287337" cy="287337"/>
            <a:chOff x="7164288" y="764704"/>
            <a:chExt cx="576064" cy="504056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3640726-A036-4056-877F-B7FE31B306F8}"/>
                </a:ext>
              </a:extLst>
            </p:cNvPr>
            <p:cNvCxnSpPr/>
            <p:nvPr/>
          </p:nvCxnSpPr>
          <p:spPr>
            <a:xfrm flipH="1">
              <a:off x="7164288" y="764704"/>
              <a:ext cx="502863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0C4C13-E5C8-4125-AD1A-6238F2AED55C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9">
            <a:extLst>
              <a:ext uri="{FF2B5EF4-FFF2-40B4-BE49-F238E27FC236}">
                <a16:creationId xmlns:a16="http://schemas.microsoft.com/office/drawing/2014/main" id="{8514FF9B-3AA4-4AA6-B56A-844FC389567D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437063"/>
            <a:ext cx="288925" cy="287337"/>
            <a:chOff x="7164288" y="764704"/>
            <a:chExt cx="576064" cy="50405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4A7FAA-32D0-43E2-9C53-3461EE6BFD5E}"/>
                </a:ext>
              </a:extLst>
            </p:cNvPr>
            <p:cNvCxnSpPr/>
            <p:nvPr/>
          </p:nvCxnSpPr>
          <p:spPr>
            <a:xfrm flipH="1">
              <a:off x="7164288" y="764704"/>
              <a:ext cx="503266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F3E663C-5D71-4C87-AB3F-3FA1D2199B45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42">
            <a:extLst>
              <a:ext uri="{FF2B5EF4-FFF2-40B4-BE49-F238E27FC236}">
                <a16:creationId xmlns:a16="http://schemas.microsoft.com/office/drawing/2014/main" id="{E4E16066-4C88-4473-A8ED-4BE1031001CA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997200"/>
            <a:ext cx="287338" cy="287338"/>
            <a:chOff x="7164288" y="764704"/>
            <a:chExt cx="576064" cy="504056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A8D62CC-0A7F-481C-9205-4A098D5CF1F7}"/>
                </a:ext>
              </a:extLst>
            </p:cNvPr>
            <p:cNvCxnSpPr/>
            <p:nvPr/>
          </p:nvCxnSpPr>
          <p:spPr>
            <a:xfrm flipH="1">
              <a:off x="7164288" y="764704"/>
              <a:ext cx="502862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BD1872D-97EA-4DBC-864E-ADAEABC24303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45">
            <a:extLst>
              <a:ext uri="{FF2B5EF4-FFF2-40B4-BE49-F238E27FC236}">
                <a16:creationId xmlns:a16="http://schemas.microsoft.com/office/drawing/2014/main" id="{37AC602F-9269-484F-87B3-01F39469D4C2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500438"/>
            <a:ext cx="287337" cy="288925"/>
            <a:chOff x="7164288" y="764704"/>
            <a:chExt cx="576064" cy="50405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8C1D2BA-718E-406F-A18E-F69E2CD7317E}"/>
                </a:ext>
              </a:extLst>
            </p:cNvPr>
            <p:cNvCxnSpPr/>
            <p:nvPr/>
          </p:nvCxnSpPr>
          <p:spPr>
            <a:xfrm flipH="1">
              <a:off x="7164288" y="764704"/>
              <a:ext cx="502863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450C369-DA38-496B-A6F5-6D788F75D278}"/>
                </a:ext>
              </a:extLst>
            </p:cNvPr>
            <p:cNvCxnSpPr/>
            <p:nvPr/>
          </p:nvCxnSpPr>
          <p:spPr>
            <a:xfrm>
              <a:off x="7164288" y="764704"/>
              <a:ext cx="576064" cy="504056"/>
            </a:xfrm>
            <a:prstGeom prst="line">
              <a:avLst/>
            </a:prstGeom>
            <a:ln w="60325" cap="rnd" cmpd="sng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4E58D31F-DB73-4D6A-BDE7-90E526D6E143}"/>
              </a:ext>
            </a:extLst>
          </p:cNvPr>
          <p:cNvSpPr/>
          <p:nvPr/>
        </p:nvSpPr>
        <p:spPr>
          <a:xfrm>
            <a:off x="4572000" y="4365625"/>
            <a:ext cx="504825" cy="50323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BA1A4C-AB58-4346-85A6-6327AFD1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7DBFAE71-4DA1-4788-AF93-5B3C6F243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首先提出猜想：根据刚才的</a:t>
            </a:r>
            <a:r>
              <a:rPr lang="en-US" altLang="zh-CN" sz="2800">
                <a:latin typeface="+mj-lt"/>
                <a:ea typeface="华文楷体" pitchFamily="2" charset="-122"/>
              </a:rPr>
              <a:t>J(10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) </a:t>
            </a:r>
            <a:r>
              <a:rPr lang="en-US" altLang="zh-CN" sz="2800">
                <a:latin typeface="+mj-lt"/>
                <a:ea typeface="华文楷体" pitchFamily="2" charset="-122"/>
              </a:rPr>
              <a:t>= 5</a:t>
            </a:r>
            <a:r>
              <a:rPr lang="zh-CN" altLang="en-US" sz="2800">
                <a:latin typeface="+mj-lt"/>
                <a:ea typeface="华文楷体" pitchFamily="2" charset="-122"/>
              </a:rPr>
              <a:t>，猜想</a:t>
            </a:r>
            <a:r>
              <a:rPr lang="zh-CN" altLang="en-US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当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是</a:t>
            </a:r>
            <a:r>
              <a:rPr lang="zh-CN" altLang="en-US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偶数时</a:t>
            </a:r>
            <a:r>
              <a:rPr lang="en-US" altLang="zh-CN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J(n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) = n </a:t>
            </a:r>
            <a:r>
              <a:rPr lang="en-US" altLang="zh-CN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/ 2</a:t>
            </a:r>
            <a:r>
              <a:rPr lang="zh-CN" altLang="en-US" sz="2800">
                <a:latin typeface="+mj-lt"/>
                <a:ea typeface="华文楷体" pitchFamily="2" charset="-122"/>
              </a:rPr>
              <a:t>。</a:t>
            </a:r>
            <a:r>
              <a:rPr lang="en-US" altLang="zh-CN" sz="2800">
                <a:latin typeface="+mj-lt"/>
                <a:ea typeface="华文楷体" pitchFamily="2" charset="-122"/>
              </a:rPr>
              <a:t>n = 2</a:t>
            </a:r>
            <a:r>
              <a:rPr lang="zh-CN" altLang="en-US" sz="2800">
                <a:latin typeface="+mj-lt"/>
                <a:ea typeface="华文楷体" pitchFamily="2" charset="-122"/>
              </a:rPr>
              <a:t>时猜想成立：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J(2) = 1</a:t>
            </a:r>
            <a:r>
              <a:rPr lang="zh-CN" altLang="en-US" sz="2800">
                <a:latin typeface="+mj-lt"/>
                <a:ea typeface="华文楷体" pitchFamily="2" charset="-122"/>
              </a:rPr>
              <a:t>。但是对</a:t>
            </a:r>
            <a:r>
              <a:rPr lang="en-US" altLang="zh-CN" sz="2800">
                <a:latin typeface="+mj-lt"/>
                <a:ea typeface="华文楷体" pitchFamily="2" charset="-122"/>
              </a:rPr>
              <a:t>n 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= 4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n = 6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的情况，猜想失败。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从上面的表看来，</a:t>
            </a:r>
            <a:r>
              <a:rPr lang="en-US" altLang="zh-CN" sz="2800">
                <a:latin typeface="+mj-lt"/>
                <a:ea typeface="华文楷体" pitchFamily="2" charset="-122"/>
              </a:rPr>
              <a:t>J(n)</a:t>
            </a:r>
            <a:r>
              <a:rPr lang="zh-CN" altLang="en-US" sz="2800">
                <a:latin typeface="+mj-lt"/>
                <a:ea typeface="华文楷体" pitchFamily="2" charset="-122"/>
              </a:rPr>
              <a:t>都是奇数，因此将其作为</a:t>
            </a:r>
            <a:r>
              <a:rPr lang="zh-CN" altLang="en-US" sz="2800">
                <a:ea typeface="华文楷体" pitchFamily="2" charset="-122"/>
              </a:rPr>
              <a:t>新的猜想：</a:t>
            </a:r>
            <a:r>
              <a:rPr lang="zh-CN" altLang="en-US" sz="2800">
                <a:latin typeface="+mj-lt"/>
                <a:ea typeface="华文楷体" pitchFamily="2" charset="-122"/>
              </a:rPr>
              <a:t>事实上第</a:t>
            </a:r>
            <a:r>
              <a:rPr lang="en-US" altLang="zh-CN" sz="2800"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latin typeface="+mj-lt"/>
                <a:ea typeface="华文楷体" pitchFamily="2" charset="-122"/>
              </a:rPr>
              <a:t>轮筛选</a:t>
            </a:r>
            <a:r>
              <a:rPr lang="zh-CN" altLang="en-US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就排除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了所有</a:t>
            </a:r>
            <a:r>
              <a:rPr lang="zh-CN" altLang="en-US" sz="2800">
                <a:solidFill>
                  <a:srgbClr val="FF0000"/>
                </a:solidFill>
                <a:latin typeface="+mj-lt"/>
                <a:ea typeface="华文楷体" pitchFamily="2" charset="-122"/>
              </a:rPr>
              <a:t>的偶数</a:t>
            </a:r>
            <a:r>
              <a:rPr lang="zh-CN" altLang="en-US" sz="2800">
                <a:latin typeface="+mj-lt"/>
                <a:ea typeface="华文楷体" pitchFamily="2" charset="-122"/>
              </a:rPr>
              <a:t>，因此猜想成立。</a:t>
            </a:r>
            <a:endParaRPr lang="en-US" altLang="zh-CN" sz="2800">
              <a:latin typeface="+mj-lt"/>
              <a:ea typeface="华文楷体" pitchFamily="2" charset="-122"/>
            </a:endParaRPr>
          </a:p>
        </p:txBody>
      </p:sp>
      <p:sp>
        <p:nvSpPr>
          <p:cNvPr id="51202" name="日期占位符 3">
            <a:extLst>
              <a:ext uri="{FF2B5EF4-FFF2-40B4-BE49-F238E27FC236}">
                <a16:creationId xmlns:a16="http://schemas.microsoft.com/office/drawing/2014/main" id="{D11AAA0C-681A-4446-8B28-ADF364169B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D5AEA4-39CC-408A-90C1-A2E99FAE44F4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51203" name="灯片编号占位符 4">
            <a:extLst>
              <a:ext uri="{FF2B5EF4-FFF2-40B4-BE49-F238E27FC236}">
                <a16:creationId xmlns:a16="http://schemas.microsoft.com/office/drawing/2014/main" id="{41BFDFFD-4405-44BB-A2DB-749DC63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407CA-DFB5-42FF-8F09-7D0DF4CEC5AC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9F3E8AC3-C5B1-4D75-AEBE-9BE00B45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141663"/>
            <a:ext cx="3770312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890B3B-C56B-4AB1-B4F6-86B448405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0723096A-9113-4B05-9FA1-5BD6E5BDC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ea typeface="华文楷体" pitchFamily="2" charset="-122"/>
              </a:rPr>
              <a:t>另外还观察到，若</a:t>
            </a:r>
            <a:r>
              <a:rPr lang="en-US" altLang="zh-CN" sz="2400">
                <a:ea typeface="华文楷体" pitchFamily="2" charset="-122"/>
              </a:rPr>
              <a:t>n</a:t>
            </a:r>
            <a:r>
              <a:rPr lang="zh-CN" altLang="en-US" sz="2400">
                <a:ea typeface="华文楷体" pitchFamily="2" charset="-122"/>
              </a:rPr>
              <a:t>是偶数，那么在做完第</a:t>
            </a:r>
            <a:r>
              <a:rPr lang="en-US" altLang="zh-CN" sz="2400">
                <a:ea typeface="华文楷体" pitchFamily="2" charset="-122"/>
              </a:rPr>
              <a:t>1</a:t>
            </a:r>
            <a:r>
              <a:rPr lang="zh-CN" altLang="en-US" sz="2400">
                <a:ea typeface="华文楷体" pitchFamily="2" charset="-122"/>
              </a:rPr>
              <a:t>轮筛选之后，剩下的情形和最初的开始情况是非常类似的，但是人数要少一半，而且编号也有所不同。</a:t>
            </a:r>
            <a:r>
              <a:rPr lang="zh-CN" altLang="en-US">
                <a:ea typeface="华文楷体" pitchFamily="2" charset="-122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假设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原先有</a:t>
            </a:r>
            <a:r>
              <a:rPr lang="en-US" altLang="zh-CN" sz="2400">
                <a:latin typeface="+mj-lt"/>
                <a:ea typeface="华文楷体" pitchFamily="2" charset="-122"/>
              </a:rPr>
              <a:t>2n</a:t>
            </a:r>
            <a:r>
              <a:rPr lang="zh-CN" altLang="en-US" sz="2400">
                <a:latin typeface="+mj-lt"/>
                <a:ea typeface="华文楷体" pitchFamily="2" charset="-122"/>
              </a:rPr>
              <a:t>个人，在第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轮筛选之后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，剩下的情况是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此时圆圈剩下了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>
                <a:latin typeface="+mj-lt"/>
                <a:ea typeface="华文楷体" pitchFamily="2" charset="-122"/>
              </a:rPr>
              <a:t>个人：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3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5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7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……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2n – 3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2n – 1</a:t>
            </a:r>
            <a:r>
              <a:rPr lang="zh-CN" altLang="en-US" sz="2400">
                <a:latin typeface="+mj-lt"/>
                <a:ea typeface="华文楷体" pitchFamily="2" charset="-122"/>
              </a:rPr>
              <a:t>。而且“指针”又回到了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的位置。这与最初有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>
                <a:latin typeface="+mj-lt"/>
                <a:ea typeface="华文楷体" pitchFamily="2" charset="-122"/>
              </a:rPr>
              <a:t>个人的情形是相同的，区别仅在于编号有变化。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DFCFD92E-1A43-4DB2-96AA-C1C069F311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EE3A4F-5EEF-41B7-844A-6BA7FDF42981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A5901947-4DE8-40E4-BAE5-E41AA8D5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4B5C7C-6A75-45D2-860A-D6CA039F4CC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40620EE1-5F86-4319-8D70-2B29AF84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429000"/>
            <a:ext cx="2303462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>
            <a:extLst>
              <a:ext uri="{FF2B5EF4-FFF2-40B4-BE49-F238E27FC236}">
                <a16:creationId xmlns:a16="http://schemas.microsoft.com/office/drawing/2014/main" id="{6F5FAF0A-BA62-499B-833C-3E31447B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EBAC6C-D31D-4741-8244-D81FCBBC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C17AEFC-D9F4-40D9-A5A2-EEEBB414E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编号的变化会带来什么影响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从编号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开始，下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个被排除的人是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，其后的筛选过程与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个人的情形一致：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	</a:t>
            </a:r>
            <a:r>
              <a:rPr lang="en-US" altLang="zh-CN" sz="2400" dirty="0"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个人的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情形：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4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6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8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		</a:t>
            </a:r>
            <a:r>
              <a:rPr lang="zh-CN" altLang="en-US" sz="2400" dirty="0">
                <a:ea typeface="华文楷体" pitchFamily="2" charset="-122"/>
              </a:rPr>
              <a:t>当前的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情形： 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3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7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15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            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相同点：人数相同</a:t>
            </a:r>
            <a:endParaRPr lang="en-US" altLang="zh-CN" sz="24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            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不同点：编号变为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倍减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幸存者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J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必然从当前剩下的人中出现，因此：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J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 = 2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J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) – 1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F29B738F-8D47-4C93-B897-AA18F39B65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EE3A4F-5EEF-41B7-844A-6BA7FDF42981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19460" name="灯片编号占位符 4">
            <a:extLst>
              <a:ext uri="{FF2B5EF4-FFF2-40B4-BE49-F238E27FC236}">
                <a16:creationId xmlns:a16="http://schemas.microsoft.com/office/drawing/2014/main" id="{1741A7B7-306C-4879-B0CA-599B3F29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255656-480B-41EA-9C3A-A4B54C607771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2ABF1CAE-665C-4E9F-B28D-5AA94B7A1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476250"/>
            <a:ext cx="28511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>
            <a:extLst>
              <a:ext uri="{FF2B5EF4-FFF2-40B4-BE49-F238E27FC236}">
                <a16:creationId xmlns:a16="http://schemas.microsoft.com/office/drawing/2014/main" id="{6602D780-89D0-465D-9752-AC9F3BBF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8200" name="Picture 4">
            <a:extLst>
              <a:ext uri="{FF2B5EF4-FFF2-40B4-BE49-F238E27FC236}">
                <a16:creationId xmlns:a16="http://schemas.microsoft.com/office/drawing/2014/main" id="{3264F25A-BFE6-46FB-B403-411B6011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272732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449D3C-E282-4DCE-82E0-7F0700B2A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6258E447-A0DA-4A1F-B6AD-F456ABB36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最初人数为奇数的情况如何？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对于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2n + 1</a:t>
            </a:r>
            <a:r>
              <a:rPr lang="zh-CN" altLang="en-US" sz="2400">
                <a:latin typeface="+mj-lt"/>
                <a:ea typeface="华文楷体" pitchFamily="2" charset="-122"/>
              </a:rPr>
              <a:t>个人，我们同样先做第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轮筛选：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4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6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8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……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2n – 2</a:t>
            </a:r>
            <a:r>
              <a:rPr lang="zh-CN" altLang="en-US" sz="2400">
                <a:latin typeface="+mj-lt"/>
                <a:ea typeface="华文楷体" pitchFamily="2" charset="-122"/>
              </a:rPr>
              <a:t>、</a:t>
            </a:r>
            <a:r>
              <a:rPr lang="en-US" altLang="zh-CN" sz="2400">
                <a:latin typeface="+mj-lt"/>
                <a:ea typeface="华文楷体" pitchFamily="2" charset="-122"/>
              </a:rPr>
              <a:t>2n</a:t>
            </a:r>
            <a:r>
              <a:rPr lang="zh-CN" altLang="en-US" sz="2400">
                <a:latin typeface="+mj-lt"/>
                <a:ea typeface="华文楷体" pitchFamily="2" charset="-122"/>
              </a:rPr>
              <a:t>（注意此时“指针”指在</a:t>
            </a:r>
            <a:r>
              <a:rPr lang="en-US" altLang="zh-CN" sz="2400">
                <a:latin typeface="+mj-lt"/>
                <a:ea typeface="华文楷体" pitchFamily="2" charset="-122"/>
              </a:rPr>
              <a:t>2n + 1</a:t>
            </a:r>
            <a:r>
              <a:rPr lang="zh-CN" altLang="en-US" sz="2400">
                <a:latin typeface="+mj-lt"/>
                <a:ea typeface="华文楷体" pitchFamily="2" charset="-122"/>
              </a:rPr>
              <a:t>上）。接下来被排除的人是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，此后剩下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的情况是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>
                <a:latin typeface="+mj-lt"/>
                <a:ea typeface="华文楷体" pitchFamily="2" charset="-122"/>
              </a:rPr>
              <a:t>目前还剩</a:t>
            </a:r>
            <a:r>
              <a:rPr lang="en-US" altLang="zh-CN" sz="2400">
                <a:latin typeface="+mj-lt"/>
                <a:ea typeface="华文楷体" pitchFamily="2" charset="-122"/>
              </a:rPr>
              <a:t>n</a:t>
            </a:r>
            <a:r>
              <a:rPr lang="zh-CN" altLang="en-US" sz="2400">
                <a:latin typeface="+mj-lt"/>
                <a:ea typeface="华文楷体" pitchFamily="2" charset="-122"/>
              </a:rPr>
              <a:t>个人，但是编号变成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倍加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（前面是</a:t>
            </a:r>
            <a:r>
              <a:rPr lang="en-US" altLang="zh-CN" sz="2400">
                <a:latin typeface="+mj-lt"/>
                <a:ea typeface="华文楷体" pitchFamily="2" charset="-122"/>
              </a:rPr>
              <a:t>2</a:t>
            </a:r>
            <a:r>
              <a:rPr lang="zh-CN" altLang="en-US" sz="2400">
                <a:latin typeface="+mj-lt"/>
                <a:ea typeface="华文楷体" pitchFamily="2" charset="-122"/>
              </a:rPr>
              <a:t>倍减</a:t>
            </a:r>
            <a:r>
              <a:rPr lang="en-US" altLang="zh-CN" sz="2400">
                <a:latin typeface="+mj-lt"/>
                <a:ea typeface="华文楷体" pitchFamily="2" charset="-122"/>
              </a:rPr>
              <a:t>1</a:t>
            </a:r>
            <a:r>
              <a:rPr lang="zh-CN" altLang="en-US" sz="2400">
                <a:latin typeface="+mj-lt"/>
                <a:ea typeface="华文楷体" pitchFamily="2" charset="-122"/>
              </a:rPr>
              <a:t>）。同样地，我们得到</a:t>
            </a:r>
            <a:endParaRPr lang="en-US" altLang="zh-CN" sz="240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>
                <a:latin typeface="+mj-lt"/>
                <a:ea typeface="华文楷体" pitchFamily="2" charset="-122"/>
              </a:rPr>
              <a:t>J</a:t>
            </a:r>
            <a:r>
              <a:rPr lang="en-US" altLang="zh-CN" sz="2400">
                <a:latin typeface="+mj-lt"/>
                <a:ea typeface="华文楷体" pitchFamily="2" charset="-122"/>
              </a:rPr>
              <a:t>(2</a:t>
            </a:r>
            <a:r>
              <a:rPr lang="en-US" altLang="zh-CN" sz="2400" i="1">
                <a:latin typeface="+mj-lt"/>
                <a:ea typeface="华文楷体" pitchFamily="2" charset="-122"/>
              </a:rPr>
              <a:t>n</a:t>
            </a:r>
            <a:r>
              <a:rPr lang="en-US" altLang="zh-CN" sz="2400">
                <a:latin typeface="+mj-lt"/>
                <a:ea typeface="华文楷体" pitchFamily="2" charset="-122"/>
              </a:rPr>
              <a:t> + 1) = 2</a:t>
            </a:r>
            <a:r>
              <a:rPr lang="en-US" altLang="zh-CN" sz="2400" i="1">
                <a:latin typeface="+mj-lt"/>
                <a:ea typeface="华文楷体" pitchFamily="2" charset="-122"/>
              </a:rPr>
              <a:t>J</a:t>
            </a:r>
            <a:r>
              <a:rPr lang="en-US" altLang="zh-CN" sz="2400">
                <a:latin typeface="+mj-lt"/>
                <a:ea typeface="华文楷体" pitchFamily="2" charset="-122"/>
              </a:rPr>
              <a:t>(</a:t>
            </a:r>
            <a:r>
              <a:rPr lang="en-US" altLang="zh-CN" sz="2400" i="1">
                <a:latin typeface="+mj-lt"/>
                <a:ea typeface="华文楷体" pitchFamily="2" charset="-122"/>
              </a:rPr>
              <a:t>n</a:t>
            </a:r>
            <a:r>
              <a:rPr lang="en-US" altLang="zh-CN" sz="2400">
                <a:latin typeface="+mj-lt"/>
                <a:ea typeface="华文楷体" pitchFamily="2" charset="-122"/>
              </a:rPr>
              <a:t>) + 1</a:t>
            </a:r>
            <a:endParaRPr lang="zh-CN" altLang="en-US" sz="2400" dirty="0">
              <a:latin typeface="+mj-lt"/>
              <a:ea typeface="华文楷体" pitchFamily="2" charset="-122"/>
            </a:endParaRPr>
          </a:p>
        </p:txBody>
      </p:sp>
      <p:sp>
        <p:nvSpPr>
          <p:cNvPr id="20483" name="日期占位符 3">
            <a:extLst>
              <a:ext uri="{FF2B5EF4-FFF2-40B4-BE49-F238E27FC236}">
                <a16:creationId xmlns:a16="http://schemas.microsoft.com/office/drawing/2014/main" id="{BD5DAB84-0C43-4047-B04F-0491BC2812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C6B213-878E-412F-B0D5-7C4BACFA5C46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0484" name="灯片编号占位符 4">
            <a:extLst>
              <a:ext uri="{FF2B5EF4-FFF2-40B4-BE49-F238E27FC236}">
                <a16:creationId xmlns:a16="http://schemas.microsoft.com/office/drawing/2014/main" id="{9333014F-28E2-4B01-8049-F06E571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69E36-EA17-4986-B543-DD07F0931964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222" name="Picture 4">
            <a:extLst>
              <a:ext uri="{FF2B5EF4-FFF2-40B4-BE49-F238E27FC236}">
                <a16:creationId xmlns:a16="http://schemas.microsoft.com/office/drawing/2014/main" id="{20F7A8B9-F663-4A05-A861-D04EFFD7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213100"/>
            <a:ext cx="23050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54551701-729C-48F1-8837-62EA6695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1AE216-4CBE-4661-A18C-6D3FA5237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>
                <a:ea typeface="华文楷体" panose="02010600040101010101" pitchFamily="2" charset="-122"/>
              </a:rPr>
              <a:t>Josephus</a:t>
            </a:r>
            <a:r>
              <a:rPr lang="zh-CN" altLang="en-US" sz="4800" b="1">
                <a:ea typeface="华文楷体" panose="02010600040101010101" pitchFamily="2" charset="-122"/>
              </a:rPr>
              <a:t>问题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9C312E1-4D42-47A1-BD6E-E7735DD8C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到目前为止，我们得到了两个“递归”色彩的式子：</a:t>
            </a:r>
            <a:endParaRPr lang="zh-CN" altLang="en-US" sz="28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>
                <a:ea typeface="华文楷体" pitchFamily="2" charset="-122"/>
              </a:rPr>
              <a:t>J</a:t>
            </a:r>
            <a:r>
              <a:rPr lang="en-US" altLang="zh-CN" sz="2800">
                <a:ea typeface="华文楷体" pitchFamily="2" charset="-122"/>
              </a:rPr>
              <a:t>(2</a:t>
            </a:r>
            <a:r>
              <a:rPr lang="en-US" altLang="zh-CN" sz="2800" i="1">
                <a:ea typeface="华文楷体" pitchFamily="2" charset="-122"/>
              </a:rPr>
              <a:t>n</a:t>
            </a:r>
            <a:r>
              <a:rPr lang="en-US" altLang="zh-CN" sz="2800">
                <a:ea typeface="华文楷体" pitchFamily="2" charset="-122"/>
              </a:rPr>
              <a:t>) = 2</a:t>
            </a:r>
            <a:r>
              <a:rPr lang="en-US" altLang="zh-CN" sz="2800" i="1">
                <a:ea typeface="华文楷体" pitchFamily="2" charset="-122"/>
              </a:rPr>
              <a:t>J</a:t>
            </a:r>
            <a:r>
              <a:rPr lang="en-US" altLang="zh-CN" sz="2800">
                <a:ea typeface="华文楷体" pitchFamily="2" charset="-122"/>
              </a:rPr>
              <a:t>(</a:t>
            </a:r>
            <a:r>
              <a:rPr lang="en-US" altLang="zh-CN" sz="2800" i="1">
                <a:ea typeface="华文楷体" pitchFamily="2" charset="-122"/>
              </a:rPr>
              <a:t>n</a:t>
            </a:r>
            <a:r>
              <a:rPr lang="en-US" altLang="zh-CN" sz="2800">
                <a:ea typeface="华文楷体" pitchFamily="2" charset="-122"/>
              </a:rPr>
              <a:t>) - 1</a:t>
            </a:r>
            <a:endParaRPr lang="zh-CN" altLang="en-US" sz="2800">
              <a:ea typeface="华文楷体" pitchFamily="2" charset="-122"/>
            </a:endParaRP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>
                <a:ea typeface="华文楷体" pitchFamily="2" charset="-122"/>
              </a:rPr>
              <a:t>J</a:t>
            </a:r>
            <a:r>
              <a:rPr lang="en-US" altLang="zh-CN" sz="2800">
                <a:ea typeface="华文楷体" pitchFamily="2" charset="-122"/>
              </a:rPr>
              <a:t>(2</a:t>
            </a:r>
            <a:r>
              <a:rPr lang="en-US" altLang="zh-CN" sz="2800" i="1">
                <a:ea typeface="华文楷体" pitchFamily="2" charset="-122"/>
              </a:rPr>
              <a:t>n</a:t>
            </a:r>
            <a:r>
              <a:rPr lang="en-US" altLang="zh-CN" sz="2800">
                <a:ea typeface="华文楷体" pitchFamily="2" charset="-122"/>
              </a:rPr>
              <a:t> + 1) = 2</a:t>
            </a:r>
            <a:r>
              <a:rPr lang="en-US" altLang="zh-CN" sz="2800" i="1">
                <a:ea typeface="华文楷体" pitchFamily="2" charset="-122"/>
              </a:rPr>
              <a:t>J</a:t>
            </a:r>
            <a:r>
              <a:rPr lang="en-US" altLang="zh-CN" sz="2800">
                <a:ea typeface="华文楷体" pitchFamily="2" charset="-122"/>
              </a:rPr>
              <a:t>(</a:t>
            </a:r>
            <a:r>
              <a:rPr lang="en-US" altLang="zh-CN" sz="2800" i="1">
                <a:ea typeface="华文楷体" pitchFamily="2" charset="-122"/>
              </a:rPr>
              <a:t>n</a:t>
            </a:r>
            <a:r>
              <a:rPr lang="en-US" altLang="zh-CN" sz="2800">
                <a:ea typeface="华文楷体" pitchFamily="2" charset="-122"/>
              </a:rPr>
              <a:t>) + 1</a:t>
            </a:r>
            <a:endParaRPr lang="zh-CN" altLang="en-US" sz="2800"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ea typeface="华文楷体" pitchFamily="2" charset="-122"/>
              </a:rPr>
              <a:t>上面涵盖了所有“偶数”和“奇数” ，即所有正整数，但还缺少</a:t>
            </a:r>
            <a:r>
              <a:rPr lang="en-US" altLang="zh-CN" sz="2800" b="1">
                <a:solidFill>
                  <a:srgbClr val="FF0000"/>
                </a:solidFill>
                <a:ea typeface="华文楷体" pitchFamily="2" charset="-122"/>
              </a:rPr>
              <a:t>boundary value</a:t>
            </a:r>
            <a:r>
              <a:rPr lang="zh-CN" altLang="en-US" sz="2800">
                <a:ea typeface="华文楷体" pitchFamily="2" charset="-122"/>
              </a:rPr>
              <a:t>，作为“递归系统”的</a:t>
            </a:r>
            <a:r>
              <a:rPr lang="zh-CN" altLang="en-US" sz="2800" b="1">
                <a:solidFill>
                  <a:srgbClr val="FF0000"/>
                </a:solidFill>
                <a:ea typeface="华文楷体" pitchFamily="2" charset="-122"/>
              </a:rPr>
              <a:t>第一推动力</a:t>
            </a:r>
            <a:r>
              <a:rPr lang="zh-CN" altLang="en-US" sz="2800" b="1">
                <a:ea typeface="华文楷体" pitchFamily="2" charset="-122"/>
              </a:rPr>
              <a:t>。</a:t>
            </a:r>
            <a:endParaRPr lang="en-US" altLang="zh-CN" sz="2800">
              <a:ea typeface="华文楷体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>
                <a:ea typeface="华文楷体" pitchFamily="2" charset="-122"/>
              </a:rPr>
              <a:t>很简单，</a:t>
            </a:r>
            <a:r>
              <a:rPr lang="en-US" altLang="zh-CN" sz="2800">
                <a:ea typeface="华文楷体" pitchFamily="2" charset="-122"/>
              </a:rPr>
              <a:t>J(1) = 1</a:t>
            </a:r>
            <a:r>
              <a:rPr lang="zh-CN" altLang="en-US" sz="2800">
                <a:ea typeface="华文楷体" pitchFamily="2" charset="-122"/>
              </a:rPr>
              <a:t>（最后剩下</a:t>
            </a:r>
            <a:r>
              <a:rPr lang="en-US" altLang="zh-CN" sz="2800">
                <a:ea typeface="华文楷体" pitchFamily="2" charset="-122"/>
              </a:rPr>
              <a:t>1</a:t>
            </a:r>
            <a:r>
              <a:rPr lang="zh-CN" altLang="en-US" sz="2800">
                <a:ea typeface="华文楷体" pitchFamily="2" charset="-122"/>
              </a:rPr>
              <a:t>个人，不必再筛选）。这样就得到了完整的</a:t>
            </a:r>
            <a:r>
              <a:rPr lang="en-US" altLang="zh-CN" sz="2800">
                <a:ea typeface="华文楷体" pitchFamily="2" charset="-122"/>
              </a:rPr>
              <a:t>J</a:t>
            </a:r>
            <a:r>
              <a:rPr lang="zh-CN" altLang="en-US" sz="2800">
                <a:ea typeface="华文楷体" pitchFamily="2" charset="-122"/>
              </a:rPr>
              <a:t>的递归方程。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21507" name="日期占位符 3">
            <a:extLst>
              <a:ext uri="{FF2B5EF4-FFF2-40B4-BE49-F238E27FC236}">
                <a16:creationId xmlns:a16="http://schemas.microsoft.com/office/drawing/2014/main" id="{8AB616EF-4286-43AF-8987-EB6BB58BF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EB8253-3417-4403-A5FB-5D40E30DF820}" type="datetime1">
              <a:rPr lang="zh-CN" altLang="en-US"/>
              <a:pPr>
                <a:defRPr/>
              </a:pPr>
              <a:t>2021/5/14</a:t>
            </a:fld>
            <a:endParaRPr lang="en-US" altLang="zh-CN"/>
          </a:p>
        </p:txBody>
      </p:sp>
      <p:sp>
        <p:nvSpPr>
          <p:cNvPr id="21508" name="灯片编号占位符 4">
            <a:extLst>
              <a:ext uri="{FF2B5EF4-FFF2-40B4-BE49-F238E27FC236}">
                <a16:creationId xmlns:a16="http://schemas.microsoft.com/office/drawing/2014/main" id="{3F14F390-12DB-4CBC-BDEA-32C56DF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FF9EFA-FFF9-4355-833F-00CF7C1D56F9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82189C8-ADF4-4137-9850-464FC603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3402</Words>
  <Application>Microsoft Office PowerPoint</Application>
  <PresentationFormat>全屏显示(4:3)</PresentationFormat>
  <Paragraphs>308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仿宋</vt:lpstr>
      <vt:lpstr>华文楷体</vt:lpstr>
      <vt:lpstr>宋体</vt:lpstr>
      <vt:lpstr>Arial</vt:lpstr>
      <vt:lpstr>Calibri</vt:lpstr>
      <vt:lpstr>Verdana</vt:lpstr>
      <vt:lpstr>Wingdings</vt:lpstr>
      <vt:lpstr>Office 主题</vt:lpstr>
      <vt:lpstr>PowerPoint 演示文稿</vt:lpstr>
      <vt:lpstr>1.3 约瑟夫环问题 Josephus Circle</vt:lpstr>
      <vt:lpstr>1.3 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Josephus问题的推广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205</cp:revision>
  <dcterms:created xsi:type="dcterms:W3CDTF">2011-08-29T07:31:59Z</dcterms:created>
  <dcterms:modified xsi:type="dcterms:W3CDTF">2021-05-14T03:57:15Z</dcterms:modified>
</cp:coreProperties>
</file>