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4" r:id="rId2"/>
    <p:sldId id="261" r:id="rId3"/>
    <p:sldId id="305" r:id="rId4"/>
    <p:sldId id="307" r:id="rId5"/>
    <p:sldId id="262" r:id="rId6"/>
    <p:sldId id="321" r:id="rId7"/>
    <p:sldId id="263" r:id="rId8"/>
    <p:sldId id="306" r:id="rId9"/>
    <p:sldId id="322" r:id="rId10"/>
    <p:sldId id="264" r:id="rId11"/>
    <p:sldId id="308" r:id="rId12"/>
    <p:sldId id="265" r:id="rId13"/>
    <p:sldId id="309" r:id="rId14"/>
    <p:sldId id="310" r:id="rId15"/>
    <p:sldId id="266" r:id="rId16"/>
    <p:sldId id="323" r:id="rId17"/>
    <p:sldId id="268" r:id="rId18"/>
    <p:sldId id="269" r:id="rId19"/>
    <p:sldId id="270" r:id="rId20"/>
    <p:sldId id="271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>
      <p:cViewPr varScale="1">
        <p:scale>
          <a:sx n="61" d="100"/>
          <a:sy n="61" d="100"/>
        </p:scale>
        <p:origin x="103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0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DF0DD6B-5AFA-4B8D-991B-4B9527C0A9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57038A-F96D-486A-9F27-F9E3D8CA25C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BF152B2-5ECE-4518-A5F6-1E186A0898B8}" type="datetimeFigureOut">
              <a:rPr lang="zh-CN" altLang="en-US"/>
              <a:pPr>
                <a:defRPr/>
              </a:pPr>
              <a:t>2021/9/23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625E916-BF83-415D-9F1E-E4B9B60A09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4B9F0AE-596F-4E67-BFC8-5AA3F5FE1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C69F0F-8956-4477-B671-055EEEF52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9D7B3E-B116-4E2F-80F9-B3DD95EA7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64E4DFA-6282-4868-9768-63BE90FCD4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04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DB284AD-36B2-41FA-9BBE-3D1EC4369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AAE8660-EBBE-4E7A-8FE0-1A653D69D3B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158EABB-C2A9-4148-8920-01667267E0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5212EEB-E9BC-4023-BF38-D1CB2691B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z="1300"/>
          </a:p>
        </p:txBody>
      </p:sp>
    </p:spTree>
    <p:extLst>
      <p:ext uri="{BB962C8B-B14F-4D97-AF65-F5344CB8AC3E}">
        <p14:creationId xmlns:p14="http://schemas.microsoft.com/office/powerpoint/2010/main" val="75367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A2C7360-1507-4526-B330-4E0814CEC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35CED49-B1FF-4FE2-B042-52584020D50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97939B8-C97B-4B51-9B07-4C9C9D5BF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8F37B96-79ED-4A4D-9379-BDEA92CAA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3929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F132563-5FB6-4CAB-98D9-1B23ED61C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4F24957-442A-4647-9101-857AC5BE98A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446DAF7-9FF2-4F03-8BFC-B6312395F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356BC29-4BC6-455E-857B-25BDB0883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143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A8C0867-D153-4A86-9140-8AE657A0E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FF01CAA-899B-4AEA-B101-76540D30BF8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982BB55-9276-434C-AD22-A6D90E8C8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B8E7C15-4678-4108-BD06-239637373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800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900390F-3934-479D-B9E2-B79F45B099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01DA6EA-245D-44F7-ADFA-0F8F966A33D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2FD2180-1DA9-4ACD-BA38-32D23A41ED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107AAD5-E896-4263-9862-8AEEA8818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613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800616B7-B9D1-46C0-A83A-E7158CA4A5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2835279-91A3-4E3E-A288-3D78618C7AE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DF1C369-824B-4DAC-8D8E-F1A92B7AB2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74697D1-BBE9-4263-8CC7-364FEE549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541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E78174A-298F-41F0-8D62-B558B211B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247CBC5-7A34-4616-A45E-63CDEEC7FFE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35FA682-94B1-4C37-B3D5-ABEC50F825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43E192F-5AAD-4EDB-8C71-0C019D8B9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3002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1F64E32-82B1-402F-8DBF-42F514717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0CBDB95-9B6D-4041-8045-B2809582104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E59BFF1-4060-4035-A4FF-4DFB769AA8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9C28ACB-890E-4314-8FBA-CA0FA5CBC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748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1D7B09B-332D-43FE-9361-F5431D1B4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1D059B7-AF93-4B10-B016-21EF63402D7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6A8D0F1-675F-4E27-9A48-2376958DF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E1BDF0A-86F1-433D-BC76-CDBA8E665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4902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1F64E32-82B1-402F-8DBF-42F514717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0CBDB95-9B6D-4041-8045-B2809582104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E59BFF1-4060-4035-A4FF-4DFB769AA8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9C28ACB-890E-4314-8FBA-CA0FA5CBC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4894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1F64E32-82B1-402F-8DBF-42F514717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0CBDB95-9B6D-4041-8045-B2809582104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E59BFF1-4060-4035-A4FF-4DFB769AA8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9C28ACB-890E-4314-8FBA-CA0FA5CBC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599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9C5D1-7126-45AB-AA11-9C426C44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A2A08-C4F1-473C-866A-C3070D28F2F4}" type="datetimeFigureOut">
              <a:rPr lang="zh-CN" altLang="en-US"/>
              <a:pPr>
                <a:defRPr/>
              </a:pPr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5513A-30A4-4359-80C6-F588367B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013FA-85A5-40D5-B992-6BBC5900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1169B-CC36-4393-8D4F-B24CF7B84C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85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1D821-219E-4A24-BE0E-4DDD53AB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EEA27-528B-4CB4-A0FF-8FF1A6A331B4}" type="datetimeFigureOut">
              <a:rPr lang="zh-CN" altLang="en-US"/>
              <a:pPr>
                <a:defRPr/>
              </a:pPr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CDC3D-C02D-4B6D-AAB9-BDD9637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C89AA-02B8-44A1-8930-9830624B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46B23-E92F-4848-9A19-2DDC2B4BB1B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9FE89-1D72-47B8-9320-C1ED6D9A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FAE98-508E-409E-859B-161770825ABC}" type="datetimeFigureOut">
              <a:rPr lang="zh-CN" altLang="en-US"/>
              <a:pPr>
                <a:defRPr/>
              </a:pPr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5BF08-F7DD-4A75-A7BD-08166A15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B8AA4-A6F7-4BB9-A0B1-55E3524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5EA3B-DD31-4CE6-94BE-41CABD1121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1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42B89-3717-4C4A-A41C-06C1DC35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11AD7-46C0-4F1B-AF43-A213107B396E}" type="datetimeFigureOut">
              <a:rPr lang="zh-CN" altLang="en-US"/>
              <a:pPr>
                <a:defRPr/>
              </a:pPr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E4241-D46B-4FEF-9E15-6291E7C0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8BD24-36FD-43EF-B32F-538721C1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92439-3938-4177-BE78-BBD2F1E2BB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2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900B8-265B-4027-BA70-EB1ED556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06921-BEA8-46BF-B254-39F8CF67AB3D}" type="datetimeFigureOut">
              <a:rPr lang="zh-CN" altLang="en-US"/>
              <a:pPr>
                <a:defRPr/>
              </a:pPr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7DC6E-0558-40EF-9C7F-93C54ABB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34A5E-869F-4F04-9585-36E8263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864F2-B5CB-4FEB-BFD6-A5CEA17066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9301B2B-555F-45AB-8CB9-EBAC9FE9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E93E6-B042-4DED-A693-AE13DE088EBD}" type="datetimeFigureOut">
              <a:rPr lang="zh-CN" altLang="en-US"/>
              <a:pPr>
                <a:defRPr/>
              </a:pPr>
              <a:t>2021/9/23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CE0AE79-0A93-45E3-A5E1-C8D8C009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68EC77F-C6D3-4E72-AF33-3AE5D5F1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D3856-14E8-4B9A-931B-2B80C5E973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3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2AE9BF3-7404-46F1-942A-8C026E71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D5688-1372-4902-B69B-46E0067CC383}" type="datetimeFigureOut">
              <a:rPr lang="zh-CN" altLang="en-US"/>
              <a:pPr>
                <a:defRPr/>
              </a:pPr>
              <a:t>2021/9/23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4D61A13-F571-4ACA-890F-0B6AC82B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3B93423-7DC5-4AF0-8D4C-524C26AB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B8A86-2D12-4265-8A5A-D2E7BF83D8D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5AA9515-4EF8-4A58-B8A6-A48B4DAE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F4C32-66E9-470B-8333-380A1D21A2BE}" type="datetimeFigureOut">
              <a:rPr lang="zh-CN" altLang="en-US"/>
              <a:pPr>
                <a:defRPr/>
              </a:pPr>
              <a:t>2021/9/23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AB6EA48-18CC-4D4D-BF96-5ED61860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E06F80C-3837-40AD-A3FE-128665A1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FADB6-01BC-4295-BC76-73C18A8E22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5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89F2D31-A6F8-4449-B902-3F61123E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E2C26-1374-4D9D-B534-B0BC239B1AF9}" type="datetimeFigureOut">
              <a:rPr lang="zh-CN" altLang="en-US"/>
              <a:pPr>
                <a:defRPr/>
              </a:pPr>
              <a:t>2021/9/23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704D9C0-A70D-468B-9CD1-AA588F83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AAD7AF2-7A3A-4D64-81C3-75179ECD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78213-26BE-495D-8EB0-975D9FD1B1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9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F60CC37-3AB1-4649-A3F6-2F032BDD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2676D-4FD8-48F3-95C0-CC86B6398611}" type="datetimeFigureOut">
              <a:rPr lang="zh-CN" altLang="en-US"/>
              <a:pPr>
                <a:defRPr/>
              </a:pPr>
              <a:t>2021/9/23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5409BAF-E4C6-4C4E-8E7C-4B964E52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2E7DA8E-612C-49F2-AF12-91E72524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EAA58-2785-4CE0-88C3-27ACC547CD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6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9CE989A-5892-4EDA-9080-E06F98E8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65C7C-68E8-4458-964E-847DB04BC224}" type="datetimeFigureOut">
              <a:rPr lang="zh-CN" altLang="en-US"/>
              <a:pPr>
                <a:defRPr/>
              </a:pPr>
              <a:t>2021/9/23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A670F1A-3079-4C46-B7E5-F5D31ED6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AEE23EF-B62A-46CF-8571-6D5BF947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E7B9F-B828-45BF-B8A0-2F96414F75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占位符 1">
            <a:extLst>
              <a:ext uri="{FF2B5EF4-FFF2-40B4-BE49-F238E27FC236}">
                <a16:creationId xmlns:a16="http://schemas.microsoft.com/office/drawing/2014/main" id="{1526C09A-D07F-4351-B173-70B9FBF459C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531" name="文本占位符 2">
            <a:extLst>
              <a:ext uri="{FF2B5EF4-FFF2-40B4-BE49-F238E27FC236}">
                <a16:creationId xmlns:a16="http://schemas.microsoft.com/office/drawing/2014/main" id="{8089D52C-7AA9-4AF2-925B-30E29BDFD3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05BB5-C077-43A7-90E1-65B5795BB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D7139BA-B72F-4247-8519-6CF090F91CB7}" type="datetimeFigureOut">
              <a:rPr lang="zh-CN" altLang="en-US"/>
              <a:pPr>
                <a:defRPr/>
              </a:pPr>
              <a:t>2021/9/23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83352-D06C-429F-B740-08A4EE7AE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2F5F4-22C8-4FD1-9899-9FF08B664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D4F5117-0763-430D-A2A5-BD55583E193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42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9">
            <a:extLst>
              <a:ext uri="{FF2B5EF4-FFF2-40B4-BE49-F238E27FC236}">
                <a16:creationId xmlns:a16="http://schemas.microsoft.com/office/drawing/2014/main" id="{273DD6CC-2B19-41E3-8DEC-DB756DAB4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7724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latin typeface="仿宋" pitchFamily="49" charset="-122"/>
                <a:ea typeface="仿宋" pitchFamily="49" charset="-122"/>
              </a:rPr>
              <a:t>具体数学</a:t>
            </a:r>
            <a:br>
              <a:rPr lang="zh-CN" altLang="en-US" sz="5400" dirty="0">
                <a:latin typeface="+mn-ea"/>
                <a:ea typeface="+mn-ea"/>
              </a:rPr>
            </a:br>
            <a:r>
              <a:rPr lang="en-US" altLang="zh-CN" sz="4800" dirty="0">
                <a:latin typeface="Verdana" pitchFamily="34" charset="0"/>
                <a:ea typeface="Verdana" pitchFamily="34" charset="0"/>
                <a:cs typeface="Verdana" pitchFamily="34" charset="0"/>
              </a:rPr>
              <a:t>Concrete Mathematics</a:t>
            </a:r>
            <a:r>
              <a:rPr lang="en-US" altLang="zh-CN" sz="4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3555" name="Rectangle 10">
            <a:extLst>
              <a:ext uri="{FF2B5EF4-FFF2-40B4-BE49-F238E27FC236}">
                <a16:creationId xmlns:a16="http://schemas.microsoft.com/office/drawing/2014/main" id="{03E65135-E0AC-4051-9D8B-2D2A334A7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4508500"/>
            <a:ext cx="71294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70C0"/>
              </a:solidFill>
              <a:latin typeface="Verdana" panose="020B0604030504040204" pitchFamily="34" charset="0"/>
              <a:ea typeface="仿宋" panose="02010609060101010101" pitchFamily="49" charset="-122"/>
              <a:cs typeface="Verdan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600" dirty="0">
              <a:solidFill>
                <a:srgbClr val="0070C0"/>
              </a:solidFill>
              <a:latin typeface="Verdana" panose="020B0604030504040204" pitchFamily="34" charset="0"/>
              <a:ea typeface="仿宋" panose="02010609060101010101" pitchFamily="49" charset="-122"/>
              <a:cs typeface="Verdan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1A1584D3-FC8E-4C31-AECA-A253707B91FD}" type="datetime3">
              <a:rPr lang="zh-CN" altLang="en-US" sz="2400">
                <a:latin typeface="Verdana" panose="020B0604030504040204" pitchFamily="34" charset="0"/>
                <a:ea typeface="仿宋" panose="02010609060101010101" pitchFamily="49" charset="-122"/>
                <a:cs typeface="Verdana" panose="020B0604030504040204" pitchFamily="34" charset="0"/>
              </a:rPr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2021年9月23日星期四</a:t>
            </a:fld>
            <a:endParaRPr lang="en-US" altLang="zh-CN" sz="2400" dirty="0">
              <a:latin typeface="Verdana" panose="020B0604030504040204" pitchFamily="34" charset="0"/>
            </a:endParaRPr>
          </a:p>
        </p:txBody>
      </p:sp>
      <p:sp>
        <p:nvSpPr>
          <p:cNvPr id="23556" name="Rectangle 11">
            <a:extLst>
              <a:ext uri="{FF2B5EF4-FFF2-40B4-BE49-F238E27FC236}">
                <a16:creationId xmlns:a16="http://schemas.microsoft.com/office/drawing/2014/main" id="{D3993140-3657-4605-B53A-A8C7643E7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334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华东师范大学计算机学院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37E11E2-6C11-4BDE-8BA1-49B4417AAAC1}"/>
              </a:ext>
            </a:extLst>
          </p:cNvPr>
          <p:cNvCxnSpPr/>
          <p:nvPr/>
        </p:nvCxnSpPr>
        <p:spPr>
          <a:xfrm rot="10800000" flipH="1">
            <a:off x="755650" y="3141663"/>
            <a:ext cx="7772400" cy="0"/>
          </a:xfrm>
          <a:prstGeom prst="line">
            <a:avLst/>
          </a:prstGeom>
          <a:ln w="7620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20C9426-9532-4B61-80B9-CF9FBA99E0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1E1CF2-935D-4C34-9E69-D274F3A8B1F2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D83556D-292A-46FF-82D9-B4B03296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578BE65A-1584-4B0E-B4A3-7B0C26FEDCDA}" type="slidenum">
              <a:rPr lang="en-US" altLang="zh-CN">
                <a:solidFill>
                  <a:srgbClr val="898989"/>
                </a:solidFill>
              </a:rPr>
              <a:pPr algn="ctr"/>
              <a:t>10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D9036393-0C97-4D92-B257-C91DC66F7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楷体" panose="02010600040101010101" pitchFamily="2" charset="-122"/>
              </a:rPr>
              <a:t>2.1 </a:t>
            </a:r>
            <a:r>
              <a:rPr lang="zh-CN" altLang="en-US">
                <a:ea typeface="华文楷体" panose="02010600040101010101" pitchFamily="2" charset="-122"/>
              </a:rPr>
              <a:t>表示法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D0EC3A34-830D-445C-BCC8-5DFD9C70F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更激进的表示方法：</a:t>
            </a:r>
            <a:r>
              <a:rPr lang="en-US" altLang="zh-CN" dirty="0">
                <a:latin typeface="+mj-lt"/>
                <a:ea typeface="华文楷体" pitchFamily="2" charset="-122"/>
              </a:rPr>
              <a:t>Iverson</a:t>
            </a:r>
            <a:r>
              <a:rPr lang="zh-CN" altLang="en-US" dirty="0">
                <a:latin typeface="+mj-lt"/>
                <a:ea typeface="华文楷体" pitchFamily="2" charset="-122"/>
              </a:rPr>
              <a:t>约定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Kenneth Iverson</a:t>
            </a:r>
            <a:r>
              <a:rPr lang="zh-CN" altLang="en-US" dirty="0">
                <a:latin typeface="+mj-lt"/>
                <a:ea typeface="华文楷体" pitchFamily="2" charset="-122"/>
              </a:rPr>
              <a:t>在程序设计语言</a:t>
            </a:r>
            <a:r>
              <a:rPr lang="en-US" altLang="zh-CN" dirty="0">
                <a:latin typeface="+mj-lt"/>
                <a:ea typeface="华文楷体" pitchFamily="2" charset="-122"/>
              </a:rPr>
              <a:t>APL</a:t>
            </a:r>
            <a:r>
              <a:rPr lang="zh-CN" altLang="en-US" dirty="0">
                <a:latin typeface="+mj-lt"/>
                <a:ea typeface="华文楷体" pitchFamily="2" charset="-122"/>
              </a:rPr>
              <a:t>中提出，将谓词</a:t>
            </a:r>
            <a:r>
              <a:rPr lang="en-US" altLang="zh-CN" dirty="0">
                <a:latin typeface="+mj-lt"/>
                <a:ea typeface="华文楷体" pitchFamily="2" charset="-122"/>
              </a:rPr>
              <a:t>p(k)</a:t>
            </a:r>
            <a:r>
              <a:rPr lang="zh-CN" altLang="en-US" dirty="0">
                <a:latin typeface="+mj-lt"/>
                <a:ea typeface="华文楷体" pitchFamily="2" charset="-122"/>
              </a:rPr>
              <a:t>放到被加项中，而不是用来限制下标变量。求和式可写成：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有时项</a:t>
            </a:r>
            <a:r>
              <a:rPr lang="en-US" altLang="zh-CN" dirty="0" err="1">
                <a:latin typeface="+mj-lt"/>
                <a:ea typeface="华文楷体" pitchFamily="2" charset="-122"/>
              </a:rPr>
              <a:t>a</a:t>
            </a:r>
            <a:r>
              <a:rPr lang="en-US" altLang="zh-CN" baseline="-25000" dirty="0" err="1">
                <a:latin typeface="+mj-lt"/>
                <a:ea typeface="华文楷体" pitchFamily="2" charset="-122"/>
              </a:rPr>
              <a:t>k</a:t>
            </a:r>
            <a:r>
              <a:rPr lang="zh-CN" altLang="en-US" dirty="0">
                <a:latin typeface="+mj-lt"/>
                <a:ea typeface="华文楷体" pitchFamily="2" charset="-122"/>
              </a:rPr>
              <a:t>不是对所有</a:t>
            </a:r>
            <a:r>
              <a:rPr lang="en-US" altLang="zh-CN" dirty="0">
                <a:latin typeface="+mj-lt"/>
                <a:ea typeface="华文楷体" pitchFamily="2" charset="-122"/>
              </a:rPr>
              <a:t>k</a:t>
            </a:r>
            <a:r>
              <a:rPr lang="zh-CN" altLang="en-US" dirty="0">
                <a:latin typeface="+mj-lt"/>
                <a:ea typeface="华文楷体" pitchFamily="2" charset="-122"/>
              </a:rPr>
              <a:t>都有定义。如果</a:t>
            </a:r>
            <a:r>
              <a:rPr lang="en-US" altLang="zh-CN" dirty="0">
                <a:latin typeface="+mj-lt"/>
                <a:ea typeface="华文楷体" pitchFamily="2" charset="-122"/>
              </a:rPr>
              <a:t>p(k)=0</a:t>
            </a:r>
            <a:r>
              <a:rPr lang="zh-CN" altLang="en-US" dirty="0">
                <a:latin typeface="+mj-lt"/>
                <a:ea typeface="华文楷体" pitchFamily="2" charset="-122"/>
              </a:rPr>
              <a:t>，则</a:t>
            </a:r>
            <a:r>
              <a:rPr lang="en-US" altLang="zh-CN" dirty="0" err="1">
                <a:latin typeface="+mj-lt"/>
                <a:ea typeface="华文楷体" pitchFamily="2" charset="-122"/>
              </a:rPr>
              <a:t>a</a:t>
            </a:r>
            <a:r>
              <a:rPr lang="en-US" altLang="zh-CN" baseline="-25000" dirty="0" err="1">
                <a:latin typeface="+mj-lt"/>
                <a:ea typeface="华文楷体" pitchFamily="2" charset="-122"/>
              </a:rPr>
              <a:t>k</a:t>
            </a:r>
            <a:r>
              <a:rPr lang="zh-CN" altLang="en-US" dirty="0">
                <a:latin typeface="+mj-lt"/>
                <a:ea typeface="华文楷体" pitchFamily="2" charset="-122"/>
              </a:rPr>
              <a:t>可以是无定义的，因为不影响结果。</a:t>
            </a:r>
          </a:p>
        </p:txBody>
      </p:sp>
      <p:sp>
        <p:nvSpPr>
          <p:cNvPr id="4103" name="Rectangle 5">
            <a:extLst>
              <a:ext uri="{FF2B5EF4-FFF2-40B4-BE49-F238E27FC236}">
                <a16:creationId xmlns:a16="http://schemas.microsoft.com/office/drawing/2014/main" id="{211DD4CC-F4CC-4EDB-AAE4-DF7BEA26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926AC761-FE3A-4C40-A8B6-0D132A150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716338"/>
          <a:ext cx="65706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公式" r:id="rId3" imgW="2920680" imgH="482400" progId="Equation.3">
                  <p:embed/>
                </p:oleObj>
              </mc:Choice>
              <mc:Fallback>
                <p:oleObj name="公式" r:id="rId3" imgW="29206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16338"/>
                        <a:ext cx="657066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44BBF-DF7D-403E-BB40-B1E37FF033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F002F2-9901-4816-AC08-7B8C03524AF4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BBAF71-D45D-4C8C-9D32-0CFDCB2C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B37CCBCF-40E8-4038-9FB5-3D98F034B11A}" type="slidenum">
              <a:rPr lang="en-US" altLang="zh-CN">
                <a:solidFill>
                  <a:srgbClr val="898989"/>
                </a:solidFill>
              </a:rPr>
              <a:pPr algn="ctr"/>
              <a:t>11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6A224CD-3FBA-4E39-B30D-05423B924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2565400"/>
            <a:ext cx="6515100" cy="1368425"/>
          </a:xfrm>
        </p:spPr>
        <p:txBody>
          <a:bodyPr/>
          <a:lstStyle/>
          <a:p>
            <a:r>
              <a:rPr lang="en-US" altLang="zh-CN" sz="4800">
                <a:ea typeface="华文楷体" panose="02010600040101010101" pitchFamily="2" charset="-122"/>
              </a:rPr>
              <a:t>2.2 </a:t>
            </a:r>
            <a:r>
              <a:rPr lang="zh-CN" altLang="en-US" sz="4800">
                <a:ea typeface="华文楷体" panose="02010600040101010101" pitchFamily="2" charset="-122"/>
              </a:rPr>
              <a:t>和与递归</a:t>
            </a:r>
            <a:br>
              <a:rPr lang="en-US" altLang="zh-CN" sz="4800">
                <a:ea typeface="华文楷体" panose="02010600040101010101" pitchFamily="2" charset="-122"/>
              </a:rPr>
            </a:br>
            <a:r>
              <a:rPr lang="en-US" altLang="zh-CN" sz="4800">
                <a:ea typeface="华文楷体" panose="02010600040101010101" pitchFamily="2" charset="-122"/>
              </a:rPr>
              <a:t>Sums and Recurrences</a:t>
            </a:r>
            <a:r>
              <a:rPr lang="zh-CN" altLang="en-US" sz="4800"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86BB8EA1-8DB4-4530-956F-C693CFD8BE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46EA911-12F5-4FE9-8798-6C83EA4CA462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A3E2B33E-C49A-4D32-8C09-D993F024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19A6B4A1-D159-4AD5-BDAC-138FC5FC7236}" type="slidenum">
              <a:rPr lang="en-US" altLang="zh-CN">
                <a:solidFill>
                  <a:srgbClr val="898989"/>
                </a:solidFill>
              </a:rPr>
              <a:pPr algn="ctr"/>
              <a:t>12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2595C40D-0707-4F78-8CB1-4418B1C0F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楷体" panose="02010600040101010101" pitchFamily="2" charset="-122"/>
              </a:rPr>
              <a:t>2.2 </a:t>
            </a:r>
            <a:r>
              <a:rPr lang="zh-CN" altLang="en-US">
                <a:ea typeface="华文楷体" panose="02010600040101010101" pitchFamily="2" charset="-122"/>
              </a:rPr>
              <a:t>和与递归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268EFF73-44DA-4990-B5F3-A7217B3C7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求和问题归结为递归问题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如何求和？先试试运用已学知识，</a:t>
            </a:r>
            <a:r>
              <a:rPr lang="zh-CN" altLang="en-US" dirty="0">
                <a:ea typeface="华文楷体" pitchFamily="2" charset="-122"/>
              </a:rPr>
              <a:t>归结为递归问题</a:t>
            </a:r>
            <a:r>
              <a:rPr lang="zh-CN" altLang="en-US" dirty="0">
                <a:latin typeface="+mj-lt"/>
                <a:ea typeface="华文楷体" pitchFamily="2" charset="-122"/>
              </a:rPr>
              <a:t>，再求解递归问题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假设我们要求的和是                ，那么就有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递归出现了</a:t>
            </a:r>
            <a:r>
              <a:rPr lang="en-US" altLang="zh-CN" dirty="0">
                <a:latin typeface="+mj-lt"/>
                <a:ea typeface="华文楷体" pitchFamily="2" charset="-122"/>
              </a:rPr>
              <a:t>……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施展</a:t>
            </a:r>
            <a:r>
              <a:rPr lang="en-US" altLang="zh-CN" dirty="0">
                <a:latin typeface="+mj-lt"/>
                <a:ea typeface="华文楷体" pitchFamily="2" charset="-122"/>
              </a:rPr>
              <a:t>Guess-Prove</a:t>
            </a:r>
            <a:r>
              <a:rPr lang="zh-CN" altLang="en-US" dirty="0">
                <a:latin typeface="+mj-lt"/>
                <a:ea typeface="华文楷体" pitchFamily="2" charset="-122"/>
              </a:rPr>
              <a:t>法或成套法</a:t>
            </a:r>
          </a:p>
          <a:p>
            <a:pPr lvl="2"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</p:txBody>
      </p:sp>
      <p:sp>
        <p:nvSpPr>
          <p:cNvPr id="5128" name="Rectangle 5">
            <a:extLst>
              <a:ext uri="{FF2B5EF4-FFF2-40B4-BE49-F238E27FC236}">
                <a16:creationId xmlns:a16="http://schemas.microsoft.com/office/drawing/2014/main" id="{36922C97-C2F8-4A10-8E86-5D843E56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29" name="Rectangle 7">
            <a:extLst>
              <a:ext uri="{FF2B5EF4-FFF2-40B4-BE49-F238E27FC236}">
                <a16:creationId xmlns:a16="http://schemas.microsoft.com/office/drawing/2014/main" id="{8CBB046B-937E-4CA3-9117-5372C56F5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1CA7E1AC-71A5-49AE-BD34-7AA4506770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946826"/>
              </p:ext>
            </p:extLst>
          </p:nvPr>
        </p:nvGraphicFramePr>
        <p:xfrm>
          <a:off x="4524549" y="2973065"/>
          <a:ext cx="12715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公式" r:id="rId3" imgW="672840" imgH="431640" progId="Equation.3">
                  <p:embed/>
                </p:oleObj>
              </mc:Choice>
              <mc:Fallback>
                <p:oleObj name="公式" r:id="rId3" imgW="6728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549" y="2973065"/>
                        <a:ext cx="1271587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>
            <a:extLst>
              <a:ext uri="{FF2B5EF4-FFF2-40B4-BE49-F238E27FC236}">
                <a16:creationId xmlns:a16="http://schemas.microsoft.com/office/drawing/2014/main" id="{7C0B4247-01BE-40DF-B404-78B31B7E75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560471"/>
              </p:ext>
            </p:extLst>
          </p:nvPr>
        </p:nvGraphicFramePr>
        <p:xfrm>
          <a:off x="3635375" y="3717081"/>
          <a:ext cx="18748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公式" r:id="rId5" imgW="850680" imgH="457200" progId="Equation.3">
                  <p:embed/>
                </p:oleObj>
              </mc:Choice>
              <mc:Fallback>
                <p:oleObj name="公式" r:id="rId5" imgW="8506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717081"/>
                        <a:ext cx="1874838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16BBF224-D245-4AD0-80DF-BC4B3CB79A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46EA911-12F5-4FE9-8798-6C83EA4CA462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E7FBACF-3F39-4B03-BF2E-93EF02E7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BC50D958-645B-4AB4-8A94-E36BF7E3FA81}" type="slidenum">
              <a:rPr lang="en-US" altLang="zh-CN">
                <a:solidFill>
                  <a:srgbClr val="898989"/>
                </a:solidFill>
              </a:rPr>
              <a:pPr algn="ctr"/>
              <a:t>13</a:t>
            </a:fld>
            <a:endParaRPr lang="en-US" altLang="zh-CN" dirty="0">
              <a:solidFill>
                <a:srgbClr val="898989"/>
              </a:solidFill>
            </a:endParaRPr>
          </a:p>
        </p:txBody>
      </p:sp>
      <p:sp>
        <p:nvSpPr>
          <p:cNvPr id="6152" name="Rectangle 2">
            <a:extLst>
              <a:ext uri="{FF2B5EF4-FFF2-40B4-BE49-F238E27FC236}">
                <a16:creationId xmlns:a16="http://schemas.microsoft.com/office/drawing/2014/main" id="{8E52B739-B226-4CDB-9E76-59D2C273A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251" y="195850"/>
            <a:ext cx="8229600" cy="872857"/>
          </a:xfrm>
        </p:spPr>
        <p:txBody>
          <a:bodyPr/>
          <a:lstStyle/>
          <a:p>
            <a:r>
              <a:rPr lang="en-US" altLang="zh-CN" dirty="0">
                <a:ea typeface="华文楷体" panose="02010600040101010101" pitchFamily="2" charset="-122"/>
              </a:rPr>
              <a:t>2.2 </a:t>
            </a:r>
            <a:r>
              <a:rPr lang="zh-CN" altLang="en-US" dirty="0">
                <a:ea typeface="华文楷体" panose="02010600040101010101" pitchFamily="2" charset="-122"/>
              </a:rPr>
              <a:t>和与递归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299" name="Rectangle 3">
                <a:extLst>
                  <a:ext uri="{FF2B5EF4-FFF2-40B4-BE49-F238E27FC236}">
                    <a16:creationId xmlns:a16="http://schemas.microsoft.com/office/drawing/2014/main" id="{819A1A97-D7C1-4905-A6FC-3C88BEC31A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4556"/>
                <a:ext cx="8686800" cy="5456919"/>
              </a:xfrm>
            </p:spPr>
            <p:txBody>
              <a:bodyPr rtlCol="0">
                <a:no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ea typeface="华文楷体" pitchFamily="2" charset="-122"/>
                  </a:rPr>
                  <a:t>例：求和问题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ea typeface="华文楷体" pitchFamily="2" charset="-122"/>
                  </a:rPr>
                  <a:t>归结为递归问题</a:t>
                </a:r>
                <a:endParaRPr lang="en-US" altLang="zh-CN" sz="2800" dirty="0"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ea typeface="华文楷体" pitchFamily="2" charset="-122"/>
                  </a:rPr>
                  <a:t>令</a:t>
                </a:r>
                <a:r>
                  <a:rPr lang="en-US" altLang="zh-CN" sz="2800" dirty="0">
                    <a:ea typeface="华文楷体" pitchFamily="2" charset="-122"/>
                  </a:rPr>
                  <a:t>R</a:t>
                </a:r>
                <a:r>
                  <a:rPr lang="en-US" altLang="zh-CN" sz="2800" baseline="-25000" dirty="0">
                    <a:ea typeface="华文楷体" pitchFamily="2" charset="-122"/>
                  </a:rPr>
                  <a:t>0</a:t>
                </a:r>
                <a:r>
                  <a:rPr lang="en-US" altLang="zh-CN" sz="2800" dirty="0">
                    <a:ea typeface="华文楷体" pitchFamily="2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800" dirty="0">
                    <a:ea typeface="华文楷体" pitchFamily="2" charset="-122"/>
                  </a:rPr>
                  <a:t>，</a:t>
                </a:r>
                <a:r>
                  <a:rPr lang="en-US" altLang="zh-CN" sz="2800" dirty="0">
                    <a:ea typeface="华文楷体" pitchFamily="2" charset="-122"/>
                  </a:rPr>
                  <a:t>R</a:t>
                </a:r>
                <a:r>
                  <a:rPr lang="en-US" altLang="zh-CN" sz="2800" baseline="-25000" dirty="0">
                    <a:ea typeface="华文楷体" pitchFamily="2" charset="-122"/>
                  </a:rPr>
                  <a:t>n</a:t>
                </a:r>
                <a:r>
                  <a:rPr lang="en-US" altLang="zh-CN" sz="2800" dirty="0">
                    <a:ea typeface="华文楷体" pitchFamily="2" charset="-122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ea typeface="华文楷体" pitchFamily="2" charset="-122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800" baseline="-25000" dirty="0">
                        <a:ea typeface="华文楷体" pitchFamily="2" charset="-122"/>
                      </a:rPr>
                      <m:t>n</m:t>
                    </m:r>
                    <m:r>
                      <a:rPr lang="en-US" altLang="zh-CN" sz="2800" i="1" baseline="-25000" dirty="0">
                        <a:latin typeface="Cambria Math" panose="02040503050406030204" pitchFamily="18" charset="0"/>
                        <a:ea typeface="华文楷体" pitchFamily="2" charset="-122"/>
                      </a:rPr>
                      <m:t>−</m:t>
                    </m:r>
                    <m:r>
                      <a:rPr lang="en-US" altLang="zh-CN" sz="2800" b="0" i="1" baseline="-25000" dirty="0" smtClean="0">
                        <a:latin typeface="Cambria Math" panose="02040503050406030204" pitchFamily="18" charset="0"/>
                        <a:ea typeface="华文楷体" pitchFamily="2" charset="-122"/>
                      </a:rPr>
                      <m:t>1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800" dirty="0">
                    <a:ea typeface="华文楷体" pitchFamily="2" charset="-122"/>
                  </a:rPr>
                  <a:t>n</a:t>
                </a:r>
                <a:r>
                  <a:rPr lang="zh-CN" altLang="en-US" sz="2800" dirty="0">
                    <a:ea typeface="华文楷体" pitchFamily="2" charset="-122"/>
                  </a:rPr>
                  <a:t>，则</a:t>
                </a:r>
                <a:endParaRPr lang="en-US" altLang="zh-CN" sz="2800" dirty="0"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zh-CN" sz="2800" dirty="0">
                    <a:ea typeface="华文楷体" pitchFamily="2" charset="-122"/>
                  </a:rPr>
                  <a:t>使用成套方法</a:t>
                </a:r>
                <a:r>
                  <a:rPr lang="zh-CN" altLang="en-US" sz="2800" dirty="0">
                    <a:ea typeface="华文楷体" pitchFamily="2" charset="-122"/>
                  </a:rPr>
                  <a:t>，</a:t>
                </a:r>
                <a:r>
                  <a:rPr lang="en-US" altLang="zh-CN" sz="2800" dirty="0">
                    <a:ea typeface="华文楷体" pitchFamily="2" charset="-122"/>
                  </a:rPr>
                  <a:t>R</a:t>
                </a:r>
                <a:r>
                  <a:rPr lang="en-US" altLang="zh-CN" sz="2800" baseline="-25000" dirty="0">
                    <a:ea typeface="华文楷体" pitchFamily="2" charset="-122"/>
                  </a:rPr>
                  <a:t>n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封闭解的形式为：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:endParaRPr lang="en-US" altLang="zh-CN" sz="2800" dirty="0"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800" dirty="0">
                    <a:ea typeface="华文楷体" pitchFamily="2" charset="-122"/>
                  </a:rPr>
                  <a:t>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ea typeface="华文楷体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华文楷体" pitchFamily="2" charset="-122"/>
                      </a:rPr>
                      <m:t>𝑛</m:t>
                    </m:r>
                  </m:oMath>
                </a14:m>
                <a:r>
                  <a:rPr lang="zh-CN" altLang="zh-CN" sz="2800" dirty="0">
                    <a:ea typeface="华文楷体" pitchFamily="2" charset="-122"/>
                  </a:rPr>
                  <a:t>的简单函数</a:t>
                </a:r>
                <a:r>
                  <a:rPr lang="zh-CN" altLang="en-US" sz="2800" dirty="0">
                    <a:ea typeface="华文楷体" pitchFamily="2" charset="-122"/>
                  </a:rPr>
                  <a:t>，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构造出关于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A, B, C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的方程组，求出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A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、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B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、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C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即可得到</a:t>
                </a:r>
                <a:r>
                  <a:rPr lang="en-US" altLang="zh-CN" sz="2800" dirty="0">
                    <a:latin typeface="+mj-lt"/>
                    <a:ea typeface="华文楷体" pitchFamily="2" charset="-122"/>
                  </a:rPr>
                  <a:t>R</a:t>
                </a:r>
                <a:r>
                  <a:rPr lang="en-US" altLang="zh-CN" sz="2800" baseline="-25000" dirty="0">
                    <a:latin typeface="+mj-lt"/>
                    <a:ea typeface="华文楷体" pitchFamily="2" charset="-122"/>
                  </a:rPr>
                  <a:t>n</a:t>
                </a:r>
                <a:r>
                  <a:rPr lang="zh-CN" altLang="en-US" sz="2800" dirty="0">
                    <a:latin typeface="+mj-lt"/>
                    <a:ea typeface="华文楷体" pitchFamily="2" charset="-122"/>
                  </a:rPr>
                  <a:t>的一般解</a:t>
                </a:r>
                <a:endParaRPr lang="en-US" altLang="zh-CN" sz="2800" dirty="0">
                  <a:latin typeface="+mj-lt"/>
                  <a:ea typeface="华文楷体" pitchFamily="2" charset="-122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ea typeface="华文楷体" pitchFamily="2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zh-CN" altLang="zh-CN" sz="2000" dirty="0"/>
                  <a:t>就意味着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zh-CN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zh-CN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zh-CN" sz="2000" dirty="0"/>
                  <a:t>，从而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altLang="zh-CN" sz="2000" dirty="0">
                  <a:latin typeface="+mj-lt"/>
                  <a:ea typeface="华文楷体" pitchFamily="2" charset="-122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ea typeface="华文楷体" pitchFamily="2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zh-CN" altLang="zh-CN" sz="2000" dirty="0"/>
                  <a:t>就意味着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zh-CN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zh-CN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000" dirty="0"/>
                  <a:t>，从而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zh-CN" sz="2000" dirty="0"/>
              </a:p>
              <a:p>
                <a:r>
                  <a:rPr lang="zh-CN" altLang="en-US" sz="2000" dirty="0">
                    <a:ea typeface="华文楷体" pitchFamily="2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000" dirty="0"/>
                  <a:t>就意味着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zh-CN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i="1"/>
                      <m:t>−</m:t>
                    </m:r>
                    <m:r>
                      <m:rPr>
                        <m:nor/>
                      </m:rPr>
                      <a:rPr lang="en-US" altLang="zh-CN" sz="2000"/>
                      <m:t>1</m:t>
                    </m:r>
                    <m:r>
                      <a:rPr lang="zh-CN" altLang="zh-CN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zh-CN" sz="2000" dirty="0"/>
                  <a:t>，从而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+mj-lt"/>
                    <a:ea typeface="华文楷体" pitchFamily="2" charset="-122"/>
                  </a:rPr>
                  <a:t>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zh-CN" sz="2000" i="1">
                        <a:latin typeface="Cambria Math" panose="02040503050406030204" pitchFamily="18" charset="0"/>
                      </a:rPr>
                      <m:t>（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en-US" altLang="zh-CN" sz="2000" dirty="0"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83299" name="Rectangle 3">
                <a:extLst>
                  <a:ext uri="{FF2B5EF4-FFF2-40B4-BE49-F238E27FC236}">
                    <a16:creationId xmlns:a16="http://schemas.microsoft.com/office/drawing/2014/main" id="{819A1A97-D7C1-4905-A6FC-3C88BEC31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4556"/>
                <a:ext cx="8686800" cy="5456919"/>
              </a:xfrm>
              <a:blipFill>
                <a:blip r:embed="rId3"/>
                <a:stretch>
                  <a:fillRect l="-1263" t="-1116" r="-5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4" name="Rectangle 5">
            <a:extLst>
              <a:ext uri="{FF2B5EF4-FFF2-40B4-BE49-F238E27FC236}">
                <a16:creationId xmlns:a16="http://schemas.microsoft.com/office/drawing/2014/main" id="{F6A44FC1-7472-4671-9C00-554EEEE00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5" name="Rectangle 7">
            <a:extLst>
              <a:ext uri="{FF2B5EF4-FFF2-40B4-BE49-F238E27FC236}">
                <a16:creationId xmlns:a16="http://schemas.microsoft.com/office/drawing/2014/main" id="{999881F1-CF43-42E1-86F1-BA4A4A0B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6147" name="Object 5">
            <a:extLst>
              <a:ext uri="{FF2B5EF4-FFF2-40B4-BE49-F238E27FC236}">
                <a16:creationId xmlns:a16="http://schemas.microsoft.com/office/drawing/2014/main" id="{D3886C1D-C40D-4AF9-B7F6-DDAF60E8D3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819961"/>
              </p:ext>
            </p:extLst>
          </p:nvPr>
        </p:nvGraphicFramePr>
        <p:xfrm>
          <a:off x="5796136" y="1832428"/>
          <a:ext cx="36718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公式" r:id="rId4" imgW="1981080" imgH="215640" progId="Equation.3">
                  <p:embed/>
                </p:oleObj>
              </mc:Choice>
              <mc:Fallback>
                <p:oleObj name="公式" r:id="rId4" imgW="19810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832428"/>
                        <a:ext cx="367188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>
            <a:extLst>
              <a:ext uri="{FF2B5EF4-FFF2-40B4-BE49-F238E27FC236}">
                <a16:creationId xmlns:a16="http://schemas.microsoft.com/office/drawing/2014/main" id="{66EA6B42-50E9-4E2A-A8BC-9C5BE9421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656678"/>
              </p:ext>
            </p:extLst>
          </p:nvPr>
        </p:nvGraphicFramePr>
        <p:xfrm>
          <a:off x="3143653" y="2826196"/>
          <a:ext cx="36004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公式" r:id="rId6" imgW="1803240" imgH="228600" progId="Equation.3">
                  <p:embed/>
                </p:oleObj>
              </mc:Choice>
              <mc:Fallback>
                <p:oleObj name="公式" r:id="rId6" imgW="18032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53" y="2826196"/>
                        <a:ext cx="360045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A573503E-CEF8-4739-9AE3-9044A8F940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46EA911-12F5-4FE9-8798-6C83EA4CA462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C8FCD94B-4FC4-4AAE-89AB-563E2E0C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D4206F49-9904-40E5-A417-4EA999B59388}" type="slidenum">
              <a:rPr lang="en-US" altLang="zh-CN">
                <a:solidFill>
                  <a:srgbClr val="898989"/>
                </a:solidFill>
              </a:rPr>
              <a:pPr algn="ctr"/>
              <a:t>14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F8BEBD78-8A42-45F9-8B8F-258F85329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楷体" panose="02010600040101010101" pitchFamily="2" charset="-122"/>
              </a:rPr>
              <a:t>2.2 </a:t>
            </a:r>
            <a:r>
              <a:rPr lang="zh-CN" altLang="en-US">
                <a:ea typeface="华文楷体" panose="02010600040101010101" pitchFamily="2" charset="-122"/>
              </a:rPr>
              <a:t>和与递归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0071786C-F87F-427D-AF67-0CD6581A7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递归问题归结为求和问题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很多</a:t>
            </a:r>
            <a:r>
              <a:rPr lang="zh-CN" altLang="en-US" sz="2800" dirty="0">
                <a:ea typeface="华文楷体" pitchFamily="2" charset="-122"/>
              </a:rPr>
              <a:t>递归问题可归结为求和问题，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后面的各种求和方法都可以用来计算较难的递归问题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例：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Hanoi Tower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问题归结为求和问题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+mj-lt"/>
                <a:ea typeface="华文楷体" pitchFamily="2" charset="-122"/>
              </a:rPr>
              <a:t>T</a:t>
            </a:r>
            <a:r>
              <a:rPr lang="en-US" altLang="zh-CN" sz="2800" baseline="-25000" dirty="0">
                <a:latin typeface="+mj-lt"/>
                <a:ea typeface="华文楷体" pitchFamily="2" charset="-122"/>
              </a:rPr>
              <a:t>0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 = 0</a:t>
            </a: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sz="2800" baseline="-25000" dirty="0" err="1">
                <a:latin typeface="+mj-lt"/>
                <a:ea typeface="华文楷体" pitchFamily="2" charset="-122"/>
              </a:rPr>
              <a:t>n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 = 2T</a:t>
            </a:r>
            <a:r>
              <a:rPr lang="en-US" altLang="zh-CN" sz="2800" baseline="-25000" dirty="0">
                <a:latin typeface="+mj-lt"/>
                <a:ea typeface="华文楷体" pitchFamily="2" charset="-122"/>
              </a:rPr>
              <a:t>n-1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 + 1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下面我们尝试用求和方法来计算</a:t>
            </a:r>
            <a:r>
              <a:rPr lang="en-US" altLang="zh-CN" sz="2800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sz="2800" baseline="-25000" dirty="0" err="1">
                <a:latin typeface="+mj-lt"/>
                <a:ea typeface="华文楷体" pitchFamily="2" charset="-122"/>
              </a:rPr>
              <a:t>n</a:t>
            </a:r>
            <a:endParaRPr lang="en-US" altLang="zh-CN" sz="2800" baseline="-250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首先，两端除以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2</a:t>
            </a:r>
            <a:r>
              <a:rPr lang="en-US" altLang="zh-CN" sz="2800" baseline="300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，得到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ea typeface="华文楷体" pitchFamily="2" charset="-122"/>
              </a:rPr>
              <a:t>T</a:t>
            </a:r>
            <a:r>
              <a:rPr lang="en-US" altLang="zh-CN" sz="2800" baseline="-25000" dirty="0">
                <a:ea typeface="华文楷体" pitchFamily="2" charset="-122"/>
              </a:rPr>
              <a:t>0</a:t>
            </a:r>
            <a:r>
              <a:rPr lang="en-US" altLang="zh-CN" sz="2800" dirty="0">
                <a:ea typeface="华文楷体" pitchFamily="2" charset="-122"/>
              </a:rPr>
              <a:t> / 2</a:t>
            </a:r>
            <a:r>
              <a:rPr lang="en-US" altLang="zh-CN" sz="2800" baseline="30000" dirty="0">
                <a:ea typeface="华文楷体" pitchFamily="2" charset="-122"/>
              </a:rPr>
              <a:t>0 </a:t>
            </a:r>
            <a:r>
              <a:rPr lang="en-US" altLang="zh-CN" sz="2800" dirty="0">
                <a:ea typeface="华文楷体" pitchFamily="2" charset="-122"/>
              </a:rPr>
              <a:t>= 0</a:t>
            </a: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 err="1">
                <a:ea typeface="华文楷体" pitchFamily="2" charset="-122"/>
              </a:rPr>
              <a:t>T</a:t>
            </a:r>
            <a:r>
              <a:rPr lang="en-US" altLang="zh-CN" sz="2800" baseline="-25000" dirty="0" err="1">
                <a:ea typeface="华文楷体" pitchFamily="2" charset="-122"/>
              </a:rPr>
              <a:t>n</a:t>
            </a:r>
            <a:r>
              <a:rPr lang="en-US" altLang="zh-CN" sz="2800" dirty="0">
                <a:ea typeface="华文楷体" pitchFamily="2" charset="-122"/>
              </a:rPr>
              <a:t> / 2</a:t>
            </a:r>
            <a:r>
              <a:rPr lang="en-US" altLang="zh-CN" sz="2800" baseline="30000" dirty="0">
                <a:ea typeface="华文楷体" pitchFamily="2" charset="-122"/>
              </a:rPr>
              <a:t>n </a:t>
            </a:r>
            <a:r>
              <a:rPr lang="en-US" altLang="zh-CN" sz="2800" dirty="0">
                <a:ea typeface="华文楷体" pitchFamily="2" charset="-122"/>
              </a:rPr>
              <a:t>= T</a:t>
            </a:r>
            <a:r>
              <a:rPr lang="en-US" altLang="zh-CN" sz="2800" baseline="-25000" dirty="0">
                <a:ea typeface="华文楷体" pitchFamily="2" charset="-122"/>
              </a:rPr>
              <a:t>n-1</a:t>
            </a:r>
            <a:r>
              <a:rPr lang="en-US" altLang="zh-CN" sz="2800" dirty="0">
                <a:ea typeface="华文楷体" pitchFamily="2" charset="-122"/>
              </a:rPr>
              <a:t> / 2</a:t>
            </a:r>
            <a:r>
              <a:rPr lang="en-US" altLang="zh-CN" sz="2800" baseline="30000" dirty="0">
                <a:ea typeface="华文楷体" pitchFamily="2" charset="-122"/>
              </a:rPr>
              <a:t>n-1 </a:t>
            </a:r>
            <a:r>
              <a:rPr lang="en-US" altLang="zh-CN" sz="2800" dirty="0">
                <a:ea typeface="华文楷体" pitchFamily="2" charset="-122"/>
              </a:rPr>
              <a:t>+ 1 / 2</a:t>
            </a:r>
            <a:r>
              <a:rPr lang="en-US" altLang="zh-CN" sz="2800" baseline="30000" dirty="0">
                <a:ea typeface="华文楷体" pitchFamily="2" charset="-122"/>
              </a:rPr>
              <a:t>n</a:t>
            </a:r>
            <a:endParaRPr lang="en-US" altLang="zh-CN" sz="2800" baseline="30000" dirty="0">
              <a:latin typeface="+mj-lt"/>
              <a:ea typeface="华文楷体" pitchFamily="2" charset="-122"/>
            </a:endParaRP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84EF6C00-74E7-435B-B69D-2091D4329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7B5E5433-BB71-4219-9BCC-D3B15A9CE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EB2A25F4-CCD4-443C-864D-0ED1CF9D74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52941A-AC5A-463F-9069-C3834261DC7E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DD1648F9-A112-45C5-9041-8D2118CC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88F676DA-F098-45A0-84B3-28E5E9A43033}" type="slidenum">
              <a:rPr lang="en-US" altLang="zh-CN">
                <a:solidFill>
                  <a:srgbClr val="898989"/>
                </a:solidFill>
              </a:rPr>
              <a:pPr algn="ctr"/>
              <a:t>15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FD75C166-476E-499A-891E-20E32EAD2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递归简化为和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420854F5-64C9-4023-A259-C2567A442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设</a:t>
            </a:r>
            <a:r>
              <a:rPr lang="en-US" altLang="zh-CN">
                <a:latin typeface="+mj-lt"/>
                <a:ea typeface="华文楷体" pitchFamily="2" charset="-122"/>
              </a:rPr>
              <a:t>S</a:t>
            </a:r>
            <a:r>
              <a:rPr lang="en-US" altLang="zh-CN" baseline="-25000">
                <a:latin typeface="+mj-lt"/>
                <a:ea typeface="华文楷体" pitchFamily="2" charset="-122"/>
              </a:rPr>
              <a:t>n</a:t>
            </a:r>
            <a:r>
              <a:rPr lang="en-US" altLang="zh-CN">
                <a:latin typeface="+mj-lt"/>
                <a:ea typeface="华文楷体" pitchFamily="2" charset="-122"/>
              </a:rPr>
              <a:t>= T</a:t>
            </a:r>
            <a:r>
              <a:rPr lang="en-US" altLang="zh-CN" baseline="-25000">
                <a:latin typeface="+mj-lt"/>
                <a:ea typeface="华文楷体" pitchFamily="2" charset="-122"/>
              </a:rPr>
              <a:t>n</a:t>
            </a:r>
            <a:r>
              <a:rPr lang="en-US" altLang="zh-CN">
                <a:latin typeface="+mj-lt"/>
                <a:ea typeface="华文楷体" pitchFamily="2" charset="-122"/>
              </a:rPr>
              <a:t>/ 2</a:t>
            </a:r>
            <a:r>
              <a:rPr lang="en-US" altLang="zh-CN" baseline="50000">
                <a:latin typeface="+mj-lt"/>
                <a:ea typeface="华文楷体" pitchFamily="2" charset="-122"/>
              </a:rPr>
              <a:t>n</a:t>
            </a:r>
            <a:r>
              <a:rPr lang="zh-CN" altLang="en-US">
                <a:latin typeface="+mj-lt"/>
                <a:ea typeface="华文楷体" pitchFamily="2" charset="-122"/>
              </a:rPr>
              <a:t>，于是得到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j-lt"/>
                <a:ea typeface="华文楷体" pitchFamily="2" charset="-122"/>
              </a:rPr>
              <a:t>S</a:t>
            </a:r>
            <a:r>
              <a:rPr lang="en-US" altLang="zh-CN" sz="2800" baseline="-25000">
                <a:latin typeface="+mj-lt"/>
                <a:ea typeface="华文楷体" pitchFamily="2" charset="-122"/>
              </a:rPr>
              <a:t>0</a:t>
            </a:r>
            <a:r>
              <a:rPr lang="en-US" altLang="zh-CN" sz="2800">
                <a:latin typeface="+mj-lt"/>
                <a:ea typeface="华文楷体" pitchFamily="2" charset="-122"/>
              </a:rPr>
              <a:t> = 0</a:t>
            </a: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>
                <a:latin typeface="+mj-lt"/>
                <a:ea typeface="华文楷体" pitchFamily="2" charset="-122"/>
              </a:rPr>
              <a:t>S</a:t>
            </a:r>
            <a:r>
              <a:rPr lang="en-US" altLang="zh-CN" sz="2800" baseline="-25000">
                <a:latin typeface="+mj-lt"/>
                <a:ea typeface="华文楷体" pitchFamily="2" charset="-122"/>
              </a:rPr>
              <a:t>n</a:t>
            </a:r>
            <a:r>
              <a:rPr lang="en-US" altLang="zh-CN" sz="2800">
                <a:latin typeface="+mj-lt"/>
                <a:ea typeface="华文楷体" pitchFamily="2" charset="-122"/>
              </a:rPr>
              <a:t> = S</a:t>
            </a:r>
            <a:r>
              <a:rPr lang="en-US" altLang="zh-CN" sz="2800" baseline="-25000">
                <a:latin typeface="+mj-lt"/>
                <a:ea typeface="华文楷体" pitchFamily="2" charset="-122"/>
              </a:rPr>
              <a:t>n-1</a:t>
            </a:r>
            <a:r>
              <a:rPr lang="en-US" altLang="zh-CN" sz="2800">
                <a:latin typeface="+mj-lt"/>
                <a:ea typeface="华文楷体" pitchFamily="2" charset="-122"/>
              </a:rPr>
              <a:t> + 2</a:t>
            </a:r>
            <a:r>
              <a:rPr lang="en-US" altLang="zh-CN" sz="2800" baseline="30000">
                <a:latin typeface="+mj-lt"/>
                <a:ea typeface="华文楷体" pitchFamily="2" charset="-122"/>
              </a:rPr>
              <a:t>-n</a:t>
            </a:r>
            <a:endParaRPr lang="zh-CN" altLang="en-US" sz="2800" baseline="30000">
              <a:latin typeface="+mj-lt"/>
              <a:ea typeface="华文楷体" pitchFamily="2" charset="-122"/>
            </a:endParaRP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>
                <a:latin typeface="+mj-lt"/>
                <a:ea typeface="华文楷体" pitchFamily="2" charset="-122"/>
              </a:rPr>
              <a:t>容易看出，计算</a:t>
            </a:r>
            <a:r>
              <a:rPr lang="en-US" altLang="zh-CN" sz="3200">
                <a:latin typeface="+mj-lt"/>
                <a:ea typeface="华文楷体" pitchFamily="2" charset="-122"/>
              </a:rPr>
              <a:t>S</a:t>
            </a:r>
            <a:r>
              <a:rPr lang="en-US" altLang="zh-CN" sz="3200" baseline="-25000">
                <a:latin typeface="+mj-lt"/>
                <a:ea typeface="华文楷体" pitchFamily="2" charset="-122"/>
              </a:rPr>
              <a:t>n</a:t>
            </a:r>
            <a:r>
              <a:rPr lang="zh-CN" altLang="en-US" sz="3200">
                <a:latin typeface="+mj-lt"/>
                <a:ea typeface="华文楷体" pitchFamily="2" charset="-122"/>
              </a:rPr>
              <a:t>是一个求和问题：</a:t>
            </a:r>
            <a:endParaRPr lang="en-US" altLang="zh-CN" sz="3200">
              <a:latin typeface="+mj-lt"/>
              <a:ea typeface="华文楷体" pitchFamily="2" charset="-122"/>
            </a:endParaRP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>
                <a:latin typeface="+mj-lt"/>
                <a:ea typeface="华文楷体" pitchFamily="2" charset="-122"/>
              </a:rPr>
              <a:t>假如</a:t>
            </a:r>
            <a:r>
              <a:rPr lang="zh-CN" altLang="en-US" sz="3200">
                <a:solidFill>
                  <a:srgbClr val="FF0000"/>
                </a:solidFill>
                <a:latin typeface="+mj-lt"/>
                <a:ea typeface="华文楷体" pitchFamily="2" charset="-122"/>
              </a:rPr>
              <a:t>可以很容易地解决求和问题</a:t>
            </a:r>
            <a:r>
              <a:rPr lang="zh-CN" altLang="en-US" sz="3200">
                <a:latin typeface="+mj-lt"/>
                <a:ea typeface="华文楷体" pitchFamily="2" charset="-122"/>
              </a:rPr>
              <a:t>，就可以得到递归方程的封闭解</a:t>
            </a:r>
            <a:r>
              <a:rPr lang="en-US" altLang="zh-CN">
                <a:ea typeface="华文楷体" pitchFamily="2" charset="-122"/>
              </a:rPr>
              <a:t>T</a:t>
            </a:r>
            <a:r>
              <a:rPr lang="en-US" altLang="zh-CN" baseline="-25000">
                <a:ea typeface="华文楷体" pitchFamily="2" charset="-122"/>
              </a:rPr>
              <a:t>n</a:t>
            </a:r>
            <a:r>
              <a:rPr lang="en-US" altLang="zh-CN" baseline="50000">
                <a:ea typeface="华文楷体" pitchFamily="2" charset="-122"/>
              </a:rPr>
              <a:t> </a:t>
            </a:r>
            <a:r>
              <a:rPr lang="en-US" altLang="zh-CN">
                <a:ea typeface="华文楷体" pitchFamily="2" charset="-122"/>
              </a:rPr>
              <a:t>= S</a:t>
            </a:r>
            <a:r>
              <a:rPr lang="en-US" altLang="zh-CN" baseline="-25000">
                <a:ea typeface="华文楷体" pitchFamily="2" charset="-122"/>
              </a:rPr>
              <a:t>n</a:t>
            </a:r>
            <a:r>
              <a:rPr lang="en-US" altLang="zh-CN">
                <a:ea typeface="华文楷体" pitchFamily="2" charset="-122"/>
              </a:rPr>
              <a:t> </a:t>
            </a:r>
            <a:r>
              <a:rPr lang="zh-CN" altLang="en-US">
                <a:ea typeface="华文楷体" pitchFamily="2" charset="-122"/>
              </a:rPr>
              <a:t>*</a:t>
            </a:r>
            <a:r>
              <a:rPr lang="en-US" altLang="zh-CN">
                <a:ea typeface="华文楷体" pitchFamily="2" charset="-122"/>
              </a:rPr>
              <a:t> 2</a:t>
            </a:r>
            <a:r>
              <a:rPr lang="en-US" altLang="zh-CN" baseline="50000">
                <a:ea typeface="华文楷体" pitchFamily="2" charset="-122"/>
              </a:rPr>
              <a:t>n</a:t>
            </a:r>
            <a:r>
              <a:rPr lang="zh-CN" altLang="en-US" sz="3200">
                <a:ea typeface="华文楷体" pitchFamily="2" charset="-122"/>
              </a:rPr>
              <a:t> 。事实上，上面的</a:t>
            </a:r>
            <a:r>
              <a:rPr lang="en-US" altLang="zh-CN" sz="3200">
                <a:ea typeface="华文楷体" pitchFamily="2" charset="-122"/>
              </a:rPr>
              <a:t>S</a:t>
            </a:r>
            <a:r>
              <a:rPr lang="en-US" altLang="zh-CN" sz="3200" baseline="-25000">
                <a:ea typeface="华文楷体" pitchFamily="2" charset="-122"/>
              </a:rPr>
              <a:t>n</a:t>
            </a:r>
            <a:r>
              <a:rPr lang="zh-CN" altLang="en-US" sz="3200">
                <a:ea typeface="华文楷体" pitchFamily="2" charset="-122"/>
              </a:rPr>
              <a:t>是常见的等比级数，因此</a:t>
            </a:r>
            <a:endParaRPr lang="en-US" altLang="zh-CN" sz="3200">
              <a:ea typeface="华文楷体" pitchFamily="2" charset="-122"/>
            </a:endParaRPr>
          </a:p>
          <a:p>
            <a:pPr marL="342900" lvl="1" indent="-34290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200">
                <a:ea typeface="华文楷体" pitchFamily="2" charset="-122"/>
              </a:rPr>
              <a:t>T</a:t>
            </a:r>
            <a:r>
              <a:rPr lang="en-US" altLang="zh-CN" sz="3200" baseline="-25000">
                <a:ea typeface="华文楷体" pitchFamily="2" charset="-122"/>
              </a:rPr>
              <a:t>n </a:t>
            </a:r>
            <a:r>
              <a:rPr lang="en-US" altLang="zh-CN" sz="3200">
                <a:ea typeface="华文楷体" pitchFamily="2" charset="-122"/>
              </a:rPr>
              <a:t>= (1 – 2</a:t>
            </a:r>
            <a:r>
              <a:rPr lang="en-US" altLang="zh-CN" sz="3200" baseline="30000">
                <a:ea typeface="华文楷体" pitchFamily="2" charset="-122"/>
              </a:rPr>
              <a:t>-n</a:t>
            </a:r>
            <a:r>
              <a:rPr lang="en-US" altLang="zh-CN" sz="3200">
                <a:ea typeface="华文楷体" pitchFamily="2" charset="-122"/>
              </a:rPr>
              <a:t>) 2</a:t>
            </a:r>
            <a:r>
              <a:rPr lang="en-US" altLang="zh-CN" sz="3200" baseline="30000">
                <a:ea typeface="华文楷体" pitchFamily="2" charset="-122"/>
              </a:rPr>
              <a:t>n</a:t>
            </a:r>
            <a:r>
              <a:rPr lang="en-US" altLang="zh-CN" sz="3200">
                <a:ea typeface="华文楷体" pitchFamily="2" charset="-122"/>
              </a:rPr>
              <a:t> = 2</a:t>
            </a:r>
            <a:r>
              <a:rPr lang="en-US" altLang="zh-CN" sz="3200" baseline="30000">
                <a:ea typeface="华文楷体" pitchFamily="2" charset="-122"/>
              </a:rPr>
              <a:t>n</a:t>
            </a:r>
            <a:r>
              <a:rPr lang="en-US" altLang="zh-CN" sz="3200">
                <a:ea typeface="华文楷体" pitchFamily="2" charset="-122"/>
              </a:rPr>
              <a:t> - 1</a:t>
            </a:r>
            <a:endParaRPr lang="zh-CN" altLang="en-US" sz="3200">
              <a:latin typeface="+mj-lt"/>
              <a:ea typeface="华文楷体" pitchFamily="2" charset="-122"/>
            </a:endParaRPr>
          </a:p>
        </p:txBody>
      </p:sp>
      <p:sp>
        <p:nvSpPr>
          <p:cNvPr id="7175" name="Rectangle 5">
            <a:extLst>
              <a:ext uri="{FF2B5EF4-FFF2-40B4-BE49-F238E27FC236}">
                <a16:creationId xmlns:a16="http://schemas.microsoft.com/office/drawing/2014/main" id="{825261E7-3707-4769-AFBC-77D6A6C4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6" name="Rectangle 7">
            <a:extLst>
              <a:ext uri="{FF2B5EF4-FFF2-40B4-BE49-F238E27FC236}">
                <a16:creationId xmlns:a16="http://schemas.microsoft.com/office/drawing/2014/main" id="{CEBDBB90-41DF-499B-88E5-C9C7527C6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4E0EE753-5CE5-4C24-8902-7C1419CF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170" name="Object 5">
            <a:extLst>
              <a:ext uri="{FF2B5EF4-FFF2-40B4-BE49-F238E27FC236}">
                <a16:creationId xmlns:a16="http://schemas.microsoft.com/office/drawing/2014/main" id="{B1C1EA53-6795-4D6A-8BA1-C0D1335BD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2997200"/>
          <a:ext cx="15398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公式" r:id="rId3" imgW="736560" imgH="431640" progId="Equation.3">
                  <p:embed/>
                </p:oleObj>
              </mc:Choice>
              <mc:Fallback>
                <p:oleObj name="公式" r:id="rId3" imgW="7365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997200"/>
                        <a:ext cx="1539875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AEEC76F-0573-402F-A344-D9B595AA32F6}"/>
              </a:ext>
            </a:extLst>
          </p:cNvPr>
          <p:cNvCxnSpPr/>
          <p:nvPr/>
        </p:nvCxnSpPr>
        <p:spPr>
          <a:xfrm>
            <a:off x="1692275" y="4292600"/>
            <a:ext cx="48958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333CE52D-76BB-4E6D-8B5C-468FB1E6A6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B526F8-C78F-4AAD-A106-9251133D2875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385E8C66-4D3E-44A1-8D5A-B756ED28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97BC947-5103-45FF-A37A-188594C97977}" type="slidenum">
              <a:rPr lang="en-US" altLang="zh-CN">
                <a:solidFill>
                  <a:srgbClr val="898989"/>
                </a:solidFill>
              </a:rPr>
              <a:pPr algn="ctr"/>
              <a:t>16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202" name="Rectangle 2">
            <a:extLst>
              <a:ext uri="{FF2B5EF4-FFF2-40B4-BE49-F238E27FC236}">
                <a16:creationId xmlns:a16="http://schemas.microsoft.com/office/drawing/2014/main" id="{1065364A-34FF-4929-918E-F60C3938C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一般递归方程的化和技巧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9E6AEAD2-02A2-472A-B94A-2CF546DB8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ea typeface="华文楷体" pitchFamily="2" charset="-122"/>
              </a:rPr>
              <a:t>形如                         的递归方程归结为等比级数求和问题</a:t>
            </a:r>
            <a:endParaRPr lang="en-US" altLang="zh-CN" sz="2800" dirty="0"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ea typeface="华文楷体" pitchFamily="2" charset="-122"/>
              </a:rPr>
              <a:t>方法类似</a:t>
            </a:r>
            <a:endParaRPr lang="en-US" altLang="zh-CN" dirty="0"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两边乘以求和因子</a:t>
            </a:r>
            <a:r>
              <a:rPr lang="en-US" altLang="zh-CN" i="1" dirty="0" err="1">
                <a:latin typeface="+mj-lt"/>
                <a:ea typeface="华文楷体" pitchFamily="2" charset="-122"/>
              </a:rPr>
              <a:t>s</a:t>
            </a:r>
            <a:r>
              <a:rPr lang="en-US" altLang="zh-CN" i="1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dirty="0">
                <a:latin typeface="+mj-lt"/>
                <a:ea typeface="华文楷体" pitchFamily="2" charset="-122"/>
              </a:rPr>
              <a:t>可得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巧妙地选择此因子</a:t>
            </a:r>
            <a:r>
              <a:rPr lang="en-US" altLang="zh-CN" i="1" dirty="0" err="1">
                <a:latin typeface="+mj-lt"/>
                <a:ea typeface="华文楷体" pitchFamily="2" charset="-122"/>
              </a:rPr>
              <a:t>s</a:t>
            </a:r>
            <a:r>
              <a:rPr lang="en-US" altLang="zh-CN" i="1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dirty="0">
                <a:latin typeface="+mj-lt"/>
                <a:ea typeface="华文楷体" pitchFamily="2" charset="-122"/>
              </a:rPr>
              <a:t>使得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lvl="1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接下来，记</a:t>
            </a:r>
            <a:r>
              <a:rPr lang="en-US" altLang="zh-CN" i="1" dirty="0">
                <a:latin typeface="+mj-lt"/>
                <a:ea typeface="华文楷体" pitchFamily="2" charset="-122"/>
              </a:rPr>
              <a:t>S</a:t>
            </a:r>
            <a:r>
              <a:rPr lang="en-US" altLang="zh-CN" i="1" baseline="-25000" dirty="0">
                <a:latin typeface="+mj-lt"/>
                <a:ea typeface="华文楷体" pitchFamily="2" charset="-122"/>
              </a:rPr>
              <a:t>n </a:t>
            </a:r>
            <a:r>
              <a:rPr lang="en-US" altLang="zh-CN" dirty="0">
                <a:latin typeface="+mj-lt"/>
                <a:ea typeface="华文楷体" pitchFamily="2" charset="-122"/>
              </a:rPr>
              <a:t>= </a:t>
            </a:r>
            <a:r>
              <a:rPr lang="en-US" altLang="zh-CN" i="1" dirty="0" err="1">
                <a:latin typeface="+mj-lt"/>
                <a:ea typeface="华文楷体" pitchFamily="2" charset="-122"/>
              </a:rPr>
              <a:t>s</a:t>
            </a:r>
            <a:r>
              <a:rPr lang="en-US" altLang="zh-CN" i="1" baseline="-25000" dirty="0" err="1">
                <a:latin typeface="+mj-lt"/>
                <a:ea typeface="华文楷体" pitchFamily="2" charset="-122"/>
              </a:rPr>
              <a:t>n</a:t>
            </a:r>
            <a:r>
              <a:rPr lang="en-US" altLang="zh-CN" i="1" dirty="0" err="1">
                <a:latin typeface="+mj-lt"/>
                <a:ea typeface="华文楷体" pitchFamily="2" charset="-122"/>
              </a:rPr>
              <a:t>a</a:t>
            </a:r>
            <a:r>
              <a:rPr lang="en-US" altLang="zh-CN" i="1" baseline="-25000" dirty="0" err="1">
                <a:latin typeface="+mj-lt"/>
                <a:ea typeface="华文楷体" pitchFamily="2" charset="-122"/>
              </a:rPr>
              <a:t>n</a:t>
            </a:r>
            <a:r>
              <a:rPr lang="en-US" altLang="zh-CN" i="1" dirty="0" err="1">
                <a:latin typeface="+mj-lt"/>
                <a:ea typeface="华文楷体" pitchFamily="2" charset="-122"/>
              </a:rPr>
              <a:t>T</a:t>
            </a:r>
            <a:r>
              <a:rPr lang="en-US" altLang="zh-CN" i="1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dirty="0">
                <a:latin typeface="+mj-lt"/>
                <a:ea typeface="华文楷体" pitchFamily="2" charset="-122"/>
              </a:rPr>
              <a:t>，则可得到递归式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因此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原递归式的解即为：</a:t>
            </a:r>
          </a:p>
        </p:txBody>
      </p:sp>
      <p:sp>
        <p:nvSpPr>
          <p:cNvPr id="8204" name="Rectangle 5">
            <a:extLst>
              <a:ext uri="{FF2B5EF4-FFF2-40B4-BE49-F238E27FC236}">
                <a16:creationId xmlns:a16="http://schemas.microsoft.com/office/drawing/2014/main" id="{C9144B0E-5D4B-4746-BBF5-019895719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5" name="Rectangle 7">
            <a:extLst>
              <a:ext uri="{FF2B5EF4-FFF2-40B4-BE49-F238E27FC236}">
                <a16:creationId xmlns:a16="http://schemas.microsoft.com/office/drawing/2014/main" id="{24C46F9D-BD97-4E36-BAC9-DBBFB4999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6" name="Rectangle 9">
            <a:extLst>
              <a:ext uri="{FF2B5EF4-FFF2-40B4-BE49-F238E27FC236}">
                <a16:creationId xmlns:a16="http://schemas.microsoft.com/office/drawing/2014/main" id="{D076939E-6269-47EC-957A-90DE19997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7" name="Rectangle 11">
            <a:extLst>
              <a:ext uri="{FF2B5EF4-FFF2-40B4-BE49-F238E27FC236}">
                <a16:creationId xmlns:a16="http://schemas.microsoft.com/office/drawing/2014/main" id="{C9F9B99C-64A5-4E58-8117-E552A7AC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8" name="Rectangle 13">
            <a:extLst>
              <a:ext uri="{FF2B5EF4-FFF2-40B4-BE49-F238E27FC236}">
                <a16:creationId xmlns:a16="http://schemas.microsoft.com/office/drawing/2014/main" id="{A33FB7CB-85EF-4FA8-ABE3-FB5C6578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9" name="Rectangle 15">
            <a:extLst>
              <a:ext uri="{FF2B5EF4-FFF2-40B4-BE49-F238E27FC236}">
                <a16:creationId xmlns:a16="http://schemas.microsoft.com/office/drawing/2014/main" id="{E39C0347-0114-4797-9D1F-E5DE28E79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Object 8">
                <a:extLst>
                  <a:ext uri="{FF2B5EF4-FFF2-40B4-BE49-F238E27FC236}">
                    <a16:creationId xmlns:a16="http://schemas.microsoft.com/office/drawing/2014/main" id="{8BBBF621-6E77-40E3-A56D-133735E9B0C5}"/>
                  </a:ext>
                </a:extLst>
              </p:cNvPr>
              <p:cNvSpPr txBox="1"/>
              <p:nvPr/>
            </p:nvSpPr>
            <p:spPr bwMode="auto">
              <a:xfrm>
                <a:off x="1524000" y="1642095"/>
                <a:ext cx="1871662" cy="40481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94" name="Object 8">
                <a:extLst>
                  <a:ext uri="{FF2B5EF4-FFF2-40B4-BE49-F238E27FC236}">
                    <a16:creationId xmlns:a16="http://schemas.microsoft.com/office/drawing/2014/main" id="{8BBBF621-6E77-40E3-A56D-133735E9B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1642095"/>
                <a:ext cx="1871662" cy="404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Object 9">
                <a:extLst>
                  <a:ext uri="{FF2B5EF4-FFF2-40B4-BE49-F238E27FC236}">
                    <a16:creationId xmlns:a16="http://schemas.microsoft.com/office/drawing/2014/main" id="{3DF36ABC-8E9A-41AF-AE04-DAAFBC6095C8}"/>
                  </a:ext>
                </a:extLst>
              </p:cNvPr>
              <p:cNvSpPr txBox="1"/>
              <p:nvPr/>
            </p:nvSpPr>
            <p:spPr bwMode="auto">
              <a:xfrm>
                <a:off x="3155754" y="2844990"/>
                <a:ext cx="2741612" cy="444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95" name="Object 9">
                <a:extLst>
                  <a:ext uri="{FF2B5EF4-FFF2-40B4-BE49-F238E27FC236}">
                    <a16:creationId xmlns:a16="http://schemas.microsoft.com/office/drawing/2014/main" id="{3DF36ABC-8E9A-41AF-AE04-DAAFBC609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5754" y="2844990"/>
                <a:ext cx="2741612" cy="444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Object 10">
                <a:extLst>
                  <a:ext uri="{FF2B5EF4-FFF2-40B4-BE49-F238E27FC236}">
                    <a16:creationId xmlns:a16="http://schemas.microsoft.com/office/drawing/2014/main" id="{18925BCF-1633-44E6-A5B9-146476713416}"/>
                  </a:ext>
                </a:extLst>
              </p:cNvPr>
              <p:cNvSpPr txBox="1"/>
              <p:nvPr/>
            </p:nvSpPr>
            <p:spPr bwMode="auto">
              <a:xfrm>
                <a:off x="3563888" y="3603041"/>
                <a:ext cx="1679575" cy="4445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96" name="Object 10">
                <a:extLst>
                  <a:ext uri="{FF2B5EF4-FFF2-40B4-BE49-F238E27FC236}">
                    <a16:creationId xmlns:a16="http://schemas.microsoft.com/office/drawing/2014/main" id="{18925BCF-1633-44E6-A5B9-146476713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888" y="3603041"/>
                <a:ext cx="1679575" cy="444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Object 11">
                <a:extLst>
                  <a:ext uri="{FF2B5EF4-FFF2-40B4-BE49-F238E27FC236}">
                    <a16:creationId xmlns:a16="http://schemas.microsoft.com/office/drawing/2014/main" id="{981F0075-A5A7-4DB0-8B6B-3417AB2AC770}"/>
                  </a:ext>
                </a:extLst>
              </p:cNvPr>
              <p:cNvSpPr txBox="1"/>
              <p:nvPr/>
            </p:nvSpPr>
            <p:spPr bwMode="auto">
              <a:xfrm>
                <a:off x="6658546" y="4005649"/>
                <a:ext cx="1851025" cy="4445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97" name="Object 11">
                <a:extLst>
                  <a:ext uri="{FF2B5EF4-FFF2-40B4-BE49-F238E27FC236}">
                    <a16:creationId xmlns:a16="http://schemas.microsoft.com/office/drawing/2014/main" id="{981F0075-A5A7-4DB0-8B6B-3417AB2AC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8546" y="4005649"/>
                <a:ext cx="1851025" cy="444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Object 12">
                <a:extLst>
                  <a:ext uri="{FF2B5EF4-FFF2-40B4-BE49-F238E27FC236}">
                    <a16:creationId xmlns:a16="http://schemas.microsoft.com/office/drawing/2014/main" id="{FE57C3FD-803B-4EF5-B065-A197E7DAECE3}"/>
                  </a:ext>
                </a:extLst>
              </p:cNvPr>
              <p:cNvSpPr txBox="1"/>
              <p:nvPr/>
            </p:nvSpPr>
            <p:spPr bwMode="auto">
              <a:xfrm>
                <a:off x="1979613" y="4652963"/>
                <a:ext cx="6245225" cy="83978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98" name="Object 12">
                <a:extLst>
                  <a:ext uri="{FF2B5EF4-FFF2-40B4-BE49-F238E27FC236}">
                    <a16:creationId xmlns:a16="http://schemas.microsoft.com/office/drawing/2014/main" id="{FE57C3FD-803B-4EF5-B065-A197E7DA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613" y="4652963"/>
                <a:ext cx="6245225" cy="8397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9" name="Object 13">
                <a:extLst>
                  <a:ext uri="{FF2B5EF4-FFF2-40B4-BE49-F238E27FC236}">
                    <a16:creationId xmlns:a16="http://schemas.microsoft.com/office/drawing/2014/main" id="{59180669-E819-489E-AC8E-D7CD9EEB81D8}"/>
                  </a:ext>
                </a:extLst>
              </p:cNvPr>
              <p:cNvSpPr txBox="1"/>
              <p:nvPr/>
            </p:nvSpPr>
            <p:spPr bwMode="auto">
              <a:xfrm>
                <a:off x="4267797" y="5734410"/>
                <a:ext cx="3259137" cy="889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99" name="Object 13">
                <a:extLst>
                  <a:ext uri="{FF2B5EF4-FFF2-40B4-BE49-F238E27FC236}">
                    <a16:creationId xmlns:a16="http://schemas.microsoft.com/office/drawing/2014/main" id="{59180669-E819-489E-AC8E-D7CD9EEB8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797" y="5734410"/>
                <a:ext cx="3259137" cy="889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圆角矩形 23">
            <a:extLst>
              <a:ext uri="{FF2B5EF4-FFF2-40B4-BE49-F238E27FC236}">
                <a16:creationId xmlns:a16="http://schemas.microsoft.com/office/drawing/2014/main" id="{CC4BD9D7-37B1-43BC-B143-7E3475F9C632}"/>
              </a:ext>
            </a:extLst>
          </p:cNvPr>
          <p:cNvSpPr/>
          <p:nvPr/>
        </p:nvSpPr>
        <p:spPr>
          <a:xfrm>
            <a:off x="6156325" y="5516563"/>
            <a:ext cx="936625" cy="936625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0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16B0FDE-7AB3-48A4-8D1F-CBCB2BB605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8B69AEC-B3BF-472F-918B-9FA840E9687E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EDD0A8E1-FFEC-4F4D-829B-428A1E37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645A08C1-EB74-4DEE-A975-6E39C9F1AEE8}" type="slidenum">
              <a:rPr lang="en-US" altLang="zh-CN">
                <a:solidFill>
                  <a:srgbClr val="898989"/>
                </a:solidFill>
              </a:rPr>
              <a:pPr algn="ctr"/>
              <a:t>17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10EDC695-0830-4C8D-9D8F-2BAA94116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792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一般递归方程的化和技巧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C3EEA360-07FA-45C4-83AD-5CA887DBA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824412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如何找到正确的</a:t>
            </a:r>
            <a:r>
              <a:rPr lang="en-US" altLang="zh-CN" sz="2400" i="1" dirty="0" err="1">
                <a:latin typeface="+mj-lt"/>
                <a:ea typeface="华文楷体" pitchFamily="2" charset="-122"/>
              </a:rPr>
              <a:t>s</a:t>
            </a:r>
            <a:r>
              <a:rPr lang="en-US" altLang="zh-CN" sz="2400" i="1" baseline="-25000" dirty="0" err="1">
                <a:latin typeface="+mj-lt"/>
                <a:ea typeface="华文楷体" pitchFamily="2" charset="-122"/>
              </a:rPr>
              <a:t>n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 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，使下式成立？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i="1" dirty="0" err="1">
                <a:ea typeface="华文楷体" pitchFamily="2" charset="-122"/>
              </a:rPr>
              <a:t>s</a:t>
            </a:r>
            <a:r>
              <a:rPr lang="en-US" altLang="zh-CN" sz="2400" i="1" baseline="-25000" dirty="0" err="1">
                <a:ea typeface="华文楷体" pitchFamily="2" charset="-122"/>
              </a:rPr>
              <a:t>n</a:t>
            </a:r>
            <a:r>
              <a:rPr lang="en-US" altLang="zh-CN" sz="2400" i="1" dirty="0">
                <a:ea typeface="华文楷体" pitchFamily="2" charset="-122"/>
              </a:rPr>
              <a:t> </a:t>
            </a:r>
            <a:r>
              <a:rPr lang="en-US" altLang="zh-CN" sz="2400" i="1" dirty="0" err="1">
                <a:ea typeface="华文楷体" pitchFamily="2" charset="-122"/>
              </a:rPr>
              <a:t>b</a:t>
            </a:r>
            <a:r>
              <a:rPr lang="en-US" altLang="zh-CN" sz="2400" i="1" baseline="-25000" dirty="0" err="1">
                <a:ea typeface="华文楷体" pitchFamily="2" charset="-122"/>
              </a:rPr>
              <a:t>n</a:t>
            </a:r>
            <a:r>
              <a:rPr lang="en-US" altLang="zh-CN" sz="2400" i="1" baseline="-25000" dirty="0">
                <a:ea typeface="华文楷体" pitchFamily="2" charset="-122"/>
              </a:rPr>
              <a:t> </a:t>
            </a:r>
            <a:r>
              <a:rPr lang="en-US" altLang="zh-CN" sz="2400" i="1" dirty="0">
                <a:ea typeface="华文楷体" pitchFamily="2" charset="-122"/>
              </a:rPr>
              <a:t>=s</a:t>
            </a:r>
            <a:r>
              <a:rPr lang="en-US" altLang="zh-CN" sz="2400" i="1" baseline="-25000" dirty="0">
                <a:ea typeface="华文楷体" pitchFamily="2" charset="-122"/>
              </a:rPr>
              <a:t>n-</a:t>
            </a:r>
            <a:r>
              <a:rPr lang="en-US" altLang="zh-CN" sz="2400" baseline="-25000" dirty="0">
                <a:ea typeface="华文楷体" pitchFamily="2" charset="-122"/>
              </a:rPr>
              <a:t>1</a:t>
            </a:r>
            <a:r>
              <a:rPr lang="en-US" altLang="zh-CN" sz="2400" dirty="0">
                <a:ea typeface="华文楷体" pitchFamily="2" charset="-122"/>
              </a:rPr>
              <a:t> </a:t>
            </a:r>
            <a:r>
              <a:rPr lang="en-US" altLang="zh-CN" sz="2400" i="1" dirty="0">
                <a:ea typeface="华文楷体" pitchFamily="2" charset="-122"/>
              </a:rPr>
              <a:t>a</a:t>
            </a:r>
            <a:r>
              <a:rPr lang="en-US" altLang="zh-CN" sz="2400" i="1" baseline="-25000" dirty="0">
                <a:ea typeface="华文楷体" pitchFamily="2" charset="-122"/>
              </a:rPr>
              <a:t>n-</a:t>
            </a:r>
            <a:r>
              <a:rPr lang="en-US" altLang="zh-CN" sz="2400" baseline="-25000" dirty="0">
                <a:ea typeface="华文楷体" pitchFamily="2" charset="-122"/>
              </a:rPr>
              <a:t>1</a:t>
            </a: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i="1" dirty="0">
                <a:ea typeface="华文楷体" pitchFamily="2" charset="-122"/>
              </a:rPr>
              <a:t>s</a:t>
            </a:r>
            <a:r>
              <a:rPr lang="en-US" altLang="zh-CN" sz="2400" i="1" baseline="-25000" dirty="0">
                <a:ea typeface="华文楷体" pitchFamily="2" charset="-122"/>
              </a:rPr>
              <a:t>n-1</a:t>
            </a:r>
            <a:r>
              <a:rPr lang="en-US" altLang="zh-CN" sz="2400" i="1" dirty="0">
                <a:ea typeface="华文楷体" pitchFamily="2" charset="-122"/>
              </a:rPr>
              <a:t> b</a:t>
            </a:r>
            <a:r>
              <a:rPr lang="en-US" altLang="zh-CN" sz="2400" i="1" baseline="-25000" dirty="0">
                <a:ea typeface="华文楷体" pitchFamily="2" charset="-122"/>
              </a:rPr>
              <a:t>n-1 </a:t>
            </a:r>
            <a:r>
              <a:rPr lang="en-US" altLang="zh-CN" sz="2400" i="1" dirty="0">
                <a:ea typeface="华文楷体" pitchFamily="2" charset="-122"/>
              </a:rPr>
              <a:t>=s</a:t>
            </a:r>
            <a:r>
              <a:rPr lang="en-US" altLang="zh-CN" sz="2400" i="1" baseline="-25000" dirty="0">
                <a:ea typeface="华文楷体" pitchFamily="2" charset="-122"/>
              </a:rPr>
              <a:t>n-</a:t>
            </a:r>
            <a:r>
              <a:rPr lang="en-US" altLang="zh-CN" sz="2400" baseline="-25000" dirty="0">
                <a:ea typeface="华文楷体" pitchFamily="2" charset="-122"/>
              </a:rPr>
              <a:t>2</a:t>
            </a:r>
            <a:r>
              <a:rPr lang="en-US" altLang="zh-CN" sz="2400" dirty="0">
                <a:ea typeface="华文楷体" pitchFamily="2" charset="-122"/>
              </a:rPr>
              <a:t> </a:t>
            </a:r>
            <a:r>
              <a:rPr lang="en-US" altLang="zh-CN" sz="2400" i="1" dirty="0">
                <a:ea typeface="华文楷体" pitchFamily="2" charset="-122"/>
              </a:rPr>
              <a:t>a</a:t>
            </a:r>
            <a:r>
              <a:rPr lang="en-US" altLang="zh-CN" sz="2400" i="1" baseline="-25000" dirty="0">
                <a:ea typeface="华文楷体" pitchFamily="2" charset="-122"/>
              </a:rPr>
              <a:t>n-</a:t>
            </a:r>
            <a:r>
              <a:rPr lang="en-US" altLang="zh-CN" sz="2400" baseline="-25000" dirty="0">
                <a:ea typeface="华文楷体" pitchFamily="2" charset="-122"/>
              </a:rPr>
              <a:t>2</a:t>
            </a:r>
            <a:endParaRPr lang="en-US" altLang="zh-CN" sz="2400" dirty="0"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…</a:t>
            </a: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i="1" dirty="0">
                <a:ea typeface="华文楷体" pitchFamily="2" charset="-122"/>
              </a:rPr>
              <a:t>s</a:t>
            </a:r>
            <a:r>
              <a:rPr lang="en-US" altLang="zh-CN" sz="2400" i="1" baseline="-25000" dirty="0">
                <a:ea typeface="华文楷体" pitchFamily="2" charset="-122"/>
              </a:rPr>
              <a:t>2</a:t>
            </a:r>
            <a:r>
              <a:rPr lang="en-US" altLang="zh-CN" sz="2400" i="1" dirty="0">
                <a:ea typeface="华文楷体" pitchFamily="2" charset="-122"/>
              </a:rPr>
              <a:t>b</a:t>
            </a:r>
            <a:r>
              <a:rPr lang="en-US" altLang="zh-CN" sz="2400" i="1" baseline="-25000" dirty="0">
                <a:ea typeface="华文楷体" pitchFamily="2" charset="-122"/>
              </a:rPr>
              <a:t>2</a:t>
            </a:r>
            <a:r>
              <a:rPr lang="en-US" altLang="zh-CN" sz="2400" i="1" dirty="0">
                <a:ea typeface="华文楷体" pitchFamily="2" charset="-122"/>
              </a:rPr>
              <a:t>=s</a:t>
            </a:r>
            <a:r>
              <a:rPr lang="en-US" altLang="zh-CN" sz="2400" i="1" baseline="-25000" dirty="0">
                <a:ea typeface="华文楷体" pitchFamily="2" charset="-122"/>
              </a:rPr>
              <a:t>1</a:t>
            </a:r>
            <a:r>
              <a:rPr lang="en-US" altLang="zh-CN" sz="2400" i="1" dirty="0">
                <a:ea typeface="华文楷体" pitchFamily="2" charset="-122"/>
              </a:rPr>
              <a:t>a</a:t>
            </a:r>
            <a:r>
              <a:rPr lang="en-US" altLang="zh-CN" sz="2400" i="1" baseline="-25000" dirty="0">
                <a:ea typeface="华文楷体" pitchFamily="2" charset="-122"/>
              </a:rPr>
              <a:t>1</a:t>
            </a:r>
            <a:endParaRPr lang="en-US" altLang="zh-CN" sz="2400" dirty="0"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将以上等式连续相乘，可得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400" dirty="0">
                <a:latin typeface="+mj-lt"/>
                <a:ea typeface="华文楷体" pitchFamily="2" charset="-122"/>
              </a:rPr>
              <a:t>s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、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s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0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的值仅受到</a:t>
            </a:r>
            <a:r>
              <a:rPr lang="en-US" altLang="zh-CN" sz="2400" dirty="0">
                <a:ea typeface="华文楷体" pitchFamily="2" charset="-122"/>
              </a:rPr>
              <a:t>s</a:t>
            </a:r>
            <a:r>
              <a:rPr lang="en-US" altLang="zh-CN" sz="2400" baseline="-25000" dirty="0">
                <a:ea typeface="华文楷体" pitchFamily="2" charset="-122"/>
              </a:rPr>
              <a:t>1</a:t>
            </a:r>
            <a:r>
              <a:rPr lang="en-US" altLang="zh-CN" sz="2400" dirty="0">
                <a:ea typeface="华文楷体" pitchFamily="2" charset="-122"/>
              </a:rPr>
              <a:t>b</a:t>
            </a:r>
            <a:r>
              <a:rPr lang="en-US" altLang="zh-CN" sz="2400" baseline="-25000" dirty="0">
                <a:ea typeface="华文楷体" pitchFamily="2" charset="-122"/>
              </a:rPr>
              <a:t>1</a:t>
            </a:r>
            <a:r>
              <a:rPr lang="en-US" altLang="zh-CN" sz="2400" dirty="0">
                <a:ea typeface="华文楷体" pitchFamily="2" charset="-122"/>
              </a:rPr>
              <a:t>=s</a:t>
            </a:r>
            <a:r>
              <a:rPr lang="en-US" altLang="zh-CN" sz="2400" baseline="-25000" dirty="0">
                <a:ea typeface="华文楷体" pitchFamily="2" charset="-122"/>
              </a:rPr>
              <a:t>0</a:t>
            </a:r>
            <a:r>
              <a:rPr lang="en-US" altLang="zh-CN" sz="2400" dirty="0">
                <a:ea typeface="华文楷体" pitchFamily="2" charset="-122"/>
              </a:rPr>
              <a:t>a</a:t>
            </a:r>
            <a:r>
              <a:rPr lang="en-US" altLang="zh-CN" sz="2400" baseline="-25000" dirty="0">
                <a:ea typeface="华文楷体" pitchFamily="2" charset="-122"/>
              </a:rPr>
              <a:t>0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的约束，因此可以为任意非零值。上面等式可略去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s</a:t>
            </a:r>
            <a:r>
              <a:rPr lang="en-US" altLang="zh-CN" sz="2400" baseline="-25000" dirty="0">
                <a:latin typeface="+mj-lt"/>
                <a:ea typeface="华文楷体" pitchFamily="2" charset="-122"/>
              </a:rPr>
              <a:t>1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2400" dirty="0" err="1">
                <a:latin typeface="+mj-lt"/>
                <a:ea typeface="华文楷体" pitchFamily="2" charset="-122"/>
              </a:rPr>
              <a:t>s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可以取下值或其任意倍数</a:t>
            </a:r>
            <a:endParaRPr lang="en-US" altLang="zh-CN" sz="2400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endParaRPr lang="en-US" altLang="zh-CN" sz="2400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sz="2400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避免被零除：所有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a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和</a:t>
            </a:r>
            <a:r>
              <a:rPr lang="en-US" altLang="zh-CN" sz="2400" i="1" dirty="0">
                <a:latin typeface="+mj-lt"/>
                <a:ea typeface="华文楷体" pitchFamily="2" charset="-122"/>
              </a:rPr>
              <a:t>b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非零时，求和因子法才能用。</a:t>
            </a:r>
          </a:p>
        </p:txBody>
      </p:sp>
      <p:sp>
        <p:nvSpPr>
          <p:cNvPr id="9224" name="Rectangle 5">
            <a:extLst>
              <a:ext uri="{FF2B5EF4-FFF2-40B4-BE49-F238E27FC236}">
                <a16:creationId xmlns:a16="http://schemas.microsoft.com/office/drawing/2014/main" id="{1A586604-6AD7-410F-A779-4FBF4FC64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9218" name="Object 3">
            <a:extLst>
              <a:ext uri="{FF2B5EF4-FFF2-40B4-BE49-F238E27FC236}">
                <a16:creationId xmlns:a16="http://schemas.microsoft.com/office/drawing/2014/main" id="{DCC00B8F-E70E-4521-A36F-CCEEF2111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357563"/>
          <a:ext cx="22320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公式" r:id="rId3" imgW="1269720" imgH="431640" progId="Equation.3">
                  <p:embed/>
                </p:oleObj>
              </mc:Choice>
              <mc:Fallback>
                <p:oleObj name="公式" r:id="rId3" imgW="12697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357563"/>
                        <a:ext cx="223202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>
            <a:extLst>
              <a:ext uri="{FF2B5EF4-FFF2-40B4-BE49-F238E27FC236}">
                <a16:creationId xmlns:a16="http://schemas.microsoft.com/office/drawing/2014/main" id="{AA32DB48-8BD5-465B-8786-52A570DDC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927600"/>
          <a:ext cx="18780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公式" r:id="rId5" imgW="1104840" imgH="431640" progId="Equation.3">
                  <p:embed/>
                </p:oleObj>
              </mc:Choice>
              <mc:Fallback>
                <p:oleObj name="公式" r:id="rId5" imgW="11048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927600"/>
                        <a:ext cx="187801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A38E6A79-FEF4-4E0C-88CC-23CC232FE081}"/>
              </a:ext>
            </a:extLst>
          </p:cNvPr>
          <p:cNvSpPr txBox="1">
            <a:spLocks noChangeArrowheads="1"/>
          </p:cNvSpPr>
          <p:nvPr/>
        </p:nvSpPr>
        <p:spPr>
          <a:xfrm>
            <a:off x="5868144" y="1087277"/>
            <a:ext cx="3168352" cy="2270286"/>
          </a:xfrm>
          <a:prstGeom prst="rect">
            <a:avLst/>
          </a:prstGeom>
          <a:solidFill>
            <a:schemeClr val="tx2">
              <a:lumMod val="20000"/>
              <a:lumOff val="80000"/>
              <a:alpha val="84000"/>
            </a:schemeClr>
          </a:solidFill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对河内塔问题，</a:t>
            </a:r>
            <a:r>
              <a:rPr lang="en-US" altLang="zh-CN" sz="36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a</a:t>
            </a:r>
            <a:r>
              <a:rPr lang="en-US" altLang="zh-CN" sz="3600" baseline="-25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n</a:t>
            </a:r>
            <a:r>
              <a:rPr lang="en-US" altLang="zh-CN" sz="36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=1</a:t>
            </a:r>
            <a:r>
              <a:rPr lang="zh-CN" altLang="en-US" sz="36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，</a:t>
            </a:r>
            <a:r>
              <a:rPr lang="en-US" altLang="zh-CN" sz="3600" dirty="0" err="1">
                <a:solidFill>
                  <a:srgbClr val="FF0000"/>
                </a:solidFill>
                <a:latin typeface="+mj-lt"/>
                <a:ea typeface="华文楷体" pitchFamily="2" charset="-122"/>
              </a:rPr>
              <a:t>b</a:t>
            </a:r>
            <a:r>
              <a:rPr lang="en-US" altLang="zh-CN" sz="3600" baseline="-25000" dirty="0" err="1">
                <a:solidFill>
                  <a:srgbClr val="FF0000"/>
                </a:solidFill>
                <a:latin typeface="+mj-lt"/>
                <a:ea typeface="华文楷体" pitchFamily="2" charset="-122"/>
              </a:rPr>
              <a:t>n</a:t>
            </a:r>
            <a:r>
              <a:rPr lang="en-US" altLang="zh-CN" sz="36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=2</a:t>
            </a:r>
            <a:r>
              <a:rPr lang="zh-CN" altLang="en-US" sz="36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zh-CN" altLang="en-US" sz="3600" dirty="0">
                <a:solidFill>
                  <a:srgbClr val="FF0000"/>
                </a:solidFill>
                <a:ea typeface="华文楷体" pitchFamily="2" charset="-122"/>
              </a:rPr>
              <a:t>可取</a:t>
            </a:r>
            <a:r>
              <a:rPr lang="en-US" altLang="zh-CN" sz="3600" dirty="0" err="1">
                <a:solidFill>
                  <a:srgbClr val="FF0000"/>
                </a:solidFill>
                <a:ea typeface="华文楷体" pitchFamily="2" charset="-122"/>
              </a:rPr>
              <a:t>s</a:t>
            </a:r>
            <a:r>
              <a:rPr lang="en-US" altLang="zh-CN" sz="3600" baseline="-25000" dirty="0" err="1">
                <a:solidFill>
                  <a:srgbClr val="FF0000"/>
                </a:solidFill>
                <a:ea typeface="华文楷体" pitchFamily="2" charset="-122"/>
              </a:rPr>
              <a:t>n</a:t>
            </a:r>
            <a:r>
              <a:rPr lang="en-US" altLang="zh-CN" sz="3600" dirty="0">
                <a:solidFill>
                  <a:srgbClr val="FF0000"/>
                </a:solidFill>
                <a:ea typeface="华文楷体" pitchFamily="2" charset="-122"/>
              </a:rPr>
              <a:t>=2</a:t>
            </a:r>
            <a:r>
              <a:rPr lang="en-US" altLang="zh-CN" sz="3600" baseline="30000" dirty="0">
                <a:solidFill>
                  <a:srgbClr val="FF0000"/>
                </a:solidFill>
                <a:ea typeface="华文楷体" pitchFamily="2" charset="-122"/>
              </a:rPr>
              <a:t>-n</a:t>
            </a:r>
            <a:r>
              <a:rPr lang="zh-CN" altLang="en-US" sz="3600" dirty="0">
                <a:solidFill>
                  <a:srgbClr val="FF0000"/>
                </a:solidFill>
                <a:ea typeface="华文楷体" pitchFamily="2" charset="-122"/>
              </a:rPr>
              <a:t>，无需灵感</a:t>
            </a:r>
            <a:endParaRPr lang="zh-CN" altLang="en-US" sz="3600" baseline="30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EC65EAD8-A09F-4F7F-B61C-B2CABF2218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F51181-8304-4CBE-93D5-C9B99834CF8D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964AB8C8-E249-4ECC-BB46-51B1C8E6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3C21D4AF-F86F-45FB-B58B-5C8616A9F76C}" type="slidenum">
              <a:rPr lang="en-US" altLang="zh-CN">
                <a:solidFill>
                  <a:srgbClr val="898989"/>
                </a:solidFill>
              </a:rPr>
              <a:pPr algn="ctr"/>
              <a:t>18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0247" name="Rectangle 2">
            <a:extLst>
              <a:ext uri="{FF2B5EF4-FFF2-40B4-BE49-F238E27FC236}">
                <a16:creationId xmlns:a16="http://schemas.microsoft.com/office/drawing/2014/main" id="{A2345E25-8F3C-4E1E-B4C2-123AF5EED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小试牛刀</a:t>
            </a:r>
            <a:r>
              <a:rPr lang="en-US" altLang="zh-CN">
                <a:ea typeface="华文楷体" panose="02010600040101010101" pitchFamily="2" charset="-122"/>
              </a:rPr>
              <a:t>—</a:t>
            </a:r>
            <a:r>
              <a:rPr lang="zh-CN" altLang="en-US">
                <a:ea typeface="华文楷体" panose="02010600040101010101" pitchFamily="2" charset="-122"/>
              </a:rPr>
              <a:t>快速排序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A1A312CC-3BAF-42C4-A2AA-15A5FEC1F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快速排序方法是</a:t>
            </a:r>
            <a:r>
              <a:rPr lang="en-US" altLang="zh-CN">
                <a:latin typeface="+mj-lt"/>
                <a:ea typeface="华文楷体" pitchFamily="2" charset="-122"/>
              </a:rPr>
              <a:t>Hoare</a:t>
            </a:r>
            <a:r>
              <a:rPr lang="zh-CN" altLang="en-US">
                <a:latin typeface="+mj-lt"/>
                <a:ea typeface="华文楷体" pitchFamily="2" charset="-122"/>
              </a:rPr>
              <a:t>在</a:t>
            </a:r>
            <a:r>
              <a:rPr lang="en-US" altLang="zh-CN">
                <a:latin typeface="+mj-lt"/>
                <a:ea typeface="华文楷体" pitchFamily="2" charset="-122"/>
              </a:rPr>
              <a:t>1962</a:t>
            </a:r>
            <a:r>
              <a:rPr lang="zh-CN" altLang="en-US">
                <a:latin typeface="+mj-lt"/>
                <a:ea typeface="华文楷体" pitchFamily="2" charset="-122"/>
              </a:rPr>
              <a:t>年发明的。在实际应用中，快排是效率最高的简单排序算法。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假定待排序的</a:t>
            </a:r>
            <a:r>
              <a:rPr lang="en-US" altLang="zh-CN">
                <a:latin typeface="+mj-lt"/>
                <a:ea typeface="华文楷体" pitchFamily="2" charset="-122"/>
              </a:rPr>
              <a:t>n</a:t>
            </a:r>
            <a:r>
              <a:rPr lang="zh-CN" altLang="en-US">
                <a:latin typeface="+mj-lt"/>
                <a:ea typeface="华文楷体" pitchFamily="2" charset="-122"/>
              </a:rPr>
              <a:t>项记录的初始次序随机排列的，则快速排序所需的平均比较次数</a:t>
            </a:r>
            <a:r>
              <a:rPr lang="en-US" altLang="zh-CN">
                <a:latin typeface="+mj-lt"/>
                <a:ea typeface="华文楷体" pitchFamily="2" charset="-122"/>
              </a:rPr>
              <a:t>C</a:t>
            </a:r>
            <a:r>
              <a:rPr lang="en-US" altLang="zh-CN" baseline="-25000">
                <a:latin typeface="+mj-lt"/>
                <a:ea typeface="华文楷体" pitchFamily="2" charset="-122"/>
              </a:rPr>
              <a:t>n</a:t>
            </a:r>
            <a:r>
              <a:rPr lang="zh-CN" altLang="en-US">
                <a:latin typeface="+mj-lt"/>
                <a:ea typeface="华文楷体" pitchFamily="2" charset="-122"/>
              </a:rPr>
              <a:t>满足递归式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sz="100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在递归式两边同乘以</a:t>
            </a:r>
            <a:r>
              <a:rPr lang="en-US" altLang="zh-CN">
                <a:latin typeface="+mj-lt"/>
                <a:ea typeface="华文楷体" pitchFamily="2" charset="-122"/>
              </a:rPr>
              <a:t>n</a:t>
            </a:r>
            <a:r>
              <a:rPr lang="zh-CN" altLang="en-US">
                <a:latin typeface="+mj-lt"/>
                <a:ea typeface="华文楷体" pitchFamily="2" charset="-122"/>
              </a:rPr>
              <a:t>，可得</a:t>
            </a:r>
          </a:p>
          <a:p>
            <a:pPr lvl="1" fontAlgn="auto">
              <a:spcAft>
                <a:spcPts val="0"/>
              </a:spcAft>
              <a:defRPr/>
            </a:pPr>
            <a:endParaRPr lang="zh-CN" altLang="en-US" sz="120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然后用</a:t>
            </a:r>
            <a:r>
              <a:rPr lang="en-US" altLang="zh-CN">
                <a:latin typeface="+mj-lt"/>
                <a:ea typeface="华文楷体" pitchFamily="2" charset="-122"/>
              </a:rPr>
              <a:t>(n-1)</a:t>
            </a:r>
            <a:r>
              <a:rPr lang="zh-CN" altLang="en-US">
                <a:latin typeface="+mj-lt"/>
                <a:ea typeface="华文楷体" pitchFamily="2" charset="-122"/>
              </a:rPr>
              <a:t>代替</a:t>
            </a:r>
            <a:r>
              <a:rPr lang="en-US" altLang="zh-CN">
                <a:latin typeface="+mj-lt"/>
                <a:ea typeface="华文楷体" pitchFamily="2" charset="-122"/>
              </a:rPr>
              <a:t>n </a:t>
            </a:r>
            <a:r>
              <a:rPr lang="zh-CN" altLang="en-US">
                <a:latin typeface="+mj-lt"/>
                <a:ea typeface="华文楷体" pitchFamily="2" charset="-122"/>
              </a:rPr>
              <a:t>，可得</a:t>
            </a:r>
          </a:p>
          <a:p>
            <a:pPr lvl="1" fontAlgn="auto"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>
              <a:latin typeface="+mj-lt"/>
              <a:ea typeface="华文楷体" pitchFamily="2" charset="-122"/>
            </a:endParaRPr>
          </a:p>
        </p:txBody>
      </p:sp>
      <p:sp>
        <p:nvSpPr>
          <p:cNvPr id="10249" name="Rectangle 5">
            <a:extLst>
              <a:ext uri="{FF2B5EF4-FFF2-40B4-BE49-F238E27FC236}">
                <a16:creationId xmlns:a16="http://schemas.microsoft.com/office/drawing/2014/main" id="{E3E9374D-9927-4A56-9E25-0A5CF36D9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50" name="Rectangle 7">
            <a:extLst>
              <a:ext uri="{FF2B5EF4-FFF2-40B4-BE49-F238E27FC236}">
                <a16:creationId xmlns:a16="http://schemas.microsoft.com/office/drawing/2014/main" id="{D0ED3843-BD73-4F8A-877B-3D7D69746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51" name="Rectangle 9">
            <a:extLst>
              <a:ext uri="{FF2B5EF4-FFF2-40B4-BE49-F238E27FC236}">
                <a16:creationId xmlns:a16="http://schemas.microsoft.com/office/drawing/2014/main" id="{C8D97FA3-A2E1-4F1F-9BD8-062DA45AB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0242" name="Object 5">
            <a:extLst>
              <a:ext uri="{FF2B5EF4-FFF2-40B4-BE49-F238E27FC236}">
                <a16:creationId xmlns:a16="http://schemas.microsoft.com/office/drawing/2014/main" id="{547AFB1A-EAB7-41EF-BB1D-9688836985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3644900"/>
          <a:ext cx="22320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公式" r:id="rId3" imgW="1231560" imgH="660240" progId="Equation.3">
                  <p:embed/>
                </p:oleObj>
              </mc:Choice>
              <mc:Fallback>
                <p:oleObj name="公式" r:id="rId3" imgW="123156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644900"/>
                        <a:ext cx="2232025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>
            <a:extLst>
              <a:ext uri="{FF2B5EF4-FFF2-40B4-BE49-F238E27FC236}">
                <a16:creationId xmlns:a16="http://schemas.microsoft.com/office/drawing/2014/main" id="{30E425CC-3A9A-4A6C-A739-4BCD6FC61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724400"/>
          <a:ext cx="246221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公式" r:id="rId5" imgW="1358640" imgH="431640" progId="Equation.3">
                  <p:embed/>
                </p:oleObj>
              </mc:Choice>
              <mc:Fallback>
                <p:oleObj name="公式" r:id="rId5" imgW="13586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724400"/>
                        <a:ext cx="2462213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7">
            <a:extLst>
              <a:ext uri="{FF2B5EF4-FFF2-40B4-BE49-F238E27FC236}">
                <a16:creationId xmlns:a16="http://schemas.microsoft.com/office/drawing/2014/main" id="{130ACDB7-56D0-4992-8DCC-65AD7280F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454650"/>
          <a:ext cx="41878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公式" r:id="rId7" imgW="2311200" imgH="431640" progId="Equation.3">
                  <p:embed/>
                </p:oleObj>
              </mc:Choice>
              <mc:Fallback>
                <p:oleObj name="公式" r:id="rId7" imgW="23112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454650"/>
                        <a:ext cx="418782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316BD042-79F6-4AE6-AF6A-1060AAD5D0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C9D674-D375-4B95-A4A0-8BBDC4B3FC4D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29899BE5-5B3D-4D05-97A6-2C71C2ED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CB0392E-7E13-442D-9035-16A5F13588A2}" type="slidenum">
              <a:rPr lang="en-US" altLang="zh-CN">
                <a:solidFill>
                  <a:srgbClr val="898989"/>
                </a:solidFill>
              </a:rPr>
              <a:pPr algn="ctr"/>
              <a:t>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1271" name="Rectangle 2">
            <a:extLst>
              <a:ext uri="{FF2B5EF4-FFF2-40B4-BE49-F238E27FC236}">
                <a16:creationId xmlns:a16="http://schemas.microsoft.com/office/drawing/2014/main" id="{EF5BDE94-AC54-4D46-A72B-27C17DD63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小试牛刀</a:t>
            </a:r>
            <a:r>
              <a:rPr lang="en-US" altLang="zh-CN">
                <a:ea typeface="华文楷体" panose="02010600040101010101" pitchFamily="2" charset="-122"/>
              </a:rPr>
              <a:t>—</a:t>
            </a:r>
            <a:r>
              <a:rPr lang="zh-CN" altLang="en-US">
                <a:ea typeface="华文楷体" panose="02010600040101010101" pitchFamily="2" charset="-122"/>
              </a:rPr>
              <a:t>快速排序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5FD3B903-FC53-4227-AA9E-979E3C280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上下两个方程相减，可得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因此，递归式可化简为：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14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令</a:t>
            </a:r>
            <a:r>
              <a:rPr lang="en-US" altLang="zh-CN" i="1">
                <a:latin typeface="+mj-lt"/>
                <a:ea typeface="华文楷体" pitchFamily="2" charset="-122"/>
              </a:rPr>
              <a:t>a</a:t>
            </a:r>
            <a:r>
              <a:rPr lang="en-US" altLang="zh-CN" i="1" baseline="-25000">
                <a:latin typeface="+mj-lt"/>
                <a:ea typeface="华文楷体" pitchFamily="2" charset="-122"/>
              </a:rPr>
              <a:t>n</a:t>
            </a:r>
            <a:r>
              <a:rPr lang="en-US" altLang="zh-CN">
                <a:latin typeface="+mj-lt"/>
                <a:ea typeface="华文楷体" pitchFamily="2" charset="-122"/>
              </a:rPr>
              <a:t>=</a:t>
            </a:r>
            <a:r>
              <a:rPr lang="en-US" altLang="zh-CN" i="1">
                <a:latin typeface="+mj-lt"/>
                <a:ea typeface="华文楷体" pitchFamily="2" charset="-122"/>
              </a:rPr>
              <a:t>n</a:t>
            </a:r>
            <a:r>
              <a:rPr lang="zh-CN" altLang="en-US">
                <a:latin typeface="+mj-lt"/>
                <a:ea typeface="华文楷体" pitchFamily="2" charset="-122"/>
              </a:rPr>
              <a:t>，</a:t>
            </a:r>
            <a:r>
              <a:rPr lang="en-US" altLang="zh-CN" i="1">
                <a:latin typeface="+mj-lt"/>
                <a:ea typeface="华文楷体" pitchFamily="2" charset="-122"/>
              </a:rPr>
              <a:t>b</a:t>
            </a:r>
            <a:r>
              <a:rPr lang="en-US" altLang="zh-CN" i="1" baseline="-25000">
                <a:latin typeface="+mj-lt"/>
                <a:ea typeface="华文楷体" pitchFamily="2" charset="-122"/>
              </a:rPr>
              <a:t>n</a:t>
            </a:r>
            <a:r>
              <a:rPr lang="en-US" altLang="zh-CN">
                <a:latin typeface="+mj-lt"/>
                <a:ea typeface="华文楷体" pitchFamily="2" charset="-122"/>
              </a:rPr>
              <a:t>=</a:t>
            </a:r>
            <a:r>
              <a:rPr lang="en-US" altLang="zh-CN" i="1">
                <a:latin typeface="+mj-lt"/>
                <a:ea typeface="华文楷体" pitchFamily="2" charset="-122"/>
              </a:rPr>
              <a:t>n</a:t>
            </a:r>
            <a:r>
              <a:rPr lang="en-US" altLang="zh-CN">
                <a:latin typeface="+mj-lt"/>
                <a:ea typeface="华文楷体" pitchFamily="2" charset="-122"/>
              </a:rPr>
              <a:t> +1</a:t>
            </a:r>
            <a:r>
              <a:rPr lang="zh-CN" altLang="en-US">
                <a:latin typeface="+mj-lt"/>
                <a:ea typeface="华文楷体" pitchFamily="2" charset="-122"/>
              </a:rPr>
              <a:t>和</a:t>
            </a:r>
            <a:r>
              <a:rPr lang="en-US" altLang="zh-CN" i="1">
                <a:latin typeface="+mj-lt"/>
                <a:ea typeface="华文楷体" pitchFamily="2" charset="-122"/>
              </a:rPr>
              <a:t>c</a:t>
            </a:r>
            <a:r>
              <a:rPr lang="en-US" altLang="zh-CN" i="1" baseline="-25000">
                <a:latin typeface="+mj-lt"/>
                <a:ea typeface="华文楷体" pitchFamily="2" charset="-122"/>
              </a:rPr>
              <a:t>n</a:t>
            </a:r>
            <a:r>
              <a:rPr lang="en-US" altLang="zh-CN">
                <a:latin typeface="+mj-lt"/>
                <a:ea typeface="华文楷体" pitchFamily="2" charset="-122"/>
              </a:rPr>
              <a:t>=2</a:t>
            </a:r>
            <a:r>
              <a:rPr lang="en-US" altLang="zh-CN" i="1">
                <a:latin typeface="+mj-lt"/>
                <a:ea typeface="华文楷体" pitchFamily="2" charset="-122"/>
              </a:rPr>
              <a:t>n</a:t>
            </a:r>
            <a:r>
              <a:rPr lang="zh-CN" altLang="en-US">
                <a:latin typeface="+mj-lt"/>
                <a:ea typeface="华文楷体" pitchFamily="2" charset="-122"/>
              </a:rPr>
              <a:t>，则求和因子</a:t>
            </a:r>
            <a:r>
              <a:rPr lang="en-US" altLang="zh-CN">
                <a:latin typeface="+mj-lt"/>
                <a:ea typeface="华文楷体" pitchFamily="2" charset="-122"/>
              </a:rPr>
              <a:t>S</a:t>
            </a:r>
            <a:r>
              <a:rPr lang="en-US" altLang="zh-CN" baseline="-25000">
                <a:latin typeface="+mj-lt"/>
                <a:ea typeface="华文楷体" pitchFamily="2" charset="-122"/>
              </a:rPr>
              <a:t>n</a:t>
            </a:r>
            <a:r>
              <a:rPr lang="zh-CN" altLang="en-US">
                <a:latin typeface="+mj-lt"/>
                <a:ea typeface="华文楷体" pitchFamily="2" charset="-122"/>
              </a:rPr>
              <a:t>为</a:t>
            </a:r>
          </a:p>
        </p:txBody>
      </p:sp>
      <p:sp>
        <p:nvSpPr>
          <p:cNvPr id="11273" name="Rectangle 5">
            <a:extLst>
              <a:ext uri="{FF2B5EF4-FFF2-40B4-BE49-F238E27FC236}">
                <a16:creationId xmlns:a16="http://schemas.microsoft.com/office/drawing/2014/main" id="{0A15C5FF-B716-497E-AD5E-B5A112330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74" name="Rectangle 7">
            <a:extLst>
              <a:ext uri="{FF2B5EF4-FFF2-40B4-BE49-F238E27FC236}">
                <a16:creationId xmlns:a16="http://schemas.microsoft.com/office/drawing/2014/main" id="{F7F17758-8E8B-4FEC-A5B1-BECD220B0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75" name="Rectangle 9">
            <a:extLst>
              <a:ext uri="{FF2B5EF4-FFF2-40B4-BE49-F238E27FC236}">
                <a16:creationId xmlns:a16="http://schemas.microsoft.com/office/drawing/2014/main" id="{CED64A56-99BB-4390-B480-6188E63A6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1266" name="Object 5">
            <a:extLst>
              <a:ext uri="{FF2B5EF4-FFF2-40B4-BE49-F238E27FC236}">
                <a16:creationId xmlns:a16="http://schemas.microsoft.com/office/drawing/2014/main" id="{A6D1756C-60E6-49C3-A73F-6BE7A0334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2233613"/>
          <a:ext cx="37449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公式" r:id="rId3" imgW="1803240" imgH="228600" progId="Equation.3">
                  <p:embed/>
                </p:oleObj>
              </mc:Choice>
              <mc:Fallback>
                <p:oleObj name="公式" r:id="rId3" imgW="18032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33613"/>
                        <a:ext cx="374491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>
            <a:extLst>
              <a:ext uri="{FF2B5EF4-FFF2-40B4-BE49-F238E27FC236}">
                <a16:creationId xmlns:a16="http://schemas.microsoft.com/office/drawing/2014/main" id="{2453B0C4-A4C8-4B09-94CA-7D0BC4DF7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357563"/>
          <a:ext cx="24622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公式" r:id="rId5" imgW="1358640" imgH="457200" progId="Equation.3">
                  <p:embed/>
                </p:oleObj>
              </mc:Choice>
              <mc:Fallback>
                <p:oleObj name="公式" r:id="rId5" imgW="13586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357563"/>
                        <a:ext cx="2462212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8">
            <a:extLst>
              <a:ext uri="{FF2B5EF4-FFF2-40B4-BE49-F238E27FC236}">
                <a16:creationId xmlns:a16="http://schemas.microsoft.com/office/drawing/2014/main" id="{74B8A91D-A302-4AEE-8ABA-B360630F3D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941888"/>
          <a:ext cx="58324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公式" r:id="rId7" imgW="3060360" imgH="431640" progId="Equation.3">
                  <p:embed/>
                </p:oleObj>
              </mc:Choice>
              <mc:Fallback>
                <p:oleObj name="公式" r:id="rId7" imgW="30603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941888"/>
                        <a:ext cx="5832475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BE51A-1475-4E55-AF68-7510F0ECC1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F002F2-9901-4816-AC08-7B8C03524AF4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00B9A3-8904-49F3-85CC-1220E8CB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BD902E38-5C05-429E-8E54-BC1405548DAC}" type="slidenum">
              <a:rPr lang="en-US" altLang="zh-CN">
                <a:solidFill>
                  <a:srgbClr val="898989"/>
                </a:solidFill>
              </a:rPr>
              <a:pPr algn="ctr"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17D0364-787F-428B-A1DD-F5503BAED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2565400"/>
            <a:ext cx="6515100" cy="1368425"/>
          </a:xfrm>
        </p:spPr>
        <p:txBody>
          <a:bodyPr/>
          <a:lstStyle/>
          <a:p>
            <a:r>
              <a:rPr lang="en-US" altLang="zh-CN" sz="6000">
                <a:ea typeface="华文楷体" panose="02010600040101010101" pitchFamily="2" charset="-122"/>
              </a:rPr>
              <a:t>Chapter 2 </a:t>
            </a:r>
            <a:r>
              <a:rPr lang="zh-CN" altLang="en-US" sz="6000">
                <a:ea typeface="华文楷体" panose="02010600040101010101" pitchFamily="2" charset="-122"/>
              </a:rPr>
              <a:t>求和问题</a:t>
            </a:r>
            <a:br>
              <a:rPr lang="en-US" altLang="zh-CN" sz="6000">
                <a:ea typeface="华文楷体" panose="02010600040101010101" pitchFamily="2" charset="-122"/>
              </a:rPr>
            </a:br>
            <a:r>
              <a:rPr lang="en-US" altLang="zh-CN" sz="6000">
                <a:ea typeface="华文楷体" panose="02010600040101010101" pitchFamily="2" charset="-122"/>
              </a:rPr>
              <a:t>Sums</a:t>
            </a:r>
            <a:r>
              <a:rPr lang="zh-CN" altLang="en-US" sz="6000"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4E3D730B-DB79-4AA4-A662-DFE908BD52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90BC69-BE92-4C94-A067-DF170B171097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4EB32810-FFA2-43E1-8AAC-1088EF79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1F827CA7-AAB2-4618-B844-3D730547B627}" type="slidenum">
              <a:rPr lang="en-US" altLang="zh-CN">
                <a:solidFill>
                  <a:srgbClr val="898989"/>
                </a:solidFill>
              </a:rPr>
              <a:pPr algn="ctr"/>
              <a:t>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9093BBCE-C96C-44B2-9DFA-1D26C27A5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小试牛刀</a:t>
            </a:r>
            <a:r>
              <a:rPr lang="en-US" altLang="zh-CN">
                <a:ea typeface="华文楷体" panose="02010600040101010101" pitchFamily="2" charset="-122"/>
              </a:rPr>
              <a:t>—</a:t>
            </a:r>
            <a:r>
              <a:rPr lang="zh-CN" altLang="en-US">
                <a:ea typeface="华文楷体" panose="02010600040101010101" pitchFamily="2" charset="-122"/>
              </a:rPr>
              <a:t>快速排序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A0153859-C7C4-40E5-9261-8956EF88F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可得解为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16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我们记调和数</a:t>
            </a:r>
            <a:r>
              <a:rPr lang="en-US" altLang="zh-CN" sz="2800" dirty="0" err="1">
                <a:latin typeface="+mj-lt"/>
                <a:ea typeface="华文楷体" pitchFamily="2" charset="-122"/>
              </a:rPr>
              <a:t>H</a:t>
            </a:r>
            <a:r>
              <a:rPr lang="en-US" altLang="zh-CN" sz="28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为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此时得到了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C</a:t>
            </a:r>
            <a:r>
              <a:rPr lang="en-US" altLang="zh-CN" sz="2800" baseline="-250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的封闭形式解。也就是说，这里将“调和数”</a:t>
            </a:r>
            <a:r>
              <a:rPr lang="en-US" altLang="zh-CN" sz="2800" dirty="0" err="1">
                <a:latin typeface="+mj-lt"/>
                <a:ea typeface="华文楷体" pitchFamily="2" charset="-122"/>
              </a:rPr>
              <a:t>H</a:t>
            </a:r>
            <a:r>
              <a:rPr lang="en-US" altLang="zh-CN" sz="28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视为“常见”的运算。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sz="1100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>
                <a:latin typeface="+mj-lt"/>
                <a:ea typeface="华文楷体" pitchFamily="2" charset="-122"/>
              </a:rPr>
              <a:t>字母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H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代表“调和”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(Harmonic)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。</a:t>
            </a:r>
            <a:r>
              <a:rPr lang="en-US" altLang="zh-CN" sz="2400" dirty="0" err="1">
                <a:latin typeface="+mj-lt"/>
                <a:ea typeface="华文楷体" pitchFamily="2" charset="-122"/>
              </a:rPr>
              <a:t>H</a:t>
            </a:r>
            <a:r>
              <a:rPr lang="en-US" altLang="zh-CN" sz="2400" baseline="-25000" dirty="0" err="1">
                <a:latin typeface="+mj-lt"/>
                <a:ea typeface="华文楷体" pitchFamily="2" charset="-122"/>
              </a:rPr>
              <a:t>n</a:t>
            </a:r>
            <a:r>
              <a:rPr lang="zh-CN" altLang="en-US" sz="2400" dirty="0">
                <a:ea typeface="华文楷体" pitchFamily="2" charset="-122"/>
              </a:rPr>
              <a:t>被称为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调和数，其来历是：小提琴的琴弦产生的第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k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个泛音是由其</a:t>
            </a:r>
            <a:r>
              <a:rPr lang="en-US" altLang="zh-CN" sz="2400" dirty="0">
                <a:latin typeface="+mj-lt"/>
                <a:ea typeface="华文楷体" pitchFamily="2" charset="-122"/>
              </a:rPr>
              <a:t>1/k</a:t>
            </a:r>
            <a:r>
              <a:rPr lang="zh-CN" altLang="en-US" sz="2400" dirty="0">
                <a:latin typeface="+mj-lt"/>
                <a:ea typeface="华文楷体" pitchFamily="2" charset="-122"/>
              </a:rPr>
              <a:t>长（手指搭在弦上）的弦产生的基音。</a:t>
            </a:r>
          </a:p>
        </p:txBody>
      </p:sp>
      <p:sp>
        <p:nvSpPr>
          <p:cNvPr id="12296" name="Rectangle 5">
            <a:extLst>
              <a:ext uri="{FF2B5EF4-FFF2-40B4-BE49-F238E27FC236}">
                <a16:creationId xmlns:a16="http://schemas.microsoft.com/office/drawing/2014/main" id="{8FE4449F-9DF7-4DAD-9D71-93C7F9BA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297" name="Rectangle 7">
            <a:extLst>
              <a:ext uri="{FF2B5EF4-FFF2-40B4-BE49-F238E27FC236}">
                <a16:creationId xmlns:a16="http://schemas.microsoft.com/office/drawing/2014/main" id="{3D7D5E28-EEFA-4A55-AE09-E2CC0F543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2290" name="Object 4">
            <a:extLst>
              <a:ext uri="{FF2B5EF4-FFF2-40B4-BE49-F238E27FC236}">
                <a16:creationId xmlns:a16="http://schemas.microsoft.com/office/drawing/2014/main" id="{6F90BBD9-2465-4DD8-ABD6-7F4E7A901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1575" y="1401763"/>
          <a:ext cx="58023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公式" r:id="rId3" imgW="2984400" imgH="634680" progId="Equation.3">
                  <p:embed/>
                </p:oleObj>
              </mc:Choice>
              <mc:Fallback>
                <p:oleObj name="公式" r:id="rId3" imgW="298440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1401763"/>
                        <a:ext cx="580231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>
            <a:extLst>
              <a:ext uri="{FF2B5EF4-FFF2-40B4-BE49-F238E27FC236}">
                <a16:creationId xmlns:a16="http://schemas.microsoft.com/office/drawing/2014/main" id="{D92D3FC1-DD08-4E50-83B6-E75F332C9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565400"/>
          <a:ext cx="35226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公式" r:id="rId5" imgW="1625400" imgH="431640" progId="Equation.3">
                  <p:embed/>
                </p:oleObj>
              </mc:Choice>
              <mc:Fallback>
                <p:oleObj name="公式" r:id="rId5" imgW="16254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565400"/>
                        <a:ext cx="3522663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2C4A528-41B5-49A2-B460-0F0679FA13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90BC69-BE92-4C94-A067-DF170B171097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C0F2F4BC-D9D6-4618-B27F-A61DA3A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A1ACF8D1-E07D-4AF5-A29E-DD9A922E1B10}" type="slidenum">
              <a:rPr lang="en-US" altLang="zh-CN">
                <a:solidFill>
                  <a:srgbClr val="898989"/>
                </a:solidFill>
              </a:rPr>
              <a:pPr algn="ctr"/>
              <a:t>21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6F0C2E54-A080-4593-B205-E50B1F2AE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小试牛刀</a:t>
            </a:r>
            <a:r>
              <a:rPr lang="en-US" altLang="zh-CN">
                <a:ea typeface="华文楷体" panose="02010600040101010101" pitchFamily="2" charset="-122"/>
              </a:rPr>
              <a:t>—</a:t>
            </a:r>
            <a:r>
              <a:rPr lang="zh-CN" altLang="en-US">
                <a:ea typeface="华文楷体" panose="02010600040101010101" pitchFamily="2" charset="-122"/>
              </a:rPr>
              <a:t>快速排序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CB028538-5C4D-448B-A33E-E7A402088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在定义完</a:t>
            </a:r>
            <a:r>
              <a:rPr lang="en-US" altLang="zh-CN" sz="2800">
                <a:latin typeface="+mj-lt"/>
                <a:ea typeface="华文楷体" pitchFamily="2" charset="-122"/>
              </a:rPr>
              <a:t>H</a:t>
            </a:r>
            <a:r>
              <a:rPr lang="en-US" altLang="zh-CN" sz="2800" baseline="-25000">
                <a:ea typeface="华文楷体" pitchFamily="2" charset="-122"/>
              </a:rPr>
              <a:t>n</a:t>
            </a:r>
            <a:r>
              <a:rPr lang="zh-CN" altLang="en-US" sz="2800">
                <a:latin typeface="+mj-lt"/>
                <a:ea typeface="华文楷体" pitchFamily="2" charset="-122"/>
              </a:rPr>
              <a:t>之后，对</a:t>
            </a:r>
            <a:r>
              <a:rPr lang="en-US" altLang="zh-CN" sz="2800">
                <a:latin typeface="+mj-lt"/>
                <a:ea typeface="华文楷体" pitchFamily="2" charset="-122"/>
              </a:rPr>
              <a:t>C</a:t>
            </a:r>
            <a:r>
              <a:rPr lang="en-US" altLang="zh-CN" sz="2800" baseline="-25000">
                <a:latin typeface="+mj-lt"/>
                <a:ea typeface="华文楷体" pitchFamily="2" charset="-122"/>
              </a:rPr>
              <a:t>n</a:t>
            </a:r>
            <a:r>
              <a:rPr lang="zh-CN" altLang="en-US" sz="2800">
                <a:latin typeface="+mj-lt"/>
                <a:ea typeface="华文楷体" pitchFamily="2" charset="-122"/>
              </a:rPr>
              <a:t>中的求和部分做些变换，以便使用</a:t>
            </a:r>
            <a:r>
              <a:rPr lang="en-US" altLang="zh-CN" sz="2800">
                <a:latin typeface="+mj-lt"/>
                <a:ea typeface="华文楷体" pitchFamily="2" charset="-122"/>
              </a:rPr>
              <a:t>H</a:t>
            </a:r>
            <a:r>
              <a:rPr lang="en-US" altLang="zh-CN" sz="2800" baseline="-25000">
                <a:ea typeface="华文楷体" pitchFamily="2" charset="-122"/>
              </a:rPr>
              <a:t>n</a:t>
            </a:r>
            <a:r>
              <a:rPr lang="zh-CN" altLang="en-US" sz="2800">
                <a:latin typeface="+mj-lt"/>
                <a:ea typeface="华文楷体" pitchFamily="2" charset="-122"/>
              </a:rPr>
              <a:t>来表达</a:t>
            </a:r>
            <a:r>
              <a:rPr lang="en-US" altLang="zh-CN" sz="2800">
                <a:ea typeface="华文楷体" pitchFamily="2" charset="-122"/>
              </a:rPr>
              <a:t>C</a:t>
            </a:r>
            <a:r>
              <a:rPr lang="en-US" altLang="zh-CN" sz="2800" baseline="-25000">
                <a:ea typeface="华文楷体" pitchFamily="2" charset="-122"/>
              </a:rPr>
              <a:t>n </a:t>
            </a:r>
            <a:r>
              <a:rPr lang="zh-CN" altLang="en-US" sz="2800">
                <a:latin typeface="+mj-lt"/>
                <a:ea typeface="华文楷体" pitchFamily="2" charset="-122"/>
              </a:rPr>
              <a:t>：</a:t>
            </a: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ea typeface="华文楷体" pitchFamily="2" charset="-122"/>
              </a:rPr>
              <a:t>因此</a:t>
            </a:r>
            <a:r>
              <a:rPr lang="en-US" altLang="zh-CN" sz="2800">
                <a:ea typeface="华文楷体" pitchFamily="2" charset="-122"/>
              </a:rPr>
              <a:t>C</a:t>
            </a:r>
            <a:r>
              <a:rPr lang="en-US" altLang="zh-CN" sz="2800" baseline="-25000">
                <a:ea typeface="华文楷体" pitchFamily="2" charset="-122"/>
              </a:rPr>
              <a:t>n</a:t>
            </a:r>
            <a:r>
              <a:rPr lang="zh-CN" altLang="en-US" sz="2800">
                <a:ea typeface="华文楷体" pitchFamily="2" charset="-122"/>
              </a:rPr>
              <a:t>可以写成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8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>
                <a:latin typeface="+mj-lt"/>
                <a:ea typeface="华文楷体" pitchFamily="2" charset="-122"/>
              </a:rPr>
              <a:t>对小数值</a:t>
            </a:r>
            <a:r>
              <a:rPr lang="en-US" altLang="zh-CN" sz="2800">
                <a:latin typeface="+mj-lt"/>
                <a:ea typeface="华文楷体" pitchFamily="2" charset="-122"/>
              </a:rPr>
              <a:t>n = 0, 1, 2</a:t>
            </a:r>
            <a:r>
              <a:rPr lang="zh-CN" altLang="en-US" sz="2800">
                <a:latin typeface="+mj-lt"/>
                <a:ea typeface="华文楷体" pitchFamily="2" charset="-122"/>
              </a:rPr>
              <a:t>，可检查其正确性。</a:t>
            </a:r>
          </a:p>
        </p:txBody>
      </p:sp>
      <p:sp>
        <p:nvSpPr>
          <p:cNvPr id="13320" name="Rectangle 5">
            <a:extLst>
              <a:ext uri="{FF2B5EF4-FFF2-40B4-BE49-F238E27FC236}">
                <a16:creationId xmlns:a16="http://schemas.microsoft.com/office/drawing/2014/main" id="{92CD844A-7FC8-426F-AA9E-AACD38E43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1" name="Rectangle 7">
            <a:extLst>
              <a:ext uri="{FF2B5EF4-FFF2-40B4-BE49-F238E27FC236}">
                <a16:creationId xmlns:a16="http://schemas.microsoft.com/office/drawing/2014/main" id="{51F728D2-A902-4DEC-B255-E2B57BBCB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60076ACE-8A7C-4602-BB21-C59C96205D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420938"/>
          <a:ext cx="5834062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公式" r:id="rId3" imgW="2692080" imgH="914400" progId="Equation.3">
                  <p:embed/>
                </p:oleObj>
              </mc:Choice>
              <mc:Fallback>
                <p:oleObj name="公式" r:id="rId3" imgW="269208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20938"/>
                        <a:ext cx="5834062" cy="198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9B0FC1D3-0FD5-49FA-AE14-290067107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437063"/>
          <a:ext cx="53387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公式" r:id="rId5" imgW="2654280" imgH="431640" progId="Equation.3">
                  <p:embed/>
                </p:oleObj>
              </mc:Choice>
              <mc:Fallback>
                <p:oleObj name="公式" r:id="rId5" imgW="26542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37063"/>
                        <a:ext cx="5338763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2A06D-531B-49BE-BA18-6536E2D2B1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F002F2-9901-4816-AC08-7B8C03524AF4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33300C-8ADF-4EE7-936A-AEAF8E8B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C8707389-EC7C-47D8-9D42-FBC6B0B67E92}" type="slidenum">
              <a:rPr lang="en-US" altLang="zh-CN">
                <a:solidFill>
                  <a:srgbClr val="898989"/>
                </a:solidFill>
              </a:rPr>
              <a:pPr algn="ctr"/>
              <a:t>22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6382B62-6890-402F-A571-F4919390E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2565400"/>
            <a:ext cx="6515100" cy="1368425"/>
          </a:xfrm>
        </p:spPr>
        <p:txBody>
          <a:bodyPr/>
          <a:lstStyle/>
          <a:p>
            <a:r>
              <a:rPr lang="en-US" altLang="zh-CN" sz="4800">
                <a:ea typeface="华文楷体" panose="02010600040101010101" pitchFamily="2" charset="-122"/>
              </a:rPr>
              <a:t>2.3 </a:t>
            </a:r>
            <a:r>
              <a:rPr lang="zh-CN" altLang="en-US" sz="4800">
                <a:ea typeface="华文楷体" panose="02010600040101010101" pitchFamily="2" charset="-122"/>
              </a:rPr>
              <a:t>和上的运算</a:t>
            </a:r>
            <a:br>
              <a:rPr lang="en-US" altLang="zh-CN" sz="4800">
                <a:ea typeface="华文楷体" panose="02010600040101010101" pitchFamily="2" charset="-122"/>
              </a:rPr>
            </a:br>
            <a:r>
              <a:rPr lang="en-US" altLang="zh-CN" sz="4800">
                <a:ea typeface="华文楷体" panose="02010600040101010101" pitchFamily="2" charset="-122"/>
              </a:rPr>
              <a:t>Manipulation of Sums</a:t>
            </a:r>
            <a:r>
              <a:rPr lang="zh-CN" altLang="en-US" sz="4800"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A0DA4506-C1E9-4A84-94DB-815693A712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D5ACEC-D8B0-4799-B553-3D9D8B124BFF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3EB4D1CD-85C7-4675-9338-4FD56053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24F5066-924F-4F6A-AD2C-1543D4DC1C44}" type="slidenum">
              <a:rPr lang="en-US" altLang="zh-CN">
                <a:solidFill>
                  <a:srgbClr val="898989"/>
                </a:solidFill>
              </a:rPr>
              <a:pPr algn="ctr"/>
              <a:t>23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4343" name="Rectangle 2">
            <a:extLst>
              <a:ext uri="{FF2B5EF4-FFF2-40B4-BE49-F238E27FC236}">
                <a16:creationId xmlns:a16="http://schemas.microsoft.com/office/drawing/2014/main" id="{5F2B3108-023F-46DE-959F-AE19EB03F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楷体" panose="02010600040101010101" pitchFamily="2" charset="-122"/>
              </a:rPr>
              <a:t>2.3 </a:t>
            </a:r>
            <a:r>
              <a:rPr lang="zh-CN" altLang="en-US">
                <a:ea typeface="华文楷体" panose="02010600040101010101" pitchFamily="2" charset="-122"/>
              </a:rPr>
              <a:t>和上的运算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AC2D3294-A3D7-4F3D-9E33-3D223E060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16449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成功处理和式的关键：将某个形式的∑变成另一个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更简单的或更接近某个目标的</a:t>
            </a:r>
            <a:r>
              <a:rPr lang="zh-CN" altLang="en-US" dirty="0">
                <a:latin typeface="+mj-lt"/>
                <a:ea typeface="华文楷体" pitchFamily="2" charset="-122"/>
              </a:rPr>
              <a:t>∑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设</a:t>
            </a:r>
            <a:r>
              <a:rPr lang="en-US" altLang="zh-CN" dirty="0">
                <a:latin typeface="+mj-lt"/>
                <a:ea typeface="华文楷体" pitchFamily="2" charset="-122"/>
              </a:rPr>
              <a:t>K</a:t>
            </a:r>
            <a:r>
              <a:rPr lang="zh-CN" altLang="en-US" dirty="0">
                <a:latin typeface="+mj-lt"/>
                <a:ea typeface="华文楷体" pitchFamily="2" charset="-122"/>
              </a:rPr>
              <a:t>为有限整数集合。可用三个简单的规则来变换关于指标集合</a:t>
            </a:r>
            <a:r>
              <a:rPr lang="en-US" altLang="zh-CN" dirty="0">
                <a:latin typeface="+mj-lt"/>
                <a:ea typeface="华文楷体" pitchFamily="2" charset="-122"/>
              </a:rPr>
              <a:t>K</a:t>
            </a:r>
            <a:r>
              <a:rPr lang="zh-CN" altLang="en-US" dirty="0">
                <a:latin typeface="+mj-lt"/>
                <a:ea typeface="华文楷体" pitchFamily="2" charset="-122"/>
              </a:rPr>
              <a:t>的和：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分配律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distributive law</a:t>
            </a:r>
            <a:r>
              <a:rPr lang="zh-CN" altLang="en-US" dirty="0">
                <a:latin typeface="+mj-lt"/>
                <a:ea typeface="华文楷体" pitchFamily="2" charset="-122"/>
              </a:rPr>
              <a:t>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结合律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associative law</a:t>
            </a:r>
            <a:r>
              <a:rPr lang="zh-CN" altLang="en-US" dirty="0">
                <a:latin typeface="+mj-lt"/>
                <a:ea typeface="华文楷体" pitchFamily="2" charset="-122"/>
              </a:rPr>
              <a:t>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交换律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commutative law</a:t>
            </a:r>
            <a:r>
              <a:rPr lang="zh-CN" altLang="en-US" dirty="0">
                <a:latin typeface="+mj-lt"/>
                <a:ea typeface="华文楷体" pitchFamily="2" charset="-122"/>
              </a:rPr>
              <a:t>：</a:t>
            </a:r>
            <a:endParaRPr lang="en-US" altLang="zh-CN" dirty="0">
              <a:latin typeface="+mj-lt"/>
              <a:ea typeface="华文楷体" pitchFamily="2" charset="-122"/>
            </a:endParaRPr>
          </a:p>
        </p:txBody>
      </p:sp>
      <p:sp>
        <p:nvSpPr>
          <p:cNvPr id="14345" name="Rectangle 5">
            <a:extLst>
              <a:ext uri="{FF2B5EF4-FFF2-40B4-BE49-F238E27FC236}">
                <a16:creationId xmlns:a16="http://schemas.microsoft.com/office/drawing/2014/main" id="{05A7D2B8-1A19-417C-8C11-E52CFA0E4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46" name="Rectangle 7">
            <a:extLst>
              <a:ext uri="{FF2B5EF4-FFF2-40B4-BE49-F238E27FC236}">
                <a16:creationId xmlns:a16="http://schemas.microsoft.com/office/drawing/2014/main" id="{FCABBAFE-2A91-40E5-B2E1-3712285FE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47" name="Rectangle 9">
            <a:extLst>
              <a:ext uri="{FF2B5EF4-FFF2-40B4-BE49-F238E27FC236}">
                <a16:creationId xmlns:a16="http://schemas.microsoft.com/office/drawing/2014/main" id="{53ADF430-17CC-451F-836B-04F74D8DF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9AD8696F-7EA3-4F06-AC3B-792509A65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096056"/>
              </p:ext>
            </p:extLst>
          </p:nvPr>
        </p:nvGraphicFramePr>
        <p:xfrm>
          <a:off x="5364163" y="3645024"/>
          <a:ext cx="21066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公式" r:id="rId3" imgW="1002960" imgH="342720" progId="Equation.3">
                  <p:embed/>
                </p:oleObj>
              </mc:Choice>
              <mc:Fallback>
                <p:oleObj name="公式" r:id="rId3" imgW="10029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45024"/>
                        <a:ext cx="2106612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56D131FD-A01C-40AC-A3F4-4544987B1A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34934"/>
              </p:ext>
            </p:extLst>
          </p:nvPr>
        </p:nvGraphicFramePr>
        <p:xfrm>
          <a:off x="5364163" y="4437112"/>
          <a:ext cx="31686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公式" r:id="rId5" imgW="1676160" imgH="342720" progId="Equation.3">
                  <p:embed/>
                </p:oleObj>
              </mc:Choice>
              <mc:Fallback>
                <p:oleObj name="公式" r:id="rId5" imgW="167616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437112"/>
                        <a:ext cx="31686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A8174D4E-69B5-4A80-9E8C-7F37BD5955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083400"/>
              </p:ext>
            </p:extLst>
          </p:nvPr>
        </p:nvGraphicFramePr>
        <p:xfrm>
          <a:off x="5364163" y="5229200"/>
          <a:ext cx="21605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公式" r:id="rId7" imgW="1066680" imgH="355320" progId="Equation.3">
                  <p:embed/>
                </p:oleObj>
              </mc:Choice>
              <mc:Fallback>
                <p:oleObj name="公式" r:id="rId7" imgW="106668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229200"/>
                        <a:ext cx="2160587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A0B60726-0C26-4CCA-B320-46F9D440EF83}"/>
              </a:ext>
            </a:extLst>
          </p:cNvPr>
          <p:cNvSpPr txBox="1">
            <a:spLocks noChangeArrowheads="1"/>
          </p:cNvSpPr>
          <p:nvPr/>
        </p:nvSpPr>
        <p:spPr>
          <a:xfrm>
            <a:off x="2051720" y="5480024"/>
            <a:ext cx="2693571" cy="936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normAutofit fontScale="77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400" dirty="0">
                <a:solidFill>
                  <a:srgbClr val="FF0000"/>
                </a:solidFill>
                <a:latin typeface="+mj-lt"/>
                <a:ea typeface="华文楷体" pitchFamily="2" charset="-122"/>
                <a:cs typeface="+mj-cs"/>
              </a:rPr>
              <a:t>函数</a:t>
            </a:r>
            <a:r>
              <a:rPr lang="en-US" altLang="zh-CN" sz="4400" dirty="0">
                <a:solidFill>
                  <a:srgbClr val="FF0000"/>
                </a:solidFill>
                <a:latin typeface="+mj-lt"/>
                <a:ea typeface="华文楷体" pitchFamily="2" charset="-122"/>
                <a:cs typeface="+mj-cs"/>
              </a:rPr>
              <a:t>p</a:t>
            </a:r>
            <a:r>
              <a:rPr lang="zh-CN" altLang="en-US" sz="4400" dirty="0">
                <a:solidFill>
                  <a:srgbClr val="FF0000"/>
                </a:solidFill>
                <a:latin typeface="+mj-lt"/>
                <a:ea typeface="华文楷体" pitchFamily="2" charset="-122"/>
                <a:cs typeface="+mj-cs"/>
              </a:rPr>
              <a:t>要满足什么条件？</a:t>
            </a:r>
            <a:endParaRPr lang="en-US" altLang="zh-CN" sz="4400" dirty="0">
              <a:solidFill>
                <a:srgbClr val="FF0000"/>
              </a:solidFill>
              <a:latin typeface="+mj-lt"/>
              <a:ea typeface="华文楷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F0C27E35-ED29-434F-9F50-0DA9CFCA42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4CB68EF-9D6A-41F5-A470-051522826E30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BC8F76E4-CB72-4893-8F41-88E16502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3433CF84-03D6-4549-ADA1-EA8A89C7EF9A}" type="slidenum">
              <a:rPr lang="en-US" altLang="zh-CN">
                <a:solidFill>
                  <a:srgbClr val="898989"/>
                </a:solidFill>
              </a:rPr>
              <a:pPr algn="ctr"/>
              <a:t>24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360CC5AE-1601-4D23-A948-5D87656B9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ea typeface="华文楷体" pitchFamily="2" charset="-122"/>
              </a:rPr>
              <a:t>用“和上的运算”来看</a:t>
            </a:r>
            <a:r>
              <a:rPr lang="en-US" altLang="zh-CN">
                <a:ea typeface="华文楷体" pitchFamily="2" charset="-122"/>
              </a:rPr>
              <a:t>Gauss</a:t>
            </a:r>
            <a:r>
              <a:rPr lang="zh-CN" altLang="en-US">
                <a:ea typeface="华文楷体" pitchFamily="2" charset="-122"/>
              </a:rPr>
              <a:t>的技巧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63671F6A-4FB7-4FAB-8159-EFAEF148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对等差级数求和，求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由交换律，用</a:t>
            </a:r>
            <a:r>
              <a:rPr lang="en-US" altLang="zh-CN" dirty="0">
                <a:latin typeface="+mj-lt"/>
                <a:ea typeface="华文楷体" pitchFamily="2" charset="-122"/>
              </a:rPr>
              <a:t>n – k</a:t>
            </a:r>
            <a:r>
              <a:rPr lang="zh-CN" altLang="en-US" dirty="0">
                <a:latin typeface="+mj-lt"/>
                <a:ea typeface="华文楷体" pitchFamily="2" charset="-122"/>
              </a:rPr>
              <a:t>替代</a:t>
            </a:r>
            <a:r>
              <a:rPr lang="en-US" altLang="zh-CN" dirty="0">
                <a:latin typeface="+mj-lt"/>
                <a:ea typeface="华文楷体" pitchFamily="2" charset="-122"/>
              </a:rPr>
              <a:t>k</a:t>
            </a:r>
            <a:r>
              <a:rPr lang="zh-CN" altLang="en-US" dirty="0">
                <a:latin typeface="+mj-lt"/>
                <a:ea typeface="华文楷体" pitchFamily="2" charset="-122"/>
              </a:rPr>
              <a:t>，可得</a:t>
            </a:r>
          </a:p>
          <a:p>
            <a:pPr lvl="1"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sz="1000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两个等式相加，由结合律，</a:t>
            </a:r>
            <a:r>
              <a:rPr lang="zh-CN" altLang="en-US" dirty="0">
                <a:ea typeface="华文楷体" pitchFamily="2" charset="-122"/>
              </a:rPr>
              <a:t>得到</a:t>
            </a:r>
            <a:endParaRPr lang="zh-CN" altLang="en-US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sz="1000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注意到</a:t>
            </a:r>
            <a:r>
              <a:rPr lang="en-US" altLang="zh-CN" dirty="0">
                <a:latin typeface="+mj-lt"/>
                <a:ea typeface="华文楷体" pitchFamily="2" charset="-122"/>
              </a:rPr>
              <a:t>2a + </a:t>
            </a:r>
            <a:r>
              <a:rPr lang="en-US" altLang="zh-CN" dirty="0" err="1">
                <a:latin typeface="+mj-lt"/>
                <a:ea typeface="华文楷体" pitchFamily="2" charset="-122"/>
              </a:rPr>
              <a:t>bn</a:t>
            </a:r>
            <a:r>
              <a:rPr lang="zh-CN" altLang="en-US" dirty="0">
                <a:latin typeface="+mj-lt"/>
                <a:ea typeface="华文楷体" pitchFamily="2" charset="-122"/>
              </a:rPr>
              <a:t>为常数，因此分配可得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最终得到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</p:txBody>
      </p:sp>
      <p:sp>
        <p:nvSpPr>
          <p:cNvPr id="15371" name="Rectangle 5">
            <a:extLst>
              <a:ext uri="{FF2B5EF4-FFF2-40B4-BE49-F238E27FC236}">
                <a16:creationId xmlns:a16="http://schemas.microsoft.com/office/drawing/2014/main" id="{349671D7-83CA-4515-BDD9-D67BA830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372" name="Rectangle 7">
            <a:extLst>
              <a:ext uri="{FF2B5EF4-FFF2-40B4-BE49-F238E27FC236}">
                <a16:creationId xmlns:a16="http://schemas.microsoft.com/office/drawing/2014/main" id="{029D569F-403A-4B96-90B9-1D14512C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373" name="Rectangle 9">
            <a:extLst>
              <a:ext uri="{FF2B5EF4-FFF2-40B4-BE49-F238E27FC236}">
                <a16:creationId xmlns:a16="http://schemas.microsoft.com/office/drawing/2014/main" id="{38AF0772-A02B-425F-9E5E-91DF1E2E2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374" name="Rectangle 11">
            <a:extLst>
              <a:ext uri="{FF2B5EF4-FFF2-40B4-BE49-F238E27FC236}">
                <a16:creationId xmlns:a16="http://schemas.microsoft.com/office/drawing/2014/main" id="{E8D540A3-E28E-4983-9D49-DC7FEE89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475AE139-52F0-41AD-939C-8C1B073C8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408639"/>
              </p:ext>
            </p:extLst>
          </p:nvPr>
        </p:nvGraphicFramePr>
        <p:xfrm>
          <a:off x="4644008" y="1556792"/>
          <a:ext cx="1873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name="公式" r:id="rId3" imgW="990360" imgH="342720" progId="Equation.3">
                  <p:embed/>
                </p:oleObj>
              </mc:Choice>
              <mc:Fallback>
                <p:oleObj name="公式" r:id="rId3" imgW="9903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556792"/>
                        <a:ext cx="18732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8716FCAB-C994-4A53-8402-A422B6A74B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021816"/>
              </p:ext>
            </p:extLst>
          </p:nvPr>
        </p:nvGraphicFramePr>
        <p:xfrm>
          <a:off x="2098675" y="2564904"/>
          <a:ext cx="47323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公式" r:id="rId5" imgW="2501640" imgH="342720" progId="Equation.3">
                  <p:embed/>
                </p:oleObj>
              </mc:Choice>
              <mc:Fallback>
                <p:oleObj name="公式" r:id="rId5" imgW="250164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2564904"/>
                        <a:ext cx="47323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D2ED9102-4FE6-4936-A3A6-85364FEE4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4145"/>
              </p:ext>
            </p:extLst>
          </p:nvPr>
        </p:nvGraphicFramePr>
        <p:xfrm>
          <a:off x="1728788" y="3717032"/>
          <a:ext cx="5619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公式" r:id="rId7" imgW="2971800" imgH="342720" progId="Equation.3">
                  <p:embed/>
                </p:oleObj>
              </mc:Choice>
              <mc:Fallback>
                <p:oleObj name="公式" r:id="rId7" imgW="297180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3717032"/>
                        <a:ext cx="56197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E2A8192E-09B8-4E4C-9529-568E93CC6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840784"/>
              </p:ext>
            </p:extLst>
          </p:nvPr>
        </p:nvGraphicFramePr>
        <p:xfrm>
          <a:off x="1989918" y="4743066"/>
          <a:ext cx="4562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公式" r:id="rId9" imgW="2412720" imgH="342720" progId="Equation.3">
                  <p:embed/>
                </p:oleObj>
              </mc:Choice>
              <mc:Fallback>
                <p:oleObj name="公式" r:id="rId9" imgW="241272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918" y="4743066"/>
                        <a:ext cx="45624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CD846476-C8D7-46B4-8364-863AE49335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67316"/>
              </p:ext>
            </p:extLst>
          </p:nvPr>
        </p:nvGraphicFramePr>
        <p:xfrm>
          <a:off x="2618906" y="5517232"/>
          <a:ext cx="24987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公式" r:id="rId11" imgW="1320480" imgH="393480" progId="Equation.3">
                  <p:embed/>
                </p:oleObj>
              </mc:Choice>
              <mc:Fallback>
                <p:oleObj name="公式" r:id="rId11" imgW="13204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906" y="5517232"/>
                        <a:ext cx="249872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DBD327E8-2C0C-43D7-AF18-341AEBDBE3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45BE3E-A6E2-45E5-8BD3-69FC09964846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6C154ECE-0721-400F-A76F-E45C2E9E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EAD175BB-9A1C-48B3-8A72-2D7A7F489ABF}" type="slidenum">
              <a:rPr lang="en-US" altLang="zh-CN">
                <a:solidFill>
                  <a:srgbClr val="898989"/>
                </a:solidFill>
              </a:rPr>
              <a:pPr algn="ctr"/>
              <a:t>25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3B648CC4-B797-4563-80F2-0C28A46C4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有关</a:t>
            </a:r>
            <a:r>
              <a:rPr lang="en-US" altLang="zh-CN">
                <a:ea typeface="华文楷体" panose="02010600040101010101" pitchFamily="2" charset="-122"/>
              </a:rPr>
              <a:t>Iverson</a:t>
            </a:r>
            <a:r>
              <a:rPr lang="zh-CN" altLang="en-US">
                <a:ea typeface="华文楷体" panose="02010600040101010101" pitchFamily="2" charset="-122"/>
              </a:rPr>
              <a:t>约定形式的运算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BB6B8AD5-58E6-4DD1-93A9-C7459E2AD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回顾一下，“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Iverson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约定”将下标的限制放到被加项的公式里面。此方法可以与分配律、结合律和交换律一起使用，并且产生一些有趣的性质。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组合指标集，假设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K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和</a:t>
            </a:r>
            <a:r>
              <a:rPr lang="en-US" altLang="zh-CN" sz="2800" dirty="0">
                <a:latin typeface="+mj-lt"/>
                <a:ea typeface="华文楷体" pitchFamily="2" charset="-122"/>
              </a:rPr>
              <a:t>K’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是任意整数集合，则： 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推导过程：</a:t>
            </a:r>
          </a:p>
        </p:txBody>
      </p:sp>
      <p:sp>
        <p:nvSpPr>
          <p:cNvPr id="16392" name="Rectangle 5">
            <a:extLst>
              <a:ext uri="{FF2B5EF4-FFF2-40B4-BE49-F238E27FC236}">
                <a16:creationId xmlns:a16="http://schemas.microsoft.com/office/drawing/2014/main" id="{6E4F33FC-EFED-468E-8DB7-32C2F82F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3" name="Rectangle 7">
            <a:extLst>
              <a:ext uri="{FF2B5EF4-FFF2-40B4-BE49-F238E27FC236}">
                <a16:creationId xmlns:a16="http://schemas.microsoft.com/office/drawing/2014/main" id="{8503CDA6-B01B-433D-B072-2D0468AD5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94" name="Rectangle 9">
            <a:extLst>
              <a:ext uri="{FF2B5EF4-FFF2-40B4-BE49-F238E27FC236}">
                <a16:creationId xmlns:a16="http://schemas.microsoft.com/office/drawing/2014/main" id="{CF41A8B5-4549-4294-AC98-5875E0EA1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58EBDCC9-79CC-407D-B934-CBB9B5D76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500438"/>
          <a:ext cx="39862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公式" r:id="rId3" imgW="1968480" imgH="355320" progId="Equation.3">
                  <p:embed/>
                </p:oleObj>
              </mc:Choice>
              <mc:Fallback>
                <p:oleObj name="公式" r:id="rId3" imgW="1968480" imgH="355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500438"/>
                        <a:ext cx="398621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F2415975-83AC-42AC-974F-FBEE5C310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497388"/>
          <a:ext cx="734377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公式" r:id="rId5" imgW="3822480" imgH="1066680" progId="Equation.3">
                  <p:embed/>
                </p:oleObj>
              </mc:Choice>
              <mc:Fallback>
                <p:oleObj name="公式" r:id="rId5" imgW="3822480" imgH="1066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97388"/>
                        <a:ext cx="7343775" cy="205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圆角矩形 14">
            <a:extLst>
              <a:ext uri="{FF2B5EF4-FFF2-40B4-BE49-F238E27FC236}">
                <a16:creationId xmlns:a16="http://schemas.microsoft.com/office/drawing/2014/main" id="{ECC7B313-BB11-4965-8EC1-71DA1C906870}"/>
              </a:ext>
            </a:extLst>
          </p:cNvPr>
          <p:cNvSpPr/>
          <p:nvPr/>
        </p:nvSpPr>
        <p:spPr>
          <a:xfrm>
            <a:off x="1619250" y="5157788"/>
            <a:ext cx="7129463" cy="647700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E836686B-12BC-44BB-BC43-76DCD3FEA7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040708-9D1F-4C2E-A9E9-B9CCB0DCE370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D85FFAA8-1416-4CC8-8796-FB28770F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1D60ACF-7C6E-4B22-8538-82702F41E331}" type="slidenum">
              <a:rPr lang="en-US" altLang="zh-CN">
                <a:solidFill>
                  <a:srgbClr val="898989"/>
                </a:solidFill>
              </a:rPr>
              <a:pPr algn="ctr"/>
              <a:t>26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7415" name="Rectangle 2">
            <a:extLst>
              <a:ext uri="{FF2B5EF4-FFF2-40B4-BE49-F238E27FC236}">
                <a16:creationId xmlns:a16="http://schemas.microsoft.com/office/drawing/2014/main" id="{055807D1-8CA6-433D-A879-51A3C5600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常见的应用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DC18B9A6-80E0-4A07-A816-8F26E4AB3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1</a:t>
            </a:r>
            <a:r>
              <a:rPr lang="zh-CN" altLang="en-US" dirty="0">
                <a:latin typeface="+mj-lt"/>
                <a:ea typeface="华文楷体" pitchFamily="2" charset="-122"/>
              </a:rPr>
              <a:t>、合并两个几乎不相交的指标集合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16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2</a:t>
            </a:r>
            <a:r>
              <a:rPr lang="zh-CN" altLang="en-US" dirty="0">
                <a:latin typeface="+mj-lt"/>
                <a:ea typeface="华文楷体" pitchFamily="2" charset="-122"/>
              </a:rPr>
              <a:t>、从一个求和式中分离出某个单独的项。这是“扰动法”</a:t>
            </a:r>
            <a:r>
              <a:rPr lang="en-US" altLang="zh-CN" dirty="0">
                <a:latin typeface="+mj-lt"/>
                <a:ea typeface="华文楷体" pitchFamily="2" charset="-122"/>
              </a:rPr>
              <a:t>(perturbation method)</a:t>
            </a:r>
            <a:r>
              <a:rPr lang="zh-CN" altLang="en-US" dirty="0">
                <a:latin typeface="+mj-lt"/>
                <a:ea typeface="华文楷体" pitchFamily="2" charset="-122"/>
              </a:rPr>
              <a:t>的基本形式。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</p:txBody>
      </p:sp>
      <p:sp>
        <p:nvSpPr>
          <p:cNvPr id="17417" name="Rectangle 5">
            <a:extLst>
              <a:ext uri="{FF2B5EF4-FFF2-40B4-BE49-F238E27FC236}">
                <a16:creationId xmlns:a16="http://schemas.microsoft.com/office/drawing/2014/main" id="{F58D9849-F2DB-48B6-B656-7547233D5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8" name="Rectangle 7">
            <a:extLst>
              <a:ext uri="{FF2B5EF4-FFF2-40B4-BE49-F238E27FC236}">
                <a16:creationId xmlns:a16="http://schemas.microsoft.com/office/drawing/2014/main" id="{B5F2C902-D6DC-45DF-BC42-E4816DA0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B5E4C646-F658-4CDD-A485-6DD557BBA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205038"/>
          <a:ext cx="32273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公式" r:id="rId3" imgW="1612800" imgH="431640" progId="Equation.3">
                  <p:embed/>
                </p:oleObj>
              </mc:Choice>
              <mc:Fallback>
                <p:oleObj name="公式" r:id="rId3" imgW="16128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205038"/>
                        <a:ext cx="322738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B1FBDB51-C819-4232-8427-3F2B7F923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4292600"/>
          <a:ext cx="2414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公式" r:id="rId5" imgW="1206360" imgH="342720" progId="Equations">
                  <p:embed/>
                </p:oleObj>
              </mc:Choice>
              <mc:Fallback>
                <p:oleObj name="公式" r:id="rId5" imgW="1206360" imgH="342720" progId="Equations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292600"/>
                        <a:ext cx="241458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A1FBA756-7B09-4BFA-96FE-672B9A7AA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75" y="5157788"/>
          <a:ext cx="24907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公式" r:id="rId7" imgW="1244520" imgH="342720" progId="Equation.3">
                  <p:embed/>
                </p:oleObj>
              </mc:Choice>
              <mc:Fallback>
                <p:oleObj name="公式" r:id="rId7" imgW="124452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5157788"/>
                        <a:ext cx="249078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2BBBE3F3-F27F-4884-B3FC-EA8EBC229F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28D03E-83B3-4561-A632-98BFCF9DB163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56F0171E-D329-4F00-A570-30CAC905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E1511492-8513-4B6A-BFD8-19B0B3BF34DB}" type="slidenum">
              <a:rPr lang="en-US" altLang="zh-CN">
                <a:solidFill>
                  <a:srgbClr val="898989"/>
                </a:solidFill>
              </a:rPr>
              <a:pPr algn="ctr"/>
              <a:t>27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AD3DDBB5-637C-4A90-99AC-2B9E22490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扰动法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0DDABD0D-FA16-4F43-9813-73AD33C28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扰动法的主要思想是，根据“和上的运算”</a:t>
            </a:r>
            <a:r>
              <a:rPr lang="en-US" altLang="zh-CN" dirty="0">
                <a:latin typeface="+mj-lt"/>
                <a:ea typeface="华文楷体" pitchFamily="2" charset="-122"/>
              </a:rPr>
              <a:t>(</a:t>
            </a:r>
            <a:r>
              <a:rPr lang="en-US" altLang="zh-CN" dirty="0">
                <a:ea typeface="华文楷体" pitchFamily="2" charset="-122"/>
              </a:rPr>
              <a:t>Iverson</a:t>
            </a:r>
            <a:r>
              <a:rPr lang="zh-CN" altLang="en-US" dirty="0">
                <a:ea typeface="华文楷体" pitchFamily="2" charset="-122"/>
              </a:rPr>
              <a:t>约定</a:t>
            </a:r>
            <a:r>
              <a:rPr lang="en-US" altLang="zh-CN" dirty="0">
                <a:latin typeface="+mj-lt"/>
                <a:ea typeface="华文楷体" pitchFamily="2" charset="-122"/>
              </a:rPr>
              <a:t>)</a:t>
            </a:r>
            <a:r>
              <a:rPr lang="zh-CN" altLang="en-US" dirty="0">
                <a:latin typeface="+mj-lt"/>
                <a:ea typeface="华文楷体" pitchFamily="2" charset="-122"/>
              </a:rPr>
              <a:t>方法，得到</a:t>
            </a:r>
            <a:r>
              <a:rPr lang="en-US" altLang="zh-CN" dirty="0">
                <a:latin typeface="+mj-lt"/>
                <a:ea typeface="华文楷体" pitchFamily="2" charset="-122"/>
              </a:rPr>
              <a:t>2</a:t>
            </a:r>
            <a:r>
              <a:rPr lang="zh-CN" altLang="en-US" dirty="0">
                <a:latin typeface="+mj-lt"/>
                <a:ea typeface="华文楷体" pitchFamily="2" charset="-122"/>
              </a:rPr>
              <a:t>个不同形式的和，然后分别用原始形式的和表示，最后通过解方程得到待求的和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最常见的“扰动”</a:t>
            </a:r>
            <a:r>
              <a:rPr lang="zh-CN" altLang="en-US" dirty="0">
                <a:ea typeface="华文楷体" pitchFamily="2" charset="-122"/>
              </a:rPr>
              <a:t>形式是</a:t>
            </a:r>
            <a:r>
              <a:rPr lang="zh-CN" altLang="en-US" dirty="0">
                <a:latin typeface="+mj-lt"/>
                <a:ea typeface="华文楷体" pitchFamily="2" charset="-122"/>
              </a:rPr>
              <a:t>分离出</a:t>
            </a:r>
            <a:r>
              <a:rPr lang="en-US" altLang="zh-CN" i="1" dirty="0">
                <a:latin typeface="+mj-lt"/>
                <a:ea typeface="华文楷体" pitchFamily="2" charset="-122"/>
              </a:rPr>
              <a:t>S</a:t>
            </a:r>
            <a:r>
              <a:rPr lang="en-US" altLang="zh-CN" i="1" baseline="-25000" dirty="0">
                <a:latin typeface="+mj-lt"/>
                <a:ea typeface="华文楷体" pitchFamily="2" charset="-122"/>
              </a:rPr>
              <a:t>n+</a:t>
            </a:r>
            <a:r>
              <a:rPr lang="en-US" altLang="zh-CN" baseline="-25000" dirty="0">
                <a:latin typeface="+mj-lt"/>
                <a:ea typeface="华文楷体" pitchFamily="2" charset="-122"/>
              </a:rPr>
              <a:t>1</a:t>
            </a:r>
            <a:r>
              <a:rPr lang="zh-CN" altLang="en-US" dirty="0">
                <a:latin typeface="+mj-lt"/>
                <a:ea typeface="华文楷体" pitchFamily="2" charset="-122"/>
              </a:rPr>
              <a:t>的最后项和第一项，接下来用两种方式表达</a:t>
            </a:r>
            <a:r>
              <a:rPr lang="en-US" altLang="zh-CN" i="1" dirty="0">
                <a:latin typeface="+mj-lt"/>
                <a:ea typeface="华文楷体" pitchFamily="2" charset="-122"/>
              </a:rPr>
              <a:t>S</a:t>
            </a:r>
            <a:r>
              <a:rPr lang="en-US" altLang="zh-CN" i="1" baseline="-25000" dirty="0">
                <a:latin typeface="+mj-lt"/>
                <a:ea typeface="华文楷体" pitchFamily="2" charset="-122"/>
              </a:rPr>
              <a:t>n+</a:t>
            </a:r>
            <a:r>
              <a:rPr lang="en-US" altLang="zh-CN" baseline="-25000" dirty="0">
                <a:latin typeface="+mj-lt"/>
                <a:ea typeface="华文楷体" pitchFamily="2" charset="-122"/>
              </a:rPr>
              <a:t>1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baseline="-250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baseline="-250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 </a:t>
            </a:r>
            <a:r>
              <a:rPr lang="zh-CN" altLang="en-US" dirty="0">
                <a:latin typeface="+mj-lt"/>
                <a:ea typeface="华文楷体" pitchFamily="2" charset="-122"/>
              </a:rPr>
              <a:t>继续化简最右端的求和式，将其用</a:t>
            </a:r>
            <a:r>
              <a:rPr lang="en-US" altLang="zh-CN" dirty="0">
                <a:latin typeface="+mj-lt"/>
                <a:ea typeface="华文楷体" pitchFamily="2" charset="-122"/>
              </a:rPr>
              <a:t>S</a:t>
            </a:r>
            <a:r>
              <a:rPr lang="en-US" altLang="zh-CN" baseline="-25000" dirty="0">
                <a:latin typeface="+mj-lt"/>
                <a:ea typeface="华文楷体" pitchFamily="2" charset="-122"/>
              </a:rPr>
              <a:t>n</a:t>
            </a:r>
            <a:r>
              <a:rPr lang="zh-CN" altLang="en-US" dirty="0">
                <a:latin typeface="+mj-lt"/>
                <a:ea typeface="华文楷体" pitchFamily="2" charset="-122"/>
              </a:rPr>
              <a:t>表达，然后解方程即可得到</a:t>
            </a:r>
            <a:r>
              <a:rPr lang="en-US" altLang="zh-CN" dirty="0">
                <a:latin typeface="+mj-lt"/>
                <a:ea typeface="华文楷体" pitchFamily="2" charset="-122"/>
              </a:rPr>
              <a:t>S</a:t>
            </a:r>
            <a:r>
              <a:rPr lang="en-US" altLang="zh-CN" baseline="-25000" dirty="0">
                <a:latin typeface="+mj-lt"/>
                <a:ea typeface="华文楷体" pitchFamily="2" charset="-122"/>
              </a:rPr>
              <a:t>n</a:t>
            </a:r>
            <a:r>
              <a:rPr lang="zh-CN" altLang="en-US" dirty="0">
                <a:latin typeface="+mj-lt"/>
                <a:ea typeface="华文楷体" pitchFamily="2" charset="-122"/>
              </a:rPr>
              <a:t>。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</p:txBody>
      </p:sp>
      <p:sp>
        <p:nvSpPr>
          <p:cNvPr id="18439" name="Rectangle 5">
            <a:extLst>
              <a:ext uri="{FF2B5EF4-FFF2-40B4-BE49-F238E27FC236}">
                <a16:creationId xmlns:a16="http://schemas.microsoft.com/office/drawing/2014/main" id="{9A397B27-9477-404D-9DE2-5F1B3BCD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C1362C45-CAAD-4521-8E50-CCB2EC769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BD485E25-57CD-47B6-AAF3-17881E8B4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618482"/>
              </p:ext>
            </p:extLst>
          </p:nvPr>
        </p:nvGraphicFramePr>
        <p:xfrm>
          <a:off x="1693862" y="4314824"/>
          <a:ext cx="59737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公式" r:id="rId3" imgW="2844720" imgH="342720" progId="Equation.3">
                  <p:embed/>
                </p:oleObj>
              </mc:Choice>
              <mc:Fallback>
                <p:oleObj name="公式" r:id="rId3" imgW="284472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2" y="4314824"/>
                        <a:ext cx="59737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>
            <a:extLst>
              <a:ext uri="{FF2B5EF4-FFF2-40B4-BE49-F238E27FC236}">
                <a16:creationId xmlns:a16="http://schemas.microsoft.com/office/drawing/2014/main" id="{3652DE03-B0C6-45FA-8900-904F03C0CC79}"/>
              </a:ext>
            </a:extLst>
          </p:cNvPr>
          <p:cNvSpPr/>
          <p:nvPr/>
        </p:nvSpPr>
        <p:spPr>
          <a:xfrm>
            <a:off x="1585913" y="4267201"/>
            <a:ext cx="1295400" cy="6477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4B125AC-035B-4CCF-91FF-45182D005873}"/>
              </a:ext>
            </a:extLst>
          </p:cNvPr>
          <p:cNvSpPr/>
          <p:nvPr/>
        </p:nvSpPr>
        <p:spPr>
          <a:xfrm>
            <a:off x="6008402" y="4243386"/>
            <a:ext cx="1584325" cy="6477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38217103-A2F1-4BDC-94E5-53489B912779}"/>
              </a:ext>
            </a:extLst>
          </p:cNvPr>
          <p:cNvSpPr/>
          <p:nvPr/>
        </p:nvSpPr>
        <p:spPr>
          <a:xfrm>
            <a:off x="6586761" y="4171154"/>
            <a:ext cx="1008062" cy="792163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9851227B-1152-4521-A7EE-E0EB9C1735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E48AE9-6E11-497F-B4DF-C257E4A67E32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5E2E2311-7781-4330-AB15-005036EE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3A3E8FC9-D650-4FE2-BA37-3F5D53F14047}" type="slidenum">
              <a:rPr lang="en-US" altLang="zh-CN">
                <a:solidFill>
                  <a:srgbClr val="898989"/>
                </a:solidFill>
              </a:rPr>
              <a:pPr algn="ctr"/>
              <a:t>28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9464" name="Rectangle 2">
            <a:extLst>
              <a:ext uri="{FF2B5EF4-FFF2-40B4-BE49-F238E27FC236}">
                <a16:creationId xmlns:a16="http://schemas.microsoft.com/office/drawing/2014/main" id="{5E6F4A85-F7FA-41B1-AB23-1B4E0E00E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用扰动法求几何级数的和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587" name="Rectangle 3">
                <a:extLst>
                  <a:ext uri="{FF2B5EF4-FFF2-40B4-BE49-F238E27FC236}">
                    <a16:creationId xmlns:a16="http://schemas.microsoft.com/office/drawing/2014/main" id="{0F0B7BE5-0707-47CA-99EC-756004E4582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 rtlCol="0">
                <a:normAutofit fontScale="92500" lnSpcReduction="20000"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dirty="0">
                            <a:ea typeface="华文楷体" panose="02010600040101010101" pitchFamily="2" charset="-122"/>
                          </a:rPr>
                          <m:t>几何级数的和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：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dirty="0">
                    <a:latin typeface="+mj-lt"/>
                    <a:ea typeface="华文楷体" pitchFamily="2" charset="-122"/>
                  </a:rPr>
                  <a:t>根据扰动法的</a:t>
                </a:r>
                <a:r>
                  <a:rPr lang="zh-CN" altLang="en-US" dirty="0">
                    <a:ea typeface="华文楷体" pitchFamily="2" charset="-122"/>
                  </a:rPr>
                  <a:t>一般形式，有</a:t>
                </a:r>
                <a:endParaRPr lang="en-US" altLang="zh-CN" dirty="0"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altLang="zh-CN" dirty="0">
                  <a:ea typeface="华文楷体" pitchFamily="2" charset="-122"/>
                </a:endParaRPr>
              </a:p>
              <a:p>
                <a:pPr marL="342900" lvl="1" indent="-342900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3200" dirty="0">
                    <a:latin typeface="+mj-lt"/>
                    <a:ea typeface="华文楷体" pitchFamily="2" charset="-122"/>
                  </a:rPr>
                  <a:t>关注如何由</a:t>
                </a:r>
                <a:r>
                  <a:rPr lang="en-US" altLang="zh-CN" sz="3200" dirty="0">
                    <a:latin typeface="+mj-lt"/>
                    <a:ea typeface="华文楷体" pitchFamily="2" charset="-122"/>
                  </a:rPr>
                  <a:t>S</a:t>
                </a:r>
                <a:r>
                  <a:rPr lang="en-US" altLang="zh-CN" sz="3200" baseline="-25000" dirty="0">
                    <a:latin typeface="+mj-lt"/>
                    <a:ea typeface="华文楷体" pitchFamily="2" charset="-122"/>
                  </a:rPr>
                  <a:t>n</a:t>
                </a:r>
                <a:r>
                  <a:rPr lang="zh-CN" altLang="en-US" sz="3200" dirty="0">
                    <a:latin typeface="+mj-lt"/>
                    <a:ea typeface="华文楷体" pitchFamily="2" charset="-122"/>
                  </a:rPr>
                  <a:t>表达</a:t>
                </a:r>
                <a:endParaRPr lang="en-US" altLang="zh-CN" sz="3200" dirty="0">
                  <a:latin typeface="+mj-lt"/>
                  <a:ea typeface="华文楷体" pitchFamily="2" charset="-122"/>
                </a:endParaRPr>
              </a:p>
              <a:p>
                <a:pPr marL="342900" lvl="1" indent="-342900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3200" dirty="0">
                    <a:latin typeface="+mj-lt"/>
                    <a:ea typeface="华文楷体" pitchFamily="2" charset="-122"/>
                  </a:rPr>
                  <a:t>由分配律，可得</a:t>
                </a:r>
                <a:endParaRPr lang="en-US" altLang="zh-CN" sz="3200" dirty="0">
                  <a:latin typeface="+mj-lt"/>
                  <a:ea typeface="华文楷体" pitchFamily="2" charset="-122"/>
                </a:endParaRPr>
              </a:p>
              <a:p>
                <a:pPr marL="342900" lvl="1" indent="-342900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altLang="zh-CN" sz="3200" dirty="0">
                  <a:latin typeface="+mj-lt"/>
                  <a:ea typeface="华文楷体" pitchFamily="2" charset="-122"/>
                </a:endParaRPr>
              </a:p>
              <a:p>
                <a:pPr marL="342900" lvl="1" indent="-342900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3200" dirty="0">
                    <a:latin typeface="+mj-lt"/>
                    <a:ea typeface="华文楷体" pitchFamily="2" charset="-122"/>
                  </a:rPr>
                  <a:t>关于待求值</a:t>
                </a:r>
                <a:r>
                  <a:rPr lang="en-US" altLang="zh-CN" sz="3200" dirty="0">
                    <a:latin typeface="+mj-lt"/>
                    <a:ea typeface="华文楷体" pitchFamily="2" charset="-122"/>
                  </a:rPr>
                  <a:t>S</a:t>
                </a:r>
                <a:r>
                  <a:rPr lang="en-US" altLang="zh-CN" sz="3200" baseline="-25000" dirty="0">
                    <a:latin typeface="+mj-lt"/>
                    <a:ea typeface="华文楷体" pitchFamily="2" charset="-122"/>
                  </a:rPr>
                  <a:t>n</a:t>
                </a:r>
                <a:r>
                  <a:rPr lang="zh-CN" altLang="en-US" sz="3200" dirty="0">
                    <a:latin typeface="+mj-lt"/>
                    <a:ea typeface="华文楷体" pitchFamily="2" charset="-122"/>
                  </a:rPr>
                  <a:t>的方程已经建立了</a:t>
                </a:r>
                <a:endParaRPr lang="en-US" altLang="zh-CN" sz="3200" dirty="0">
                  <a:latin typeface="+mj-lt"/>
                  <a:ea typeface="华文楷体" pitchFamily="2" charset="-122"/>
                </a:endParaRPr>
              </a:p>
              <a:p>
                <a:pPr marL="342900" lvl="1" indent="-342900" algn="ctr" fontAlgn="auto"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r>
                  <a:rPr lang="en-US" altLang="zh-CN" sz="3200" dirty="0" err="1">
                    <a:latin typeface="+mj-lt"/>
                    <a:ea typeface="华文楷体" pitchFamily="2" charset="-122"/>
                  </a:rPr>
                  <a:t>S</a:t>
                </a:r>
                <a:r>
                  <a:rPr lang="en-US" altLang="zh-CN" sz="3200" baseline="-25000" dirty="0" err="1">
                    <a:latin typeface="+mj-lt"/>
                    <a:ea typeface="华文楷体" pitchFamily="2" charset="-122"/>
                  </a:rPr>
                  <a:t>n</a:t>
                </a:r>
                <a:r>
                  <a:rPr lang="en-US" altLang="zh-CN" sz="3200" dirty="0" err="1">
                    <a:latin typeface="+mj-lt"/>
                    <a:ea typeface="华文楷体" pitchFamily="2" charset="-122"/>
                  </a:rPr>
                  <a:t>+ax</a:t>
                </a:r>
                <a:r>
                  <a:rPr lang="en-US" altLang="zh-CN" sz="3200" baseline="-25000" dirty="0" err="1">
                    <a:latin typeface="+mj-lt"/>
                    <a:ea typeface="华文楷体" pitchFamily="2" charset="-122"/>
                  </a:rPr>
                  <a:t>n</a:t>
                </a:r>
                <a:r>
                  <a:rPr lang="en-US" altLang="zh-CN" sz="3200" baseline="-25000" dirty="0">
                    <a:latin typeface="+mj-lt"/>
                    <a:ea typeface="华文楷体" pitchFamily="2" charset="-122"/>
                  </a:rPr>
                  <a:t> +1</a:t>
                </a:r>
                <a:r>
                  <a:rPr lang="en-US" altLang="zh-CN" sz="3200" dirty="0">
                    <a:latin typeface="+mj-lt"/>
                    <a:ea typeface="华文楷体" pitchFamily="2" charset="-122"/>
                  </a:rPr>
                  <a:t> = a + </a:t>
                </a:r>
                <a:r>
                  <a:rPr lang="en-US" altLang="zh-CN" sz="3200" dirty="0" err="1">
                    <a:latin typeface="+mj-lt"/>
                    <a:ea typeface="华文楷体" pitchFamily="2" charset="-122"/>
                  </a:rPr>
                  <a:t>xS</a:t>
                </a:r>
                <a:r>
                  <a:rPr lang="en-US" altLang="zh-CN" sz="3200" baseline="-25000" dirty="0" err="1">
                    <a:latin typeface="+mj-lt"/>
                    <a:ea typeface="华文楷体" pitchFamily="2" charset="-122"/>
                  </a:rPr>
                  <a:t>n</a:t>
                </a:r>
                <a:endParaRPr lang="zh-CN" altLang="en-US" sz="3200" dirty="0">
                  <a:latin typeface="+mj-lt"/>
                  <a:ea typeface="华文楷体" pitchFamily="2" charset="-122"/>
                </a:endParaRPr>
              </a:p>
              <a:p>
                <a:pPr marL="342900" lvl="1" indent="-342900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3200" dirty="0">
                    <a:latin typeface="+mj-lt"/>
                    <a:ea typeface="华文楷体" pitchFamily="2" charset="-122"/>
                  </a:rPr>
                  <a:t>很容易得到</a:t>
                </a:r>
              </a:p>
            </p:txBody>
          </p:sp>
        </mc:Choice>
        <mc:Fallback xmlns="">
          <p:sp>
            <p:nvSpPr>
              <p:cNvPr id="195587" name="Rectangle 3">
                <a:extLst>
                  <a:ext uri="{FF2B5EF4-FFF2-40B4-BE49-F238E27FC236}">
                    <a16:creationId xmlns:a16="http://schemas.microsoft.com/office/drawing/2014/main" xmlns="" id="{0F0B7BE5-0707-47CA-99EC-756004E45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6" name="Rectangle 5">
            <a:extLst>
              <a:ext uri="{FF2B5EF4-FFF2-40B4-BE49-F238E27FC236}">
                <a16:creationId xmlns:a16="http://schemas.microsoft.com/office/drawing/2014/main" id="{5AEBBB5A-0E31-4C31-84D6-A0C66DBDC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7" name="Rectangle 7">
            <a:extLst>
              <a:ext uri="{FF2B5EF4-FFF2-40B4-BE49-F238E27FC236}">
                <a16:creationId xmlns:a16="http://schemas.microsoft.com/office/drawing/2014/main" id="{6A31F478-F8FE-497E-914F-2395C94B5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8" name="Rectangle 9">
            <a:extLst>
              <a:ext uri="{FF2B5EF4-FFF2-40B4-BE49-F238E27FC236}">
                <a16:creationId xmlns:a16="http://schemas.microsoft.com/office/drawing/2014/main" id="{225AF348-384C-43D8-9A45-84C26237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9" name="Rectangle 11">
            <a:extLst>
              <a:ext uri="{FF2B5EF4-FFF2-40B4-BE49-F238E27FC236}">
                <a16:creationId xmlns:a16="http://schemas.microsoft.com/office/drawing/2014/main" id="{AB2219BC-8ED5-450B-A42B-E40B48FEE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6E8CE853-F408-4106-9346-D01E432F9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7848"/>
              </p:ext>
            </p:extLst>
          </p:nvPr>
        </p:nvGraphicFramePr>
        <p:xfrm>
          <a:off x="3689952" y="2492375"/>
          <a:ext cx="34940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6" name="公式" r:id="rId4" imgW="1663560" imgH="342720" progId="Equation.3">
                  <p:embed/>
                </p:oleObj>
              </mc:Choice>
              <mc:Fallback>
                <p:oleObj name="公式" r:id="rId4" imgW="16635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952" y="2492375"/>
                        <a:ext cx="3494087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AC1D324B-FFF0-4F88-939C-E8FDD10D32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820060"/>
              </p:ext>
            </p:extLst>
          </p:nvPr>
        </p:nvGraphicFramePr>
        <p:xfrm>
          <a:off x="4010745" y="3008312"/>
          <a:ext cx="13192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" name="公式" r:id="rId6" imgW="583920" imgH="342720" progId="Equation.3">
                  <p:embed/>
                </p:oleObj>
              </mc:Choice>
              <mc:Fallback>
                <p:oleObj name="公式" r:id="rId6" imgW="58392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745" y="3008312"/>
                        <a:ext cx="13192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5586369D-A55C-4C1D-A292-CDA5A5E6D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986892"/>
              </p:ext>
            </p:extLst>
          </p:nvPr>
        </p:nvGraphicFramePr>
        <p:xfrm>
          <a:off x="3440991" y="3756488"/>
          <a:ext cx="37084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" name="公式" r:id="rId8" imgW="1765080" imgH="342720" progId="Equation.3">
                  <p:embed/>
                </p:oleObj>
              </mc:Choice>
              <mc:Fallback>
                <p:oleObj name="公式" r:id="rId8" imgW="176508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991" y="3756488"/>
                        <a:ext cx="370840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840AED88-813A-4DA1-BEA0-751A6CF0F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121014"/>
              </p:ext>
            </p:extLst>
          </p:nvPr>
        </p:nvGraphicFramePr>
        <p:xfrm>
          <a:off x="2915816" y="5305450"/>
          <a:ext cx="324008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9" name="公式" r:id="rId10" imgW="1549080" imgH="444240" progId="Equation.3">
                  <p:embed/>
                </p:oleObj>
              </mc:Choice>
              <mc:Fallback>
                <p:oleObj name="公式" r:id="rId10" imgW="15490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305450"/>
                        <a:ext cx="3240087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82DE1181-D555-4785-94C3-70794C15A6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E48AE9-6E11-497F-B4DF-C257E4A67E32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6A9AACC4-C9AB-4382-B691-3B7B87AA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332F7A7-6A5C-4644-9FC1-C344DB20BABF}" type="slidenum">
              <a:rPr lang="en-US" altLang="zh-CN">
                <a:solidFill>
                  <a:srgbClr val="898989"/>
                </a:solidFill>
              </a:rPr>
              <a:pPr algn="ctr"/>
              <a:t>29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487" name="Rectangle 2">
            <a:extLst>
              <a:ext uri="{FF2B5EF4-FFF2-40B4-BE49-F238E27FC236}">
                <a16:creationId xmlns:a16="http://schemas.microsoft.com/office/drawing/2014/main" id="{429EEF95-5821-4BE7-8D65-921A1D064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带等差系数的几何级数求和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97C992A6-7580-464F-B9F8-FE426D675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ea typeface="华文楷体" pitchFamily="2" charset="-122"/>
              </a:rPr>
              <a:t>计算</a:t>
            </a:r>
            <a:endParaRPr lang="en-US" altLang="zh-CN" dirty="0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ea typeface="华文楷体" pitchFamily="2" charset="-122"/>
              </a:rPr>
              <a:t>扰动变换</a:t>
            </a:r>
            <a:endParaRPr lang="en-US" altLang="zh-CN" dirty="0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ea typeface="华文楷体" pitchFamily="2" charset="-122"/>
            </a:endParaRP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+mj-lt"/>
                <a:ea typeface="华文楷体" pitchFamily="2" charset="-122"/>
              </a:rPr>
              <a:t>尝试由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S</a:t>
            </a:r>
            <a:r>
              <a:rPr lang="en-US" altLang="zh-CN" sz="3200" baseline="-250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3200" dirty="0">
                <a:latin typeface="+mj-lt"/>
                <a:ea typeface="华文楷体" pitchFamily="2" charset="-122"/>
              </a:rPr>
              <a:t>表达最后一项和式</a:t>
            </a:r>
            <a:endParaRPr lang="en-US" altLang="zh-CN" sz="3200" dirty="0">
              <a:latin typeface="+mj-lt"/>
              <a:ea typeface="华文楷体" pitchFamily="2" charset="-122"/>
            </a:endParaRP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3200" dirty="0">
              <a:latin typeface="+mj-lt"/>
              <a:ea typeface="华文楷体" pitchFamily="2" charset="-122"/>
            </a:endParaRP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+mj-lt"/>
                <a:ea typeface="华文楷体" pitchFamily="2" charset="-122"/>
              </a:rPr>
              <a:t>最后建立待求值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S</a:t>
            </a:r>
            <a:r>
              <a:rPr lang="en-US" altLang="zh-CN" sz="3200" baseline="-25000" dirty="0">
                <a:latin typeface="+mj-lt"/>
                <a:ea typeface="华文楷体" pitchFamily="2" charset="-122"/>
              </a:rPr>
              <a:t>n</a:t>
            </a:r>
            <a:r>
              <a:rPr lang="zh-CN" altLang="en-US" sz="3200" dirty="0">
                <a:latin typeface="+mj-lt"/>
                <a:ea typeface="华文楷体" pitchFamily="2" charset="-122"/>
              </a:rPr>
              <a:t>的方程，求解即可得到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S</a:t>
            </a:r>
            <a:r>
              <a:rPr lang="en-US" altLang="zh-CN" sz="3200" baseline="-25000" dirty="0">
                <a:latin typeface="+mj-lt"/>
                <a:ea typeface="华文楷体" pitchFamily="2" charset="-122"/>
              </a:rPr>
              <a:t>n</a:t>
            </a:r>
          </a:p>
          <a:p>
            <a:pPr marL="342900" lvl="1" indent="-342900" algn="ctr" fontAlgn="auto">
              <a:spcAft>
                <a:spcPts val="0"/>
              </a:spcAft>
              <a:buNone/>
              <a:defRPr/>
            </a:pPr>
            <a:r>
              <a:rPr lang="en-US" altLang="zh-CN" sz="3200" dirty="0">
                <a:latin typeface="+mj-lt"/>
                <a:ea typeface="华文楷体" pitchFamily="2" charset="-122"/>
              </a:rPr>
              <a:t>S</a:t>
            </a:r>
            <a:r>
              <a:rPr lang="en-US" altLang="zh-CN" sz="3200" baseline="-25000" dirty="0">
                <a:latin typeface="+mj-lt"/>
                <a:ea typeface="华文楷体" pitchFamily="2" charset="-122"/>
              </a:rPr>
              <a:t>n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+(n + 1)2</a:t>
            </a:r>
            <a:r>
              <a:rPr lang="en-US" altLang="zh-CN" sz="3200" baseline="30000" dirty="0">
                <a:latin typeface="+mj-lt"/>
                <a:ea typeface="华文楷体" pitchFamily="2" charset="-122"/>
              </a:rPr>
              <a:t>n +1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 = 2S</a:t>
            </a:r>
            <a:r>
              <a:rPr lang="en-US" altLang="zh-CN" sz="3200" baseline="-25000" dirty="0">
                <a:latin typeface="+mj-lt"/>
                <a:ea typeface="华文楷体" pitchFamily="2" charset="-122"/>
              </a:rPr>
              <a:t>n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 + (2</a:t>
            </a:r>
            <a:r>
              <a:rPr lang="en-US" altLang="zh-CN" sz="3200" baseline="30000" dirty="0">
                <a:latin typeface="+mj-lt"/>
                <a:ea typeface="华文楷体" pitchFamily="2" charset="-122"/>
              </a:rPr>
              <a:t>n + 2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 – 2)</a:t>
            </a:r>
            <a:r>
              <a:rPr lang="zh-CN" altLang="en-US" sz="3200" dirty="0">
                <a:latin typeface="+mj-lt"/>
                <a:ea typeface="华文楷体" pitchFamily="2" charset="-122"/>
              </a:rPr>
              <a:t>，</a:t>
            </a:r>
            <a:r>
              <a:rPr lang="en-US" altLang="zh-CN" sz="3200" dirty="0">
                <a:ea typeface="华文楷体" pitchFamily="2" charset="-122"/>
              </a:rPr>
              <a:t> S</a:t>
            </a:r>
            <a:r>
              <a:rPr lang="en-US" altLang="zh-CN" sz="3200" baseline="-25000" dirty="0">
                <a:ea typeface="华文楷体" pitchFamily="2" charset="-122"/>
              </a:rPr>
              <a:t>n</a:t>
            </a:r>
            <a:r>
              <a:rPr lang="en-US" altLang="zh-CN" sz="3200" dirty="0">
                <a:ea typeface="华文楷体" pitchFamily="2" charset="-122"/>
              </a:rPr>
              <a:t>=(n-1)2</a:t>
            </a:r>
            <a:r>
              <a:rPr lang="en-US" altLang="zh-CN" sz="3200" baseline="30000" dirty="0">
                <a:ea typeface="华文楷体" pitchFamily="2" charset="-122"/>
              </a:rPr>
              <a:t>n +1</a:t>
            </a:r>
            <a:r>
              <a:rPr lang="en-US" altLang="zh-CN" sz="3200" dirty="0">
                <a:ea typeface="华文楷体" pitchFamily="2" charset="-122"/>
              </a:rPr>
              <a:t>+2 </a:t>
            </a:r>
            <a:endParaRPr lang="en-US" altLang="zh-CN" sz="3200" dirty="0">
              <a:latin typeface="+mj-lt"/>
              <a:ea typeface="华文楷体" pitchFamily="2" charset="-122"/>
            </a:endParaRP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+mj-lt"/>
                <a:ea typeface="华文楷体" pitchFamily="2" charset="-122"/>
              </a:rPr>
              <a:t>可以将其推广到一般情形（以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x</a:t>
            </a:r>
            <a:r>
              <a:rPr lang="zh-CN" altLang="en-US" sz="3200" dirty="0">
                <a:latin typeface="+mj-lt"/>
                <a:ea typeface="华文楷体" pitchFamily="2" charset="-122"/>
              </a:rPr>
              <a:t>代替</a:t>
            </a:r>
            <a:r>
              <a:rPr lang="en-US" altLang="zh-CN" sz="3200" dirty="0">
                <a:latin typeface="+mj-lt"/>
                <a:ea typeface="华文楷体" pitchFamily="2" charset="-122"/>
              </a:rPr>
              <a:t>2</a:t>
            </a:r>
            <a:r>
              <a:rPr lang="zh-CN" altLang="en-US" sz="3200" dirty="0">
                <a:latin typeface="+mj-lt"/>
                <a:ea typeface="华文楷体" pitchFamily="2" charset="-122"/>
              </a:rPr>
              <a:t>）</a:t>
            </a:r>
          </a:p>
        </p:txBody>
      </p:sp>
      <p:sp>
        <p:nvSpPr>
          <p:cNvPr id="20489" name="Rectangle 5">
            <a:extLst>
              <a:ext uri="{FF2B5EF4-FFF2-40B4-BE49-F238E27FC236}">
                <a16:creationId xmlns:a16="http://schemas.microsoft.com/office/drawing/2014/main" id="{E223FEFB-91B2-4F24-9B14-DC710C497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90" name="Rectangle 7">
            <a:extLst>
              <a:ext uri="{FF2B5EF4-FFF2-40B4-BE49-F238E27FC236}">
                <a16:creationId xmlns:a16="http://schemas.microsoft.com/office/drawing/2014/main" id="{6C0F555B-E066-4FE8-B47E-A1C542D7E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91" name="Rectangle 9">
            <a:extLst>
              <a:ext uri="{FF2B5EF4-FFF2-40B4-BE49-F238E27FC236}">
                <a16:creationId xmlns:a16="http://schemas.microsoft.com/office/drawing/2014/main" id="{3E0072F6-C0DD-47C2-ABCF-3A2D1E6AF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92" name="Rectangle 11">
            <a:extLst>
              <a:ext uri="{FF2B5EF4-FFF2-40B4-BE49-F238E27FC236}">
                <a16:creationId xmlns:a16="http://schemas.microsoft.com/office/drawing/2014/main" id="{0566983B-93EA-4004-A5CC-6C9F17806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BC920381-3CB4-49BD-818C-B1327BFB2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910830"/>
              </p:ext>
            </p:extLst>
          </p:nvPr>
        </p:nvGraphicFramePr>
        <p:xfrm>
          <a:off x="1979712" y="1570831"/>
          <a:ext cx="1841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公式" r:id="rId3" imgW="876240" imgH="342720" progId="Equation.3">
                  <p:embed/>
                </p:oleObj>
              </mc:Choice>
              <mc:Fallback>
                <p:oleObj name="公式" r:id="rId3" imgW="87624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570831"/>
                        <a:ext cx="18415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269558AF-F9BD-4B52-95AC-E0F131AE1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1113" y="2492375"/>
          <a:ext cx="65928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6" name="公式" r:id="rId5" imgW="3136680" imgH="342720" progId="Equation.3">
                  <p:embed/>
                </p:oleObj>
              </mc:Choice>
              <mc:Fallback>
                <p:oleObj name="公式" r:id="rId5" imgW="313668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2492375"/>
                        <a:ext cx="6592887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97A443B4-7CB8-485E-A502-FC6CA8980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084542"/>
              </p:ext>
            </p:extLst>
          </p:nvPr>
        </p:nvGraphicFramePr>
        <p:xfrm>
          <a:off x="1331913" y="3789040"/>
          <a:ext cx="692308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公式" r:id="rId7" imgW="3390840" imgH="342720" progId="Equation.3">
                  <p:embed/>
                </p:oleObj>
              </mc:Choice>
              <mc:Fallback>
                <p:oleObj name="公式" r:id="rId7" imgW="339084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89040"/>
                        <a:ext cx="6923087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2B1C7-9907-4539-BDF6-E68C490CEB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F002F2-9901-4816-AC08-7B8C03524AF4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4304C9-835E-4D03-A1A6-A283CB30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53757BF7-71E5-42E5-A333-42109C04D361}" type="slidenum">
              <a:rPr lang="en-US" altLang="zh-CN">
                <a:solidFill>
                  <a:srgbClr val="898989"/>
                </a:solidFill>
              </a:rPr>
              <a:pPr algn="ctr"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91CA2C31-94B7-4A2E-B57D-F1678CE76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6988" y="469900"/>
            <a:ext cx="6515100" cy="11588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ea typeface="华文楷体" pitchFamily="2" charset="-122"/>
              </a:rPr>
              <a:t>Chapter 2 </a:t>
            </a:r>
            <a:r>
              <a:rPr lang="zh-CN" altLang="en-US">
                <a:ea typeface="华文楷体" pitchFamily="2" charset="-122"/>
              </a:rPr>
              <a:t>求和问题</a:t>
            </a:r>
            <a:br>
              <a:rPr lang="en-US" altLang="zh-CN">
                <a:ea typeface="华文楷体" pitchFamily="2" charset="-122"/>
              </a:rPr>
            </a:br>
            <a:r>
              <a:rPr lang="en-US" altLang="zh-CN">
                <a:ea typeface="华文楷体" pitchFamily="2" charset="-122"/>
              </a:rPr>
              <a:t>Sums</a:t>
            </a:r>
            <a:r>
              <a:rPr lang="zh-CN" altLang="en-US">
                <a:ea typeface="华文楷体" pitchFamily="2" charset="-122"/>
              </a:rPr>
              <a:t> </a:t>
            </a:r>
          </a:p>
        </p:txBody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4CBC5B1A-AA3C-415B-8893-3AA65C4F9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424862" cy="4608512"/>
          </a:xfrm>
        </p:spPr>
        <p:txBody>
          <a:bodyPr rtlCol="0">
            <a:normAutofit/>
          </a:bodyPr>
          <a:lstStyle/>
          <a:p>
            <a:pPr fontAlgn="auto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各种求和问题是最基本的数学内容之一，在数学的各个分支中都无处不在（离散求和：级数，连续求和：积分）。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在计算机科学中，求和是算法设计和分析工作中的重要运算。因此，需要一些基本而巧妙的工具和方法来处理求和问题。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本章讲解与求和相关的符号、方法和技巧。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2931D11D-B0B4-4DBF-BE8F-BDCE431FB3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E48AE9-6E11-497F-B4DF-C257E4A67E32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5D0C8358-8BFF-44C2-B4BE-D93A9DB6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1110078A-C3A7-4F87-8505-994A4EAA4371}" type="slidenum">
              <a:rPr lang="en-US" altLang="zh-CN">
                <a:solidFill>
                  <a:srgbClr val="898989"/>
                </a:solidFill>
              </a:rPr>
              <a:pPr algn="ctr"/>
              <a:t>30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3AD20EE1-5CEB-4DCF-B3CE-123EAB81F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离散与连续的关联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A793787B-52A2-4F34-9C1D-7B35EB056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ea typeface="华文楷体" pitchFamily="2" charset="-122"/>
              </a:rPr>
              <a:t>首先，根据对几何级数的讨论，我们有</a:t>
            </a:r>
            <a:endParaRPr lang="en-US" altLang="zh-CN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ea typeface="华文楷体" pitchFamily="2" charset="-122"/>
              </a:rPr>
              <a:t>然后，两边对</a:t>
            </a:r>
            <a:r>
              <a:rPr lang="en-US" altLang="zh-CN">
                <a:ea typeface="华文楷体" pitchFamily="2" charset="-122"/>
              </a:rPr>
              <a:t>x</a:t>
            </a:r>
            <a:r>
              <a:rPr lang="zh-CN" altLang="en-US">
                <a:ea typeface="华文楷体" pitchFamily="2" charset="-122"/>
              </a:rPr>
              <a:t>求导，得到</a:t>
            </a:r>
            <a:endParaRPr lang="en-US" altLang="zh-CN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ea typeface="华文楷体" pitchFamily="2" charset="-122"/>
              </a:rPr>
              <a:t>怎么想到这个思路？对微积分非常熟悉，看到</a:t>
            </a:r>
            <a:r>
              <a:rPr lang="en-US" altLang="zh-CN">
                <a:ea typeface="华文楷体" pitchFamily="2" charset="-122"/>
              </a:rPr>
              <a:t>(k + 1)x</a:t>
            </a:r>
            <a:r>
              <a:rPr lang="en-US" altLang="zh-CN" baseline="30000">
                <a:ea typeface="华文楷体" pitchFamily="2" charset="-122"/>
              </a:rPr>
              <a:t>k</a:t>
            </a:r>
            <a:r>
              <a:rPr lang="zh-CN" altLang="en-US">
                <a:ea typeface="华文楷体" pitchFamily="2" charset="-122"/>
              </a:rPr>
              <a:t>立刻想到是</a:t>
            </a:r>
            <a:r>
              <a:rPr lang="en-US" altLang="zh-CN">
                <a:ea typeface="华文楷体" pitchFamily="2" charset="-122"/>
              </a:rPr>
              <a:t>x</a:t>
            </a:r>
            <a:r>
              <a:rPr lang="en-US" altLang="zh-CN" baseline="30000">
                <a:ea typeface="华文楷体" pitchFamily="2" charset="-122"/>
              </a:rPr>
              <a:t>k+1</a:t>
            </a:r>
            <a:r>
              <a:rPr lang="zh-CN" altLang="en-US">
                <a:ea typeface="华文楷体" pitchFamily="2" charset="-122"/>
              </a:rPr>
              <a:t>的导数</a:t>
            </a:r>
            <a:r>
              <a:rPr lang="zh-CN" altLang="en-US">
                <a:solidFill>
                  <a:srgbClr val="FF0000"/>
                </a:solidFill>
                <a:ea typeface="华文楷体" pitchFamily="2" charset="-122"/>
              </a:rPr>
              <a:t>（长期数学素养）</a:t>
            </a:r>
            <a:endParaRPr lang="en-US" altLang="zh-CN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21512" name="Rectangle 5">
            <a:extLst>
              <a:ext uri="{FF2B5EF4-FFF2-40B4-BE49-F238E27FC236}">
                <a16:creationId xmlns:a16="http://schemas.microsoft.com/office/drawing/2014/main" id="{DC09185B-20B4-4F27-8D6A-39B7653CF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13" name="Rectangle 7">
            <a:extLst>
              <a:ext uri="{FF2B5EF4-FFF2-40B4-BE49-F238E27FC236}">
                <a16:creationId xmlns:a16="http://schemas.microsoft.com/office/drawing/2014/main" id="{1225BC37-FAEB-4BAA-B6C8-93F82B82B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14" name="Rectangle 9">
            <a:extLst>
              <a:ext uri="{FF2B5EF4-FFF2-40B4-BE49-F238E27FC236}">
                <a16:creationId xmlns:a16="http://schemas.microsoft.com/office/drawing/2014/main" id="{973FD008-A3B2-410E-B2B8-2B66B4869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01F48758-0647-4DD6-9258-ED0BEB61F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ED74982C-4514-42B5-9085-4ECB47B5CD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2133600"/>
          <a:ext cx="21351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公式" r:id="rId3" imgW="1015920" imgH="444240" progId="Equation.3">
                  <p:embed/>
                </p:oleObj>
              </mc:Choice>
              <mc:Fallback>
                <p:oleObj name="公式" r:id="rId3" imgW="101592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133600"/>
                        <a:ext cx="2135187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BE3BF770-405A-42BA-85A6-B5B47CE31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933825"/>
          <a:ext cx="76327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公式" r:id="rId5" imgW="4190760" imgH="457200" progId="Equation.3">
                  <p:embed/>
                </p:oleObj>
              </mc:Choice>
              <mc:Fallback>
                <p:oleObj name="公式" r:id="rId5" imgW="41907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33825"/>
                        <a:ext cx="76327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E092B-9BBB-4A96-810A-E3924852A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F002F2-9901-4816-AC08-7B8C03524AF4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48EE24-A638-4F03-BDEA-3C9586E8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E2CF0639-AC3D-4CA5-BF58-88CA584226A0}" type="slidenum">
              <a:rPr lang="en-US" altLang="zh-CN">
                <a:solidFill>
                  <a:srgbClr val="898989"/>
                </a:solidFill>
              </a:rPr>
              <a:pPr algn="ctr"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01D8370-CD06-47D5-8CFF-E05A60C73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2565400"/>
            <a:ext cx="6515100" cy="1368425"/>
          </a:xfrm>
        </p:spPr>
        <p:txBody>
          <a:bodyPr/>
          <a:lstStyle/>
          <a:p>
            <a:r>
              <a:rPr lang="en-US" altLang="zh-CN" sz="4800">
                <a:ea typeface="华文楷体" panose="02010600040101010101" pitchFamily="2" charset="-122"/>
              </a:rPr>
              <a:t>2.1 </a:t>
            </a:r>
            <a:r>
              <a:rPr lang="zh-CN" altLang="en-US" sz="4800">
                <a:ea typeface="华文楷体" panose="02010600040101010101" pitchFamily="2" charset="-122"/>
              </a:rPr>
              <a:t>和的表示法</a:t>
            </a:r>
            <a:br>
              <a:rPr lang="en-US" altLang="zh-CN" sz="4800">
                <a:ea typeface="华文楷体" panose="02010600040101010101" pitchFamily="2" charset="-122"/>
              </a:rPr>
            </a:br>
            <a:r>
              <a:rPr lang="en-US" altLang="zh-CN" sz="4800">
                <a:ea typeface="华文楷体" panose="02010600040101010101" pitchFamily="2" charset="-122"/>
              </a:rPr>
              <a:t>Notions</a:t>
            </a:r>
            <a:r>
              <a:rPr lang="zh-CN" altLang="en-US" sz="4800"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87BDDE1-2D50-4128-9BA0-BEF0DDBE2C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07DF4D-DCAF-4473-A982-D8A7AD2BC474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09CD382D-2F44-45F0-B717-532DD6D3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3B7A23E-D1F1-42F7-9CA1-00FE27348AFC}" type="slidenum">
              <a:rPr lang="en-US" altLang="zh-CN">
                <a:solidFill>
                  <a:srgbClr val="898989"/>
                </a:solidFill>
              </a:rPr>
              <a:pPr algn="ctr"/>
              <a:t>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030" name="Rectangle 2">
            <a:extLst>
              <a:ext uri="{FF2B5EF4-FFF2-40B4-BE49-F238E27FC236}">
                <a16:creationId xmlns:a16="http://schemas.microsoft.com/office/drawing/2014/main" id="{36CF1BE1-8CBE-4964-80AD-9EA36586C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ea typeface="华文楷体" panose="02010600040101010101" pitchFamily="2" charset="-122"/>
              </a:rPr>
              <a:t>2.1 </a:t>
            </a:r>
            <a:r>
              <a:rPr lang="zh-CN" altLang="en-US" sz="4800">
                <a:ea typeface="华文楷体" panose="02010600040101010101" pitchFamily="2" charset="-122"/>
              </a:rPr>
              <a:t>表示法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917" name="Rectangle 5">
                <a:extLst>
                  <a:ext uri="{FF2B5EF4-FFF2-40B4-BE49-F238E27FC236}">
                    <a16:creationId xmlns:a16="http://schemas.microsoft.com/office/drawing/2014/main" id="{2360287C-6761-4470-8BEC-42EC8C9B8D44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 rtlCol="0">
                <a:normAutofit fontScale="92500" lnSpcReduction="10000"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altLang="zh-CN" dirty="0">
                    <a:latin typeface="+mj-lt"/>
                    <a:ea typeface="华文楷体" pitchFamily="2" charset="-122"/>
                  </a:rPr>
                  <a:t>n</a:t>
                </a:r>
                <a:r>
                  <a:rPr lang="zh-CN" altLang="en-US" dirty="0">
                    <a:latin typeface="+mj-lt"/>
                    <a:ea typeface="华文楷体" pitchFamily="2" charset="-122"/>
                  </a:rPr>
                  <a:t>个整数的和可写成</a:t>
                </a:r>
                <a:r>
                  <a:rPr lang="en-US" altLang="zh-CN" dirty="0">
                    <a:latin typeface="+mj-lt"/>
                    <a:ea typeface="华文楷体" pitchFamily="2" charset="-122"/>
                  </a:rPr>
                  <a:t>1 + 2 + 3 + ∙∙∙ + (n – 1) + n</a:t>
                </a:r>
                <a:endParaRPr lang="zh-CN" altLang="en-US" dirty="0">
                  <a:latin typeface="+mj-lt"/>
                  <a:ea typeface="华文楷体" pitchFamily="2" charset="-122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>
                    <a:latin typeface="+mj-lt"/>
                    <a:ea typeface="华文楷体" pitchFamily="2" charset="-122"/>
                  </a:rPr>
                  <a:t>列出确定项的模式，“∙∙∙”表示未列出项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altLang="zh-CN" dirty="0">
                    <a:latin typeface="+mj-lt"/>
                    <a:ea typeface="华文楷体" pitchFamily="2" charset="-122"/>
                  </a:rPr>
                  <a:t>1 + 2 + ∙∙∙ + n</a:t>
                </a:r>
                <a:r>
                  <a:rPr lang="zh-CN" altLang="en-US" dirty="0">
                    <a:latin typeface="+mj-lt"/>
                    <a:ea typeface="华文楷体" pitchFamily="2" charset="-122"/>
                  </a:rPr>
                  <a:t>的表达方式简单明晰，但不太严谨</a:t>
                </a: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dirty="0">
                    <a:latin typeface="+mj-lt"/>
                    <a:ea typeface="华文楷体" pitchFamily="2" charset="-122"/>
                  </a:rPr>
                  <a:t>两种∑</a:t>
                </a:r>
                <a:r>
                  <a:rPr lang="en-US" altLang="zh-CN" dirty="0">
                    <a:latin typeface="+mj-lt"/>
                    <a:ea typeface="华文楷体" pitchFamily="2" charset="-122"/>
                  </a:rPr>
                  <a:t>-</a:t>
                </a:r>
                <a:r>
                  <a:rPr lang="zh-CN" altLang="en-US" dirty="0">
                    <a:latin typeface="+mj-lt"/>
                    <a:ea typeface="华文楷体" pitchFamily="2" charset="-122"/>
                  </a:rPr>
                  <a:t>表示法：</a:t>
                </a:r>
                <a:endParaRPr lang="en-US" altLang="zh-CN" dirty="0">
                  <a:latin typeface="+mj-lt"/>
                  <a:ea typeface="华文楷体" pitchFamily="2" charset="-122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>
                    <a:latin typeface="+mj-lt"/>
                    <a:ea typeface="华文楷体" pitchFamily="2" charset="-122"/>
                  </a:rPr>
                  <a:t>定界形式：</a:t>
                </a:r>
                <a:endParaRPr lang="en-US" altLang="zh-CN" dirty="0">
                  <a:latin typeface="+mj-lt"/>
                  <a:ea typeface="华文楷体" pitchFamily="2" charset="-122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zh-CN" altLang="en-US" dirty="0">
                    <a:latin typeface="+mj-lt"/>
                    <a:ea typeface="华文楷体" pitchFamily="2" charset="-122"/>
                  </a:rPr>
                  <a:t>一般形式</a:t>
                </a:r>
                <a:r>
                  <a:rPr lang="en-US" altLang="zh-CN" dirty="0">
                    <a:latin typeface="+mj-lt"/>
                    <a:ea typeface="华文楷体" pitchFamily="2" charset="-122"/>
                  </a:rPr>
                  <a:t>:</a:t>
                </a:r>
                <a:endParaRPr lang="zh-CN" altLang="en-US" dirty="0">
                  <a:latin typeface="+mj-lt"/>
                  <a:ea typeface="华文楷体" pitchFamily="2" charset="-122"/>
                </a:endParaRPr>
              </a:p>
              <a:p>
                <a:endParaRPr lang="en-US" altLang="zh-CN" sz="2600" dirty="0"/>
              </a:p>
              <a:p>
                <a:r>
                  <a:rPr lang="zh-CN" altLang="zh-CN" sz="2600" dirty="0"/>
                  <a:t>不超过</a:t>
                </a:r>
                <a:r>
                  <a:rPr lang="en-US" altLang="zh-CN" sz="2600" dirty="0"/>
                  <a:t>100</a:t>
                </a:r>
                <a:r>
                  <a:rPr lang="zh-CN" altLang="zh-CN" sz="2600" dirty="0"/>
                  <a:t>的所有正奇数的平方和</a:t>
                </a:r>
                <a:r>
                  <a:rPr lang="zh-CN" altLang="en-US" sz="2600" dirty="0"/>
                  <a:t>：</a:t>
                </a:r>
                <a:endParaRPr lang="en-US" altLang="zh-CN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zh-CN" sz="17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7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17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7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700" b="1" i="1">
                              <a:latin typeface="Cambria Math" panose="02040503050406030204" pitchFamily="18" charset="0"/>
                            </a:rPr>
                            <m:t>𝟒𝟗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7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1700" b="1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1700" b="1"/>
                                <m:t>k</m:t>
                              </m:r>
                              <m:r>
                                <a:rPr lang="en-US" altLang="zh-CN" sz="17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7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  <m:r>
                        <a:rPr lang="en-US" altLang="zh-CN" sz="1700" b="1" i="1" baseline="30000"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17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zh-CN" altLang="zh-CN" sz="17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700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17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700" b="1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17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1700" b="1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1700" b="1" i="1">
                                  <a:latin typeface="Cambria Math" panose="02040503050406030204" pitchFamily="18" charset="0"/>
                                </a:rPr>
                                <m:t>𝟏𝟎𝟎</m:t>
                              </m:r>
                            </m:e>
                            <m:e>
                              <m:r>
                                <a:rPr lang="en-US" altLang="zh-CN" sz="1700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1700" b="1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zh-CN" altLang="zh-CN" sz="1700" b="1"/>
                                <m:t>是</m:t>
                              </m:r>
                              <m:r>
                                <a:rPr lang="zh-CN" altLang="zh-CN" sz="1700" b="1">
                                  <a:latin typeface="Cambria Math" panose="02040503050406030204" pitchFamily="18" charset="0"/>
                                </a:rPr>
                                <m:t>奇数</m:t>
                              </m:r>
                            </m:e>
                          </m:eqArr>
                        </m:sub>
                        <m:sup/>
                        <m:e>
                          <m:sSup>
                            <m:sSupPr>
                              <m:ctrlPr>
                                <a:rPr lang="zh-CN" altLang="zh-CN" sz="17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7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CN" sz="17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3000" dirty="0">
                  <a:latin typeface="+mj-lt"/>
                  <a:ea typeface="华文楷体" pitchFamily="2" charset="-122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zh-CN" altLang="en-US" dirty="0"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66917" name="Rectangle 5">
                <a:extLst>
                  <a:ext uri="{FF2B5EF4-FFF2-40B4-BE49-F238E27FC236}">
                    <a16:creationId xmlns:a16="http://schemas.microsoft.com/office/drawing/2014/main" id="{2360287C-6761-4470-8BEC-42EC8C9B8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" name="Rectangle 7">
            <a:extLst>
              <a:ext uri="{FF2B5EF4-FFF2-40B4-BE49-F238E27FC236}">
                <a16:creationId xmlns:a16="http://schemas.microsoft.com/office/drawing/2014/main" id="{029236AD-3F16-4EEF-8B0D-D2947736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D8574-CBEE-4A9B-8D7A-C70C75428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4" name="Rectangle 11">
            <a:extLst>
              <a:ext uri="{FF2B5EF4-FFF2-40B4-BE49-F238E27FC236}">
                <a16:creationId xmlns:a16="http://schemas.microsoft.com/office/drawing/2014/main" id="{81938801-2C3C-41CE-ACD2-17B903F19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026" name="Object 8">
            <a:extLst>
              <a:ext uri="{FF2B5EF4-FFF2-40B4-BE49-F238E27FC236}">
                <a16:creationId xmlns:a16="http://schemas.microsoft.com/office/drawing/2014/main" id="{ECAB0A8E-F978-4E41-9947-3303D8B0E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362480"/>
              </p:ext>
            </p:extLst>
          </p:nvPr>
        </p:nvGraphicFramePr>
        <p:xfrm>
          <a:off x="2943418" y="3356992"/>
          <a:ext cx="5048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公式" r:id="rId5" imgW="368280" imgH="431640" progId="Equation.3">
                  <p:embed/>
                </p:oleObj>
              </mc:Choice>
              <mc:Fallback>
                <p:oleObj name="公式" r:id="rId5" imgW="3682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418" y="3356992"/>
                        <a:ext cx="5048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">
            <a:extLst>
              <a:ext uri="{FF2B5EF4-FFF2-40B4-BE49-F238E27FC236}">
                <a16:creationId xmlns:a16="http://schemas.microsoft.com/office/drawing/2014/main" id="{3C48D96D-A40F-4B74-95C0-F24306584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301741"/>
              </p:ext>
            </p:extLst>
          </p:nvPr>
        </p:nvGraphicFramePr>
        <p:xfrm>
          <a:off x="2956428" y="3933056"/>
          <a:ext cx="5969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公式" r:id="rId7" imgW="406080" imgH="342720" progId="Equation.3">
                  <p:embed/>
                </p:oleObj>
              </mc:Choice>
              <mc:Fallback>
                <p:oleObj name="公式" r:id="rId7" imgW="406080" imgH="342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428" y="3933056"/>
                        <a:ext cx="5969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E58F902-A292-4F12-B284-F342278166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9BF84D-A323-4B62-98B9-8013939A9D61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91154D7B-F887-43AB-8D86-7AC92AE0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F4E97753-F7F0-4C0F-8C9E-25934D6E7131}" type="slidenum">
              <a:rPr lang="en-US" altLang="zh-CN">
                <a:solidFill>
                  <a:srgbClr val="898989"/>
                </a:solidFill>
              </a:rPr>
              <a:pPr algn="ctr"/>
              <a:t>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078" name="Rectangle 2">
            <a:extLst>
              <a:ext uri="{FF2B5EF4-FFF2-40B4-BE49-F238E27FC236}">
                <a16:creationId xmlns:a16="http://schemas.microsoft.com/office/drawing/2014/main" id="{EE4C05A3-39C7-494F-9C6D-9E4740A5E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楷体" panose="02010600040101010101" pitchFamily="2" charset="-122"/>
              </a:rPr>
              <a:t>2.1 </a:t>
            </a:r>
            <a:r>
              <a:rPr lang="zh-CN" altLang="en-US">
                <a:ea typeface="华文楷体" panose="02010600040101010101" pitchFamily="2" charset="-122"/>
              </a:rPr>
              <a:t>表示法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FD08D7EE-18FB-4586-8D4C-9D1F5811B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准确理解一般∑形式：     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是所有满足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p(k)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的下标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k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对应的项</a:t>
            </a:r>
            <a:r>
              <a:rPr lang="en-US" altLang="zh-CN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k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的和</a:t>
            </a:r>
            <a:endParaRPr lang="en-US" altLang="zh-CN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p(k)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可以是任意的谓词</a:t>
            </a:r>
            <a:endParaRPr lang="en-US" altLang="zh-CN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对不限于连续整数的指标求和</a:t>
            </a:r>
            <a:endParaRPr lang="en-US" altLang="zh-CN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+mj-lt"/>
                <a:ea typeface="华文楷体" pitchFamily="2" charset="-122"/>
              </a:rPr>
              <a:t>还可以写成           ，</a:t>
            </a:r>
            <a:r>
              <a:rPr lang="zh-CN" altLang="en-US" sz="3200" dirty="0">
                <a:ea typeface="华文楷体" pitchFamily="2" charset="-122"/>
              </a:rPr>
              <a:t>用于减少行高</a:t>
            </a:r>
            <a:endParaRPr lang="zh-CN" altLang="en-US" sz="3200" dirty="0">
              <a:latin typeface="+mj-lt"/>
              <a:ea typeface="华文楷体" pitchFamily="2" charset="-122"/>
            </a:endParaRPr>
          </a:p>
        </p:txBody>
      </p:sp>
      <p:sp>
        <p:nvSpPr>
          <p:cNvPr id="3080" name="Rectangle 5">
            <a:extLst>
              <a:ext uri="{FF2B5EF4-FFF2-40B4-BE49-F238E27FC236}">
                <a16:creationId xmlns:a16="http://schemas.microsoft.com/office/drawing/2014/main" id="{B95DDB03-586F-4A1F-A889-9300C9BDA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81" name="Rectangle 7">
            <a:extLst>
              <a:ext uri="{FF2B5EF4-FFF2-40B4-BE49-F238E27FC236}">
                <a16:creationId xmlns:a16="http://schemas.microsoft.com/office/drawing/2014/main" id="{6449C031-2DBE-4E44-84C5-6EBEF772C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075" name="Object 7">
            <a:extLst>
              <a:ext uri="{FF2B5EF4-FFF2-40B4-BE49-F238E27FC236}">
                <a16:creationId xmlns:a16="http://schemas.microsoft.com/office/drawing/2014/main" id="{4672BD7B-A2B0-47CA-89FB-CFF307896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71217"/>
              </p:ext>
            </p:extLst>
          </p:nvPr>
        </p:nvGraphicFramePr>
        <p:xfrm>
          <a:off x="2987824" y="3789040"/>
          <a:ext cx="1008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公式" r:id="rId4" imgW="558720" imgH="279360" progId="Equation.3">
                  <p:embed/>
                </p:oleObj>
              </mc:Choice>
              <mc:Fallback>
                <p:oleObj name="公式" r:id="rId4" imgW="558720" imgH="279360" progId="Equation.3">
                  <p:embed/>
                  <p:pic>
                    <p:nvPicPr>
                      <p:cNvPr id="3075" name="Object 7">
                        <a:extLst>
                          <a:ext uri="{FF2B5EF4-FFF2-40B4-BE49-F238E27FC236}">
                            <a16:creationId xmlns:a16="http://schemas.microsoft.com/office/drawing/2014/main" id="{4672BD7B-A2B0-47CA-89FB-CFF3078963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789040"/>
                        <a:ext cx="100806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11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57CF3CD-38F0-45DD-9E20-FDF8090B7B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9BF84D-A323-4B62-98B9-8013939A9D61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44C6EE2-B8F1-4B75-A7A2-51B2B850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F405AE76-119D-433C-906F-5FD543F1DAA7}" type="slidenum">
              <a:rPr lang="en-US" altLang="zh-CN">
                <a:solidFill>
                  <a:srgbClr val="898989"/>
                </a:solidFill>
              </a:rPr>
              <a:pPr algn="ctr"/>
              <a:t>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54" name="Rectangle 2">
            <a:extLst>
              <a:ext uri="{FF2B5EF4-FFF2-40B4-BE49-F238E27FC236}">
                <a16:creationId xmlns:a16="http://schemas.microsoft.com/office/drawing/2014/main" id="{04D7726D-F727-43B4-BA73-3EF9C6EBD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楷体" panose="02010600040101010101" pitchFamily="2" charset="-122"/>
              </a:rPr>
              <a:t>2.1 </a:t>
            </a:r>
            <a:r>
              <a:rPr lang="zh-CN" altLang="en-US">
                <a:ea typeface="华文楷体" panose="02010600040101010101" pitchFamily="2" charset="-122"/>
              </a:rPr>
              <a:t>表示法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92033088-99D6-4627-ADDF-CA1AEEADB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ea typeface="华文楷体" pitchFamily="2" charset="-122"/>
              </a:rPr>
              <a:t>∑表示法是由法国数学家</a:t>
            </a:r>
            <a:r>
              <a:rPr lang="en-US" altLang="zh-CN" dirty="0">
                <a:ea typeface="华文楷体" pitchFamily="2" charset="-122"/>
              </a:rPr>
              <a:t>J. Fourier</a:t>
            </a:r>
            <a:r>
              <a:rPr lang="zh-CN" altLang="en-US" dirty="0">
                <a:ea typeface="华文楷体" pitchFamily="2" charset="-122"/>
              </a:rPr>
              <a:t>引入的。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定界形式</a:t>
            </a:r>
            <a:r>
              <a:rPr lang="zh-CN" altLang="en-US" dirty="0">
                <a:latin typeface="+mj-lt"/>
                <a:ea typeface="华文楷体" pitchFamily="2" charset="-122"/>
              </a:rPr>
              <a:t>与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一般形式</a:t>
            </a:r>
            <a:r>
              <a:rPr lang="zh-CN" altLang="en-US" dirty="0">
                <a:latin typeface="+mj-lt"/>
                <a:ea typeface="华文楷体" pitchFamily="2" charset="-122"/>
              </a:rPr>
              <a:t>的比较：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一般形式更容易操作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可以方便地将下标变量</a:t>
            </a:r>
            <a:r>
              <a:rPr lang="en-US" altLang="zh-CN" i="1" dirty="0">
                <a:latin typeface="+mj-lt"/>
                <a:ea typeface="华文楷体" pitchFamily="2" charset="-122"/>
              </a:rPr>
              <a:t>k</a:t>
            </a:r>
            <a:r>
              <a:rPr lang="zh-CN" altLang="en-US" dirty="0">
                <a:latin typeface="+mj-lt"/>
                <a:ea typeface="华文楷体" pitchFamily="2" charset="-122"/>
              </a:rPr>
              <a:t>改为</a:t>
            </a:r>
            <a:r>
              <a:rPr lang="en-US" altLang="zh-CN" i="1" dirty="0">
                <a:latin typeface="+mj-lt"/>
                <a:ea typeface="华文楷体" pitchFamily="2" charset="-122"/>
              </a:rPr>
              <a:t>k</a:t>
            </a:r>
            <a:r>
              <a:rPr lang="en-US" altLang="zh-CN" dirty="0">
                <a:latin typeface="+mj-lt"/>
                <a:ea typeface="华文楷体" pitchFamily="2" charset="-122"/>
              </a:rPr>
              <a:t> + 1</a:t>
            </a:r>
            <a:r>
              <a:rPr lang="zh-CN" altLang="en-US" dirty="0">
                <a:latin typeface="+mj-lt"/>
                <a:ea typeface="华文楷体" pitchFamily="2" charset="-122"/>
              </a:rPr>
              <a:t>：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下标变量的变换过程比较简明易懂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定界形式比较简洁优美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在表达同一个和的时候，所用符号往往较少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缺点是下标变换不太直观好理解：</a:t>
            </a:r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9CD42359-404F-4D80-8128-3D71DA08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7" name="Rectangle 7">
            <a:extLst>
              <a:ext uri="{FF2B5EF4-FFF2-40B4-BE49-F238E27FC236}">
                <a16:creationId xmlns:a16="http://schemas.microsoft.com/office/drawing/2014/main" id="{282EF25B-BC38-4F91-8B35-ADADD81A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DAF4B00F-1D95-4EDE-AF0F-F6796D784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3284538"/>
          <a:ext cx="17192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公式" r:id="rId4" imgW="1054080" imgH="342720" progId="Equation.3">
                  <p:embed/>
                </p:oleObj>
              </mc:Choice>
              <mc:Fallback>
                <p:oleObj name="公式" r:id="rId4" imgW="105408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284538"/>
                        <a:ext cx="1719262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>
            <a:extLst>
              <a:ext uri="{FF2B5EF4-FFF2-40B4-BE49-F238E27FC236}">
                <a16:creationId xmlns:a16="http://schemas.microsoft.com/office/drawing/2014/main" id="{1AEB9C58-B9F9-45F6-8787-302531C74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5229225"/>
          <a:ext cx="1727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公式" r:id="rId6" imgW="939600" imgH="431640" progId="Equation.3">
                  <p:embed/>
                </p:oleObj>
              </mc:Choice>
              <mc:Fallback>
                <p:oleObj name="公式" r:id="rId6" imgW="9396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229225"/>
                        <a:ext cx="17272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E58F902-A292-4F12-B284-F342278166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9BF84D-A323-4B62-98B9-8013939A9D61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91154D7B-F887-43AB-8D86-7AC92AE0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F4E97753-F7F0-4C0F-8C9E-25934D6E7131}" type="slidenum">
              <a:rPr lang="en-US" altLang="zh-CN">
                <a:solidFill>
                  <a:srgbClr val="898989"/>
                </a:solidFill>
              </a:rPr>
              <a:pPr algn="ctr"/>
              <a:t>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078" name="Rectangle 2">
            <a:extLst>
              <a:ext uri="{FF2B5EF4-FFF2-40B4-BE49-F238E27FC236}">
                <a16:creationId xmlns:a16="http://schemas.microsoft.com/office/drawing/2014/main" id="{EE4C05A3-39C7-494F-9C6D-9E4740A5E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楷体" panose="02010600040101010101" pitchFamily="2" charset="-122"/>
              </a:rPr>
              <a:t>2.1 </a:t>
            </a:r>
            <a:r>
              <a:rPr lang="zh-CN" altLang="en-US">
                <a:ea typeface="华文楷体" panose="02010600040101010101" pitchFamily="2" charset="-122"/>
              </a:rPr>
              <a:t>表示法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FD08D7EE-18FB-4586-8D4C-9D1F5811B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ea typeface="华文楷体" pitchFamily="2" charset="-122"/>
              </a:rPr>
              <a:t>根据一般形式和定界形式的特点，</a:t>
            </a:r>
            <a:r>
              <a:rPr lang="zh-CN" altLang="en-US" dirty="0">
                <a:latin typeface="+mj-lt"/>
                <a:ea typeface="华文楷体" pitchFamily="2" charset="-122"/>
              </a:rPr>
              <a:t>常用定界形式表示最终结果，用一般形式进行计算和推导</a:t>
            </a:r>
            <a:endParaRPr lang="en-US" altLang="zh-CN" dirty="0">
              <a:latin typeface="+mj-lt"/>
              <a:ea typeface="华文楷体" pitchFamily="2" charset="-122"/>
            </a:endParaRPr>
          </a:p>
        </p:txBody>
      </p:sp>
      <p:sp>
        <p:nvSpPr>
          <p:cNvPr id="3080" name="Rectangle 5">
            <a:extLst>
              <a:ext uri="{FF2B5EF4-FFF2-40B4-BE49-F238E27FC236}">
                <a16:creationId xmlns:a16="http://schemas.microsoft.com/office/drawing/2014/main" id="{B95DDB03-586F-4A1F-A889-9300C9BDA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81" name="Rectangle 7">
            <a:extLst>
              <a:ext uri="{FF2B5EF4-FFF2-40B4-BE49-F238E27FC236}">
                <a16:creationId xmlns:a16="http://schemas.microsoft.com/office/drawing/2014/main" id="{6449C031-2DBE-4E44-84C5-6EBEF772C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E58F902-A292-4F12-B284-F342278166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9BF84D-A323-4B62-98B9-8013939A9D61}" type="datetime1">
              <a:rPr lang="zh-CN" altLang="en-US"/>
              <a:pPr>
                <a:defRPr/>
              </a:pPr>
              <a:t>2021/9/23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91154D7B-F887-43AB-8D86-7AC92AE0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F4E97753-F7F0-4C0F-8C9E-25934D6E7131}" type="slidenum">
              <a:rPr lang="en-US" altLang="zh-CN">
                <a:solidFill>
                  <a:srgbClr val="898989"/>
                </a:solidFill>
              </a:rPr>
              <a:pPr algn="ctr"/>
              <a:t>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078" name="Rectangle 2">
            <a:extLst>
              <a:ext uri="{FF2B5EF4-FFF2-40B4-BE49-F238E27FC236}">
                <a16:creationId xmlns:a16="http://schemas.microsoft.com/office/drawing/2014/main" id="{EE4C05A3-39C7-494F-9C6D-9E4740A5E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楷体" panose="02010600040101010101" pitchFamily="2" charset="-122"/>
              </a:rPr>
              <a:t>2.1 </a:t>
            </a:r>
            <a:r>
              <a:rPr lang="zh-CN" altLang="en-US">
                <a:ea typeface="华文楷体" panose="02010600040101010101" pitchFamily="2" charset="-122"/>
              </a:rPr>
              <a:t>表示法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939" name="Rectangle 3">
                <a:extLst>
                  <a:ext uri="{FF2B5EF4-FFF2-40B4-BE49-F238E27FC236}">
                    <a16:creationId xmlns:a16="http://schemas.microsoft.com/office/drawing/2014/main" id="{FD08D7EE-18FB-4586-8D4C-9D1F5811B38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zh-CN" altLang="zh-CN" dirty="0"/>
                  <a:t>一般∑符号更容易处理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dirty="0"/>
                  <a:t>例</a:t>
                </a:r>
                <a:r>
                  <a:rPr lang="zh-CN" altLang="en-US" dirty="0"/>
                  <a:t>：</a:t>
                </a:r>
                <a:r>
                  <a:rPr lang="zh-CN" altLang="zh-CN" dirty="0"/>
                  <a:t>将指标变量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改变成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+1≤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en-US" altLang="zh-CN" sz="2200" i="1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2200"/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一般形式</a:t>
                </a:r>
                <a:r>
                  <a:rPr lang="zh-CN" altLang="zh-CN" dirty="0"/>
                  <a:t>几乎不需要思考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zh-CN" dirty="0"/>
                  <a:t>定界</a:t>
                </a:r>
                <a:r>
                  <a:rPr lang="zh-CN" altLang="en-US" dirty="0"/>
                  <a:t>形式稍难、</a:t>
                </a:r>
                <a:r>
                  <a:rPr lang="zh-CN" altLang="zh-CN" dirty="0"/>
                  <a:t>易错</a:t>
                </a:r>
              </a:p>
            </p:txBody>
          </p:sp>
        </mc:Choice>
        <mc:Fallback xmlns="">
          <p:sp>
            <p:nvSpPr>
              <p:cNvPr id="167939" name="Rectangle 3">
                <a:extLst>
                  <a:ext uri="{FF2B5EF4-FFF2-40B4-BE49-F238E27FC236}">
                    <a16:creationId xmlns:a16="http://schemas.microsoft.com/office/drawing/2014/main" id="{FD08D7EE-18FB-4586-8D4C-9D1F5811B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704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0" name="Rectangle 5">
            <a:extLst>
              <a:ext uri="{FF2B5EF4-FFF2-40B4-BE49-F238E27FC236}">
                <a16:creationId xmlns:a16="http://schemas.microsoft.com/office/drawing/2014/main" id="{B95DDB03-586F-4A1F-A889-9300C9BDA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81" name="Rectangle 7">
            <a:extLst>
              <a:ext uri="{FF2B5EF4-FFF2-40B4-BE49-F238E27FC236}">
                <a16:creationId xmlns:a16="http://schemas.microsoft.com/office/drawing/2014/main" id="{6449C031-2DBE-4E44-84C5-6EBEF772C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3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1874</Words>
  <Application>Microsoft Office PowerPoint</Application>
  <PresentationFormat>全屏显示(4:3)</PresentationFormat>
  <Paragraphs>286</Paragraphs>
  <Slides>30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仿宋</vt:lpstr>
      <vt:lpstr>华文楷体</vt:lpstr>
      <vt:lpstr>宋体</vt:lpstr>
      <vt:lpstr>Arial</vt:lpstr>
      <vt:lpstr>Calibri</vt:lpstr>
      <vt:lpstr>Cambria Math</vt:lpstr>
      <vt:lpstr>Verdana</vt:lpstr>
      <vt:lpstr>Wingdings</vt:lpstr>
      <vt:lpstr>Office 主题</vt:lpstr>
      <vt:lpstr>公式</vt:lpstr>
      <vt:lpstr>PowerPoint 演示文稿</vt:lpstr>
      <vt:lpstr>Chapter 2 求和问题 Sums </vt:lpstr>
      <vt:lpstr>Chapter 2 求和问题 Sums </vt:lpstr>
      <vt:lpstr>2.1 和的表示法 Notions </vt:lpstr>
      <vt:lpstr>2.1 表示法</vt:lpstr>
      <vt:lpstr>2.1 表示法</vt:lpstr>
      <vt:lpstr>2.1 表示法</vt:lpstr>
      <vt:lpstr>2.1 表示法</vt:lpstr>
      <vt:lpstr>2.1 表示法</vt:lpstr>
      <vt:lpstr>2.1 表示法</vt:lpstr>
      <vt:lpstr>2.2 和与递归 Sums and Recurrences </vt:lpstr>
      <vt:lpstr>2.2 和与递归</vt:lpstr>
      <vt:lpstr>2.2 和与递归</vt:lpstr>
      <vt:lpstr>2.2 和与递归</vt:lpstr>
      <vt:lpstr>递归简化为和</vt:lpstr>
      <vt:lpstr>一般递归方程的化和技巧</vt:lpstr>
      <vt:lpstr>一般递归方程的化和技巧</vt:lpstr>
      <vt:lpstr>小试牛刀—快速排序</vt:lpstr>
      <vt:lpstr>小试牛刀—快速排序</vt:lpstr>
      <vt:lpstr>小试牛刀—快速排序</vt:lpstr>
      <vt:lpstr>小试牛刀—快速排序</vt:lpstr>
      <vt:lpstr>2.3 和上的运算 Manipulation of Sums </vt:lpstr>
      <vt:lpstr>2.3 和上的运算</vt:lpstr>
      <vt:lpstr>用“和上的运算”来看Gauss的技巧</vt:lpstr>
      <vt:lpstr>有关Iverson约定形式的运算</vt:lpstr>
      <vt:lpstr>常见的应用</vt:lpstr>
      <vt:lpstr>扰动法</vt:lpstr>
      <vt:lpstr>用扰动法求几何级数的和</vt:lpstr>
      <vt:lpstr>带等差系数的几何级数求和</vt:lpstr>
      <vt:lpstr>离散与连续的关联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zhaoqy</dc:creator>
  <cp:lastModifiedBy>Administrator</cp:lastModifiedBy>
  <cp:revision>108</cp:revision>
  <dcterms:created xsi:type="dcterms:W3CDTF">2011-08-23T12:15:27Z</dcterms:created>
  <dcterms:modified xsi:type="dcterms:W3CDTF">2021-09-23T04:15:37Z</dcterms:modified>
</cp:coreProperties>
</file>