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4" r:id="rId2"/>
    <p:sldId id="261" r:id="rId3"/>
    <p:sldId id="295" r:id="rId4"/>
    <p:sldId id="296" r:id="rId5"/>
    <p:sldId id="262" r:id="rId6"/>
    <p:sldId id="263" r:id="rId7"/>
    <p:sldId id="264" r:id="rId8"/>
    <p:sldId id="265" r:id="rId9"/>
    <p:sldId id="304" r:id="rId10"/>
    <p:sldId id="266" r:id="rId11"/>
    <p:sldId id="267" r:id="rId12"/>
    <p:sldId id="299" r:id="rId13"/>
    <p:sldId id="305" r:id="rId14"/>
    <p:sldId id="306" r:id="rId15"/>
    <p:sldId id="298" r:id="rId16"/>
    <p:sldId id="300" r:id="rId17"/>
    <p:sldId id="308" r:id="rId18"/>
    <p:sldId id="269" r:id="rId19"/>
    <p:sldId id="309" r:id="rId20"/>
    <p:sldId id="271" r:id="rId21"/>
    <p:sldId id="272" r:id="rId22"/>
    <p:sldId id="310" r:id="rId23"/>
    <p:sldId id="301" r:id="rId24"/>
    <p:sldId id="273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307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1419" autoAdjust="0"/>
  </p:normalViewPr>
  <p:slideViewPr>
    <p:cSldViewPr>
      <p:cViewPr varScale="1">
        <p:scale>
          <a:sx n="65" d="100"/>
          <a:sy n="65" d="100"/>
        </p:scale>
        <p:origin x="9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375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6B5AA9-DED5-48FF-91FC-D30257EDC7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E17C88-E2FE-4C2F-8A48-CFCC5CD3C1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8FF37D2-5FCE-440D-8AF6-8F6B2572B28C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F31C2BD-8700-498B-BC05-1B6C16728E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4355576-253E-4216-BA68-60EC014CD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52F0F-63FF-4158-AF90-DCCDE53646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240CD-9D09-4C88-8B47-AD3BEA4DD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00E1C36-6860-454F-9A1B-9557E862AB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73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C49491F-F46F-4FE4-9888-2490104B29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F22CE95-4898-45BD-A501-731EB88E708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78F5EC1-2A72-4FB6-A1B1-2A35D32781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7723CD5-ABA4-4FA8-A8EA-7B9DAB651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z="1300"/>
          </a:p>
        </p:txBody>
      </p:sp>
    </p:spTree>
    <p:extLst>
      <p:ext uri="{BB962C8B-B14F-4D97-AF65-F5344CB8AC3E}">
        <p14:creationId xmlns:p14="http://schemas.microsoft.com/office/powerpoint/2010/main" val="190802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9F538B4-9813-4ABE-9247-61AFAB47D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8A45FE5-9007-4945-B220-E1D3C765D71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7C7577F-9B94-4C5A-A4B7-791AF45CB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21C9CBE-B3E7-450E-AD84-48D01B37E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888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7337A24-E09F-4916-8D62-0D74809FC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4CA0C82-5C51-4AD2-90F2-2D29D1159AE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ACD5F18-BD27-4814-9F57-33AE986283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5DADC7A-FE5C-4D6F-9B8C-244D8413E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83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BA66575-7E50-4A61-AA77-9973750945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0F24AA4-5C60-4362-98D3-C8C9F523FF0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E6BDAA5-BAB5-4E73-A0F4-87D830D9E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E0ADDEB-54E4-4014-B3FA-124B335C4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335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E3AACF6-F8C6-4957-9805-AA20F02B40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3E1C638-EFAD-411A-BE7B-C3E1F59370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13E99CA-21FB-44DA-871F-79DCF377EC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E24CAB2-B0BC-4550-A44A-8C50EEB5F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750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16338FE-0EB4-45C6-BA21-4F44C7945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E7D8970-696A-406D-9D16-6F666AB1FBA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AE8C1CD-7423-4E31-AC91-E585C706A4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40195C3-6A6F-42CF-9087-9DEAA03EF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45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1225E-3D9D-42EF-BB22-ADEB6326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E7C78-7170-499E-B756-562C3CBD60A8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F18E5-E43E-4B10-AFA6-5DDA5731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377EB-B9B8-4D17-B608-77F4EF6A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41E64-961F-415D-9AAC-A0490C90FE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9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409A0-AC72-450B-B21E-3C65A47E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E6FFE-71C8-4B0A-B5EA-F50714D98574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9A7BB-002E-46A9-B003-613DCD7A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433B8-4106-4BE7-8B4A-371D6DB1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4C4A5-9F47-4C44-B543-DB48FF280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4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FEB78-B639-4FCB-906A-10F31BC8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905D3-D240-425A-B683-E2D59E9679B5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F329E-8B73-429C-96E9-9F7BA4CC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95D59-BDCD-43B6-99BD-D13E063D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248A4-B6A6-4378-B40E-AE340BF10A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DC95C-2765-4375-96F3-CBDAD95E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11CC2-CDE8-4B66-A2C9-512CB151B543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7DD87-2659-4F5D-A6C5-04AED597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E1D5B-5B2B-48D9-A5D7-99661CC9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09526-3056-4D63-A5E8-CAEC86F8C3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7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5C4C2-D7FF-485C-9ACA-D9AC4467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AAC90-D0E2-490A-AC4D-4D20806FD3A8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8C17C-833C-495F-9217-44EB29F6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80771-BF04-4B75-8519-45D389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F8DB1-A762-4941-8FA3-CFDE43EEBE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5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E47DFA4-C1BC-49CC-B823-386397D0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92BFF-1914-4A16-A821-1D0049310AF2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30A7B95-450E-462F-A28E-63CEEF82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27C64D6-928E-4A05-9717-24CDC1C1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E67B2-65C2-40D0-B9F3-FFF8242E89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0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C6A7D40-19B5-430A-ACB6-99F87DD4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D30A-C603-4928-BA44-C74BBBC865B9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A4F32EA-FD8E-4192-B798-266BC0A5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799A320-74FF-441C-A77F-9CAB31FF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D534C-3B85-4993-B44A-001A1D3B0D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0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84BB44C-FCBF-40D1-BD1B-A79D8D8E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23181-FD1E-403B-B379-10960B8D1852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8442A1C-2533-404F-8615-8FB7222D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DDDEA65-8000-48DB-A118-D4D47E48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1EF0C-C73A-43DE-83BA-D936A404FE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7D685A6-EEB0-40FF-A238-257034BF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89F24-EED1-4C92-9E71-99009CAACEBE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7C9A8D6-9D66-47B6-BEE7-886BD19B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BD06440-85F7-4DDA-9A6D-59AE5DAC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CA1EF-92D2-4C50-B767-C036B0E374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2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F14481C-4954-4B5C-9E3A-F573FA5A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AEF62-C8CE-429B-8BFB-9D9D5AB49D50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E89A791-73AB-4580-9A18-3A965C7C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3CEFC22-4363-49B1-BFCE-E4BDD7D0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42FCC-B8E8-4C2B-A8B7-21BCAC31E9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B2FE66C-BB16-40A2-839F-65B764DB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4AB77-86F7-4B41-BF8B-25AAEC0FB968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C3AA68C-7FE8-4211-BC9B-541A3D12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D40C4CF-290F-47BF-9A09-B895FA9C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FD8E1-9FE3-4D2A-B3C8-11ACAFE33E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占位符 1">
            <a:extLst>
              <a:ext uri="{FF2B5EF4-FFF2-40B4-BE49-F238E27FC236}">
                <a16:creationId xmlns:a16="http://schemas.microsoft.com/office/drawing/2014/main" id="{DF984216-2305-4AF9-A234-66C2D2206F1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507" name="文本占位符 2">
            <a:extLst>
              <a:ext uri="{FF2B5EF4-FFF2-40B4-BE49-F238E27FC236}">
                <a16:creationId xmlns:a16="http://schemas.microsoft.com/office/drawing/2014/main" id="{3D67584E-DAD2-4F3D-A6F0-F6282D0213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15FE1-C514-4008-BADD-545FE8F94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35BD0F-33DD-4C57-A2DD-14E98616483C}" type="datetimeFigureOut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48EB3-9009-400C-9DA5-E34DEE8B7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A632F-06D8-4288-A35F-A7E60C4AB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CEB9F68-A4F6-4D39-9D62-D719265DDF4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.e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9">
            <a:extLst>
              <a:ext uri="{FF2B5EF4-FFF2-40B4-BE49-F238E27FC236}">
                <a16:creationId xmlns:a16="http://schemas.microsoft.com/office/drawing/2014/main" id="{6D58FA5D-52E4-48A8-835E-997DC344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772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latin typeface="仿宋" pitchFamily="49" charset="-122"/>
                <a:ea typeface="仿宋" pitchFamily="49" charset="-122"/>
              </a:rPr>
              <a:t>具体数学</a:t>
            </a:r>
            <a:br>
              <a:rPr lang="zh-CN" altLang="en-US" sz="5400" dirty="0">
                <a:latin typeface="+mn-ea"/>
                <a:ea typeface="+mn-ea"/>
              </a:rPr>
            </a:br>
            <a:r>
              <a:rPr lang="en-US" altLang="zh-CN" sz="4800" dirty="0">
                <a:latin typeface="Verdana" pitchFamily="34" charset="0"/>
                <a:ea typeface="Verdana" pitchFamily="34" charset="0"/>
                <a:cs typeface="Verdana" pitchFamily="34" charset="0"/>
              </a:rPr>
              <a:t>Concrete Mathematics</a:t>
            </a:r>
            <a:r>
              <a:rPr lang="en-US" altLang="zh-CN" sz="4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2531" name="Rectangle 10">
            <a:extLst>
              <a:ext uri="{FF2B5EF4-FFF2-40B4-BE49-F238E27FC236}">
                <a16:creationId xmlns:a16="http://schemas.microsoft.com/office/drawing/2014/main" id="{C544B22B-B070-453D-9D65-E8C0D48A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4508500"/>
            <a:ext cx="71294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70C0"/>
              </a:solidFill>
              <a:latin typeface="Verdana" panose="020B0604030504040204" pitchFamily="34" charset="0"/>
              <a:ea typeface="仿宋" panose="02010609060101010101" pitchFamily="49" charset="-122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0070C0"/>
              </a:solidFill>
              <a:latin typeface="Verdana" panose="020B0604030504040204" pitchFamily="34" charset="0"/>
              <a:ea typeface="仿宋" panose="02010609060101010101" pitchFamily="49" charset="-122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0056EA59-DB28-40CD-BE0A-BCC5F2CDB65F}" type="datetime3">
              <a:rPr lang="zh-CN" altLang="en-US" sz="2400">
                <a:latin typeface="Verdana" panose="020B0604030504040204" pitchFamily="34" charset="0"/>
                <a:ea typeface="仿宋" panose="02010609060101010101" pitchFamily="49" charset="-122"/>
                <a:cs typeface="Verdana" panose="020B0604030504040204" pitchFamily="34" charset="0"/>
              </a:rPr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2021年11月3日星期三</a:t>
            </a:fld>
            <a:endParaRPr lang="en-US" altLang="zh-CN" sz="2400" dirty="0">
              <a:latin typeface="Verdana" panose="020B0604030504040204" pitchFamily="34" charset="0"/>
            </a:endParaRPr>
          </a:p>
        </p:txBody>
      </p:sp>
      <p:sp>
        <p:nvSpPr>
          <p:cNvPr id="22532" name="Rectangle 11">
            <a:extLst>
              <a:ext uri="{FF2B5EF4-FFF2-40B4-BE49-F238E27FC236}">
                <a16:creationId xmlns:a16="http://schemas.microsoft.com/office/drawing/2014/main" id="{64DF899D-853B-4A36-90A5-F9341385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31346"/>
            <a:ext cx="8569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华东师范大学计算机学院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24873AD-4D11-472C-A377-08850B080F13}"/>
              </a:ext>
            </a:extLst>
          </p:cNvPr>
          <p:cNvCxnSpPr/>
          <p:nvPr/>
        </p:nvCxnSpPr>
        <p:spPr>
          <a:xfrm rot="10800000" flipH="1">
            <a:off x="755650" y="3141663"/>
            <a:ext cx="7772400" cy="0"/>
          </a:xfrm>
          <a:prstGeom prst="line">
            <a:avLst/>
          </a:prstGeom>
          <a:ln w="7620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DB45AC55-76C9-42FA-94F3-6F2A053592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48661C-4E0D-47E2-8F96-78A88117BD27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68D946EB-DE3E-4E1A-BA25-677AB50B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E8FA5C96-3416-4061-A4B9-F6E91D84351D}" type="slidenum">
              <a:rPr lang="en-US" altLang="zh-CN">
                <a:solidFill>
                  <a:srgbClr val="898989"/>
                </a:solidFill>
              </a:rPr>
              <a:pPr algn="ctr"/>
              <a:t>10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5129" name="Rectangle 2">
            <a:extLst>
              <a:ext uri="{FF2B5EF4-FFF2-40B4-BE49-F238E27FC236}">
                <a16:creationId xmlns:a16="http://schemas.microsoft.com/office/drawing/2014/main" id="{5001D2B1-6FFB-4181-8289-BDD6E1007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小数部分 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3CCD1636-77AE-469E-8AD7-FB3CCA9E8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800" i="1" dirty="0">
                <a:latin typeface="+mj-lt"/>
                <a:ea typeface="华文楷体" pitchFamily="2" charset="-122"/>
              </a:rPr>
              <a:t>x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和      之间的差称为</a:t>
            </a:r>
            <a:r>
              <a:rPr lang="en-US" altLang="zh-CN" sz="2800" i="1" dirty="0">
                <a:latin typeface="+mj-lt"/>
                <a:ea typeface="华文楷体" pitchFamily="2" charset="-122"/>
              </a:rPr>
              <a:t>x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的小数部分，可以表示为：     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           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。其中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     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被称为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x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的整数部分。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回顾加法操作中的整数移出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/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移入性质：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	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如果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为任意的实数，等式还成立吗？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                                 </a:t>
            </a:r>
          </a:p>
        </p:txBody>
      </p:sp>
      <p:sp>
        <p:nvSpPr>
          <p:cNvPr id="5131" name="Rectangle 5">
            <a:extLst>
              <a:ext uri="{FF2B5EF4-FFF2-40B4-BE49-F238E27FC236}">
                <a16:creationId xmlns:a16="http://schemas.microsoft.com/office/drawing/2014/main" id="{46956C43-AF50-4AC7-934C-171880504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32" name="Rectangle 9">
            <a:extLst>
              <a:ext uri="{FF2B5EF4-FFF2-40B4-BE49-F238E27FC236}">
                <a16:creationId xmlns:a16="http://schemas.microsoft.com/office/drawing/2014/main" id="{0D17D29F-41B1-4D1E-90B3-F9F71F487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33" name="Rectangle 11">
            <a:extLst>
              <a:ext uri="{FF2B5EF4-FFF2-40B4-BE49-F238E27FC236}">
                <a16:creationId xmlns:a16="http://schemas.microsoft.com/office/drawing/2014/main" id="{E0960130-C369-429D-8CF9-F3495847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34" name="Rectangle 13">
            <a:extLst>
              <a:ext uri="{FF2B5EF4-FFF2-40B4-BE49-F238E27FC236}">
                <a16:creationId xmlns:a16="http://schemas.microsoft.com/office/drawing/2014/main" id="{5192AFB0-1760-45F1-AA76-82CD3647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35" name="Rectangle 15">
            <a:extLst>
              <a:ext uri="{FF2B5EF4-FFF2-40B4-BE49-F238E27FC236}">
                <a16:creationId xmlns:a16="http://schemas.microsoft.com/office/drawing/2014/main" id="{CC79AB5A-CC0F-449F-8DD4-4534E7761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9">
                <a:extLst>
                  <a:ext uri="{FF2B5EF4-FFF2-40B4-BE49-F238E27FC236}">
                    <a16:creationId xmlns:a16="http://schemas.microsoft.com/office/drawing/2014/main" id="{9AF81BEF-6764-45E2-816C-10CA83913D98}"/>
                  </a:ext>
                </a:extLst>
              </p:cNvPr>
              <p:cNvSpPr txBox="1"/>
              <p:nvPr/>
            </p:nvSpPr>
            <p:spPr bwMode="auto">
              <a:xfrm>
                <a:off x="1403350" y="1700213"/>
                <a:ext cx="481013" cy="4556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122" name="Object 9">
                <a:extLst>
                  <a:ext uri="{FF2B5EF4-FFF2-40B4-BE49-F238E27FC236}">
                    <a16:creationId xmlns:a16="http://schemas.microsoft.com/office/drawing/2014/main" id="{9AF81BEF-6764-45E2-816C-10CA8391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350" y="1700213"/>
                <a:ext cx="481013" cy="4556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10">
                <a:extLst>
                  <a:ext uri="{FF2B5EF4-FFF2-40B4-BE49-F238E27FC236}">
                    <a16:creationId xmlns:a16="http://schemas.microsoft.com/office/drawing/2014/main" id="{4939257A-BAB5-4AD6-8769-1EAB2A3C5CCA}"/>
                  </a:ext>
                </a:extLst>
              </p:cNvPr>
              <p:cNvSpPr txBox="1"/>
              <p:nvPr/>
            </p:nvSpPr>
            <p:spPr bwMode="auto">
              <a:xfrm>
                <a:off x="3995738" y="2109788"/>
                <a:ext cx="479425" cy="4556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123" name="Object 10">
                <a:extLst>
                  <a:ext uri="{FF2B5EF4-FFF2-40B4-BE49-F238E27FC236}">
                    <a16:creationId xmlns:a16="http://schemas.microsoft.com/office/drawing/2014/main" id="{4939257A-BAB5-4AD6-8769-1EAB2A3C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738" y="2109788"/>
                <a:ext cx="479425" cy="455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Object 11">
                <a:extLst>
                  <a:ext uri="{FF2B5EF4-FFF2-40B4-BE49-F238E27FC236}">
                    <a16:creationId xmlns:a16="http://schemas.microsoft.com/office/drawing/2014/main" id="{7B2243DE-6982-4BE4-8AA5-BEA2ED33D8FA}"/>
                  </a:ext>
                </a:extLst>
              </p:cNvPr>
              <p:cNvSpPr txBox="1"/>
              <p:nvPr/>
            </p:nvSpPr>
            <p:spPr bwMode="auto">
              <a:xfrm>
                <a:off x="1447800" y="2133600"/>
                <a:ext cx="1539875" cy="4556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124" name="Object 11">
                <a:extLst>
                  <a:ext uri="{FF2B5EF4-FFF2-40B4-BE49-F238E27FC236}">
                    <a16:creationId xmlns:a16="http://schemas.microsoft.com/office/drawing/2014/main" id="{7B2243DE-6982-4BE4-8AA5-BEA2ED33D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2133600"/>
                <a:ext cx="1539875" cy="45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Object 13">
                <a:extLst>
                  <a:ext uri="{FF2B5EF4-FFF2-40B4-BE49-F238E27FC236}">
                    <a16:creationId xmlns:a16="http://schemas.microsoft.com/office/drawing/2014/main" id="{8D694CB0-1FFF-4A62-BA7F-7E537F52F54E}"/>
                  </a:ext>
                </a:extLst>
              </p:cNvPr>
              <p:cNvSpPr txBox="1"/>
              <p:nvPr/>
            </p:nvSpPr>
            <p:spPr bwMode="auto">
              <a:xfrm>
                <a:off x="2051050" y="3068638"/>
                <a:ext cx="4175125" cy="471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25" name="Object 13">
                <a:extLst>
                  <a:ext uri="{FF2B5EF4-FFF2-40B4-BE49-F238E27FC236}">
                    <a16:creationId xmlns:a16="http://schemas.microsoft.com/office/drawing/2014/main" id="{8D694CB0-1FFF-4A62-BA7F-7E537F52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050" y="3068638"/>
                <a:ext cx="4175125" cy="4714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5">
                <a:extLst>
                  <a:ext uri="{FF2B5EF4-FFF2-40B4-BE49-F238E27FC236}">
                    <a16:creationId xmlns:a16="http://schemas.microsoft.com/office/drawing/2014/main" id="{41C750FA-BDC0-47A3-B6D2-62332D3E550C}"/>
                  </a:ext>
                </a:extLst>
              </p:cNvPr>
              <p:cNvSpPr txBox="1"/>
              <p:nvPr/>
            </p:nvSpPr>
            <p:spPr bwMode="auto">
              <a:xfrm>
                <a:off x="1835150" y="4292600"/>
                <a:ext cx="6913314" cy="17287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aln/>
                        </m:rP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zh-CN" altLang="en-U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zh-CN" altLang="en-U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&lt;1;</m:t>
                              </m:r>
                            </m:e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m:rPr>
                                  <m:nor/>
                                </m:rPr>
                                <a:rPr lang="zh-CN" altLang="en-U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zh-CN" altLang="en-U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Object 15">
                <a:extLst>
                  <a:ext uri="{FF2B5EF4-FFF2-40B4-BE49-F238E27FC236}">
                    <a16:creationId xmlns:a16="http://schemas.microsoft.com/office/drawing/2014/main" id="{41C750FA-BDC0-47A3-B6D2-62332D3E5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150" y="4292600"/>
                <a:ext cx="6913314" cy="1728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2C152492-F0D3-4FFE-B58A-8A9552E15D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2F61A3-EBD7-4AA1-9956-5F64670CADE4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259E4C-2121-446B-AFCE-E8A838AE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77BAD09-0E50-4249-885F-F2EF75558669}" type="slidenum">
              <a:rPr lang="en-US" altLang="zh-CN">
                <a:solidFill>
                  <a:srgbClr val="898989"/>
                </a:solidFill>
              </a:rPr>
              <a:pPr algn="ctr"/>
              <a:t>11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28E338E4-7D19-4B8C-BE7C-06FAEF152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924175"/>
            <a:ext cx="8229600" cy="1287463"/>
          </a:xfrm>
        </p:spPr>
        <p:txBody>
          <a:bodyPr/>
          <a:lstStyle/>
          <a:p>
            <a:r>
              <a:rPr lang="en-US" altLang="zh-CN" dirty="0">
                <a:ea typeface="华文楷体" panose="02010600040101010101" pitchFamily="2" charset="-122"/>
              </a:rPr>
              <a:t>3.2 Floor/Ceiling Applications	</a:t>
            </a:r>
            <a:br>
              <a:rPr lang="en-US" altLang="zh-CN" dirty="0">
                <a:ea typeface="华文楷体" panose="02010600040101010101" pitchFamily="2" charset="-122"/>
              </a:rPr>
            </a:br>
            <a:r>
              <a:rPr lang="zh-CN" altLang="en-US" dirty="0">
                <a:ea typeface="华文楷体" panose="02010600040101010101" pitchFamily="2" charset="-122"/>
              </a:rPr>
              <a:t>底和顶的应用 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E81BE28F-3427-4DAD-8EB4-DB555C1A3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BF2568E9-677C-4E78-9779-FB090D9CB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631" name="Rectangle 9">
            <a:extLst>
              <a:ext uri="{FF2B5EF4-FFF2-40B4-BE49-F238E27FC236}">
                <a16:creationId xmlns:a16="http://schemas.microsoft.com/office/drawing/2014/main" id="{65C14F18-D396-4372-92D6-362D7D51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632" name="Rectangle 11">
            <a:extLst>
              <a:ext uri="{FF2B5EF4-FFF2-40B4-BE49-F238E27FC236}">
                <a16:creationId xmlns:a16="http://schemas.microsoft.com/office/drawing/2014/main" id="{9A6BABF7-AC3B-43A3-86CB-8CAB46BCB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633" name="Rectangle 13">
            <a:extLst>
              <a:ext uri="{FF2B5EF4-FFF2-40B4-BE49-F238E27FC236}">
                <a16:creationId xmlns:a16="http://schemas.microsoft.com/office/drawing/2014/main" id="{0121DE6C-1BDC-4F17-857A-216B77CF6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AAEECB8E-006C-4BD9-87CC-3A4161234F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2F61A3-EBD7-4AA1-9956-5F64670CADE4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B244E70B-2643-4B7E-91C4-DCEF6C61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F83E3F1B-39EC-4D8C-B503-6B5A3DDB45B9}" type="slidenum">
              <a:rPr lang="en-US" altLang="zh-CN">
                <a:solidFill>
                  <a:srgbClr val="898989"/>
                </a:solidFill>
              </a:rPr>
              <a:pPr algn="ctr"/>
              <a:t>12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52" name="Rectangle 2">
            <a:extLst>
              <a:ext uri="{FF2B5EF4-FFF2-40B4-BE49-F238E27FC236}">
                <a16:creationId xmlns:a16="http://schemas.microsoft.com/office/drawing/2014/main" id="{D08FB03D-B35D-4B31-9EE2-C56BB2E8B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华文楷体" panose="02010600040101010101" pitchFamily="2" charset="-122"/>
              </a:rPr>
              <a:t>3.2	</a:t>
            </a:r>
            <a:r>
              <a:rPr lang="zh-CN" altLang="en-US" dirty="0">
                <a:ea typeface="华文楷体" panose="02010600040101010101" pitchFamily="2" charset="-122"/>
              </a:rPr>
              <a:t>底</a:t>
            </a:r>
            <a:r>
              <a:rPr lang="en-US" altLang="zh-CN" dirty="0">
                <a:ea typeface="华文楷体" panose="02010600040101010101" pitchFamily="2" charset="-122"/>
              </a:rPr>
              <a:t>/</a:t>
            </a:r>
            <a:r>
              <a:rPr lang="zh-CN" altLang="en-US" dirty="0">
                <a:ea typeface="华文楷体" panose="02010600040101010101" pitchFamily="2" charset="-122"/>
              </a:rPr>
              <a:t>顶的应用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371" name="Rectangle 3">
                <a:extLst>
                  <a:ext uri="{FF2B5EF4-FFF2-40B4-BE49-F238E27FC236}">
                    <a16:creationId xmlns:a16="http://schemas.microsoft.com/office/drawing/2014/main" id="{4D6C082C-31C7-483F-BF56-FE977F96245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+mj-lt"/>
                    <a:ea typeface="华文楷体" pitchFamily="2" charset="-122"/>
                  </a:rPr>
                  <a:t>一个小问题：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0" dirty="0">
                  <a:solidFill>
                    <a:srgbClr val="000000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dirty="0">
                    <a:latin typeface="+mj-lt"/>
                    <a:ea typeface="华文楷体" pitchFamily="2" charset="-122"/>
                  </a:rPr>
                  <a:t>35</a:t>
                </a:r>
                <a:r>
                  <a:rPr lang="zh-CN" altLang="en-US" dirty="0">
                    <a:latin typeface="+mj-lt"/>
                    <a:ea typeface="华文楷体" pitchFamily="2" charset="-122"/>
                  </a:rPr>
                  <a:t>的二进制表示长度恰为</a:t>
                </a:r>
                <a:r>
                  <a:rPr lang="en-US" altLang="zh-CN" dirty="0">
                    <a:latin typeface="+mj-lt"/>
                    <a:ea typeface="华文楷体" pitchFamily="2" charset="-122"/>
                  </a:rPr>
                  <a:t>5</a:t>
                </a: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+mj-lt"/>
                    <a:ea typeface="华文楷体" pitchFamily="2" charset="-122"/>
                  </a:rPr>
                  <a:t>一般地，如下的</a:t>
                </a:r>
                <a:r>
                  <a:rPr lang="en-US" altLang="zh-CN" dirty="0">
                    <a:latin typeface="+mj-lt"/>
                    <a:ea typeface="华文楷体" pitchFamily="2" charset="-122"/>
                  </a:rPr>
                  <a:t>n</a:t>
                </a:r>
                <a:r>
                  <a:rPr lang="zh-CN" altLang="en-US" dirty="0">
                    <a:latin typeface="+mj-lt"/>
                    <a:ea typeface="华文楷体" pitchFamily="2" charset="-122"/>
                  </a:rPr>
                  <a:t>的二进制长度为</a:t>
                </a:r>
                <a:r>
                  <a:rPr lang="en-US" altLang="zh-CN" dirty="0">
                    <a:latin typeface="+mj-lt"/>
                    <a:ea typeface="华文楷体" pitchFamily="2" charset="-122"/>
                  </a:rPr>
                  <a:t>m</a:t>
                </a: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en-US" altLang="zh-CN" sz="17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buNone/>
                  <a:defRPr/>
                </a:pPr>
                <a:r>
                  <a:rPr lang="en-US" altLang="zh-CN" dirty="0">
                    <a:latin typeface="+mj-lt"/>
                    <a:ea typeface="华文楷体" pitchFamily="2" charset="-122"/>
                  </a:rPr>
                  <a:t>	n</a:t>
                </a:r>
                <a:r>
                  <a:rPr lang="zh-CN" altLang="en-US" dirty="0">
                    <a:latin typeface="+mj-lt"/>
                    <a:ea typeface="华文楷体" pitchFamily="2" charset="-122"/>
                  </a:rPr>
                  <a:t>的</a:t>
                </a:r>
                <a:r>
                  <a:rPr lang="zh-CN" altLang="en-US" dirty="0">
                    <a:ea typeface="华文楷体" pitchFamily="2" charset="-122"/>
                  </a:rPr>
                  <a:t>二进制长度为：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>
                    <a:latin typeface="+mj-lt"/>
                    <a:ea typeface="华文楷体" pitchFamily="2" charset="-122"/>
                  </a:rPr>
                  <a:t>1</a:t>
                </a:r>
                <a:endParaRPr lang="zh-CN" altLang="en-US" dirty="0"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86371" name="Rectangle 3">
                <a:extLst>
                  <a:ext uri="{FF2B5EF4-FFF2-40B4-BE49-F238E27FC236}">
                    <a16:creationId xmlns:a16="http://schemas.microsoft.com/office/drawing/2014/main" id="{4D6C082C-31C7-483F-BF56-FE977F962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4" name="Rectangle 5">
            <a:extLst>
              <a:ext uri="{FF2B5EF4-FFF2-40B4-BE49-F238E27FC236}">
                <a16:creationId xmlns:a16="http://schemas.microsoft.com/office/drawing/2014/main" id="{EF814D5A-DFA6-4201-BBE8-5A5406A5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5" name="Rectangle 7">
            <a:extLst>
              <a:ext uri="{FF2B5EF4-FFF2-40B4-BE49-F238E27FC236}">
                <a16:creationId xmlns:a16="http://schemas.microsoft.com/office/drawing/2014/main" id="{18F021AF-6904-4C71-8CE7-B19DB28FF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6" name="Rectangle 9">
            <a:extLst>
              <a:ext uri="{FF2B5EF4-FFF2-40B4-BE49-F238E27FC236}">
                <a16:creationId xmlns:a16="http://schemas.microsoft.com/office/drawing/2014/main" id="{6EF1BCF9-F530-432D-8969-DA5924F69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7" name="Rectangle 11">
            <a:extLst>
              <a:ext uri="{FF2B5EF4-FFF2-40B4-BE49-F238E27FC236}">
                <a16:creationId xmlns:a16="http://schemas.microsoft.com/office/drawing/2014/main" id="{41C7AB1D-5157-4AC7-A8EC-F8A614C0A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8" name="Rectangle 13">
            <a:extLst>
              <a:ext uri="{FF2B5EF4-FFF2-40B4-BE49-F238E27FC236}">
                <a16:creationId xmlns:a16="http://schemas.microsoft.com/office/drawing/2014/main" id="{28E9A17A-41A9-464A-A475-D4BEE5294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6" name="Object 2">
            <a:extLst>
              <a:ext uri="{FF2B5EF4-FFF2-40B4-BE49-F238E27FC236}">
                <a16:creationId xmlns:a16="http://schemas.microsoft.com/office/drawing/2014/main" id="{C2C12427-01BF-4409-8A61-CFCFEACEFAAA}"/>
              </a:ext>
            </a:extLst>
          </p:cNvPr>
          <p:cNvSpPr txBox="1"/>
          <p:nvPr/>
        </p:nvSpPr>
        <p:spPr bwMode="auto">
          <a:xfrm>
            <a:off x="3084347" y="3825920"/>
            <a:ext cx="1872208" cy="60792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en-US" altLang="zh-CN" sz="2800" baseline="30000" dirty="0">
                <a:solidFill>
                  <a:srgbClr val="000000"/>
                </a:solidFill>
              </a:rPr>
              <a:t>m-1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000000"/>
                </a:solidFill>
              </a:rPr>
              <a:t>n&lt;2</a:t>
            </a:r>
            <a:r>
              <a:rPr lang="en-US" altLang="zh-CN" sz="2800" baseline="30000" dirty="0">
                <a:solidFill>
                  <a:srgbClr val="000000"/>
                </a:solidFill>
              </a:rPr>
              <a:t>m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endParaRPr lang="zh-CN" altLang="en-US" sz="2800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C2C12427-01BF-4409-8A61-CFCFEACEFAAA}"/>
                  </a:ext>
                </a:extLst>
              </p:cNvPr>
              <p:cNvSpPr txBox="1"/>
              <p:nvPr/>
            </p:nvSpPr>
            <p:spPr bwMode="auto">
              <a:xfrm>
                <a:off x="1896215" y="2229451"/>
                <a:ext cx="6120680" cy="60792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zh-CN" sz="2800" baseline="30000" dirty="0">
                    <a:solidFill>
                      <a:srgbClr val="000000"/>
                    </a:solidFill>
                  </a:rPr>
                  <a:t>5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&lt;35&lt;2</a:t>
                </a:r>
                <a:r>
                  <a:rPr lang="en-US" altLang="zh-CN" sz="2800" baseline="30000" dirty="0">
                    <a:solidFill>
                      <a:srgbClr val="000000"/>
                    </a:solidFill>
                  </a:rPr>
                  <a:t>6 </a:t>
                </a:r>
                <a:r>
                  <a:rPr lang="en-US" altLang="zh-CN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 5&lt;lg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35&lt;6</a:t>
                </a:r>
                <a:r>
                  <a:rPr lang="en-US" altLang="zh-CN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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:endParaRPr lang="zh-CN" altLang="en-US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C2C12427-01BF-4409-8A61-CFCFEACEF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6215" y="2229451"/>
                <a:ext cx="6120680" cy="607924"/>
              </a:xfrm>
              <a:prstGeom prst="rect">
                <a:avLst/>
              </a:prstGeom>
              <a:blipFill>
                <a:blip r:embed="rId3"/>
                <a:stretch>
                  <a:fillRect l="-1992" t="-11111" b="-14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2">
            <a:extLst>
              <a:ext uri="{FF2B5EF4-FFF2-40B4-BE49-F238E27FC236}">
                <a16:creationId xmlns:a16="http://schemas.microsoft.com/office/drawing/2014/main" id="{C2C12427-01BF-4409-8A61-CFCFEACEFAAA}"/>
              </a:ext>
            </a:extLst>
          </p:cNvPr>
          <p:cNvSpPr txBox="1"/>
          <p:nvPr/>
        </p:nvSpPr>
        <p:spPr bwMode="auto">
          <a:xfrm>
            <a:off x="3084347" y="4368117"/>
            <a:ext cx="1872208" cy="607924"/>
          </a:xfrm>
          <a:prstGeom prst="rect">
            <a:avLst/>
          </a:prstGeom>
          <a:noFill/>
        </p:spPr>
        <p:txBody>
          <a:bodyPr>
            <a:normAutofit fontScale="92500"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m-1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lg</a:t>
            </a:r>
            <a:r>
              <a:rPr lang="en-US" altLang="zh-CN" sz="2800" dirty="0">
                <a:solidFill>
                  <a:srgbClr val="000000"/>
                </a:solidFill>
              </a:rPr>
              <a:t>n&lt;m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endParaRPr lang="zh-CN" altLang="en-US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AAEECB8E-006C-4BD9-87CC-3A4161234F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2F61A3-EBD7-4AA1-9956-5F64670CADE4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B244E70B-2643-4B7E-91C4-DCEF6C61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F83E3F1B-39EC-4D8C-B503-6B5A3DDB45B9}" type="slidenum">
              <a:rPr lang="en-US" altLang="zh-CN">
                <a:solidFill>
                  <a:srgbClr val="898989"/>
                </a:solidFill>
              </a:rPr>
              <a:pPr algn="ctr"/>
              <a:t>13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52" name="Rectangle 2">
            <a:extLst>
              <a:ext uri="{FF2B5EF4-FFF2-40B4-BE49-F238E27FC236}">
                <a16:creationId xmlns:a16="http://schemas.microsoft.com/office/drawing/2014/main" id="{D08FB03D-B35D-4B31-9EE2-C56BB2E8B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华文楷体" panose="02010600040101010101" pitchFamily="2" charset="-122"/>
              </a:rPr>
              <a:t>3.2	</a:t>
            </a:r>
            <a:r>
              <a:rPr lang="zh-CN" altLang="en-US" dirty="0">
                <a:ea typeface="华文楷体" panose="02010600040101010101" pitchFamily="2" charset="-122"/>
              </a:rPr>
              <a:t>底</a:t>
            </a:r>
            <a:r>
              <a:rPr lang="en-US" altLang="zh-CN" dirty="0">
                <a:ea typeface="华文楷体" panose="02010600040101010101" pitchFamily="2" charset="-122"/>
              </a:rPr>
              <a:t>/</a:t>
            </a:r>
            <a:r>
              <a:rPr lang="zh-CN" altLang="en-US" dirty="0">
                <a:ea typeface="华文楷体" panose="02010600040101010101" pitchFamily="2" charset="-122"/>
              </a:rPr>
              <a:t>顶的应用 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4D6C082C-31C7-483F-BF56-FE977F962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另一个问题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	</a:t>
            </a:r>
            <a:r>
              <a:rPr lang="zh-CN" altLang="en-US" dirty="0">
                <a:latin typeface="+mj-lt"/>
                <a:ea typeface="华文楷体" pitchFamily="2" charset="-122"/>
              </a:rPr>
              <a:t>化简       </a:t>
            </a:r>
            <a:endParaRPr lang="zh-CN" altLang="en-US" i="1" dirty="0">
              <a:solidFill>
                <a:srgbClr val="000000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更难的问题</a:t>
            </a:r>
            <a:r>
              <a:rPr lang="en-US" altLang="zh-CN" dirty="0">
                <a:latin typeface="+mj-lt"/>
                <a:ea typeface="华文楷体" pitchFamily="2" charset="-122"/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	</a:t>
            </a:r>
            <a:r>
              <a:rPr lang="zh-CN" altLang="en-US" dirty="0">
                <a:latin typeface="+mj-lt"/>
                <a:ea typeface="华文楷体" pitchFamily="2" charset="-122"/>
              </a:rPr>
              <a:t>尝试具体数值，没有发现反例。尝试证明</a:t>
            </a:r>
          </a:p>
        </p:txBody>
      </p:sp>
      <p:sp>
        <p:nvSpPr>
          <p:cNvPr id="6154" name="Rectangle 5">
            <a:extLst>
              <a:ext uri="{FF2B5EF4-FFF2-40B4-BE49-F238E27FC236}">
                <a16:creationId xmlns:a16="http://schemas.microsoft.com/office/drawing/2014/main" id="{EF814D5A-DFA6-4201-BBE8-5A5406A5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5" name="Rectangle 7">
            <a:extLst>
              <a:ext uri="{FF2B5EF4-FFF2-40B4-BE49-F238E27FC236}">
                <a16:creationId xmlns:a16="http://schemas.microsoft.com/office/drawing/2014/main" id="{18F021AF-6904-4C71-8CE7-B19DB28FF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6" name="Rectangle 9">
            <a:extLst>
              <a:ext uri="{FF2B5EF4-FFF2-40B4-BE49-F238E27FC236}">
                <a16:creationId xmlns:a16="http://schemas.microsoft.com/office/drawing/2014/main" id="{6EF1BCF9-F530-432D-8969-DA5924F69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7" name="Rectangle 11">
            <a:extLst>
              <a:ext uri="{FF2B5EF4-FFF2-40B4-BE49-F238E27FC236}">
                <a16:creationId xmlns:a16="http://schemas.microsoft.com/office/drawing/2014/main" id="{41C7AB1D-5157-4AC7-A8EC-F8A614C0A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8" name="Rectangle 13">
            <a:extLst>
              <a:ext uri="{FF2B5EF4-FFF2-40B4-BE49-F238E27FC236}">
                <a16:creationId xmlns:a16="http://schemas.microsoft.com/office/drawing/2014/main" id="{28E9A17A-41A9-464A-A475-D4BEE5294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2">
                <a:extLst>
                  <a:ext uri="{FF2B5EF4-FFF2-40B4-BE49-F238E27FC236}">
                    <a16:creationId xmlns:a16="http://schemas.microsoft.com/office/drawing/2014/main" id="{C2C12427-01BF-4409-8A61-CFCFEACEFAAA}"/>
                  </a:ext>
                </a:extLst>
              </p:cNvPr>
              <p:cNvSpPr txBox="1"/>
              <p:nvPr/>
            </p:nvSpPr>
            <p:spPr bwMode="auto">
              <a:xfrm>
                <a:off x="1524000" y="2789239"/>
                <a:ext cx="1319808" cy="5048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46" name="Object 2">
                <a:extLst>
                  <a:ext uri="{FF2B5EF4-FFF2-40B4-BE49-F238E27FC236}">
                    <a16:creationId xmlns:a16="http://schemas.microsoft.com/office/drawing/2014/main" id="{C2C12427-01BF-4409-8A61-CFCFEACEF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789239"/>
                <a:ext cx="1319808" cy="504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Object 3">
                <a:extLst>
                  <a:ext uri="{FF2B5EF4-FFF2-40B4-BE49-F238E27FC236}">
                    <a16:creationId xmlns:a16="http://schemas.microsoft.com/office/drawing/2014/main" id="{C5B44192-724E-43D8-B7B5-6A3A503D79C7}"/>
                  </a:ext>
                </a:extLst>
              </p:cNvPr>
              <p:cNvSpPr txBox="1"/>
              <p:nvPr/>
            </p:nvSpPr>
            <p:spPr bwMode="auto">
              <a:xfrm>
                <a:off x="1835696" y="3949737"/>
                <a:ext cx="1727944" cy="6381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rad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6147" name="Object 3">
                <a:extLst>
                  <a:ext uri="{FF2B5EF4-FFF2-40B4-BE49-F238E27FC236}">
                    <a16:creationId xmlns:a16="http://schemas.microsoft.com/office/drawing/2014/main" id="{C5B44192-724E-43D8-B7B5-6A3A503D7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3949737"/>
                <a:ext cx="1727944" cy="638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65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AAEECB8E-006C-4BD9-87CC-3A4161234F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2F61A3-EBD7-4AA1-9956-5F64670CADE4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B244E70B-2643-4B7E-91C4-DCEF6C61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F83E3F1B-39EC-4D8C-B503-6B5A3DDB45B9}" type="slidenum">
              <a:rPr lang="en-US" altLang="zh-CN">
                <a:solidFill>
                  <a:srgbClr val="898989"/>
                </a:solidFill>
              </a:rPr>
              <a:pPr algn="ctr"/>
              <a:t>14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52" name="Rectangle 2">
            <a:extLst>
              <a:ext uri="{FF2B5EF4-FFF2-40B4-BE49-F238E27FC236}">
                <a16:creationId xmlns:a16="http://schemas.microsoft.com/office/drawing/2014/main" id="{D08FB03D-B35D-4B31-9EE2-C56BB2E8B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华文楷体" panose="02010600040101010101" pitchFamily="2" charset="-122"/>
              </a:rPr>
              <a:t>3.2	</a:t>
            </a:r>
            <a:r>
              <a:rPr lang="zh-CN" altLang="en-US" dirty="0">
                <a:ea typeface="华文楷体" panose="02010600040101010101" pitchFamily="2" charset="-122"/>
              </a:rPr>
              <a:t>底</a:t>
            </a:r>
            <a:r>
              <a:rPr lang="en-US" altLang="zh-CN" dirty="0">
                <a:ea typeface="华文楷体" panose="02010600040101010101" pitchFamily="2" charset="-122"/>
              </a:rPr>
              <a:t>/</a:t>
            </a:r>
            <a:r>
              <a:rPr lang="zh-CN" altLang="en-US" dirty="0">
                <a:ea typeface="华文楷体" panose="02010600040101010101" pitchFamily="2" charset="-122"/>
              </a:rPr>
              <a:t>顶的应用 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4D6C082C-31C7-483F-BF56-FE977F962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证明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思想：从左边开始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（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）先去掉外层的“底”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（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）再</a:t>
            </a:r>
            <a:r>
              <a:rPr lang="zh-CN" altLang="en-US" sz="2400" dirty="0">
                <a:ea typeface="华文楷体" pitchFamily="2" charset="-122"/>
              </a:rPr>
              <a:t>去掉内层的“底”</a:t>
            </a:r>
            <a:endParaRPr lang="en-US" altLang="zh-CN" sz="2400" dirty="0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400" dirty="0">
                <a:ea typeface="华文楷体" pitchFamily="2" charset="-122"/>
              </a:rPr>
              <a:t>（</a:t>
            </a:r>
            <a:r>
              <a:rPr lang="en-US" altLang="zh-CN" sz="2400" dirty="0">
                <a:ea typeface="华文楷体" pitchFamily="2" charset="-122"/>
              </a:rPr>
              <a:t>3</a:t>
            </a:r>
            <a:r>
              <a:rPr lang="zh-CN" altLang="en-US" sz="2400" dirty="0">
                <a:ea typeface="华文楷体" pitchFamily="2" charset="-122"/>
              </a:rPr>
              <a:t>）最后加上右边的“底”</a:t>
            </a:r>
            <a:endParaRPr lang="en-US" altLang="zh-CN" sz="2400" dirty="0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令</a:t>
            </a:r>
            <a:endParaRPr lang="en-US" altLang="zh-CN" dirty="0">
              <a:latin typeface="+mj-lt"/>
              <a:ea typeface="华文楷体" pitchFamily="2" charset="-122"/>
            </a:endParaRPr>
          </a:p>
        </p:txBody>
      </p:sp>
      <p:sp>
        <p:nvSpPr>
          <p:cNvPr id="6154" name="Rectangle 5">
            <a:extLst>
              <a:ext uri="{FF2B5EF4-FFF2-40B4-BE49-F238E27FC236}">
                <a16:creationId xmlns:a16="http://schemas.microsoft.com/office/drawing/2014/main" id="{EF814D5A-DFA6-4201-BBE8-5A5406A5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5" name="Rectangle 7">
            <a:extLst>
              <a:ext uri="{FF2B5EF4-FFF2-40B4-BE49-F238E27FC236}">
                <a16:creationId xmlns:a16="http://schemas.microsoft.com/office/drawing/2014/main" id="{18F021AF-6904-4C71-8CE7-B19DB28FF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6" name="Rectangle 9">
            <a:extLst>
              <a:ext uri="{FF2B5EF4-FFF2-40B4-BE49-F238E27FC236}">
                <a16:creationId xmlns:a16="http://schemas.microsoft.com/office/drawing/2014/main" id="{6EF1BCF9-F530-432D-8969-DA5924F69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7" name="Rectangle 11">
            <a:extLst>
              <a:ext uri="{FF2B5EF4-FFF2-40B4-BE49-F238E27FC236}">
                <a16:creationId xmlns:a16="http://schemas.microsoft.com/office/drawing/2014/main" id="{41C7AB1D-5157-4AC7-A8EC-F8A614C0A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8" name="Rectangle 13">
            <a:extLst>
              <a:ext uri="{FF2B5EF4-FFF2-40B4-BE49-F238E27FC236}">
                <a16:creationId xmlns:a16="http://schemas.microsoft.com/office/drawing/2014/main" id="{28E9A17A-41A9-464A-A475-D4BEE5294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Object 3">
                <a:extLst>
                  <a:ext uri="{FF2B5EF4-FFF2-40B4-BE49-F238E27FC236}">
                    <a16:creationId xmlns:a16="http://schemas.microsoft.com/office/drawing/2014/main" id="{C5B44192-724E-43D8-B7B5-6A3A503D79C7}"/>
                  </a:ext>
                </a:extLst>
              </p:cNvPr>
              <p:cNvSpPr txBox="1"/>
              <p:nvPr/>
            </p:nvSpPr>
            <p:spPr bwMode="auto">
              <a:xfrm>
                <a:off x="1541967" y="1589346"/>
                <a:ext cx="1727944" cy="6381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rad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6147" name="Object 3">
                <a:extLst>
                  <a:ext uri="{FF2B5EF4-FFF2-40B4-BE49-F238E27FC236}">
                    <a16:creationId xmlns:a16="http://schemas.microsoft.com/office/drawing/2014/main" id="{C5B44192-724E-43D8-B7B5-6A3A503D7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1967" y="1589346"/>
                <a:ext cx="1727944" cy="638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C5B44192-724E-43D8-B7B5-6A3A503D79C7}"/>
                  </a:ext>
                </a:extLst>
              </p:cNvPr>
              <p:cNvSpPr txBox="1"/>
              <p:nvPr/>
            </p:nvSpPr>
            <p:spPr bwMode="auto">
              <a:xfrm>
                <a:off x="1396256" y="3781813"/>
                <a:ext cx="1727944" cy="6381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rad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C5B44192-724E-43D8-B7B5-6A3A503D7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6256" y="3781813"/>
                <a:ext cx="1727944" cy="638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3">
                <a:extLst>
                  <a:ext uri="{FF2B5EF4-FFF2-40B4-BE49-F238E27FC236}">
                    <a16:creationId xmlns:a16="http://schemas.microsoft.com/office/drawing/2014/main" id="{C5B44192-724E-43D8-B7B5-6A3A503D79C7}"/>
                  </a:ext>
                </a:extLst>
              </p:cNvPr>
              <p:cNvSpPr txBox="1"/>
              <p:nvPr/>
            </p:nvSpPr>
            <p:spPr bwMode="auto">
              <a:xfrm>
                <a:off x="683568" y="4419988"/>
                <a:ext cx="2760921" cy="1512000"/>
              </a:xfrm>
              <a:prstGeom prst="rect">
                <a:avLst/>
              </a:prstGeom>
              <a:noFill/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m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ad>
                      <m:radPr>
                        <m:degHide m:val="on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m+1 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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m</m:t>
                    </m:r>
                    <m:r>
                      <a:rPr lang="en-US" altLang="zh-CN" b="0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2 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m+1)</a:t>
                </a:r>
                <a14:m>
                  <m:oMath xmlns:m="http://schemas.openxmlformats.org/officeDocument/2006/math">
                    <m:r>
                      <a:rPr lang="en-US" altLang="zh-CN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endParaRPr lang="en-US" altLang="zh-CN" baseline="30000" dirty="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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m</m:t>
                    </m:r>
                    <m:r>
                      <a:rPr lang="en-US" altLang="zh-CN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2 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&lt;(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m+1)</a:t>
                </a:r>
                <a14:m>
                  <m:oMath xmlns:m="http://schemas.openxmlformats.org/officeDocument/2006/math">
                    <m:r>
                      <a:rPr lang="en-US" altLang="zh-CN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endParaRPr lang="zh-CN" altLang="en-US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m</m:t>
                    </m:r>
                    <m:r>
                      <a:rPr lang="zh-CN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ad>
                      <m:radPr>
                        <m:degHide m:val="on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m+1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=m 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bject 3">
                <a:extLst>
                  <a:ext uri="{FF2B5EF4-FFF2-40B4-BE49-F238E27FC236}">
                    <a16:creationId xmlns:a16="http://schemas.microsoft.com/office/drawing/2014/main" id="{C5B44192-724E-43D8-B7B5-6A3A503D7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419988"/>
                <a:ext cx="2760921" cy="1512000"/>
              </a:xfrm>
              <a:prstGeom prst="rect">
                <a:avLst/>
              </a:prstGeom>
              <a:blipFill>
                <a:blip r:embed="rId4"/>
                <a:stretch>
                  <a:fillRect l="-1766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9529EA8D-E14D-45A4-BC2B-6BC299DFA952}"/>
                  </a:ext>
                </a:extLst>
              </p:cNvPr>
              <p:cNvSpPr txBox="1"/>
              <p:nvPr/>
            </p:nvSpPr>
            <p:spPr bwMode="auto">
              <a:xfrm>
                <a:off x="5127681" y="2418544"/>
                <a:ext cx="4176464" cy="159228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9529EA8D-E14D-45A4-BC2B-6BC299DF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7681" y="2418544"/>
                <a:ext cx="4176464" cy="1592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0">
                <a:extLst>
                  <a:ext uri="{FF2B5EF4-FFF2-40B4-BE49-F238E27FC236}">
                    <a16:creationId xmlns:a16="http://schemas.microsoft.com/office/drawing/2014/main" id="{270CB70C-F458-409D-B2B8-832B8BAA794E}"/>
                  </a:ext>
                </a:extLst>
              </p:cNvPr>
              <p:cNvSpPr txBox="1"/>
              <p:nvPr/>
            </p:nvSpPr>
            <p:spPr bwMode="auto">
              <a:xfrm>
                <a:off x="4626935" y="4347896"/>
                <a:ext cx="2412306" cy="16561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Object 10">
                <a:extLst>
                  <a:ext uri="{FF2B5EF4-FFF2-40B4-BE49-F238E27FC236}">
                    <a16:creationId xmlns:a16="http://schemas.microsoft.com/office/drawing/2014/main" id="{270CB70C-F458-409D-B2B8-832B8BAA7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6935" y="4347896"/>
                <a:ext cx="2412306" cy="16561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20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72CB3800-795B-49CD-B751-EDB7EE8D95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2F61A3-EBD7-4AA1-9956-5F64670CADE4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3BD556E0-4388-455B-8D9C-FDABE949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760FB598-9BE6-4FC4-93DD-031E01A2218B}" type="slidenum">
              <a:rPr lang="en-US" altLang="zh-CN">
                <a:solidFill>
                  <a:srgbClr val="898989"/>
                </a:solidFill>
              </a:rPr>
              <a:pPr algn="ctr"/>
              <a:t>15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61D0392D-8CF0-45A4-B4BC-96C44ABB3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华文楷体" panose="02010600040101010101" pitchFamily="2" charset="-122"/>
              </a:rPr>
              <a:t>3.2	</a:t>
            </a:r>
            <a:r>
              <a:rPr lang="zh-CN" altLang="en-US" dirty="0">
                <a:ea typeface="华文楷体" panose="02010600040101010101" pitchFamily="2" charset="-122"/>
              </a:rPr>
              <a:t>底</a:t>
            </a:r>
            <a:r>
              <a:rPr lang="en-US" altLang="zh-CN" dirty="0">
                <a:ea typeface="华文楷体" panose="02010600040101010101" pitchFamily="2" charset="-122"/>
              </a:rPr>
              <a:t>/</a:t>
            </a:r>
            <a:r>
              <a:rPr lang="zh-CN" altLang="en-US" dirty="0">
                <a:ea typeface="华文楷体" panose="02010600040101010101" pitchFamily="2" charset="-122"/>
              </a:rPr>
              <a:t>顶的应用 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0C2CA98C-A038-4F87-9A3B-0B91BF4B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61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推广此想法且证明更多的结果：设</a:t>
            </a:r>
            <a:r>
              <a:rPr lang="en-US" altLang="zh-CN" dirty="0">
                <a:latin typeface="+mj-lt"/>
                <a:ea typeface="华文楷体" pitchFamily="2" charset="-122"/>
              </a:rPr>
              <a:t>f(x)</a:t>
            </a:r>
            <a:r>
              <a:rPr lang="zh-CN" altLang="en-US" dirty="0">
                <a:latin typeface="+mj-lt"/>
                <a:ea typeface="华文楷体" pitchFamily="2" charset="-122"/>
              </a:rPr>
              <a:t>是任意连续的单调递增函数，可以得到：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ea typeface="华文楷体" pitchFamily="2" charset="-122"/>
              </a:rPr>
              <a:t>例如</a:t>
            </a:r>
            <a:r>
              <a:rPr lang="en-US" altLang="zh-CN" dirty="0">
                <a:latin typeface="+mj-lt"/>
                <a:ea typeface="华文楷体" pitchFamily="2" charset="-122"/>
              </a:rPr>
              <a:t>f</a:t>
            </a:r>
            <a:r>
              <a:rPr lang="zh-CN" altLang="en-US" dirty="0">
                <a:latin typeface="+mj-lt"/>
                <a:ea typeface="华文楷体" pitchFamily="2" charset="-122"/>
              </a:rPr>
              <a:t>为线性函数：</a:t>
            </a:r>
          </a:p>
        </p:txBody>
      </p:sp>
      <p:sp>
        <p:nvSpPr>
          <p:cNvPr id="7176" name="Rectangle 5">
            <a:extLst>
              <a:ext uri="{FF2B5EF4-FFF2-40B4-BE49-F238E27FC236}">
                <a16:creationId xmlns:a16="http://schemas.microsoft.com/office/drawing/2014/main" id="{E03AC47D-8DB2-4E83-A929-66E1634D9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7" name="Rectangle 7">
            <a:extLst>
              <a:ext uri="{FF2B5EF4-FFF2-40B4-BE49-F238E27FC236}">
                <a16:creationId xmlns:a16="http://schemas.microsoft.com/office/drawing/2014/main" id="{682FCE9B-2AA0-4766-9521-E5FF19B64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8" name="Rectangle 9">
            <a:extLst>
              <a:ext uri="{FF2B5EF4-FFF2-40B4-BE49-F238E27FC236}">
                <a16:creationId xmlns:a16="http://schemas.microsoft.com/office/drawing/2014/main" id="{ACDB321B-154C-410B-BDFE-C806E55AB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432C630E-D7CC-4703-9479-720B3343B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80" name="Rectangle 13">
            <a:extLst>
              <a:ext uri="{FF2B5EF4-FFF2-40B4-BE49-F238E27FC236}">
                <a16:creationId xmlns:a16="http://schemas.microsoft.com/office/drawing/2014/main" id="{49D90D11-9549-4288-995A-D9FB48BC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7">
                <a:extLst>
                  <a:ext uri="{FF2B5EF4-FFF2-40B4-BE49-F238E27FC236}">
                    <a16:creationId xmlns:a16="http://schemas.microsoft.com/office/drawing/2014/main" id="{5DD6CBA0-86DF-4843-94A9-5A6EBC61E705}"/>
                  </a:ext>
                </a:extLst>
              </p:cNvPr>
              <p:cNvSpPr txBox="1"/>
              <p:nvPr/>
            </p:nvSpPr>
            <p:spPr bwMode="auto">
              <a:xfrm>
                <a:off x="2124075" y="2708274"/>
                <a:ext cx="2492325" cy="1080765"/>
              </a:xfrm>
              <a:prstGeom prst="rect">
                <a:avLst/>
              </a:prstGeom>
              <a:noFill/>
            </p:spPr>
            <p:txBody>
              <a:bodyPr>
                <a:normAutofit fontScale="925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70" name="Object 7">
                <a:extLst>
                  <a:ext uri="{FF2B5EF4-FFF2-40B4-BE49-F238E27FC236}">
                    <a16:creationId xmlns:a16="http://schemas.microsoft.com/office/drawing/2014/main" id="{5DD6CBA0-86DF-4843-94A9-5A6EBC61E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2708274"/>
                <a:ext cx="2492325" cy="1080765"/>
              </a:xfrm>
              <a:prstGeom prst="rect">
                <a:avLst/>
              </a:prstGeom>
              <a:blipFill>
                <a:blip r:embed="rId2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Object 8">
                <a:extLst>
                  <a:ext uri="{FF2B5EF4-FFF2-40B4-BE49-F238E27FC236}">
                    <a16:creationId xmlns:a16="http://schemas.microsoft.com/office/drawing/2014/main" id="{0AB93E0F-74A5-4A67-9202-D3955BBD2CD4}"/>
                  </a:ext>
                </a:extLst>
              </p:cNvPr>
              <p:cNvSpPr txBox="1"/>
              <p:nvPr/>
            </p:nvSpPr>
            <p:spPr bwMode="auto">
              <a:xfrm>
                <a:off x="1808682" y="4422776"/>
                <a:ext cx="2807718" cy="1933574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71" name="Object 8">
                <a:extLst>
                  <a:ext uri="{FF2B5EF4-FFF2-40B4-BE49-F238E27FC236}">
                    <a16:creationId xmlns:a16="http://schemas.microsoft.com/office/drawing/2014/main" id="{0AB93E0F-74A5-4A67-9202-D3955BBD2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8682" y="4422776"/>
                <a:ext cx="2807718" cy="1933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F584C403-FB82-4C02-8D1E-7552F57CB1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2F61A3-EBD7-4AA1-9956-5F64670CADE4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8C9A8AFE-C5D7-41BD-A16E-C0A48E3C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C41F59B6-1535-4E8E-95F7-2B5E9104E242}" type="slidenum">
              <a:rPr lang="en-US" altLang="zh-CN">
                <a:solidFill>
                  <a:srgbClr val="898989"/>
                </a:solidFill>
              </a:rPr>
              <a:pPr algn="ctr"/>
              <a:t>16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201" name="Rectangle 2">
            <a:extLst>
              <a:ext uri="{FF2B5EF4-FFF2-40B4-BE49-F238E27FC236}">
                <a16:creationId xmlns:a16="http://schemas.microsoft.com/office/drawing/2014/main" id="{106842ED-AAF0-4FA4-8A57-275900EE9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华文楷体" panose="02010600040101010101" pitchFamily="2" charset="-122"/>
              </a:rPr>
              <a:t>3.2	</a:t>
            </a:r>
            <a:r>
              <a:rPr lang="zh-CN" altLang="en-US" dirty="0">
                <a:ea typeface="华文楷体" panose="02010600040101010101" pitchFamily="2" charset="-122"/>
              </a:rPr>
              <a:t>底</a:t>
            </a:r>
            <a:r>
              <a:rPr lang="en-US" altLang="zh-CN" dirty="0">
                <a:ea typeface="华文楷体" panose="02010600040101010101" pitchFamily="2" charset="-122"/>
              </a:rPr>
              <a:t>/</a:t>
            </a:r>
            <a:r>
              <a:rPr lang="zh-CN" altLang="en-US" dirty="0">
                <a:ea typeface="华文楷体" panose="02010600040101010101" pitchFamily="2" charset="-122"/>
              </a:rPr>
              <a:t>顶的应用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371" name="Rectangle 3">
                <a:extLst>
                  <a:ext uri="{FF2B5EF4-FFF2-40B4-BE49-F238E27FC236}">
                    <a16:creationId xmlns:a16="http://schemas.microsoft.com/office/drawing/2014/main" id="{A21A4D8F-C303-4860-92EC-0A0871500EB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8413"/>
                <a:ext cx="8229600" cy="5040312"/>
              </a:xfrm>
            </p:spPr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问题的一般形式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设</a:t>
                </a:r>
                <a:r>
                  <a:rPr lang="zh-CN" altLang="en-US" sz="2800" dirty="0">
                    <a:ea typeface="华文楷体" pitchFamily="2" charset="-122"/>
                  </a:rPr>
                  <a:t>函数</a:t>
                </a:r>
                <a:r>
                  <a:rPr lang="en-US" altLang="zh-CN" sz="2800" dirty="0">
                    <a:ea typeface="华文楷体" pitchFamily="2" charset="-122"/>
                  </a:rPr>
                  <a:t>f(x)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 满足：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(1)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连续且单调递增；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(2) 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若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f(x)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为整数则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x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必为整数。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则有结论：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sz="24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sz="24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以                                  为例证明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（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1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）当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x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为整数时，等式显然成立，因为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（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2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）当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x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为非整数时，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非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整数</a:t>
                </a:r>
                <a:endParaRPr lang="en-US" altLang="zh-CN" sz="2800" dirty="0">
                  <a:solidFill>
                    <a:srgbClr val="000000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6371" name="Rectangle 3">
                <a:extLst>
                  <a:ext uri="{FF2B5EF4-FFF2-40B4-BE49-F238E27FC236}">
                    <a16:creationId xmlns:a16="http://schemas.microsoft.com/office/drawing/2014/main" id="{A21A4D8F-C303-4860-92EC-0A0871500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8413"/>
                <a:ext cx="8229600" cy="5040312"/>
              </a:xfrm>
              <a:blipFill>
                <a:blip r:embed="rId2"/>
                <a:stretch>
                  <a:fillRect l="-1481" t="-1209" b="-2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3" name="Rectangle 5">
            <a:extLst>
              <a:ext uri="{FF2B5EF4-FFF2-40B4-BE49-F238E27FC236}">
                <a16:creationId xmlns:a16="http://schemas.microsoft.com/office/drawing/2014/main" id="{8F47628C-A36E-4B75-8DA1-23B4EA169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4" name="Rectangle 7">
            <a:extLst>
              <a:ext uri="{FF2B5EF4-FFF2-40B4-BE49-F238E27FC236}">
                <a16:creationId xmlns:a16="http://schemas.microsoft.com/office/drawing/2014/main" id="{B289FD3D-F306-44FF-B7E8-813B5D28F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5" name="Rectangle 9">
            <a:extLst>
              <a:ext uri="{FF2B5EF4-FFF2-40B4-BE49-F238E27FC236}">
                <a16:creationId xmlns:a16="http://schemas.microsoft.com/office/drawing/2014/main" id="{F349D1D8-54A4-4CFC-ADF7-383FB27A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6" name="Rectangle 11">
            <a:extLst>
              <a:ext uri="{FF2B5EF4-FFF2-40B4-BE49-F238E27FC236}">
                <a16:creationId xmlns:a16="http://schemas.microsoft.com/office/drawing/2014/main" id="{F9293A7C-7967-478F-B2EA-77F75E9A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7" name="Rectangle 13">
            <a:extLst>
              <a:ext uri="{FF2B5EF4-FFF2-40B4-BE49-F238E27FC236}">
                <a16:creationId xmlns:a16="http://schemas.microsoft.com/office/drawing/2014/main" id="{0417D149-E925-409C-AC70-02C78B53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Object 2">
                <a:extLst>
                  <a:ext uri="{FF2B5EF4-FFF2-40B4-BE49-F238E27FC236}">
                    <a16:creationId xmlns:a16="http://schemas.microsoft.com/office/drawing/2014/main" id="{5431EFAE-64CF-4622-BC34-B86D23E72141}"/>
                  </a:ext>
                </a:extLst>
              </p:cNvPr>
              <p:cNvSpPr txBox="1"/>
              <p:nvPr/>
            </p:nvSpPr>
            <p:spPr bwMode="auto">
              <a:xfrm>
                <a:off x="2195736" y="3429000"/>
                <a:ext cx="3040640" cy="105818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94" name="Object 2">
                <a:extLst>
                  <a:ext uri="{FF2B5EF4-FFF2-40B4-BE49-F238E27FC236}">
                    <a16:creationId xmlns:a16="http://schemas.microsoft.com/office/drawing/2014/main" id="{5431EFAE-64CF-4622-BC34-B86D23E72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3429000"/>
                <a:ext cx="3040640" cy="1058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Object 7">
                <a:extLst>
                  <a:ext uri="{FF2B5EF4-FFF2-40B4-BE49-F238E27FC236}">
                    <a16:creationId xmlns:a16="http://schemas.microsoft.com/office/drawing/2014/main" id="{1AD9A8D3-0277-4EA9-A2CB-EACCDD939209}"/>
                  </a:ext>
                </a:extLst>
              </p:cNvPr>
              <p:cNvSpPr txBox="1"/>
              <p:nvPr/>
            </p:nvSpPr>
            <p:spPr bwMode="auto">
              <a:xfrm>
                <a:off x="1251967" y="4653136"/>
                <a:ext cx="2815977" cy="6599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198" name="Object 7">
                <a:extLst>
                  <a:ext uri="{FF2B5EF4-FFF2-40B4-BE49-F238E27FC236}">
                    <a16:creationId xmlns:a16="http://schemas.microsoft.com/office/drawing/2014/main" id="{1AD9A8D3-0277-4EA9-A2CB-EACCDD93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967" y="4653136"/>
                <a:ext cx="2815977" cy="6599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3">
            <a:extLst>
              <a:ext uri="{FF2B5EF4-FFF2-40B4-BE49-F238E27FC236}">
                <a16:creationId xmlns:a16="http://schemas.microsoft.com/office/drawing/2014/main" id="{B7A50301-7B49-429E-8627-0E5F5EE76DDD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4" y="1251717"/>
            <a:ext cx="3407296" cy="2476499"/>
          </a:xfrm>
          <a:prstGeom prst="rect">
            <a:avLst/>
          </a:prstGeom>
          <a:solidFill>
            <a:schemeClr val="accent3">
              <a:lumMod val="40000"/>
              <a:lumOff val="60000"/>
              <a:alpha val="90000"/>
            </a:schemeClr>
          </a:solidFill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j-lt"/>
                <a:ea typeface="楷体" pitchFamily="49" charset="-122"/>
              </a:rPr>
              <a:t>如果条件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楷体" pitchFamily="49" charset="-122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latin typeface="+mj-lt"/>
                <a:ea typeface="楷体" pitchFamily="49" charset="-122"/>
              </a:rPr>
              <a:t>变成：若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楷体" pitchFamily="49" charset="-122"/>
              </a:rPr>
              <a:t>x</a:t>
            </a:r>
            <a:r>
              <a:rPr lang="zh-CN" altLang="en-US" sz="3600" dirty="0">
                <a:solidFill>
                  <a:srgbClr val="FF0000"/>
                </a:solidFill>
                <a:latin typeface="+mj-lt"/>
                <a:ea typeface="楷体" pitchFamily="49" charset="-122"/>
              </a:rPr>
              <a:t>为整数，则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楷体" pitchFamily="49" charset="-122"/>
              </a:rPr>
              <a:t>f(x)</a:t>
            </a:r>
            <a:r>
              <a:rPr lang="zh-CN" altLang="en-US" sz="3600" dirty="0">
                <a:solidFill>
                  <a:srgbClr val="FF0000"/>
                </a:solidFill>
                <a:latin typeface="+mj-lt"/>
                <a:ea typeface="楷体" pitchFamily="49" charset="-122"/>
              </a:rPr>
              <a:t>为整数。结论还成立吗？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B7A50301-7B49-429E-8627-0E5F5EE76DD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80112" y="4149080"/>
                <a:ext cx="2988336" cy="106958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90000"/>
                </a:schemeClr>
              </a:solidFill>
            </p:spPr>
            <p:txBody>
              <a:bodyPr/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  <a:defRPr/>
                </a:pPr>
                <a:r>
                  <a:rPr lang="zh-CN" altLang="en-US" sz="3200" dirty="0">
                    <a:solidFill>
                      <a:srgbClr val="FF0000"/>
                    </a:solidFill>
                    <a:latin typeface="+mj-lt"/>
                    <a:ea typeface="楷体" pitchFamily="49" charset="-122"/>
                  </a:rPr>
                  <a:t>能否仿造前面的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rad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  <a:latin typeface="+mj-lt"/>
                    <a:ea typeface="楷体" pitchFamily="49" charset="-122"/>
                  </a:rPr>
                  <a:t>证明？</a:t>
                </a: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B7A50301-7B49-429E-8627-0E5F5EE76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149080"/>
                <a:ext cx="2988336" cy="1069582"/>
              </a:xfrm>
              <a:prstGeom prst="rect">
                <a:avLst/>
              </a:prstGeom>
              <a:blipFill>
                <a:blip r:embed="rId5"/>
                <a:stretch>
                  <a:fillRect l="-5092" t="-7429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F584C403-FB82-4C02-8D1E-7552F57CB1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2F61A3-EBD7-4AA1-9956-5F64670CADE4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8C9A8AFE-C5D7-41BD-A16E-C0A48E3C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C41F59B6-1535-4E8E-95F7-2B5E9104E242}" type="slidenum">
              <a:rPr lang="en-US" altLang="zh-CN">
                <a:solidFill>
                  <a:srgbClr val="898989"/>
                </a:solidFill>
              </a:rPr>
              <a:pPr algn="ctr"/>
              <a:t>17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201" name="Rectangle 2">
            <a:extLst>
              <a:ext uri="{FF2B5EF4-FFF2-40B4-BE49-F238E27FC236}">
                <a16:creationId xmlns:a16="http://schemas.microsoft.com/office/drawing/2014/main" id="{106842ED-AAF0-4FA4-8A57-275900EE9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华文楷体" panose="02010600040101010101" pitchFamily="2" charset="-122"/>
              </a:rPr>
              <a:t>3.2	</a:t>
            </a:r>
            <a:r>
              <a:rPr lang="zh-CN" altLang="en-US" dirty="0">
                <a:ea typeface="华文楷体" panose="02010600040101010101" pitchFamily="2" charset="-122"/>
              </a:rPr>
              <a:t>底</a:t>
            </a:r>
            <a:r>
              <a:rPr lang="en-US" altLang="zh-CN" dirty="0">
                <a:ea typeface="华文楷体" panose="02010600040101010101" pitchFamily="2" charset="-122"/>
              </a:rPr>
              <a:t>/</a:t>
            </a:r>
            <a:r>
              <a:rPr lang="zh-CN" altLang="en-US" dirty="0">
                <a:ea typeface="华文楷体" panose="02010600040101010101" pitchFamily="2" charset="-122"/>
              </a:rPr>
              <a:t>顶的应用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371" name="Rectangle 3">
                <a:extLst>
                  <a:ext uri="{FF2B5EF4-FFF2-40B4-BE49-F238E27FC236}">
                    <a16:creationId xmlns:a16="http://schemas.microsoft.com/office/drawing/2014/main" id="{A21A4D8F-C303-4860-92EC-0A0871500EB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8413"/>
                <a:ext cx="8229600" cy="5040312"/>
              </a:xfrm>
            </p:spPr>
            <p:txBody>
              <a:bodyPr rtlCol="0">
                <a:normAutofit/>
              </a:bodyPr>
              <a:lstStyle/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:r>
                  <a:rPr lang="zh-CN" altLang="en-US" sz="2400" dirty="0">
                    <a:latin typeface="+mj-lt"/>
                    <a:ea typeface="华文楷体" pitchFamily="2" charset="-122"/>
                  </a:rPr>
                  <a:t>（</a:t>
                </a:r>
                <a:r>
                  <a:rPr lang="en-US" altLang="zh-CN" sz="2400" dirty="0">
                    <a:latin typeface="+mj-lt"/>
                    <a:ea typeface="华文楷体" pitchFamily="2" charset="-122"/>
                  </a:rPr>
                  <a:t>2</a:t>
                </a:r>
                <a:r>
                  <a:rPr lang="zh-CN" altLang="en-US" sz="2400" dirty="0">
                    <a:latin typeface="+mj-lt"/>
                    <a:ea typeface="华文楷体" pitchFamily="2" charset="-122"/>
                  </a:rPr>
                  <a:t>）当</a:t>
                </a:r>
                <a:r>
                  <a:rPr lang="en-US" altLang="zh-CN" sz="2400" dirty="0">
                    <a:latin typeface="+mj-lt"/>
                    <a:ea typeface="华文楷体" pitchFamily="2" charset="-122"/>
                  </a:rPr>
                  <a:t>x</a:t>
                </a:r>
                <a:r>
                  <a:rPr lang="zh-CN" altLang="en-US" sz="2400" dirty="0">
                    <a:latin typeface="+mj-lt"/>
                    <a:ea typeface="华文楷体" pitchFamily="2" charset="-122"/>
                  </a:rPr>
                  <a:t>为非整数时，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非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整数</a:t>
                </a:r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fontAlgn="auto">
                  <a:spcAft>
                    <a:spcPts val="0"/>
                  </a:spcAft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由于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f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单调增，“顶”不减</a:t>
                </a:r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fontAlgn="auto">
                  <a:spcAft>
                    <a:spcPts val="0"/>
                  </a:spcAft>
                  <a:buFont typeface="Wingdings" panose="05000000000000000000" pitchFamily="2" charset="2"/>
                  <a:buChar char="ü"/>
                  <a:defRPr/>
                </a:pPr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fontAlgn="auto">
                  <a:spcAft>
                    <a:spcPts val="0"/>
                  </a:spcAft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反证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假设），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fontAlgn="auto">
                  <a:spcAft>
                    <a:spcPts val="0"/>
                  </a:spcAft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于是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fontAlgn="auto">
                  <a:spcAft>
                    <a:spcPts val="0"/>
                  </a:spcAft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的连续性，存在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满足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的性质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(2)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，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y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是整数，这是不可能的</a:t>
                </a:r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fontAlgn="auto">
                  <a:spcAft>
                    <a:spcPts val="0"/>
                  </a:spcAft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6371" name="Rectangle 3">
                <a:extLst>
                  <a:ext uri="{FF2B5EF4-FFF2-40B4-BE49-F238E27FC236}">
                    <a16:creationId xmlns:a16="http://schemas.microsoft.com/office/drawing/2014/main" id="{A21A4D8F-C303-4860-92EC-0A0871500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8413"/>
                <a:ext cx="8229600" cy="5040312"/>
              </a:xfrm>
              <a:blipFill>
                <a:blip r:embed="rId2"/>
                <a:stretch>
                  <a:fillRect l="-1111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3" name="Rectangle 5">
            <a:extLst>
              <a:ext uri="{FF2B5EF4-FFF2-40B4-BE49-F238E27FC236}">
                <a16:creationId xmlns:a16="http://schemas.microsoft.com/office/drawing/2014/main" id="{8F47628C-A36E-4B75-8DA1-23B4EA169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4" name="Rectangle 7">
            <a:extLst>
              <a:ext uri="{FF2B5EF4-FFF2-40B4-BE49-F238E27FC236}">
                <a16:creationId xmlns:a16="http://schemas.microsoft.com/office/drawing/2014/main" id="{B289FD3D-F306-44FF-B7E8-813B5D28F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5" name="Rectangle 9">
            <a:extLst>
              <a:ext uri="{FF2B5EF4-FFF2-40B4-BE49-F238E27FC236}">
                <a16:creationId xmlns:a16="http://schemas.microsoft.com/office/drawing/2014/main" id="{F349D1D8-54A4-4CFC-ADF7-383FB27A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6" name="Rectangle 11">
            <a:extLst>
              <a:ext uri="{FF2B5EF4-FFF2-40B4-BE49-F238E27FC236}">
                <a16:creationId xmlns:a16="http://schemas.microsoft.com/office/drawing/2014/main" id="{F9293A7C-7967-478F-B2EA-77F75E9A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7" name="Rectangle 13">
            <a:extLst>
              <a:ext uri="{FF2B5EF4-FFF2-40B4-BE49-F238E27FC236}">
                <a16:creationId xmlns:a16="http://schemas.microsoft.com/office/drawing/2014/main" id="{0417D149-E925-409C-AC70-02C78B53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13246" y="2245965"/>
                <a:ext cx="54977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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46" y="2245965"/>
                <a:ext cx="5497760" cy="461665"/>
              </a:xfrm>
              <a:prstGeom prst="rect">
                <a:avLst/>
              </a:prstGeom>
              <a:blipFill>
                <a:blip r:embed="rId3"/>
                <a:stretch>
                  <a:fillRect l="-88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0">
                <a:extLst>
                  <a:ext uri="{FF2B5EF4-FFF2-40B4-BE49-F238E27FC236}">
                    <a16:creationId xmlns:a16="http://schemas.microsoft.com/office/drawing/2014/main" id="{270CB70C-F458-409D-B2B8-832B8BAA794E}"/>
                  </a:ext>
                </a:extLst>
              </p:cNvPr>
              <p:cNvSpPr txBox="1"/>
              <p:nvPr/>
            </p:nvSpPr>
            <p:spPr bwMode="auto">
              <a:xfrm>
                <a:off x="6490047" y="4832060"/>
                <a:ext cx="2412306" cy="16561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Object 10">
                <a:extLst>
                  <a:ext uri="{FF2B5EF4-FFF2-40B4-BE49-F238E27FC236}">
                    <a16:creationId xmlns:a16="http://schemas.microsoft.com/office/drawing/2014/main" id="{270CB70C-F458-409D-B2B8-832B8BAA7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0047" y="4832060"/>
                <a:ext cx="2412306" cy="16561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54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B140B4BE-745B-4F87-8979-F10B049DFE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98A100-B9EB-4D23-A237-131B47E1C1C7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BD0EC9BE-DDB0-4FC5-96F8-D514CD2B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EF25E8F3-BEF9-445A-94F0-E7FE158D21B7}" type="slidenum">
              <a:rPr lang="en-US" altLang="zh-CN">
                <a:solidFill>
                  <a:srgbClr val="898989"/>
                </a:solidFill>
              </a:rPr>
              <a:pPr algn="ctr"/>
              <a:t>18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374E96DF-015F-4418-A0E0-9FBB74289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一个赌场里面的应用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0122EE13-F5FD-4093-87CE-516125BF9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具体数学俱乐部的娱乐场有一个轮盘赌，共有编号从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到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1000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1000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个位置。如果某次旋转得到的数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可以被它的立方根的底整除，即           ，则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为赢点，庄家给付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5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元；否则为输点，我们要赔付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元。我们能够赢钱吗？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ea typeface="华文楷体" pitchFamily="2" charset="-122"/>
              </a:rPr>
              <a:t>计算一次游戏的期望收益。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假设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1000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次游戏，每个数都出现，赢点数量为</a:t>
            </a:r>
            <a:r>
              <a:rPr lang="en-US" altLang="zh-CN" sz="2800" i="1" dirty="0">
                <a:latin typeface="+mj-lt"/>
                <a:ea typeface="华文楷体" pitchFamily="2" charset="-122"/>
              </a:rPr>
              <a:t>W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，输点数量为</a:t>
            </a:r>
            <a:r>
              <a:rPr lang="en-US" altLang="zh-CN" sz="2800" i="1" dirty="0">
                <a:latin typeface="+mj-lt"/>
                <a:ea typeface="华文楷体" pitchFamily="2" charset="-122"/>
              </a:rPr>
              <a:t>L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</a:t>
            </a:r>
            <a:r>
              <a:rPr lang="zh-CN" altLang="en-US" sz="2800" dirty="0">
                <a:ea typeface="华文楷体" pitchFamily="2" charset="-122"/>
              </a:rPr>
              <a:t>期望收益为：</a:t>
            </a:r>
            <a:endParaRPr lang="zh-CN" altLang="en-US" sz="2800" dirty="0">
              <a:latin typeface="+mj-lt"/>
              <a:ea typeface="华文楷体" pitchFamily="2" charset="-122"/>
            </a:endParaRPr>
          </a:p>
        </p:txBody>
      </p:sp>
      <p:sp>
        <p:nvSpPr>
          <p:cNvPr id="9224" name="Rectangle 5">
            <a:extLst>
              <a:ext uri="{FF2B5EF4-FFF2-40B4-BE49-F238E27FC236}">
                <a16:creationId xmlns:a16="http://schemas.microsoft.com/office/drawing/2014/main" id="{689C4702-1464-4D69-9AEB-C2B94583E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25" name="Rectangle 7">
            <a:extLst>
              <a:ext uri="{FF2B5EF4-FFF2-40B4-BE49-F238E27FC236}">
                <a16:creationId xmlns:a16="http://schemas.microsoft.com/office/drawing/2014/main" id="{F11E6942-3849-48DE-9B5D-9E7D163A2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Object 4">
                <a:extLst>
                  <a:ext uri="{FF2B5EF4-FFF2-40B4-BE49-F238E27FC236}">
                    <a16:creationId xmlns:a16="http://schemas.microsoft.com/office/drawing/2014/main" id="{F0C42023-32E2-4FBE-AF01-E857322AE6D7}"/>
                  </a:ext>
                </a:extLst>
              </p:cNvPr>
              <p:cNvSpPr txBox="1"/>
              <p:nvPr/>
            </p:nvSpPr>
            <p:spPr bwMode="auto">
              <a:xfrm>
                <a:off x="6444208" y="2492896"/>
                <a:ext cx="1008063" cy="5048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18" name="Object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0C42023-32E2-4FBE-AF01-E857322AE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2492896"/>
                <a:ext cx="1008063" cy="5048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Object 5">
                <a:extLst>
                  <a:ext uri="{FF2B5EF4-FFF2-40B4-BE49-F238E27FC236}">
                    <a16:creationId xmlns:a16="http://schemas.microsoft.com/office/drawing/2014/main" id="{0F32D4F6-3FCE-41BE-ADB0-FD8D673D4F75}"/>
                  </a:ext>
                </a:extLst>
              </p:cNvPr>
              <p:cNvSpPr txBox="1"/>
              <p:nvPr/>
            </p:nvSpPr>
            <p:spPr bwMode="auto">
              <a:xfrm>
                <a:off x="1835150" y="5229225"/>
                <a:ext cx="5545138" cy="8731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−(1000−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−1000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219" name="Object 5">
                <a:extLst>
                  <a:ext uri="{FF2B5EF4-FFF2-40B4-BE49-F238E27FC236}">
                    <a16:creationId xmlns:a16="http://schemas.microsoft.com/office/drawing/2014/main" id="{0F32D4F6-3FCE-41BE-ADB0-FD8D673D4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150" y="5229225"/>
                <a:ext cx="5545138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5661B08A-FAC8-44E8-A39B-D3CCEB507B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138971-D21D-4611-9328-50D4F8D8D289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077555BE-4455-4683-B092-68E21B50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CEC8E726-E41D-4163-81C1-EE69EF078ECA}" type="slidenum">
              <a:rPr lang="en-US" altLang="zh-CN">
                <a:solidFill>
                  <a:srgbClr val="898989"/>
                </a:solidFill>
              </a:rPr>
              <a:pPr algn="ctr"/>
              <a:t>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A992BC21-4E94-4809-9272-CFA26C652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赢点的计算过程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67840BB5-B03B-433C-B180-555C53F5E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结合</a:t>
            </a:r>
            <a:r>
              <a:rPr lang="en-US" altLang="zh-CN" dirty="0">
                <a:latin typeface="+mj-lt"/>
                <a:ea typeface="华文楷体" pitchFamily="2" charset="-122"/>
              </a:rPr>
              <a:t>Iverson</a:t>
            </a:r>
            <a:r>
              <a:rPr lang="zh-CN" altLang="en-US" dirty="0">
                <a:latin typeface="+mj-lt"/>
                <a:ea typeface="华文楷体" pitchFamily="2" charset="-122"/>
              </a:rPr>
              <a:t>约定，可以按部就班地分析此问题：</a:t>
            </a:r>
          </a:p>
        </p:txBody>
      </p:sp>
      <p:sp>
        <p:nvSpPr>
          <p:cNvPr id="10247" name="Rectangle 5">
            <a:extLst>
              <a:ext uri="{FF2B5EF4-FFF2-40B4-BE49-F238E27FC236}">
                <a16:creationId xmlns:a16="http://schemas.microsoft.com/office/drawing/2014/main" id="{0FB06FEC-8D12-49F8-9E9B-799EC12B1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4901AED5-9273-4E9E-A308-8027BEAB600F}"/>
                  </a:ext>
                </a:extLst>
              </p:cNvPr>
              <p:cNvSpPr txBox="1"/>
              <p:nvPr/>
            </p:nvSpPr>
            <p:spPr bwMode="auto">
              <a:xfrm>
                <a:off x="1835696" y="1678547"/>
                <a:ext cx="7128792" cy="50212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为赢者数</m:t>
                              </m:r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≤1000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e>
                              </m:d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≤1000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≤1000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&lt;10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dirty="0">
                    <a:solidFill>
                      <a:srgbClr val="0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𝑘𝑚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&lt;10</m:t>
                            </m:r>
                          </m:e>
                        </m:d>
                      </m:e>
                    </m:nary>
                  </m:oMath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&lt;10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zh-CN" alt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+3+</m:t>
                                  </m:r>
                                  <m:f>
                                    <m:fPr>
                                      <m:ctrlPr>
                                        <a:rPr lang="zh-CN" alt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&lt;10</m:t>
                        </m:r>
                      </m:sub>
                      <m:sup/>
                      <m:e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</m:e>
                    </m:nary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=172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4901AED5-9273-4E9E-A308-8027BEAB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1678547"/>
                <a:ext cx="7128792" cy="5021262"/>
              </a:xfrm>
              <a:prstGeom prst="rect">
                <a:avLst/>
              </a:prstGeom>
              <a:blipFill>
                <a:blip r:embed="rId2"/>
                <a:stretch>
                  <a:fillRect b="-9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4901AED5-9273-4E9E-A308-8027BEAB600F}"/>
                  </a:ext>
                </a:extLst>
              </p:cNvPr>
              <p:cNvSpPr txBox="1"/>
              <p:nvPr/>
            </p:nvSpPr>
            <p:spPr bwMode="auto">
              <a:xfrm>
                <a:off x="5759822" y="2229503"/>
                <a:ext cx="3348682" cy="4074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e>
                            </m:d>
                          </m:e>
                        </m:d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4901AED5-9273-4E9E-A308-8027BEAB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9822" y="2229503"/>
                <a:ext cx="3348682" cy="407409"/>
              </a:xfrm>
              <a:prstGeom prst="rect">
                <a:avLst/>
              </a:prstGeom>
              <a:blipFill>
                <a:blip r:embed="rId3"/>
                <a:stretch>
                  <a:fillRect l="-9982" t="-98551" b="-1579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4901AED5-9273-4E9E-A308-8027BEAB600F}"/>
                  </a:ext>
                </a:extLst>
              </p:cNvPr>
              <p:cNvSpPr txBox="1"/>
              <p:nvPr/>
            </p:nvSpPr>
            <p:spPr bwMode="auto">
              <a:xfrm>
                <a:off x="4443010" y="2991280"/>
                <a:ext cx="2390508" cy="2937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&lt;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k+1</a:t>
                </a: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4901AED5-9273-4E9E-A308-8027BEAB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3010" y="2991280"/>
                <a:ext cx="2390508" cy="293704"/>
              </a:xfrm>
              <a:prstGeom prst="rect">
                <a:avLst/>
              </a:prstGeom>
              <a:blipFill>
                <a:blip r:embed="rId4"/>
                <a:stretch>
                  <a:fillRect t="-12000" b="-12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4901AED5-9273-4E9E-A308-8027BEAB600F}"/>
                  </a:ext>
                </a:extLst>
              </p:cNvPr>
              <p:cNvSpPr txBox="1"/>
              <p:nvPr/>
            </p:nvSpPr>
            <p:spPr bwMode="auto">
              <a:xfrm>
                <a:off x="7020272" y="2877575"/>
                <a:ext cx="2088232" cy="4074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4901AED5-9273-4E9E-A308-8027BEAB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2877575"/>
                <a:ext cx="2088232" cy="407409"/>
              </a:xfrm>
              <a:prstGeom prst="rect">
                <a:avLst/>
              </a:prstGeom>
              <a:blipFill>
                <a:blip r:embed="rId5"/>
                <a:stretch>
                  <a:fillRect l="-15988" t="-102899" b="-1536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4901AED5-9273-4E9E-A308-8027BEAB600F}"/>
                  </a:ext>
                </a:extLst>
              </p:cNvPr>
              <p:cNvSpPr txBox="1"/>
              <p:nvPr/>
            </p:nvSpPr>
            <p:spPr bwMode="auto">
              <a:xfrm>
                <a:off x="5759822" y="3734519"/>
                <a:ext cx="2549550" cy="34255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=1000</m:t>
                    </m:r>
                    <m: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作为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特例从和式分离</a:t>
                </a:r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4901AED5-9273-4E9E-A308-8027BEAB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9822" y="3734519"/>
                <a:ext cx="2549550" cy="342553"/>
              </a:xfrm>
              <a:prstGeom prst="rect">
                <a:avLst/>
              </a:prstGeom>
              <a:blipFill>
                <a:blip r:embed="rId6"/>
                <a:stretch>
                  <a:fillRect t="-155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61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D1903-D500-4BFF-A6FC-454B4D37C8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74DB79-3160-4D9C-98CF-36AAA84F5844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4208DE-D360-43AB-BE10-65D21A81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E72799F-1527-43BB-8E4E-C8E5EF735194}" type="slidenum">
              <a:rPr lang="en-US" altLang="zh-CN">
                <a:solidFill>
                  <a:srgbClr val="898989"/>
                </a:solidFill>
              </a:rPr>
              <a:pPr algn="ctr"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1811D0F-931F-4B8D-B600-2BBBFFF32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708275"/>
            <a:ext cx="6515100" cy="1350963"/>
          </a:xfrm>
        </p:spPr>
        <p:txBody>
          <a:bodyPr/>
          <a:lstStyle/>
          <a:p>
            <a:r>
              <a:rPr lang="en-US" altLang="zh-CN" sz="4800">
                <a:ea typeface="华文楷体" panose="02010600040101010101" pitchFamily="2" charset="-122"/>
              </a:rPr>
              <a:t>3 Integer Functions</a:t>
            </a:r>
            <a:br>
              <a:rPr lang="en-US" altLang="zh-CN" sz="4800">
                <a:ea typeface="华文楷体" panose="02010600040101010101" pitchFamily="2" charset="-122"/>
              </a:rPr>
            </a:br>
            <a:r>
              <a:rPr lang="zh-CN" altLang="en-US" sz="4800">
                <a:ea typeface="华文楷体" panose="02010600040101010101" pitchFamily="2" charset="-122"/>
              </a:rPr>
              <a:t>整数函数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C450ACB8-1B62-4339-8D83-C2001C4337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C403FF-A9A5-4351-8200-B34130CF3CFC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E6745071-C9FF-4C3F-BF16-2890C089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FFD684ED-9027-4E4C-8ECF-9E08BC6FFD86}" type="slidenum">
              <a:rPr lang="en-US" altLang="zh-CN">
                <a:solidFill>
                  <a:srgbClr val="898989"/>
                </a:solidFill>
              </a:rPr>
              <a:pPr algn="ctr"/>
              <a:t>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1271" name="Rectangle 2">
            <a:extLst>
              <a:ext uri="{FF2B5EF4-FFF2-40B4-BE49-F238E27FC236}">
                <a16:creationId xmlns:a16="http://schemas.microsoft.com/office/drawing/2014/main" id="{7BEE1527-D5A5-4ECE-9EE1-ACB1E06C6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轮盘赌问题的推广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32A267EE-BEC8-4A08-9BB4-C831BAAC4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推广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1000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成任意的数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容易知道，在一般的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上赢点数量为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因此，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W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在一般的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上为：</a:t>
            </a:r>
          </a:p>
        </p:txBody>
      </p:sp>
      <p:sp>
        <p:nvSpPr>
          <p:cNvPr id="11273" name="Rectangle 5">
            <a:extLst>
              <a:ext uri="{FF2B5EF4-FFF2-40B4-BE49-F238E27FC236}">
                <a16:creationId xmlns:a16="http://schemas.microsoft.com/office/drawing/2014/main" id="{9DEB8308-2210-4D89-A062-5F92482B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4" name="Rectangle 7">
            <a:extLst>
              <a:ext uri="{FF2B5EF4-FFF2-40B4-BE49-F238E27FC236}">
                <a16:creationId xmlns:a16="http://schemas.microsoft.com/office/drawing/2014/main" id="{9DF3792A-055C-4D72-B3F1-EB51A490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5" name="Rectangle 9">
            <a:extLst>
              <a:ext uri="{FF2B5EF4-FFF2-40B4-BE49-F238E27FC236}">
                <a16:creationId xmlns:a16="http://schemas.microsoft.com/office/drawing/2014/main" id="{D2A4C5E8-23A4-448A-B349-C1B1465F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5">
                <a:extLst>
                  <a:ext uri="{FF2B5EF4-FFF2-40B4-BE49-F238E27FC236}">
                    <a16:creationId xmlns:a16="http://schemas.microsoft.com/office/drawing/2014/main" id="{80E4344E-9E78-4154-AC8C-84B61152AD99}"/>
                  </a:ext>
                </a:extLst>
              </p:cNvPr>
              <p:cNvSpPr txBox="1"/>
              <p:nvPr/>
            </p:nvSpPr>
            <p:spPr bwMode="auto">
              <a:xfrm>
                <a:off x="7758112" y="1893888"/>
                <a:ext cx="1157288" cy="4492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</a:rPr>
                  <a:t>K=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66" name="Object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0E4344E-9E78-4154-AC8C-84B61152A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8112" y="1893888"/>
                <a:ext cx="1157288" cy="449263"/>
              </a:xfrm>
              <a:prstGeom prst="rect">
                <a:avLst/>
              </a:prstGeom>
              <a:blipFill rotWithShape="0">
                <a:blip r:embed="rId2"/>
                <a:stretch>
                  <a:fillRect l="-4167" b="-9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Object 6">
                <a:extLst>
                  <a:ext uri="{FF2B5EF4-FFF2-40B4-BE49-F238E27FC236}">
                    <a16:creationId xmlns:a16="http://schemas.microsoft.com/office/drawing/2014/main" id="{911D8424-D8B0-40CC-A56A-C25AD652ACFF}"/>
                  </a:ext>
                </a:extLst>
              </p:cNvPr>
              <p:cNvSpPr txBox="1"/>
              <p:nvPr/>
            </p:nvSpPr>
            <p:spPr bwMode="auto">
              <a:xfrm>
                <a:off x="2555874" y="2636838"/>
                <a:ext cx="6130925" cy="22891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𝐾𝑚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7+3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f>
                                    <m:f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b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−4+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zh-CN" sz="2000" dirty="0"/>
                  <a:t>1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1267" name="Object 6">
                <a:extLst>
                  <a:ext uri="{FF2B5EF4-FFF2-40B4-BE49-F238E27FC236}">
                    <a16:creationId xmlns:a16="http://schemas.microsoft.com/office/drawing/2014/main" id="{911D8424-D8B0-40CC-A56A-C25AD652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874" y="2636838"/>
                <a:ext cx="6130925" cy="2289173"/>
              </a:xfrm>
              <a:prstGeom prst="rect">
                <a:avLst/>
              </a:prstGeom>
              <a:blipFill>
                <a:blip r:embed="rId3"/>
                <a:stretch>
                  <a:fillRect b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Object 7">
                <a:extLst>
                  <a:ext uri="{FF2B5EF4-FFF2-40B4-BE49-F238E27FC236}">
                    <a16:creationId xmlns:a16="http://schemas.microsoft.com/office/drawing/2014/main" id="{6D9F5ABC-7D2A-4D50-B93E-1BEEACC54A3E}"/>
                  </a:ext>
                </a:extLst>
              </p:cNvPr>
              <p:cNvSpPr txBox="1"/>
              <p:nvPr/>
            </p:nvSpPr>
            <p:spPr bwMode="auto">
              <a:xfrm>
                <a:off x="3059113" y="5661025"/>
                <a:ext cx="3187700" cy="8318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268" name="Object 7">
                <a:extLst>
                  <a:ext uri="{FF2B5EF4-FFF2-40B4-BE49-F238E27FC236}">
                    <a16:creationId xmlns:a16="http://schemas.microsoft.com/office/drawing/2014/main" id="{6D9F5ABC-7D2A-4D50-B93E-1BEEACC54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113" y="5661025"/>
                <a:ext cx="3187700" cy="831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16AE169A-D2D8-4EF3-BDD3-D12A8DC0E0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96EEDE-96E5-430B-8703-5C711D511672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EE9C9961-0983-4B06-8228-8035CAEC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0D6AB69-AEEE-47A4-8CBE-97FA0743BD48}" type="slidenum">
              <a:rPr lang="en-US" altLang="zh-CN">
                <a:solidFill>
                  <a:srgbClr val="898989"/>
                </a:solidFill>
              </a:rPr>
              <a:pPr algn="ctr"/>
              <a:t>21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2D394E39-BFA5-49E5-89EF-0419806DF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实数的谱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491" name="Rectangle 3">
                <a:extLst>
                  <a:ext uri="{FF2B5EF4-FFF2-40B4-BE49-F238E27FC236}">
                    <a16:creationId xmlns:a16="http://schemas.microsoft.com/office/drawing/2014/main" id="{EAF85711-F8BE-4A77-B9FC-A5D5BE16582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定义实数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α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的谱为一个无限的整数多重集：</a:t>
                </a: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易证任意两个谱都不是相等的：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α ≠ β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意味着</a:t>
                </a:r>
                <a:r>
                  <a:rPr lang="en-US" altLang="zh-CN" sz="2800" i="1" dirty="0">
                    <a:latin typeface="+mj-lt"/>
                    <a:ea typeface="华文楷体" pitchFamily="2" charset="-122"/>
                  </a:rPr>
                  <a:t>Spec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(α) ≠ </a:t>
                </a:r>
                <a:r>
                  <a:rPr lang="en-US" altLang="zh-CN" sz="2800" i="1" dirty="0">
                    <a:latin typeface="+mj-lt"/>
                    <a:ea typeface="华文楷体" pitchFamily="2" charset="-122"/>
                  </a:rPr>
                  <a:t>Spec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(β)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。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CN" sz="2800" dirty="0" smtClean="0">
                        <a:ea typeface="华文楷体" pitchFamily="2" charset="-122"/>
                      </a:rPr>
                      <m:t>β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itchFamily="2" charset="-122"/>
                      </a:rPr>
                      <m:t>。存在正整数</m:t>
                    </m:r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  <a:ea typeface="华文楷体" pitchFamily="2" charset="-122"/>
                      </a:rPr>
                      <m:t>m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itchFamily="2" charset="-122"/>
                      </a:rPr>
                      <m:t>，使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itchFamily="2" charset="-122"/>
                      </a:rPr>
                      <m:t>𝑚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ea typeface="华文楷体" pitchFamily="2" charset="-122"/>
                          </a:rPr>
                          <m:t>β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−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itchFamily="2" charset="-122"/>
                      </a:rPr>
                      <m:t>&gt;1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itchFamily="2" charset="-122"/>
                      </a:rPr>
                      <m:t>。</m:t>
                    </m:r>
                  </m:oMath>
                </a14:m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于是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itchFamily="2" charset="-122"/>
                      </a:rPr>
                      <m:t>𝑚</m:t>
                    </m:r>
                    <m:r>
                      <m:rPr>
                        <m:nor/>
                      </m:rPr>
                      <a:rPr lang="en-US" altLang="zh-CN" sz="2800" dirty="0">
                        <a:ea typeface="华文楷体" pitchFamily="2" charset="-122"/>
                      </a:rPr>
                      <m:t>β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itchFamily="2" charset="-122"/>
                      </a:rPr>
                      <m:t>&gt;1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itchFamily="2" charset="-122"/>
                      </a:rPr>
                      <m:t>𝑚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ea typeface="华文楷体" pitchFamily="2" charset="-122"/>
                          </a:rPr>
                          <m:t>β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</a:t>
                </a:r>
                <a:r>
                  <a:rPr lang="en-US" altLang="zh-CN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1+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800" dirty="0"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itchFamily="2" charset="-122"/>
                      </a:rPr>
                      <m:t>&gt;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。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所以，</a:t>
                </a:r>
                <a:r>
                  <a:rPr lang="en-US" altLang="zh-CN" sz="2800" i="1" dirty="0">
                    <a:ea typeface="华文楷体" pitchFamily="2" charset="-122"/>
                  </a:rPr>
                  <a:t> Spec</a:t>
                </a:r>
                <a:r>
                  <a:rPr lang="en-US" altLang="zh-CN" sz="2800" dirty="0">
                    <a:ea typeface="华文楷体" pitchFamily="2" charset="-122"/>
                  </a:rPr>
                  <a:t>(β)</a:t>
                </a:r>
                <a:r>
                  <a:rPr lang="zh-CN" altLang="en-US" sz="2800" dirty="0">
                    <a:ea typeface="华文楷体" pitchFamily="2" charset="-122"/>
                  </a:rPr>
                  <a:t>中小于等于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zh-CN" altLang="en-US" sz="2800" dirty="0"/>
                  <a:t>的元素不足</a:t>
                </a:r>
                <a:r>
                  <a:rPr lang="en-US" altLang="zh-CN" sz="2800" dirty="0"/>
                  <a:t>m</a:t>
                </a:r>
                <a:r>
                  <a:rPr lang="zh-CN" altLang="en-US" sz="2800" dirty="0"/>
                  <a:t>个，而</a:t>
                </a:r>
                <a:r>
                  <a:rPr lang="en-US" altLang="zh-CN" sz="2800" dirty="0"/>
                  <a:t> Spec(α)</a:t>
                </a:r>
                <a:r>
                  <a:rPr lang="zh-CN" altLang="en-US" sz="2800" dirty="0"/>
                  <a:t>中至少有</a:t>
                </a:r>
                <a:r>
                  <a:rPr lang="en-US" altLang="zh-CN" sz="2800" dirty="0"/>
                  <a:t>m </a:t>
                </a:r>
                <a:r>
                  <a:rPr lang="zh-CN" altLang="en-US" sz="2800" dirty="0"/>
                  <a:t>个</a:t>
                </a:r>
                <a:endParaRPr lang="zh-CN" altLang="en-US" sz="2800" dirty="0"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91491" name="Rectangle 3">
                <a:extLst>
                  <a:ext uri="{FF2B5EF4-FFF2-40B4-BE49-F238E27FC236}">
                    <a16:creationId xmlns:a16="http://schemas.microsoft.com/office/drawing/2014/main" id="{EAF85711-F8BE-4A77-B9FC-A5D5BE165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481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6" name="Rectangle 5">
            <a:extLst>
              <a:ext uri="{FF2B5EF4-FFF2-40B4-BE49-F238E27FC236}">
                <a16:creationId xmlns:a16="http://schemas.microsoft.com/office/drawing/2014/main" id="{193B5D3D-26DD-43C5-9537-DF725C23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297" name="Rectangle 8">
            <a:extLst>
              <a:ext uri="{FF2B5EF4-FFF2-40B4-BE49-F238E27FC236}">
                <a16:creationId xmlns:a16="http://schemas.microsoft.com/office/drawing/2014/main" id="{B09FB9FB-60A0-4227-9636-1D00C0C37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Object 4">
                <a:extLst>
                  <a:ext uri="{FF2B5EF4-FFF2-40B4-BE49-F238E27FC236}">
                    <a16:creationId xmlns:a16="http://schemas.microsoft.com/office/drawing/2014/main" id="{0317A17C-E2DD-4477-96D0-5FAFF088B631}"/>
                  </a:ext>
                </a:extLst>
              </p:cNvPr>
              <p:cNvSpPr txBox="1"/>
              <p:nvPr/>
            </p:nvSpPr>
            <p:spPr bwMode="auto">
              <a:xfrm>
                <a:off x="2843212" y="2060847"/>
                <a:ext cx="4609108" cy="576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𝑆𝑝𝑒𝑐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90" name="Object 4">
                <a:extLst>
                  <a:ext uri="{FF2B5EF4-FFF2-40B4-BE49-F238E27FC236}">
                    <a16:creationId xmlns:a16="http://schemas.microsoft.com/office/drawing/2014/main" id="{0317A17C-E2DD-4477-96D0-5FAFF088B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212" y="2060847"/>
                <a:ext cx="4609108" cy="576065"/>
              </a:xfrm>
              <a:prstGeom prst="rect">
                <a:avLst/>
              </a:prstGeom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16AE169A-D2D8-4EF3-BDD3-D12A8DC0E0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96EEDE-96E5-430B-8703-5C711D511672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EE9C9961-0983-4B06-8228-8035CAEC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0D6AB69-AEEE-47A4-8CBE-97FA0743BD48}" type="slidenum">
              <a:rPr lang="en-US" altLang="zh-CN">
                <a:solidFill>
                  <a:srgbClr val="898989"/>
                </a:solidFill>
              </a:rPr>
              <a:pPr algn="ctr"/>
              <a:t>22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2D394E39-BFA5-49E5-89EF-0419806DF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实数的谱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EAF85711-F8BE-4A77-B9FC-A5D5BE165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谱具有许多优美性质。在以下两个谱中，一个谱中没有的数字会在另一个中出现，但是没有在两个谱中同时出现的</a:t>
            </a:r>
            <a:r>
              <a:rPr lang="zh-CN" altLang="en-US" sz="2800" dirty="0">
                <a:ea typeface="华文楷体" pitchFamily="2" charset="-122"/>
              </a:rPr>
              <a:t>数字。</a:t>
            </a:r>
            <a:endParaRPr lang="zh-CN" altLang="en-US" sz="2800" dirty="0">
              <a:latin typeface="+mj-lt"/>
              <a:ea typeface="华文楷体" pitchFamily="2" charset="-122"/>
            </a:endParaRPr>
          </a:p>
        </p:txBody>
      </p:sp>
      <p:sp>
        <p:nvSpPr>
          <p:cNvPr id="12296" name="Rectangle 5">
            <a:extLst>
              <a:ext uri="{FF2B5EF4-FFF2-40B4-BE49-F238E27FC236}">
                <a16:creationId xmlns:a16="http://schemas.microsoft.com/office/drawing/2014/main" id="{193B5D3D-26DD-43C5-9537-DF725C23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297" name="Rectangle 8">
            <a:extLst>
              <a:ext uri="{FF2B5EF4-FFF2-40B4-BE49-F238E27FC236}">
                <a16:creationId xmlns:a16="http://schemas.microsoft.com/office/drawing/2014/main" id="{B09FB9FB-60A0-4227-9636-1D00C0C37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5">
                <a:extLst>
                  <a:ext uri="{FF2B5EF4-FFF2-40B4-BE49-F238E27FC236}">
                    <a16:creationId xmlns:a16="http://schemas.microsoft.com/office/drawing/2014/main" id="{585B0B2E-40AB-4977-9B07-3284C103F4A0}"/>
                  </a:ext>
                </a:extLst>
              </p:cNvPr>
              <p:cNvSpPr txBox="1"/>
              <p:nvPr/>
            </p:nvSpPr>
            <p:spPr bwMode="auto">
              <a:xfrm>
                <a:off x="179512" y="2996953"/>
                <a:ext cx="8784976" cy="115212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𝑆𝑝𝑒𝑐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1,2,4,5,7,8,9,11,12,14,15,16,18,19,21,22,24,⋯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𝑆𝑝𝑒𝑐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3,6,10,13,17,20,23,27,30,34,37,40,44,47,51,⋯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291" name="Object 5">
                <a:extLst>
                  <a:ext uri="{FF2B5EF4-FFF2-40B4-BE49-F238E27FC236}">
                    <a16:creationId xmlns:a16="http://schemas.microsoft.com/office/drawing/2014/main" id="{585B0B2E-40AB-4977-9B07-3284C103F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996953"/>
                <a:ext cx="8784976" cy="1152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051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1B6F4A0E-D381-4C03-BFF4-58BC852516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2F61A3-EBD7-4AA1-9956-5F64670CADE4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D88C4B45-0211-4326-AC28-B83EB445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CBFE41E-8713-42EE-BCA5-D185A10FE88D}" type="slidenum">
              <a:rPr lang="en-US" altLang="zh-CN">
                <a:solidFill>
                  <a:srgbClr val="898989"/>
                </a:solidFill>
              </a:rPr>
              <a:pPr algn="ctr"/>
              <a:t>23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1F12D825-EFC2-4945-B80E-6AE1A9B41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924175"/>
            <a:ext cx="8229600" cy="1287463"/>
          </a:xfrm>
        </p:spPr>
        <p:txBody>
          <a:bodyPr/>
          <a:lstStyle/>
          <a:p>
            <a:r>
              <a:rPr lang="en-US" altLang="zh-CN">
                <a:ea typeface="华文楷体" panose="02010600040101010101" pitchFamily="2" charset="-122"/>
              </a:rPr>
              <a:t>3.3 Floor/Ceiling Recurrences	</a:t>
            </a:r>
            <a:br>
              <a:rPr lang="en-US" altLang="zh-CN">
                <a:ea typeface="华文楷体" panose="02010600040101010101" pitchFamily="2" charset="-122"/>
              </a:rPr>
            </a:br>
            <a:r>
              <a:rPr lang="zh-CN" altLang="en-US">
                <a:ea typeface="华文楷体" panose="02010600040101010101" pitchFamily="2" charset="-122"/>
              </a:rPr>
              <a:t>下取整</a:t>
            </a:r>
            <a:r>
              <a:rPr lang="en-US" altLang="zh-CN">
                <a:ea typeface="华文楷体" panose="02010600040101010101" pitchFamily="2" charset="-122"/>
              </a:rPr>
              <a:t>/</a:t>
            </a:r>
            <a:r>
              <a:rPr lang="zh-CN" altLang="en-US">
                <a:ea typeface="华文楷体" panose="02010600040101010101" pitchFamily="2" charset="-122"/>
              </a:rPr>
              <a:t>上取整的递归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51182FC1-006F-43A8-BC9F-4981AC36D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08AC3A5D-2148-432D-833F-F95086165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27" name="Rectangle 9">
            <a:extLst>
              <a:ext uri="{FF2B5EF4-FFF2-40B4-BE49-F238E27FC236}">
                <a16:creationId xmlns:a16="http://schemas.microsoft.com/office/drawing/2014/main" id="{46BD0B54-D652-47E5-99EA-7F3C966A5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28" name="Rectangle 11">
            <a:extLst>
              <a:ext uri="{FF2B5EF4-FFF2-40B4-BE49-F238E27FC236}">
                <a16:creationId xmlns:a16="http://schemas.microsoft.com/office/drawing/2014/main" id="{6B03008B-5443-40B5-8B7F-8651F58A9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29" name="Rectangle 13">
            <a:extLst>
              <a:ext uri="{FF2B5EF4-FFF2-40B4-BE49-F238E27FC236}">
                <a16:creationId xmlns:a16="http://schemas.microsoft.com/office/drawing/2014/main" id="{802DFB77-8B53-409A-83AB-72B1C7433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E14E9476-74FA-4D58-B440-D6DA691265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D3C0F7-EDC0-46A8-94AD-F10E4712EB28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71860802-888C-4FDE-984B-0B6BB5AA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65F52ECD-CF84-45F7-A650-62434F2F60A5}" type="slidenum">
              <a:rPr lang="en-US" altLang="zh-CN">
                <a:solidFill>
                  <a:srgbClr val="898989"/>
                </a:solidFill>
              </a:rPr>
              <a:pPr algn="ctr"/>
              <a:t>24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5015584F-0941-49E1-B43D-C2BC1C737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ea typeface="华文楷体" panose="02010600040101010101" pitchFamily="2" charset="-122"/>
              </a:rPr>
              <a:t>3.3  </a:t>
            </a:r>
            <a:r>
              <a:rPr lang="zh-CN" altLang="en-US" sz="4800" dirty="0">
                <a:ea typeface="华文楷体" panose="02010600040101010101" pitchFamily="2" charset="-122"/>
              </a:rPr>
              <a:t>底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顶的递归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1CF03019-E2C2-4842-B325-D95807592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底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/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顶为递归关系的研究加入了很多有趣的问题。首先观察下面的递归方程：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例如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K</a:t>
            </a:r>
            <a:r>
              <a:rPr lang="en-US" altLang="zh-CN" sz="2800" baseline="-25000" dirty="0">
                <a:latin typeface="+mj-lt"/>
                <a:ea typeface="华文楷体" pitchFamily="2" charset="-122"/>
              </a:rPr>
              <a:t>1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 = 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+ min(2K</a:t>
            </a:r>
            <a:r>
              <a:rPr lang="en-US" altLang="zh-CN" sz="2800" baseline="-25000" dirty="0">
                <a:latin typeface="+mj-lt"/>
                <a:ea typeface="华文楷体" pitchFamily="2" charset="-122"/>
              </a:rPr>
              <a:t>0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, 3K</a:t>
            </a:r>
            <a:r>
              <a:rPr lang="en-US" altLang="zh-CN" sz="2800" baseline="-25000" dirty="0">
                <a:latin typeface="+mj-lt"/>
                <a:ea typeface="华文楷体" pitchFamily="2" charset="-122"/>
              </a:rPr>
              <a:t>0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) = 3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序列的开始片断为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1, 3, 3</a:t>
            </a:r>
            <a:r>
              <a:rPr lang="en-US" altLang="zh-CN" sz="2800" dirty="0">
                <a:ea typeface="华文楷体" pitchFamily="2" charset="-122"/>
              </a:rPr>
              <a:t>,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4</a:t>
            </a:r>
            <a:r>
              <a:rPr lang="en-US" altLang="zh-CN" sz="2800" dirty="0">
                <a:ea typeface="华文楷体" pitchFamily="2" charset="-122"/>
              </a:rPr>
              <a:t>,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7</a:t>
            </a:r>
            <a:r>
              <a:rPr lang="en-US" altLang="zh-CN" sz="2800" dirty="0">
                <a:ea typeface="华文楷体" pitchFamily="2" charset="-122"/>
              </a:rPr>
              <a:t>,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7</a:t>
            </a:r>
            <a:r>
              <a:rPr lang="en-US" altLang="zh-CN" sz="2800" dirty="0">
                <a:ea typeface="华文楷体" pitchFamily="2" charset="-122"/>
              </a:rPr>
              <a:t>,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7</a:t>
            </a:r>
            <a:r>
              <a:rPr lang="en-US" altLang="zh-CN" sz="2800" dirty="0">
                <a:ea typeface="华文楷体" pitchFamily="2" charset="-122"/>
              </a:rPr>
              <a:t>,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9</a:t>
            </a:r>
            <a:r>
              <a:rPr lang="en-US" altLang="zh-CN" sz="2800" dirty="0">
                <a:ea typeface="华文楷体" pitchFamily="2" charset="-122"/>
              </a:rPr>
              <a:t>,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9</a:t>
            </a:r>
            <a:r>
              <a:rPr lang="en-US" altLang="zh-CN" sz="2800" dirty="0">
                <a:ea typeface="华文楷体" pitchFamily="2" charset="-122"/>
              </a:rPr>
              <a:t>,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10</a:t>
            </a:r>
            <a:r>
              <a:rPr lang="en-US" altLang="zh-CN" sz="2800" dirty="0">
                <a:ea typeface="华文楷体" pitchFamily="2" charset="-122"/>
              </a:rPr>
              <a:t>,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13</a:t>
            </a:r>
            <a:r>
              <a:rPr lang="en-US" altLang="zh-CN" sz="2800" dirty="0">
                <a:ea typeface="华文楷体" pitchFamily="2" charset="-122"/>
              </a:rPr>
              <a:t>,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……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本书称这些数为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Knuth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数</a:t>
            </a:r>
          </a:p>
        </p:txBody>
      </p:sp>
      <p:sp>
        <p:nvSpPr>
          <p:cNvPr id="13319" name="Rectangle 4">
            <a:extLst>
              <a:ext uri="{FF2B5EF4-FFF2-40B4-BE49-F238E27FC236}">
                <a16:creationId xmlns:a16="http://schemas.microsoft.com/office/drawing/2014/main" id="{559F099E-619F-4FAD-BD64-0783976F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0" name="Rectangle 6">
            <a:extLst>
              <a:ext uri="{FF2B5EF4-FFF2-40B4-BE49-F238E27FC236}">
                <a16:creationId xmlns:a16="http://schemas.microsoft.com/office/drawing/2014/main" id="{3350FA77-5440-419E-B497-1AEFB0DF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1" name="Rectangle 8">
            <a:extLst>
              <a:ext uri="{FF2B5EF4-FFF2-40B4-BE49-F238E27FC236}">
                <a16:creationId xmlns:a16="http://schemas.microsoft.com/office/drawing/2014/main" id="{A64B7728-4D5E-4A8C-A546-9F54AB8E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B7019ACC-F350-4233-B487-2D01D87B5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Object 6">
                <a:extLst>
                  <a:ext uri="{FF2B5EF4-FFF2-40B4-BE49-F238E27FC236}">
                    <a16:creationId xmlns:a16="http://schemas.microsoft.com/office/drawing/2014/main" id="{CCCFFA89-BC46-4B7D-8C25-8C9A7AF89331}"/>
                  </a:ext>
                </a:extLst>
              </p:cNvPr>
              <p:cNvSpPr txBox="1"/>
              <p:nvPr/>
            </p:nvSpPr>
            <p:spPr bwMode="auto">
              <a:xfrm>
                <a:off x="2578262" y="2484438"/>
                <a:ext cx="5112593" cy="1408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14" name="Object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CCFFA89-BC46-4B7D-8C25-8C9A7AF89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8262" y="2484438"/>
                <a:ext cx="5112593" cy="14081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980D71B-C6EE-4689-BD0F-B74A7670F7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E7715D-8656-41C9-80CC-8DB7EB116681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643139EC-704F-4B17-8169-E6E786CD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D83B431-F30D-4648-A35E-4D2C9DCD0BA8}" type="slidenum">
              <a:rPr lang="en-US" altLang="zh-CN">
                <a:solidFill>
                  <a:srgbClr val="898989"/>
                </a:solidFill>
              </a:rPr>
              <a:pPr algn="ctr"/>
              <a:t>25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4343" name="Rectangle 2">
            <a:extLst>
              <a:ext uri="{FF2B5EF4-FFF2-40B4-BE49-F238E27FC236}">
                <a16:creationId xmlns:a16="http://schemas.microsoft.com/office/drawing/2014/main" id="{C6D52D43-DA36-4EDB-B5D6-0AF7BBE80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ea typeface="华文楷体" panose="02010600040101010101" pitchFamily="2" charset="-122"/>
              </a:rPr>
              <a:t>底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顶的递归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058CE405-9442-429C-B8A6-798CF0EBD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848600" cy="4895850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  <a:ea typeface="华文楷体" pitchFamily="2" charset="-122"/>
              </a:rPr>
              <a:t>“分而治之”算法常出现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取整有关的递归关系。</a:t>
            </a:r>
            <a:endParaRPr lang="en-US" altLang="zh-CN" sz="28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例如，对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条记录进行排序，</a:t>
            </a:r>
            <a:r>
              <a:rPr lang="zh-CN" altLang="en-US" sz="2800" dirty="0">
                <a:ea typeface="华文楷体" pitchFamily="2" charset="-122"/>
              </a:rPr>
              <a:t>一种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方法就是将其分为两个几乎等规模的部分，大小分别为                  ，也就是说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                                     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zh-CN" sz="12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在对每部分独立完成排序之后，最多再进行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n–1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次比较，就可以把两部分记录合并为完整的次序。因此，总计最多需要进行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f (n)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次比较：</a:t>
            </a:r>
          </a:p>
        </p:txBody>
      </p:sp>
      <p:sp>
        <p:nvSpPr>
          <p:cNvPr id="14345" name="Rectangle 4">
            <a:extLst>
              <a:ext uri="{FF2B5EF4-FFF2-40B4-BE49-F238E27FC236}">
                <a16:creationId xmlns:a16="http://schemas.microsoft.com/office/drawing/2014/main" id="{40175054-89D9-471D-B6DC-EE346F06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6" name="Rectangle 6">
            <a:extLst>
              <a:ext uri="{FF2B5EF4-FFF2-40B4-BE49-F238E27FC236}">
                <a16:creationId xmlns:a16="http://schemas.microsoft.com/office/drawing/2014/main" id="{1EBBFD9E-40F9-4368-990A-5DB112967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Object 4">
                <a:extLst>
                  <a:ext uri="{FF2B5EF4-FFF2-40B4-BE49-F238E27FC236}">
                    <a16:creationId xmlns:a16="http://schemas.microsoft.com/office/drawing/2014/main" id="{B22D7394-D674-477A-A07D-5944511994AD}"/>
                  </a:ext>
                </a:extLst>
              </p:cNvPr>
              <p:cNvSpPr txBox="1"/>
              <p:nvPr/>
            </p:nvSpPr>
            <p:spPr bwMode="auto">
              <a:xfrm>
                <a:off x="1547813" y="2565400"/>
                <a:ext cx="1511300" cy="42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338" name="Object 4">
                <a:extLst>
                  <a:ext uri="{FF2B5EF4-FFF2-40B4-BE49-F238E27FC236}">
                    <a16:creationId xmlns:a16="http://schemas.microsoft.com/office/drawing/2014/main" id="{B22D7394-D674-477A-A07D-594451199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13" y="2565400"/>
                <a:ext cx="1511300" cy="425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Object 5">
                <a:extLst>
                  <a:ext uri="{FF2B5EF4-FFF2-40B4-BE49-F238E27FC236}">
                    <a16:creationId xmlns:a16="http://schemas.microsoft.com/office/drawing/2014/main" id="{B65B3B2F-ADAF-453F-AA44-85DAD921B0E6}"/>
                  </a:ext>
                </a:extLst>
              </p:cNvPr>
              <p:cNvSpPr txBox="1"/>
              <p:nvPr/>
            </p:nvSpPr>
            <p:spPr bwMode="auto">
              <a:xfrm>
                <a:off x="3492500" y="2924944"/>
                <a:ext cx="2663676" cy="575816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39" name="Object 5">
                <a:extLst>
                  <a:ext uri="{FF2B5EF4-FFF2-40B4-BE49-F238E27FC236}">
                    <a16:creationId xmlns:a16="http://schemas.microsoft.com/office/drawing/2014/main" id="{B65B3B2F-ADAF-453F-AA44-85DAD921B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2500" y="2924944"/>
                <a:ext cx="2663676" cy="575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Object 6">
                <a:extLst>
                  <a:ext uri="{FF2B5EF4-FFF2-40B4-BE49-F238E27FC236}">
                    <a16:creationId xmlns:a16="http://schemas.microsoft.com/office/drawing/2014/main" id="{751D3D50-9055-42CD-9213-D46535392F9E}"/>
                  </a:ext>
                </a:extLst>
              </p:cNvPr>
              <p:cNvSpPr txBox="1"/>
              <p:nvPr/>
            </p:nvSpPr>
            <p:spPr bwMode="auto">
              <a:xfrm>
                <a:off x="2627312" y="4797424"/>
                <a:ext cx="5833120" cy="129587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(1)=0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340" name="Object 6">
                <a:extLst>
                  <a:ext uri="{FF2B5EF4-FFF2-40B4-BE49-F238E27FC236}">
                    <a16:creationId xmlns:a16="http://schemas.microsoft.com/office/drawing/2014/main" id="{751D3D50-9055-42CD-9213-D46535392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312" y="4797424"/>
                <a:ext cx="5833120" cy="1295871"/>
              </a:xfrm>
              <a:prstGeom prst="rect">
                <a:avLst/>
              </a:prstGeom>
              <a:blipFill>
                <a:blip r:embed="rId4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C4D7CD30-4AB6-445C-89F6-43A479A838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C5EEF5-5927-49A2-A0E2-796E0EC1160E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0FC4F323-C3F4-44B3-B128-B21E7D30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F74B2CA6-7EB0-4783-9673-82400163A283}" type="slidenum">
              <a:rPr lang="en-US" altLang="zh-CN">
                <a:solidFill>
                  <a:srgbClr val="898989"/>
                </a:solidFill>
              </a:rPr>
              <a:pPr algn="ctr"/>
              <a:t>26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334A58DC-FEF2-4AE1-926D-A9AE58D2E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ea typeface="华文楷体" panose="02010600040101010101" pitchFamily="2" charset="-122"/>
              </a:rPr>
              <a:t>底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顶的递归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134CF8B7-CBE8-4B4F-871F-37425B98A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回顾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Josephus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问题的递归方程：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下面考虑更接近原始版本的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Josephus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问题：每次排除剩下的第三个人，而不是第二个。如果按照第一章的方法来求解，最终得到：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其中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mod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函数将在后面碰到。根据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 mod 3 = 0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或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，将得到</a:t>
            </a:r>
            <a:r>
              <a:rPr lang="el-GR" altLang="zh-CN" sz="2800" i="1" dirty="0">
                <a:latin typeface="+mj-lt"/>
                <a:ea typeface="华文楷体" pitchFamily="2" charset="-122"/>
              </a:rPr>
              <a:t>α</a:t>
            </a:r>
            <a:r>
              <a:rPr lang="en-US" altLang="zh-CN" sz="2800" i="1" baseline="-250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= – 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+1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或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-1/2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。但是，从形式上来讲，这个方程太过复杂，很难做出进一步分析。</a:t>
            </a:r>
          </a:p>
        </p:txBody>
      </p:sp>
      <p:sp>
        <p:nvSpPr>
          <p:cNvPr id="15368" name="Rectangle 4">
            <a:extLst>
              <a:ext uri="{FF2B5EF4-FFF2-40B4-BE49-F238E27FC236}">
                <a16:creationId xmlns:a16="http://schemas.microsoft.com/office/drawing/2014/main" id="{7F6CC30B-B3D2-4B4A-B544-F96819CA0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369" name="Rectangle 6">
            <a:extLst>
              <a:ext uri="{FF2B5EF4-FFF2-40B4-BE49-F238E27FC236}">
                <a16:creationId xmlns:a16="http://schemas.microsoft.com/office/drawing/2014/main" id="{29677344-311B-43CB-B1DE-FAF1F8636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370" name="Rectangle 8">
            <a:extLst>
              <a:ext uri="{FF2B5EF4-FFF2-40B4-BE49-F238E27FC236}">
                <a16:creationId xmlns:a16="http://schemas.microsoft.com/office/drawing/2014/main" id="{A9BD0D4A-C951-4765-942B-CFB3401C3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Object 5">
                <a:extLst>
                  <a:ext uri="{FF2B5EF4-FFF2-40B4-BE49-F238E27FC236}">
                    <a16:creationId xmlns:a16="http://schemas.microsoft.com/office/drawing/2014/main" id="{8F53C4C6-1D0C-49B7-AA9F-787EEB832047}"/>
                  </a:ext>
                </a:extLst>
              </p:cNvPr>
              <p:cNvSpPr txBox="1"/>
              <p:nvPr/>
            </p:nvSpPr>
            <p:spPr bwMode="auto">
              <a:xfrm>
                <a:off x="2700338" y="2060575"/>
                <a:ext cx="3290887" cy="542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362" name="Object 5">
                <a:extLst>
                  <a:ext uri="{FF2B5EF4-FFF2-40B4-BE49-F238E27FC236}">
                    <a16:creationId xmlns:a16="http://schemas.microsoft.com/office/drawing/2014/main" id="{8F53C4C6-1D0C-49B7-AA9F-787EEB832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0338" y="2060575"/>
                <a:ext cx="3290887" cy="542925"/>
              </a:xfrm>
              <a:prstGeom prst="rect">
                <a:avLst/>
              </a:prstGeo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Object 6">
                <a:extLst>
                  <a:ext uri="{FF2B5EF4-FFF2-40B4-BE49-F238E27FC236}">
                    <a16:creationId xmlns:a16="http://schemas.microsoft.com/office/drawing/2014/main" id="{99BA91C5-6BC6-43EA-B16B-A1000C320D36}"/>
                  </a:ext>
                </a:extLst>
              </p:cNvPr>
              <p:cNvSpPr txBox="1"/>
              <p:nvPr/>
            </p:nvSpPr>
            <p:spPr bwMode="auto">
              <a:xfrm>
                <a:off x="2916238" y="3789363"/>
                <a:ext cx="4176712" cy="884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363" name="Object 6">
                <a:extLst>
                  <a:ext uri="{FF2B5EF4-FFF2-40B4-BE49-F238E27FC236}">
                    <a16:creationId xmlns:a16="http://schemas.microsoft.com/office/drawing/2014/main" id="{99BA91C5-6BC6-43EA-B16B-A1000C320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238" y="3789363"/>
                <a:ext cx="4176712" cy="884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80E4344E-9E78-4154-AC8C-84B61152AD99}"/>
              </a:ext>
            </a:extLst>
          </p:cNvPr>
          <p:cNvSpPr txBox="1"/>
          <p:nvPr/>
        </p:nvSpPr>
        <p:spPr bwMode="auto">
          <a:xfrm>
            <a:off x="6419056" y="1370013"/>
            <a:ext cx="2267744" cy="907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i="1" dirty="0">
                <a:ea typeface="华文楷体" pitchFamily="2" charset="-122"/>
              </a:rPr>
              <a:t>J</a:t>
            </a:r>
            <a:r>
              <a:rPr lang="en-US" altLang="zh-CN" dirty="0">
                <a:ea typeface="华文楷体" pitchFamily="2" charset="-122"/>
              </a:rPr>
              <a:t>(1) = 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i="1" dirty="0">
                <a:ea typeface="华文楷体" pitchFamily="2" charset="-122"/>
              </a:rPr>
              <a:t>J</a:t>
            </a:r>
            <a:r>
              <a:rPr lang="en-US" altLang="zh-CN" dirty="0">
                <a:ea typeface="华文楷体" pitchFamily="2" charset="-122"/>
              </a:rPr>
              <a:t>(2</a:t>
            </a:r>
            <a:r>
              <a:rPr lang="en-US" altLang="zh-CN" i="1" dirty="0">
                <a:ea typeface="华文楷体" pitchFamily="2" charset="-122"/>
              </a:rPr>
              <a:t>n</a:t>
            </a:r>
            <a:r>
              <a:rPr lang="en-US" altLang="zh-CN" dirty="0">
                <a:ea typeface="华文楷体" pitchFamily="2" charset="-122"/>
              </a:rPr>
              <a:t>) = 2</a:t>
            </a:r>
            <a:r>
              <a:rPr lang="en-US" altLang="zh-CN" i="1" dirty="0">
                <a:ea typeface="华文楷体" pitchFamily="2" charset="-122"/>
              </a:rPr>
              <a:t>J</a:t>
            </a:r>
            <a:r>
              <a:rPr lang="en-US" altLang="zh-CN" dirty="0">
                <a:ea typeface="华文楷体" pitchFamily="2" charset="-122"/>
              </a:rPr>
              <a:t>(</a:t>
            </a:r>
            <a:r>
              <a:rPr lang="en-US" altLang="zh-CN" i="1" dirty="0">
                <a:ea typeface="华文楷体" pitchFamily="2" charset="-122"/>
              </a:rPr>
              <a:t>n</a:t>
            </a:r>
            <a:r>
              <a:rPr lang="en-US" altLang="zh-CN" dirty="0">
                <a:ea typeface="华文楷体" pitchFamily="2" charset="-122"/>
              </a:rPr>
              <a:t>) - 1</a:t>
            </a:r>
            <a:endParaRPr lang="zh-CN" altLang="en-US" dirty="0"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i="1" dirty="0">
                <a:ea typeface="华文楷体" pitchFamily="2" charset="-122"/>
              </a:rPr>
              <a:t>J</a:t>
            </a:r>
            <a:r>
              <a:rPr lang="en-US" altLang="zh-CN" dirty="0">
                <a:ea typeface="华文楷体" pitchFamily="2" charset="-122"/>
              </a:rPr>
              <a:t>(2</a:t>
            </a:r>
            <a:r>
              <a:rPr lang="en-US" altLang="zh-CN" i="1" dirty="0">
                <a:ea typeface="华文楷体" pitchFamily="2" charset="-122"/>
              </a:rPr>
              <a:t>n</a:t>
            </a:r>
            <a:r>
              <a:rPr lang="en-US" altLang="zh-CN" dirty="0">
                <a:ea typeface="华文楷体" pitchFamily="2" charset="-122"/>
              </a:rPr>
              <a:t> + 1) = 2</a:t>
            </a:r>
            <a:r>
              <a:rPr lang="en-US" altLang="zh-CN" i="1" dirty="0">
                <a:ea typeface="华文楷体" pitchFamily="2" charset="-122"/>
              </a:rPr>
              <a:t>J</a:t>
            </a:r>
            <a:r>
              <a:rPr lang="en-US" altLang="zh-CN" dirty="0">
                <a:ea typeface="华文楷体" pitchFamily="2" charset="-122"/>
              </a:rPr>
              <a:t>(</a:t>
            </a:r>
            <a:r>
              <a:rPr lang="en-US" altLang="zh-CN" i="1" dirty="0">
                <a:ea typeface="华文楷体" pitchFamily="2" charset="-122"/>
              </a:rPr>
              <a:t>n</a:t>
            </a:r>
            <a:r>
              <a:rPr lang="en-US" altLang="zh-CN" dirty="0">
                <a:ea typeface="华文楷体" pitchFamily="2" charset="-122"/>
              </a:rPr>
              <a:t>) + 1</a:t>
            </a:r>
            <a:endParaRPr lang="zh-CN" altLang="en-US" dirty="0">
              <a:ea typeface="华文楷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B5FF0CBF-C1C6-4CB7-A187-183601F3D0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CCBF29-EBA5-4369-B7AE-010CA2818930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EEAADB38-C481-49AC-90C7-629E75BB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45EFB4C-2B02-4940-BBD1-03B8C77FA14A}" type="slidenum">
              <a:rPr lang="en-US" altLang="zh-CN">
                <a:solidFill>
                  <a:srgbClr val="898989"/>
                </a:solidFill>
              </a:rPr>
              <a:pPr algn="ctr"/>
              <a:t>27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9173DC8F-F95B-4915-A9FB-F01508E01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15900"/>
            <a:ext cx="8229600" cy="909638"/>
          </a:xfrm>
        </p:spPr>
        <p:txBody>
          <a:bodyPr/>
          <a:lstStyle/>
          <a:p>
            <a:r>
              <a:rPr lang="zh-CN" altLang="en-US" sz="4800" dirty="0">
                <a:ea typeface="华文楷体" panose="02010600040101010101" pitchFamily="2" charset="-122"/>
              </a:rPr>
              <a:t>底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顶的递归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5200DCAC-6849-4381-985C-5EC5EA9BE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换一种视角更便于分析。每次轮转时都对幸存者重新编号。例如，</a:t>
            </a:r>
            <a:r>
              <a:rPr lang="en-US" altLang="zh-CN" sz="2400"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latin typeface="+mj-lt"/>
                <a:ea typeface="华文楷体" pitchFamily="2" charset="-122"/>
              </a:rPr>
              <a:t>和</a:t>
            </a:r>
            <a:r>
              <a:rPr lang="en-US" altLang="zh-CN" sz="2400">
                <a:latin typeface="+mj-lt"/>
                <a:ea typeface="华文楷体" pitchFamily="2" charset="-122"/>
              </a:rPr>
              <a:t>2</a:t>
            </a:r>
            <a:r>
              <a:rPr lang="zh-CN" altLang="en-US" sz="2400">
                <a:latin typeface="+mj-lt"/>
                <a:ea typeface="华文楷体" pitchFamily="2" charset="-122"/>
              </a:rPr>
              <a:t>变成</a:t>
            </a:r>
            <a:r>
              <a:rPr lang="en-US" altLang="zh-CN" sz="2400">
                <a:latin typeface="+mj-lt"/>
                <a:ea typeface="华文楷体" pitchFamily="2" charset="-122"/>
              </a:rPr>
              <a:t>n+1</a:t>
            </a:r>
            <a:r>
              <a:rPr lang="zh-CN" altLang="en-US" sz="2400">
                <a:latin typeface="+mj-lt"/>
                <a:ea typeface="华文楷体" pitchFamily="2" charset="-122"/>
              </a:rPr>
              <a:t>和</a:t>
            </a:r>
            <a:r>
              <a:rPr lang="en-US" altLang="zh-CN" sz="2400">
                <a:latin typeface="+mj-lt"/>
                <a:ea typeface="华文楷体" pitchFamily="2" charset="-122"/>
              </a:rPr>
              <a:t>n+2</a:t>
            </a:r>
            <a:r>
              <a:rPr lang="zh-CN" altLang="en-US" sz="2400">
                <a:latin typeface="+mj-lt"/>
                <a:ea typeface="华文楷体" pitchFamily="2" charset="-122"/>
              </a:rPr>
              <a:t>，然后跳过已选的</a:t>
            </a:r>
            <a:r>
              <a:rPr lang="en-US" altLang="zh-CN" sz="2400">
                <a:latin typeface="+mj-lt"/>
                <a:ea typeface="华文楷体" pitchFamily="2" charset="-122"/>
              </a:rPr>
              <a:t>3</a:t>
            </a:r>
            <a:r>
              <a:rPr lang="zh-CN" altLang="en-US" sz="2400">
                <a:latin typeface="+mj-lt"/>
                <a:ea typeface="华文楷体" pitchFamily="2" charset="-122"/>
              </a:rPr>
              <a:t>；</a:t>
            </a:r>
            <a:r>
              <a:rPr lang="en-US" altLang="zh-CN" sz="2400">
                <a:latin typeface="+mj-lt"/>
                <a:ea typeface="华文楷体" pitchFamily="2" charset="-122"/>
              </a:rPr>
              <a:t>4</a:t>
            </a:r>
            <a:r>
              <a:rPr lang="zh-CN" altLang="en-US" sz="2400">
                <a:latin typeface="+mj-lt"/>
                <a:ea typeface="华文楷体" pitchFamily="2" charset="-122"/>
              </a:rPr>
              <a:t>和</a:t>
            </a:r>
            <a:r>
              <a:rPr lang="en-US" altLang="zh-CN" sz="2400">
                <a:latin typeface="+mj-lt"/>
                <a:ea typeface="华文楷体" pitchFamily="2" charset="-122"/>
              </a:rPr>
              <a:t>5</a:t>
            </a:r>
            <a:r>
              <a:rPr lang="zh-CN" altLang="en-US" sz="2400">
                <a:latin typeface="+mj-lt"/>
                <a:ea typeface="华文楷体" pitchFamily="2" charset="-122"/>
              </a:rPr>
              <a:t>变成</a:t>
            </a:r>
            <a:r>
              <a:rPr lang="en-US" altLang="zh-CN" sz="2400">
                <a:latin typeface="+mj-lt"/>
                <a:ea typeface="华文楷体" pitchFamily="2" charset="-122"/>
              </a:rPr>
              <a:t>n+3</a:t>
            </a:r>
            <a:r>
              <a:rPr lang="zh-CN" altLang="en-US" sz="2400">
                <a:latin typeface="+mj-lt"/>
                <a:ea typeface="华文楷体" pitchFamily="2" charset="-122"/>
              </a:rPr>
              <a:t>和</a:t>
            </a:r>
            <a:r>
              <a:rPr lang="en-US" altLang="zh-CN" sz="2400">
                <a:latin typeface="+mj-lt"/>
                <a:ea typeface="华文楷体" pitchFamily="2" charset="-122"/>
              </a:rPr>
              <a:t>n+4</a:t>
            </a:r>
            <a:r>
              <a:rPr lang="zh-CN" altLang="en-US" sz="2400">
                <a:latin typeface="+mj-lt"/>
                <a:ea typeface="华文楷体" pitchFamily="2" charset="-122"/>
              </a:rPr>
              <a:t>，</a:t>
            </a:r>
            <a:r>
              <a:rPr lang="zh-CN" altLang="en-US" sz="2400">
                <a:ea typeface="华文楷体" pitchFamily="2" charset="-122"/>
              </a:rPr>
              <a:t>然后跳过</a:t>
            </a:r>
            <a:r>
              <a:rPr lang="en-US" altLang="zh-CN" sz="2400">
                <a:latin typeface="+mj-lt"/>
                <a:ea typeface="华文楷体" pitchFamily="2" charset="-122"/>
              </a:rPr>
              <a:t>6</a:t>
            </a:r>
            <a:r>
              <a:rPr lang="zh-CN" altLang="en-US" sz="2400">
                <a:latin typeface="+mj-lt"/>
                <a:ea typeface="华文楷体" pitchFamily="2" charset="-122"/>
              </a:rPr>
              <a:t>；</a:t>
            </a:r>
            <a:r>
              <a:rPr lang="en-US" altLang="zh-CN" sz="2400">
                <a:latin typeface="+mj-lt"/>
                <a:ea typeface="华文楷体" pitchFamily="2" charset="-122"/>
              </a:rPr>
              <a:t>3k+1</a:t>
            </a:r>
            <a:r>
              <a:rPr lang="zh-CN" altLang="en-US" sz="2400">
                <a:latin typeface="+mj-lt"/>
                <a:ea typeface="华文楷体" pitchFamily="2" charset="-122"/>
              </a:rPr>
              <a:t>和</a:t>
            </a:r>
            <a:r>
              <a:rPr lang="en-US" altLang="zh-CN" sz="2400">
                <a:latin typeface="+mj-lt"/>
                <a:ea typeface="华文楷体" pitchFamily="2" charset="-122"/>
              </a:rPr>
              <a:t>3k+2</a:t>
            </a:r>
            <a:r>
              <a:rPr lang="zh-CN" altLang="en-US" sz="2400">
                <a:latin typeface="+mj-lt"/>
                <a:ea typeface="华文楷体" pitchFamily="2" charset="-122"/>
              </a:rPr>
              <a:t>变成</a:t>
            </a:r>
            <a:r>
              <a:rPr lang="en-US" altLang="zh-CN" sz="2400">
                <a:latin typeface="+mj-lt"/>
                <a:ea typeface="华文楷体" pitchFamily="2" charset="-122"/>
              </a:rPr>
              <a:t>n+2k+1</a:t>
            </a:r>
            <a:r>
              <a:rPr lang="zh-CN" altLang="en-US" sz="2400">
                <a:latin typeface="+mj-lt"/>
                <a:ea typeface="华文楷体" pitchFamily="2" charset="-122"/>
              </a:rPr>
              <a:t>和</a:t>
            </a:r>
            <a:r>
              <a:rPr lang="en-US" altLang="zh-CN" sz="2400">
                <a:latin typeface="+mj-lt"/>
                <a:ea typeface="华文楷体" pitchFamily="2" charset="-122"/>
              </a:rPr>
              <a:t>n+2k+2</a:t>
            </a:r>
            <a:r>
              <a:rPr lang="zh-CN" altLang="en-US" sz="2400">
                <a:latin typeface="+mj-lt"/>
                <a:ea typeface="华文楷体" pitchFamily="2" charset="-122"/>
              </a:rPr>
              <a:t>，</a:t>
            </a:r>
            <a:r>
              <a:rPr lang="zh-CN" altLang="en-US" sz="2400">
                <a:ea typeface="华文楷体" pitchFamily="2" charset="-122"/>
              </a:rPr>
              <a:t>然后跳过</a:t>
            </a:r>
            <a:r>
              <a:rPr lang="en-US" altLang="zh-CN" sz="2400">
                <a:latin typeface="+mj-lt"/>
                <a:ea typeface="华文楷体" pitchFamily="2" charset="-122"/>
              </a:rPr>
              <a:t>3k+3</a:t>
            </a:r>
            <a:r>
              <a:rPr lang="zh-CN" altLang="en-US" sz="2400">
                <a:latin typeface="+mj-lt"/>
                <a:ea typeface="华文楷体" pitchFamily="2" charset="-122"/>
              </a:rPr>
              <a:t>。</a:t>
            </a:r>
            <a:r>
              <a:rPr lang="zh-CN" altLang="en-US" sz="2400">
                <a:solidFill>
                  <a:srgbClr val="FF0000"/>
                </a:solidFill>
                <a:latin typeface="+mj-lt"/>
                <a:ea typeface="华文楷体" pitchFamily="2" charset="-122"/>
              </a:rPr>
              <a:t>最后</a:t>
            </a:r>
            <a:r>
              <a:rPr lang="en-US" altLang="zh-CN" sz="2400">
                <a:solidFill>
                  <a:srgbClr val="FF0000"/>
                </a:solidFill>
                <a:latin typeface="+mj-lt"/>
                <a:ea typeface="华文楷体" pitchFamily="2" charset="-122"/>
              </a:rPr>
              <a:t>3n</a:t>
            </a:r>
            <a:r>
              <a:rPr lang="zh-CN" altLang="en-US" sz="2400">
                <a:solidFill>
                  <a:srgbClr val="FF0000"/>
                </a:solidFill>
                <a:latin typeface="+mj-lt"/>
                <a:ea typeface="华文楷体" pitchFamily="2" charset="-122"/>
              </a:rPr>
              <a:t>幸存。</a:t>
            </a:r>
            <a:r>
              <a:rPr lang="zh-CN" altLang="en-US" sz="2400">
                <a:latin typeface="+mj-lt"/>
                <a:ea typeface="华文楷体" pitchFamily="2" charset="-122"/>
              </a:rPr>
              <a:t>下面为</a:t>
            </a:r>
            <a:r>
              <a:rPr lang="en-US" altLang="zh-CN" sz="2400">
                <a:latin typeface="+mj-lt"/>
                <a:ea typeface="华文楷体" pitchFamily="2" charset="-122"/>
              </a:rPr>
              <a:t>n = 10</a:t>
            </a:r>
            <a:r>
              <a:rPr lang="zh-CN" altLang="en-US" sz="2400">
                <a:latin typeface="+mj-lt"/>
                <a:ea typeface="华文楷体" pitchFamily="2" charset="-122"/>
              </a:rPr>
              <a:t>的例子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sz="24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4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4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4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	</a:t>
            </a:r>
            <a:endParaRPr lang="en-US" altLang="zh-CN" sz="24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4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第</a:t>
            </a:r>
            <a:r>
              <a:rPr lang="en-US" altLang="zh-CN" sz="2400">
                <a:latin typeface="+mj-lt"/>
                <a:ea typeface="华文楷体" pitchFamily="2" charset="-122"/>
              </a:rPr>
              <a:t>k</a:t>
            </a:r>
            <a:r>
              <a:rPr lang="zh-CN" altLang="en-US" sz="2400">
                <a:latin typeface="+mj-lt"/>
                <a:ea typeface="华文楷体" pitchFamily="2" charset="-122"/>
              </a:rPr>
              <a:t>个被排除的人的编号为</a:t>
            </a:r>
            <a:r>
              <a:rPr lang="en-US" altLang="zh-CN" sz="2400">
                <a:latin typeface="+mj-lt"/>
                <a:ea typeface="华文楷体" pitchFamily="2" charset="-122"/>
              </a:rPr>
              <a:t>3k</a:t>
            </a:r>
            <a:r>
              <a:rPr lang="zh-CN" altLang="en-US" sz="2400">
                <a:latin typeface="+mj-lt"/>
                <a:ea typeface="华文楷体" pitchFamily="2" charset="-122"/>
              </a:rPr>
              <a:t>。所以如果能算出编号</a:t>
            </a:r>
            <a:r>
              <a:rPr lang="en-US" altLang="zh-CN" sz="2400">
                <a:latin typeface="+mj-lt"/>
                <a:ea typeface="华文楷体" pitchFamily="2" charset="-122"/>
              </a:rPr>
              <a:t>3n</a:t>
            </a:r>
            <a:r>
              <a:rPr lang="zh-CN" altLang="en-US" sz="2400">
                <a:latin typeface="+mj-lt"/>
                <a:ea typeface="华文楷体" pitchFamily="2" charset="-122"/>
              </a:rPr>
              <a:t>的最初编号，就可以找出幸存者。</a:t>
            </a:r>
          </a:p>
        </p:txBody>
      </p:sp>
      <p:sp>
        <p:nvSpPr>
          <p:cNvPr id="16391" name="Rectangle 4">
            <a:extLst>
              <a:ext uri="{FF2B5EF4-FFF2-40B4-BE49-F238E27FC236}">
                <a16:creationId xmlns:a16="http://schemas.microsoft.com/office/drawing/2014/main" id="{FB582968-FF2A-4C90-A6EA-203F0F8A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Object 3">
                <a:extLst>
                  <a:ext uri="{FF2B5EF4-FFF2-40B4-BE49-F238E27FC236}">
                    <a16:creationId xmlns:a16="http://schemas.microsoft.com/office/drawing/2014/main" id="{2268DD7D-F314-4A64-BA82-1720D549D20F}"/>
                  </a:ext>
                </a:extLst>
              </p:cNvPr>
              <p:cNvSpPr txBox="1"/>
              <p:nvPr/>
            </p:nvSpPr>
            <p:spPr bwMode="auto">
              <a:xfrm>
                <a:off x="1547813" y="2708275"/>
                <a:ext cx="6337300" cy="25209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0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  <m:e/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/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</m:mr>
                        <m:mr>
                          <m:e/>
                          <m:e/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  <m:e/>
                          <m:e/>
                          <m:e/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mr>
                        <m:mr>
                          <m:e/>
                          <m:e/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e/>
                          <m:e/>
                          <m:e/>
                          <m:e/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</m:mr>
                        <m:mr>
                          <m:e/>
                          <m:e/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386" name="Object 3">
                <a:extLst>
                  <a:ext uri="{FF2B5EF4-FFF2-40B4-BE49-F238E27FC236}">
                    <a16:creationId xmlns:a16="http://schemas.microsoft.com/office/drawing/2014/main" id="{2268DD7D-F314-4A64-BA82-1720D549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13" y="2708275"/>
                <a:ext cx="6337300" cy="2520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F203DDB2-1F44-46D6-B514-A4764AAE61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9B9E98-D99A-428C-867B-5B1D95AB9D02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557CEA7C-6F31-41DF-883A-B58F3D6E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86EE516E-BF9C-4249-B943-A9845A21D428}" type="slidenum">
              <a:rPr lang="en-US" altLang="zh-CN">
                <a:solidFill>
                  <a:srgbClr val="898989"/>
                </a:solidFill>
              </a:rPr>
              <a:pPr algn="ctr"/>
              <a:t>28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7415" name="Rectangle 2">
            <a:extLst>
              <a:ext uri="{FF2B5EF4-FFF2-40B4-BE49-F238E27FC236}">
                <a16:creationId xmlns:a16="http://schemas.microsoft.com/office/drawing/2014/main" id="{960C2667-49A1-49ED-9E72-7C0E63B32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zh-CN" altLang="en-US" sz="4800" dirty="0">
                <a:ea typeface="华文楷体" panose="02010600040101010101" pitchFamily="2" charset="-122"/>
              </a:rPr>
              <a:t>底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顶的递归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683" name="Rectangle 3">
                <a:extLst>
                  <a:ext uri="{FF2B5EF4-FFF2-40B4-BE49-F238E27FC236}">
                    <a16:creationId xmlns:a16="http://schemas.microsoft.com/office/drawing/2014/main" id="{3F830D4D-17F6-4D62-B48A-F00FE821837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41438"/>
                <a:ext cx="8229600" cy="4784725"/>
              </a:xfrm>
            </p:spPr>
            <p:txBody>
              <a:bodyPr rtlCol="0">
                <a:noAutofit/>
              </a:bodyPr>
              <a:lstStyle/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如果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N &gt; n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，则编号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N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一定有前一次的编号。假设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N = n + 2k + 1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或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N = n + 2k + 2(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因此有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)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，则此前编号为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3k + 1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或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3k + 2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（排除掉了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k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个人）。也就是说，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N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的前一次编号为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3k + (N – n – 2k) = k + N – n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。由此，可以按如下方式计算幸存者的编号：</a:t>
                </a: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zh-CN" altLang="en-US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zh-CN" altLang="en-US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zh-CN" altLang="en-US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	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	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这不是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𝐽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d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的封闭形式解，而且也不是规范的递归方程。但是可以对很大的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n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快速地完成求解。</a:t>
                </a:r>
              </a:p>
            </p:txBody>
          </p:sp>
        </mc:Choice>
        <mc:Fallback xmlns="">
          <p:sp>
            <p:nvSpPr>
              <p:cNvPr id="199683" name="Rectangle 3">
                <a:extLst>
                  <a:ext uri="{FF2B5EF4-FFF2-40B4-BE49-F238E27FC236}">
                    <a16:creationId xmlns:a16="http://schemas.microsoft.com/office/drawing/2014/main" id="{3F830D4D-17F6-4D62-B48A-F00FE8218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41438"/>
                <a:ext cx="8229600" cy="4784725"/>
              </a:xfrm>
              <a:blipFill>
                <a:blip r:embed="rId2"/>
                <a:stretch>
                  <a:fillRect l="-1333" t="-2166" r="-5185" b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7" name="Rectangle 4">
            <a:extLst>
              <a:ext uri="{FF2B5EF4-FFF2-40B4-BE49-F238E27FC236}">
                <a16:creationId xmlns:a16="http://schemas.microsoft.com/office/drawing/2014/main" id="{7CCB8C8F-584D-4459-958E-DCE6FAD9E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8" name="Rectangle 6">
            <a:extLst>
              <a:ext uri="{FF2B5EF4-FFF2-40B4-BE49-F238E27FC236}">
                <a16:creationId xmlns:a16="http://schemas.microsoft.com/office/drawing/2014/main" id="{00A84086-E0F9-4628-9F6C-8A8BCE3E3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9" name="Rectangle 8">
            <a:extLst>
              <a:ext uri="{FF2B5EF4-FFF2-40B4-BE49-F238E27FC236}">
                <a16:creationId xmlns:a16="http://schemas.microsoft.com/office/drawing/2014/main" id="{06269E97-FB37-42B3-94C1-F5D0424A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20" name="Rectangle 10">
            <a:extLst>
              <a:ext uri="{FF2B5EF4-FFF2-40B4-BE49-F238E27FC236}">
                <a16:creationId xmlns:a16="http://schemas.microsoft.com/office/drawing/2014/main" id="{490F5830-35CB-49FE-B475-6B345C23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Object 7">
                <a:extLst>
                  <a:ext uri="{FF2B5EF4-FFF2-40B4-BE49-F238E27FC236}">
                    <a16:creationId xmlns:a16="http://schemas.microsoft.com/office/drawing/2014/main" id="{684F4B3D-C457-48EA-9125-6526F86B612F}"/>
                  </a:ext>
                </a:extLst>
              </p:cNvPr>
              <p:cNvSpPr txBox="1"/>
              <p:nvPr/>
            </p:nvSpPr>
            <p:spPr bwMode="auto">
              <a:xfrm>
                <a:off x="2556396" y="3717032"/>
                <a:ext cx="5688012" cy="13890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:=3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411" name="Object 7">
                <a:extLst>
                  <a:ext uri="{FF2B5EF4-FFF2-40B4-BE49-F238E27FC236}">
                    <a16:creationId xmlns:a16="http://schemas.microsoft.com/office/drawing/2014/main" id="{684F4B3D-C457-48EA-9125-6526F86B6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6396" y="3717032"/>
                <a:ext cx="5688012" cy="1389062"/>
              </a:xfrm>
              <a:prstGeom prst="rect">
                <a:avLst/>
              </a:prstGeom>
              <a:blipFill>
                <a:blip r:embed="rId3"/>
                <a:stretch>
                  <a:fillRect l="-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2E9575F-4B82-4D40-9482-F5D52092ECA8}"/>
              </a:ext>
            </a:extLst>
          </p:cNvPr>
          <p:cNvCxnSpPr/>
          <p:nvPr/>
        </p:nvCxnSpPr>
        <p:spPr>
          <a:xfrm>
            <a:off x="2590800" y="4149080"/>
            <a:ext cx="115252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E17E2E2-B657-42E5-A1D8-87AFDA589C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F843A6-BC50-4441-B144-FD788CE7FA29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C5260EB2-FC4D-4F18-9123-ED789040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A6023D7-B1AA-41BB-B892-E9AEE171B0E4}" type="slidenum">
              <a:rPr lang="en-US" altLang="zh-CN">
                <a:solidFill>
                  <a:srgbClr val="898989"/>
                </a:solidFill>
              </a:rPr>
              <a:pPr algn="ctr"/>
              <a:t>29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69B3E9A1-A132-474E-8F28-146C2159D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zh-CN" altLang="en-US" sz="4800" dirty="0">
                <a:ea typeface="华文楷体" panose="02010600040101010101" pitchFamily="2" charset="-122"/>
              </a:rPr>
              <a:t>底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顶的递归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FB62FEDB-0CEC-422F-BEA7-08183CB2F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20038" cy="48958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更进一步，用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D = 3n + 1 – 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替换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</a:t>
            </a:r>
            <a:r>
              <a:rPr lang="zh-CN" altLang="en-US" sz="2800" dirty="0">
                <a:ea typeface="华文楷体" pitchFamily="2" charset="-122"/>
              </a:rPr>
              <a:t>可以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简化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于是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的计算公式变成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16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由此将算法改写成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</p:txBody>
      </p:sp>
      <p:sp>
        <p:nvSpPr>
          <p:cNvPr id="18440" name="Rectangle 4">
            <a:extLst>
              <a:ext uri="{FF2B5EF4-FFF2-40B4-BE49-F238E27FC236}">
                <a16:creationId xmlns:a16="http://schemas.microsoft.com/office/drawing/2014/main" id="{DCC0B7A1-9602-46BF-91ED-F7C141497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41" name="Rectangle 6">
            <a:extLst>
              <a:ext uri="{FF2B5EF4-FFF2-40B4-BE49-F238E27FC236}">
                <a16:creationId xmlns:a16="http://schemas.microsoft.com/office/drawing/2014/main" id="{05B17B69-95AD-476E-86B7-36BE65735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Object 4">
                <a:extLst>
                  <a:ext uri="{FF2B5EF4-FFF2-40B4-BE49-F238E27FC236}">
                    <a16:creationId xmlns:a16="http://schemas.microsoft.com/office/drawing/2014/main" id="{4188ECE8-1589-479B-8739-E3A49455B830}"/>
                  </a:ext>
                </a:extLst>
              </p:cNvPr>
              <p:cNvSpPr txBox="1"/>
              <p:nvPr/>
            </p:nvSpPr>
            <p:spPr bwMode="auto">
              <a:xfrm>
                <a:off x="1524000" y="2421098"/>
                <a:ext cx="6792416" cy="179998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+1−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434" name="Object 4">
                <a:extLst>
                  <a:ext uri="{FF2B5EF4-FFF2-40B4-BE49-F238E27FC236}">
                    <a16:creationId xmlns:a16="http://schemas.microsoft.com/office/drawing/2014/main" id="{4188ECE8-1589-479B-8739-E3A49455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421098"/>
                <a:ext cx="6792416" cy="1799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Object 5">
                <a:extLst>
                  <a:ext uri="{FF2B5EF4-FFF2-40B4-BE49-F238E27FC236}">
                    <a16:creationId xmlns:a16="http://schemas.microsoft.com/office/drawing/2014/main" id="{A4F3283C-B059-4AB2-BF94-49C2CA143DB0}"/>
                  </a:ext>
                </a:extLst>
              </p:cNvPr>
              <p:cNvSpPr txBox="1"/>
              <p:nvPr/>
            </p:nvSpPr>
            <p:spPr bwMode="auto">
              <a:xfrm>
                <a:off x="2555875" y="4797425"/>
                <a:ext cx="4464397" cy="15843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:=1;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:=3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435" name="Object 5">
                <a:extLst>
                  <a:ext uri="{FF2B5EF4-FFF2-40B4-BE49-F238E27FC236}">
                    <a16:creationId xmlns:a16="http://schemas.microsoft.com/office/drawing/2014/main" id="{A4F3283C-B059-4AB2-BF94-49C2CA143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875" y="4797425"/>
                <a:ext cx="4464397" cy="158432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37870-2D14-47C9-BFA1-24C4392852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74DB79-3160-4D9C-98CF-36AAA84F5844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34C2A4-5D60-4A30-84D9-FF70EB57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F0CBD034-7DEE-4F9D-AD75-6A064A6E54CE}" type="slidenum">
              <a:rPr lang="en-US" altLang="zh-CN">
                <a:solidFill>
                  <a:srgbClr val="898989"/>
                </a:solidFill>
              </a:rPr>
              <a:pPr algn="ctr"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88B0B993-67D0-4AA9-A021-2E1986537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6988" y="469900"/>
            <a:ext cx="6515100" cy="7016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800">
                <a:ea typeface="华文楷体" pitchFamily="2" charset="-122"/>
              </a:rPr>
              <a:t>整数函数简介</a:t>
            </a:r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E4D06317-A3BE-445F-A360-49E325B6F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424862" cy="4608512"/>
          </a:xfrm>
        </p:spPr>
        <p:txBody>
          <a:bodyPr rtlCol="0">
            <a:normAutofit/>
          </a:bodyPr>
          <a:lstStyle/>
          <a:p>
            <a:pPr fontAlgn="auto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>
                <a:latin typeface="+mj-lt"/>
                <a:ea typeface="华文楷体" pitchFamily="2" charset="-122"/>
              </a:rPr>
              <a:t>		</a:t>
            </a:r>
            <a:r>
              <a:rPr lang="zh-CN" altLang="en-US" sz="2800">
                <a:latin typeface="+mj-lt"/>
                <a:ea typeface="华文楷体" pitchFamily="2" charset="-122"/>
              </a:rPr>
              <a:t>整数是离散数学、组合数学的主要讨论对象。计算机系统中存储、处理和传输的信息实际上都是整数（</a:t>
            </a:r>
            <a:r>
              <a:rPr lang="en-US" altLang="zh-CN" sz="2800">
                <a:latin typeface="+mj-lt"/>
                <a:ea typeface="华文楷体" pitchFamily="2" charset="-122"/>
              </a:rPr>
              <a:t>Why</a:t>
            </a:r>
            <a:r>
              <a:rPr lang="zh-CN" altLang="en-US" sz="2800">
                <a:latin typeface="+mj-lt"/>
                <a:ea typeface="华文楷体" pitchFamily="2" charset="-122"/>
              </a:rPr>
              <a:t>？）。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>
                <a:latin typeface="+mj-lt"/>
                <a:ea typeface="华文楷体" pitchFamily="2" charset="-122"/>
              </a:rPr>
              <a:t>		</a:t>
            </a:r>
            <a:r>
              <a:rPr lang="zh-CN" altLang="en-US" sz="2800">
                <a:latin typeface="+mj-lt"/>
                <a:ea typeface="华文楷体" pitchFamily="2" charset="-122"/>
              </a:rPr>
              <a:t>在实际应用数学问题中，为了简化计算，我们也常常将分数或实数转换成整数。本章将主要讲解常用的“实</a:t>
            </a:r>
            <a:r>
              <a:rPr lang="en-US" altLang="zh-CN" sz="2800">
                <a:latin typeface="+mj-lt"/>
                <a:ea typeface="华文楷体" pitchFamily="2" charset="-122"/>
              </a:rPr>
              <a:t>——</a:t>
            </a:r>
            <a:r>
              <a:rPr lang="zh-CN" altLang="en-US" sz="2800">
                <a:latin typeface="+mj-lt"/>
                <a:ea typeface="华文楷体" pitchFamily="2" charset="-122"/>
              </a:rPr>
              <a:t>整”转换，及其数学属性和技巧。包括：上取整、下取整、模运算等。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F03BA04B-A99E-4C37-AB36-1E48591CB3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CB3CDB-F122-433A-952F-B3A429A5F121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D3B4D62B-AFEB-4B48-BD1E-94E35E85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ACC6E67E-3909-48D3-A90B-CCF818A13BE6}" type="slidenum">
              <a:rPr lang="en-US" altLang="zh-CN">
                <a:solidFill>
                  <a:srgbClr val="898989"/>
                </a:solidFill>
              </a:rPr>
              <a:pPr algn="ctr"/>
              <a:t>30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9464" name="Rectangle 2">
            <a:extLst>
              <a:ext uri="{FF2B5EF4-FFF2-40B4-BE49-F238E27FC236}">
                <a16:creationId xmlns:a16="http://schemas.microsoft.com/office/drawing/2014/main" id="{D86E3116-31AB-4AFE-AC9E-6C1C6037D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93037" cy="909638"/>
          </a:xfrm>
        </p:spPr>
        <p:txBody>
          <a:bodyPr/>
          <a:lstStyle/>
          <a:p>
            <a:r>
              <a:rPr lang="zh-CN" altLang="en-US" sz="4800" dirty="0">
                <a:ea typeface="华文楷体" panose="02010600040101010101" pitchFamily="2" charset="-122"/>
              </a:rPr>
              <a:t>底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顶的递归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948B50B4-F9BC-4A15-B176-81DAAFA27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现在算法更为简洁，涉及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的计算步骤非常简单。事实上，如果每次选出的是第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q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个人，幸存者编号也可以同样地计算：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例如对于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q=2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时，当                时，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D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在循环结束后变成       ；因此有</a:t>
            </a:r>
            <a:endParaRPr lang="en-US" altLang="zh-CN" sz="2800" dirty="0">
              <a:latin typeface="+mj-lt"/>
              <a:ea typeface="华文楷体" pitchFamily="2" charset="-122"/>
            </a:endParaRPr>
          </a:p>
        </p:txBody>
      </p:sp>
      <p:sp>
        <p:nvSpPr>
          <p:cNvPr id="19466" name="Rectangle 4">
            <a:extLst>
              <a:ext uri="{FF2B5EF4-FFF2-40B4-BE49-F238E27FC236}">
                <a16:creationId xmlns:a16="http://schemas.microsoft.com/office/drawing/2014/main" id="{658122ED-4622-4A9F-9C0A-FD65A61E5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7" name="Rectangle 6">
            <a:extLst>
              <a:ext uri="{FF2B5EF4-FFF2-40B4-BE49-F238E27FC236}">
                <a16:creationId xmlns:a16="http://schemas.microsoft.com/office/drawing/2014/main" id="{9BBA2282-52C7-400A-A62D-CD33D5C3B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8" name="Rectangle 8">
            <a:extLst>
              <a:ext uri="{FF2B5EF4-FFF2-40B4-BE49-F238E27FC236}">
                <a16:creationId xmlns:a16="http://schemas.microsoft.com/office/drawing/2014/main" id="{268DF924-6D39-497C-A607-BD4506ADB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9" name="Rectangle 10">
            <a:extLst>
              <a:ext uri="{FF2B5EF4-FFF2-40B4-BE49-F238E27FC236}">
                <a16:creationId xmlns:a16="http://schemas.microsoft.com/office/drawing/2014/main" id="{12813E69-67EA-4006-BDE9-E33D55D4E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70" name="Rectangle 12">
            <a:extLst>
              <a:ext uri="{FF2B5EF4-FFF2-40B4-BE49-F238E27FC236}">
                <a16:creationId xmlns:a16="http://schemas.microsoft.com/office/drawing/2014/main" id="{359F6483-63F0-490E-8304-6656577A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Object 7">
                <a:extLst>
                  <a:ext uri="{FF2B5EF4-FFF2-40B4-BE49-F238E27FC236}">
                    <a16:creationId xmlns:a16="http://schemas.microsoft.com/office/drawing/2014/main" id="{953F0372-B5BF-4C82-9206-067B77D430BC}"/>
                  </a:ext>
                </a:extLst>
              </p:cNvPr>
              <p:cNvSpPr txBox="1"/>
              <p:nvPr/>
            </p:nvSpPr>
            <p:spPr bwMode="auto">
              <a:xfrm>
                <a:off x="2163763" y="2708275"/>
                <a:ext cx="5504581" cy="18002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:=1;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458" name="Object 7">
                <a:extLst>
                  <a:ext uri="{FF2B5EF4-FFF2-40B4-BE49-F238E27FC236}">
                    <a16:creationId xmlns:a16="http://schemas.microsoft.com/office/drawing/2014/main" id="{953F0372-B5BF-4C82-9206-067B77D43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3763" y="2708275"/>
                <a:ext cx="5504581" cy="1800225"/>
              </a:xfrm>
              <a:prstGeom prst="rect">
                <a:avLst/>
              </a:prstGeo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Object 8">
                <a:extLst>
                  <a:ext uri="{FF2B5EF4-FFF2-40B4-BE49-F238E27FC236}">
                    <a16:creationId xmlns:a16="http://schemas.microsoft.com/office/drawing/2014/main" id="{6431A35D-FB7E-40BB-A421-5001EE3E5D82}"/>
                  </a:ext>
                </a:extLst>
              </p:cNvPr>
              <p:cNvSpPr txBox="1"/>
              <p:nvPr/>
            </p:nvSpPr>
            <p:spPr bwMode="auto">
              <a:xfrm>
                <a:off x="3851920" y="4805337"/>
                <a:ext cx="1439788" cy="4238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459" name="Object 8">
                <a:extLst>
                  <a:ext uri="{FF2B5EF4-FFF2-40B4-BE49-F238E27FC236}">
                    <a16:creationId xmlns:a16="http://schemas.microsoft.com/office/drawing/2014/main" id="{6431A35D-FB7E-40BB-A421-5001EE3E5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4805337"/>
                <a:ext cx="1439788" cy="423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9">
                <a:extLst>
                  <a:ext uri="{FF2B5EF4-FFF2-40B4-BE49-F238E27FC236}">
                    <a16:creationId xmlns:a16="http://schemas.microsoft.com/office/drawing/2014/main" id="{6BFEA417-1255-4031-A35E-23994D24BB68}"/>
                  </a:ext>
                </a:extLst>
              </p:cNvPr>
              <p:cNvSpPr txBox="1"/>
              <p:nvPr/>
            </p:nvSpPr>
            <p:spPr bwMode="auto">
              <a:xfrm>
                <a:off x="1619250" y="5157788"/>
                <a:ext cx="581025" cy="3968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60" name="Object 9">
                <a:extLst>
                  <a:ext uri="{FF2B5EF4-FFF2-40B4-BE49-F238E27FC236}">
                    <a16:creationId xmlns:a16="http://schemas.microsoft.com/office/drawing/2014/main" id="{6BFEA417-1255-4031-A35E-23994D24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50" y="5157788"/>
                <a:ext cx="581025" cy="396875"/>
              </a:xfrm>
              <a:prstGeom prst="rect">
                <a:avLst/>
              </a:prstGeom>
              <a:blipFill>
                <a:blip r:embed="rId4"/>
                <a:stretch>
                  <a:fillRect r="-1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1" name="Object 10">
                <a:extLst>
                  <a:ext uri="{FF2B5EF4-FFF2-40B4-BE49-F238E27FC236}">
                    <a16:creationId xmlns:a16="http://schemas.microsoft.com/office/drawing/2014/main" id="{865CC59F-1D7F-4EA6-AC56-E03FCED592A2}"/>
                  </a:ext>
                </a:extLst>
              </p:cNvPr>
              <p:cNvSpPr txBox="1"/>
              <p:nvPr/>
            </p:nvSpPr>
            <p:spPr bwMode="auto">
              <a:xfrm>
                <a:off x="2297112" y="5732462"/>
                <a:ext cx="5443240" cy="576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)=2(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)+1−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461" name="Object 10">
                <a:extLst>
                  <a:ext uri="{FF2B5EF4-FFF2-40B4-BE49-F238E27FC236}">
                    <a16:creationId xmlns:a16="http://schemas.microsoft.com/office/drawing/2014/main" id="{865CC59F-1D7F-4EA6-AC56-E03FCED59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7112" y="5732462"/>
                <a:ext cx="5443240" cy="576263"/>
              </a:xfrm>
              <a:prstGeom prst="rect">
                <a:avLst/>
              </a:prstGeom>
              <a:blipFill>
                <a:blip r:embed="rId5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4C507769-D361-4773-B95F-18FA3F55B4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2FE05D-9FDE-47CE-914F-CB86E583ED59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4" name="灯片编号占位符 4">
            <a:extLst>
              <a:ext uri="{FF2B5EF4-FFF2-40B4-BE49-F238E27FC236}">
                <a16:creationId xmlns:a16="http://schemas.microsoft.com/office/drawing/2014/main" id="{2984FB42-315D-498A-A204-61396D8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202CABB-9F08-4FE8-8064-8E31593DC9CF}" type="slidenum">
              <a:rPr lang="en-US" altLang="zh-CN">
                <a:solidFill>
                  <a:srgbClr val="898989"/>
                </a:solidFill>
              </a:rPr>
              <a:pPr algn="ctr"/>
              <a:t>31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BDD522D1-E805-4774-8B31-1D28F306E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ea typeface="华文楷体" panose="02010600040101010101" pitchFamily="2" charset="-122"/>
              </a:rPr>
              <a:t>底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顶的递归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CEA75905-EE6F-4724-A79D-06D77E157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8137525" cy="46085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对一般的每次选出第</a:t>
            </a:r>
            <a:r>
              <a:rPr lang="en-US" altLang="zh-CN" sz="2800">
                <a:latin typeface="+mj-lt"/>
                <a:ea typeface="华文楷体" pitchFamily="2" charset="-122"/>
              </a:rPr>
              <a:t>q</a:t>
            </a:r>
            <a:r>
              <a:rPr lang="zh-CN" altLang="en-US" sz="2800">
                <a:latin typeface="+mj-lt"/>
                <a:ea typeface="华文楷体" pitchFamily="2" charset="-122"/>
              </a:rPr>
              <a:t>个人的问题，算法计算出</a:t>
            </a:r>
            <a:r>
              <a:rPr lang="en-US" altLang="zh-CN" sz="2800">
                <a:latin typeface="+mj-lt"/>
                <a:ea typeface="华文楷体" pitchFamily="2" charset="-122"/>
              </a:rPr>
              <a:t>D</a:t>
            </a:r>
            <a:r>
              <a:rPr lang="zh-CN" altLang="en-US" sz="2800">
                <a:latin typeface="+mj-lt"/>
                <a:ea typeface="华文楷体" pitchFamily="2" charset="-122"/>
              </a:rPr>
              <a:t>的序列，该序列可以由下面的递归方程定义：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一般来说这些序列没有很直观的特点，因此或许没有简单的封闭形式解。如果将</a:t>
            </a:r>
            <a:r>
              <a:rPr lang="en-US" altLang="zh-CN" sz="2800">
                <a:latin typeface="+mj-lt"/>
                <a:ea typeface="华文楷体" pitchFamily="2" charset="-122"/>
              </a:rPr>
              <a:t>D</a:t>
            </a:r>
            <a:r>
              <a:rPr lang="zh-CN" altLang="en-US" sz="2800">
                <a:latin typeface="+mj-lt"/>
                <a:ea typeface="华文楷体" pitchFamily="2" charset="-122"/>
              </a:rPr>
              <a:t>看做“常见”函数，则一般</a:t>
            </a:r>
            <a:r>
              <a:rPr lang="en-US" altLang="zh-CN" sz="2800">
                <a:latin typeface="+mj-lt"/>
                <a:ea typeface="华文楷体" pitchFamily="2" charset="-122"/>
              </a:rPr>
              <a:t>Josephus</a:t>
            </a:r>
            <a:r>
              <a:rPr lang="zh-CN" altLang="en-US" sz="2800">
                <a:latin typeface="+mj-lt"/>
                <a:ea typeface="华文楷体" pitchFamily="2" charset="-122"/>
              </a:rPr>
              <a:t>问题的解可以简写做：</a:t>
            </a:r>
          </a:p>
        </p:txBody>
      </p:sp>
      <p:sp>
        <p:nvSpPr>
          <p:cNvPr id="20488" name="Rectangle 4">
            <a:extLst>
              <a:ext uri="{FF2B5EF4-FFF2-40B4-BE49-F238E27FC236}">
                <a16:creationId xmlns:a16="http://schemas.microsoft.com/office/drawing/2014/main" id="{2BE18A8A-45CF-49EF-85CC-B6527D4D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89" name="Rectangle 6">
            <a:extLst>
              <a:ext uri="{FF2B5EF4-FFF2-40B4-BE49-F238E27FC236}">
                <a16:creationId xmlns:a16="http://schemas.microsoft.com/office/drawing/2014/main" id="{E24E9913-5C16-4E6B-BD40-685BC17BA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90" name="Rectangle 8">
            <a:extLst>
              <a:ext uri="{FF2B5EF4-FFF2-40B4-BE49-F238E27FC236}">
                <a16:creationId xmlns:a16="http://schemas.microsoft.com/office/drawing/2014/main" id="{87E10170-BC33-45DF-BB6B-821718DFE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91" name="Rectangle 10">
            <a:extLst>
              <a:ext uri="{FF2B5EF4-FFF2-40B4-BE49-F238E27FC236}">
                <a16:creationId xmlns:a16="http://schemas.microsoft.com/office/drawing/2014/main" id="{0EBA7E09-2A2D-4B6C-8C86-26361F32D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92" name="Rectangle 11">
            <a:extLst>
              <a:ext uri="{FF2B5EF4-FFF2-40B4-BE49-F238E27FC236}">
                <a16:creationId xmlns:a16="http://schemas.microsoft.com/office/drawing/2014/main" id="{EAE5D8BC-6579-4E17-87AB-B3D5D580F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Object 6">
                <a:extLst>
                  <a:ext uri="{FF2B5EF4-FFF2-40B4-BE49-F238E27FC236}">
                    <a16:creationId xmlns:a16="http://schemas.microsoft.com/office/drawing/2014/main" id="{E7CDF843-7841-4D26-A86F-81D219DF63BC}"/>
                  </a:ext>
                </a:extLst>
              </p:cNvPr>
              <p:cNvSpPr txBox="1"/>
              <p:nvPr/>
            </p:nvSpPr>
            <p:spPr bwMode="auto">
              <a:xfrm>
                <a:off x="3132138" y="2565400"/>
                <a:ext cx="3095625" cy="15113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482" name="Object 6">
                <a:extLst>
                  <a:ext uri="{FF2B5EF4-FFF2-40B4-BE49-F238E27FC236}">
                    <a16:creationId xmlns:a16="http://schemas.microsoft.com/office/drawing/2014/main" id="{E7CDF843-7841-4D26-A86F-81D219DF6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138" y="2565400"/>
                <a:ext cx="3095625" cy="151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Object 7">
                <a:extLst>
                  <a:ext uri="{FF2B5EF4-FFF2-40B4-BE49-F238E27FC236}">
                    <a16:creationId xmlns:a16="http://schemas.microsoft.com/office/drawing/2014/main" id="{E0AE0986-A8B4-4588-B8F6-386BF33AD24B}"/>
                  </a:ext>
                </a:extLst>
              </p:cNvPr>
              <p:cNvSpPr txBox="1"/>
              <p:nvPr/>
            </p:nvSpPr>
            <p:spPr bwMode="auto">
              <a:xfrm>
                <a:off x="1258888" y="5589588"/>
                <a:ext cx="7069137" cy="503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这里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483" name="Object 7">
                <a:extLst>
                  <a:ext uri="{FF2B5EF4-FFF2-40B4-BE49-F238E27FC236}">
                    <a16:creationId xmlns:a16="http://schemas.microsoft.com/office/drawing/2014/main" id="{E0AE0986-A8B4-4588-B8F6-386BF33AD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888" y="5589588"/>
                <a:ext cx="7069137" cy="503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4C507769-D361-4773-B95F-18FA3F55B4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2FE05D-9FDE-47CE-914F-CB86E583ED59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4" name="灯片编号占位符 4">
            <a:extLst>
              <a:ext uri="{FF2B5EF4-FFF2-40B4-BE49-F238E27FC236}">
                <a16:creationId xmlns:a16="http://schemas.microsoft.com/office/drawing/2014/main" id="{2984FB42-315D-498A-A204-61396D8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202CABB-9F08-4FE8-8064-8E31593DC9CF}" type="slidenum">
              <a:rPr lang="en-US" altLang="zh-CN">
                <a:solidFill>
                  <a:srgbClr val="898989"/>
                </a:solidFill>
              </a:rPr>
              <a:pPr algn="ctr"/>
              <a:t>32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BDD522D1-E805-4774-8B31-1D28F306E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ea typeface="华文楷体" panose="02010600040101010101" pitchFamily="2" charset="-122"/>
              </a:rPr>
              <a:t>作业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755" name="Rectangle 3">
                <a:extLst>
                  <a:ext uri="{FF2B5EF4-FFF2-40B4-BE49-F238E27FC236}">
                    <a16:creationId xmlns:a16="http://schemas.microsoft.com/office/drawing/2014/main" id="{CEA75905-EE6F-4724-A79D-06D77E1572B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650" y="1628775"/>
                <a:ext cx="8137525" cy="4608513"/>
              </a:xfrm>
            </p:spPr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证明（</a:t>
                </a:r>
                <a:r>
                  <a:rPr lang="zh-CN" altLang="en-US" sz="2800">
                    <a:latin typeface="+mj-lt"/>
                    <a:ea typeface="华文楷体" pitchFamily="2" charset="-122"/>
                  </a:rPr>
                  <a:t>仿照               的证明）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：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（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1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） 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（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2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ea typeface="华文楷体" pitchFamily="2" charset="-122"/>
                  </a:rPr>
                  <a:t>一般</a:t>
                </a:r>
                <a:r>
                  <a:rPr lang="en-US" altLang="zh-CN" sz="2800" dirty="0">
                    <a:ea typeface="华文楷体" pitchFamily="2" charset="-122"/>
                  </a:rPr>
                  <a:t>Josephus</a:t>
                </a:r>
                <a:r>
                  <a:rPr lang="zh-CN" altLang="en-US" sz="2800" dirty="0">
                    <a:ea typeface="华文楷体" pitchFamily="2" charset="-122"/>
                  </a:rPr>
                  <a:t>问题，每次选第</a:t>
                </a:r>
                <a:r>
                  <a:rPr lang="en-US" altLang="zh-CN" sz="2800" dirty="0">
                    <a:ea typeface="华文楷体" pitchFamily="2" charset="-122"/>
                  </a:rPr>
                  <a:t>q</a:t>
                </a:r>
                <a:r>
                  <a:rPr lang="zh-CN" altLang="en-US" sz="2800" dirty="0">
                    <a:ea typeface="华文楷体" pitchFamily="2" charset="-122"/>
                  </a:rPr>
                  <a:t>个人，给出计算解的程序及其推导过程。 （选做）</a:t>
                </a:r>
                <a:endParaRPr lang="en-US" altLang="zh-CN" sz="2800" dirty="0"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ea typeface="华文楷体" pitchFamily="2" charset="-122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𝑆𝑝𝑒𝑐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800" dirty="0">
                    <a:ea typeface="华文楷体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𝑆𝑝𝑒𝑐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800" dirty="0">
                    <a:ea typeface="华文楷体" pitchFamily="2" charset="-122"/>
                  </a:rPr>
                  <a:t>构成正整数集的划分。（选做）</a:t>
                </a:r>
                <a:endParaRPr lang="en-US" altLang="zh-CN" sz="2800" dirty="0"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习题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34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（选做）</a:t>
                </a:r>
              </a:p>
            </p:txBody>
          </p:sp>
        </mc:Choice>
        <mc:Fallback>
          <p:sp>
            <p:nvSpPr>
              <p:cNvPr id="202755" name="Rectangle 3">
                <a:extLst>
                  <a:ext uri="{FF2B5EF4-FFF2-40B4-BE49-F238E27FC236}">
                    <a16:creationId xmlns:a16="http://schemas.microsoft.com/office/drawing/2014/main" id="{CEA75905-EE6F-4724-A79D-06D77E157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650" y="1628775"/>
                <a:ext cx="8137525" cy="4608513"/>
              </a:xfrm>
              <a:blipFill>
                <a:blip r:embed="rId2"/>
                <a:stretch>
                  <a:fillRect l="-1573" t="-1323" r="-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8" name="Rectangle 4">
            <a:extLst>
              <a:ext uri="{FF2B5EF4-FFF2-40B4-BE49-F238E27FC236}">
                <a16:creationId xmlns:a16="http://schemas.microsoft.com/office/drawing/2014/main" id="{2BE18A8A-45CF-49EF-85CC-B6527D4D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89" name="Rectangle 6">
            <a:extLst>
              <a:ext uri="{FF2B5EF4-FFF2-40B4-BE49-F238E27FC236}">
                <a16:creationId xmlns:a16="http://schemas.microsoft.com/office/drawing/2014/main" id="{E24E9913-5C16-4E6B-BD40-685BC17BA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90" name="Rectangle 8">
            <a:extLst>
              <a:ext uri="{FF2B5EF4-FFF2-40B4-BE49-F238E27FC236}">
                <a16:creationId xmlns:a16="http://schemas.microsoft.com/office/drawing/2014/main" id="{87E10170-BC33-45DF-BB6B-821718DFE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91" name="Rectangle 10">
            <a:extLst>
              <a:ext uri="{FF2B5EF4-FFF2-40B4-BE49-F238E27FC236}">
                <a16:creationId xmlns:a16="http://schemas.microsoft.com/office/drawing/2014/main" id="{0EBA7E09-2A2D-4B6C-8C86-26361F32D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92" name="Rectangle 11">
            <a:extLst>
              <a:ext uri="{FF2B5EF4-FFF2-40B4-BE49-F238E27FC236}">
                <a16:creationId xmlns:a16="http://schemas.microsoft.com/office/drawing/2014/main" id="{EAE5D8BC-6579-4E17-87AB-B3D5D580F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7">
                <a:extLst>
                  <a:ext uri="{FF2B5EF4-FFF2-40B4-BE49-F238E27FC236}">
                    <a16:creationId xmlns:a16="http://schemas.microsoft.com/office/drawing/2014/main" id="{5DD6CBA0-86DF-4843-94A9-5A6EBC61E705}"/>
                  </a:ext>
                </a:extLst>
              </p:cNvPr>
              <p:cNvSpPr txBox="1"/>
              <p:nvPr/>
            </p:nvSpPr>
            <p:spPr bwMode="auto">
              <a:xfrm>
                <a:off x="1692027" y="2132856"/>
                <a:ext cx="1799853" cy="5048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ra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bject 7">
                <a:extLst>
                  <a:ext uri="{FF2B5EF4-FFF2-40B4-BE49-F238E27FC236}">
                    <a16:creationId xmlns:a16="http://schemas.microsoft.com/office/drawing/2014/main" id="{5DD6CBA0-86DF-4843-94A9-5A6EBC61E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2027" y="2132856"/>
                <a:ext cx="1799853" cy="50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3">
                <a:extLst>
                  <a:ext uri="{FF2B5EF4-FFF2-40B4-BE49-F238E27FC236}">
                    <a16:creationId xmlns:a16="http://schemas.microsoft.com/office/drawing/2014/main" id="{1AAA4178-0DA8-481A-B214-B4F69C2DA647}"/>
                  </a:ext>
                </a:extLst>
              </p:cNvPr>
              <p:cNvSpPr txBox="1"/>
              <p:nvPr/>
            </p:nvSpPr>
            <p:spPr bwMode="auto">
              <a:xfrm>
                <a:off x="2915816" y="1636864"/>
                <a:ext cx="1621220" cy="49599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rad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>
          <p:sp>
            <p:nvSpPr>
              <p:cNvPr id="17" name="Object 3">
                <a:extLst>
                  <a:ext uri="{FF2B5EF4-FFF2-40B4-BE49-F238E27FC236}">
                    <a16:creationId xmlns:a16="http://schemas.microsoft.com/office/drawing/2014/main" id="{1AAA4178-0DA8-481A-B214-B4F69C2DA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1636864"/>
                <a:ext cx="1621220" cy="495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15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193C6-8EA2-4D80-B346-DBC04F4629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74DB79-3160-4D9C-98CF-36AAA84F5844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737450-D69E-4D10-A673-F2C05BBF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5D106E49-4B86-47E5-AF7F-77CAB260FFA4}" type="slidenum">
              <a:rPr lang="en-US" altLang="zh-CN">
                <a:solidFill>
                  <a:srgbClr val="898989"/>
                </a:solidFill>
              </a:rPr>
              <a:pPr algn="ctr"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F25A7CD-7EF8-4642-93E9-D80ABAC20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708275"/>
            <a:ext cx="6515100" cy="1350963"/>
          </a:xfrm>
        </p:spPr>
        <p:txBody>
          <a:bodyPr/>
          <a:lstStyle/>
          <a:p>
            <a:r>
              <a:rPr lang="en-US" altLang="zh-CN" sz="4800">
                <a:ea typeface="华文楷体" panose="02010600040101010101" pitchFamily="2" charset="-122"/>
              </a:rPr>
              <a:t>3.1 Floors and Ceilings</a:t>
            </a:r>
            <a:br>
              <a:rPr lang="en-US" altLang="zh-CN" sz="4800">
                <a:ea typeface="华文楷体" panose="02010600040101010101" pitchFamily="2" charset="-122"/>
              </a:rPr>
            </a:br>
            <a:r>
              <a:rPr lang="zh-CN" altLang="en-US" sz="4800">
                <a:ea typeface="华文楷体" panose="02010600040101010101" pitchFamily="2" charset="-122"/>
              </a:rPr>
              <a:t>上取整和下取整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A21C5993-F401-4909-B162-F84FD5180B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1BF26E-D80D-4F8D-9466-E3B1EBB71DE9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CF042525-5BA6-4CDB-8EB4-6CEE5490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DAA339C0-680C-4DA7-B338-010FD78A7807}" type="slidenum">
              <a:rPr lang="en-US" altLang="zh-CN">
                <a:solidFill>
                  <a:srgbClr val="898989"/>
                </a:solidFill>
              </a:rPr>
              <a:pPr algn="ctr"/>
              <a:t>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A0B52A57-45E7-43F8-87A8-1ECFC1CBD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华文楷体" panose="02010600040101010101" pitchFamily="2" charset="-122"/>
              </a:rPr>
              <a:t>3.1 </a:t>
            </a:r>
            <a:r>
              <a:rPr lang="zh-CN" altLang="en-US" dirty="0">
                <a:ea typeface="华文楷体" panose="02010600040101010101" pitchFamily="2" charset="-122"/>
              </a:rPr>
              <a:t>底和顶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6522E7F9-05EA-4790-8912-BA898BA0E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对任意实数</a:t>
            </a:r>
            <a:r>
              <a:rPr lang="en-US" altLang="zh-CN">
                <a:latin typeface="+mj-lt"/>
                <a:ea typeface="华文楷体" pitchFamily="2" charset="-122"/>
              </a:rPr>
              <a:t>x</a:t>
            </a:r>
            <a:r>
              <a:rPr lang="zh-CN" altLang="en-US">
                <a:latin typeface="+mj-lt"/>
                <a:ea typeface="华文楷体" pitchFamily="2" charset="-122"/>
              </a:rPr>
              <a:t>，下取整</a:t>
            </a:r>
            <a:r>
              <a:rPr lang="en-US" altLang="zh-CN">
                <a:latin typeface="+mj-lt"/>
                <a:ea typeface="华文楷体" pitchFamily="2" charset="-122"/>
              </a:rPr>
              <a:t>/</a:t>
            </a:r>
            <a:r>
              <a:rPr lang="zh-CN" altLang="en-US">
                <a:latin typeface="+mj-lt"/>
                <a:ea typeface="华文楷体" pitchFamily="2" charset="-122"/>
              </a:rPr>
              <a:t>上取整函数定义如下：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    ：不大于</a:t>
            </a:r>
            <a:r>
              <a:rPr lang="en-US" altLang="zh-CN">
                <a:latin typeface="+mj-lt"/>
                <a:ea typeface="华文楷体" pitchFamily="2" charset="-122"/>
              </a:rPr>
              <a:t>x</a:t>
            </a:r>
            <a:r>
              <a:rPr lang="zh-CN" altLang="en-US">
                <a:latin typeface="+mj-lt"/>
                <a:ea typeface="华文楷体" pitchFamily="2" charset="-122"/>
              </a:rPr>
              <a:t>的最大整数</a:t>
            </a:r>
            <a:r>
              <a:rPr lang="en-US" altLang="zh-CN">
                <a:latin typeface="+mj-lt"/>
                <a:ea typeface="华文楷体" pitchFamily="2" charset="-122"/>
              </a:rPr>
              <a:t>——</a:t>
            </a:r>
            <a:r>
              <a:rPr lang="en-US" altLang="zh-CN">
                <a:solidFill>
                  <a:srgbClr val="0000FF"/>
                </a:solidFill>
                <a:latin typeface="+mj-lt"/>
                <a:ea typeface="华文楷体" pitchFamily="2" charset="-122"/>
              </a:rPr>
              <a:t>max{n | n &lt;= x}</a:t>
            </a:r>
            <a:endParaRPr lang="zh-CN" altLang="en-US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    ：不小于</a:t>
            </a:r>
            <a:r>
              <a:rPr lang="en-US" altLang="zh-CN">
                <a:latin typeface="+mj-lt"/>
                <a:ea typeface="华文楷体" pitchFamily="2" charset="-122"/>
              </a:rPr>
              <a:t>x</a:t>
            </a:r>
            <a:r>
              <a:rPr lang="zh-CN" altLang="en-US">
                <a:latin typeface="+mj-lt"/>
                <a:ea typeface="华文楷体" pitchFamily="2" charset="-122"/>
              </a:rPr>
              <a:t>的最小整数</a:t>
            </a:r>
            <a:r>
              <a:rPr lang="en-US" altLang="zh-CN">
                <a:latin typeface="+mj-lt"/>
                <a:ea typeface="华文楷体" pitchFamily="2" charset="-122"/>
              </a:rPr>
              <a:t>——</a:t>
            </a:r>
            <a:r>
              <a:rPr lang="en-US" altLang="zh-CN">
                <a:solidFill>
                  <a:srgbClr val="0000FF"/>
                </a:solidFill>
                <a:latin typeface="+mj-lt"/>
                <a:ea typeface="华文楷体" pitchFamily="2" charset="-122"/>
              </a:rPr>
              <a:t>min{n | n &gt;= x}</a:t>
            </a:r>
            <a:endParaRPr lang="zh-CN" altLang="en-US">
              <a:solidFill>
                <a:srgbClr val="0000FF"/>
              </a:solidFill>
              <a:latin typeface="+mj-lt"/>
              <a:ea typeface="华文楷体" pitchFamily="2" charset="-122"/>
            </a:endParaRPr>
          </a:p>
        </p:txBody>
      </p:sp>
      <p:sp>
        <p:nvSpPr>
          <p:cNvPr id="1033" name="Rectangle 5">
            <a:extLst>
              <a:ext uri="{FF2B5EF4-FFF2-40B4-BE49-F238E27FC236}">
                <a16:creationId xmlns:a16="http://schemas.microsoft.com/office/drawing/2014/main" id="{43248904-10A6-47F2-9BC3-617D8827E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4" name="Rectangle 7">
            <a:extLst>
              <a:ext uri="{FF2B5EF4-FFF2-40B4-BE49-F238E27FC236}">
                <a16:creationId xmlns:a16="http://schemas.microsoft.com/office/drawing/2014/main" id="{108B6990-7CBA-4F54-80DD-54AA07D9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5" name="Rectangle 9">
            <a:extLst>
              <a:ext uri="{FF2B5EF4-FFF2-40B4-BE49-F238E27FC236}">
                <a16:creationId xmlns:a16="http://schemas.microsoft.com/office/drawing/2014/main" id="{69F387F6-FA71-4985-82B3-AE2948E5E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5">
                <a:extLst>
                  <a:ext uri="{FF2B5EF4-FFF2-40B4-BE49-F238E27FC236}">
                    <a16:creationId xmlns:a16="http://schemas.microsoft.com/office/drawing/2014/main" id="{02DE1127-0C47-4116-8730-EE4580AD85E8}"/>
                  </a:ext>
                </a:extLst>
              </p:cNvPr>
              <p:cNvSpPr txBox="1"/>
              <p:nvPr/>
            </p:nvSpPr>
            <p:spPr bwMode="auto">
              <a:xfrm>
                <a:off x="900113" y="1916113"/>
                <a:ext cx="431800" cy="4095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26" name="Object 5">
                <a:extLst>
                  <a:ext uri="{FF2B5EF4-FFF2-40B4-BE49-F238E27FC236}">
                    <a16:creationId xmlns:a16="http://schemas.microsoft.com/office/drawing/2014/main" id="{02DE1127-0C47-4116-8730-EE4580AD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916113"/>
                <a:ext cx="431800" cy="409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>
                <a:extLst>
                  <a:ext uri="{FF2B5EF4-FFF2-40B4-BE49-F238E27FC236}">
                    <a16:creationId xmlns:a16="http://schemas.microsoft.com/office/drawing/2014/main" id="{9BF0ABC4-5657-40BF-A07B-8320EC9BBCA7}"/>
                  </a:ext>
                </a:extLst>
              </p:cNvPr>
              <p:cNvSpPr txBox="1"/>
              <p:nvPr/>
            </p:nvSpPr>
            <p:spPr bwMode="auto">
              <a:xfrm>
                <a:off x="900113" y="2420938"/>
                <a:ext cx="431800" cy="4095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27" name="Object 6">
                <a:extLst>
                  <a:ext uri="{FF2B5EF4-FFF2-40B4-BE49-F238E27FC236}">
                    <a16:creationId xmlns:a16="http://schemas.microsoft.com/office/drawing/2014/main" id="{9BF0ABC4-5657-40BF-A07B-8320EC9BB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2420938"/>
                <a:ext cx="431800" cy="409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8" name="Object 7">
            <a:extLst>
              <a:ext uri="{FF2B5EF4-FFF2-40B4-BE49-F238E27FC236}">
                <a16:creationId xmlns:a16="http://schemas.microsoft.com/office/drawing/2014/main" id="{A6945986-5363-4C67-8F0F-9C3E77A69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2924175"/>
          <a:ext cx="4608512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6" imgW="2367190" imgH="1728551" progId="Visio.Drawing.11">
                  <p:embed/>
                </p:oleObj>
              </mc:Choice>
              <mc:Fallback>
                <p:oleObj name="Visio" r:id="rId6" imgW="2367190" imgH="172855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924175"/>
                        <a:ext cx="4608512" cy="337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>
            <a:extLst>
              <a:ext uri="{FF2B5EF4-FFF2-40B4-BE49-F238E27FC236}">
                <a16:creationId xmlns:a16="http://schemas.microsoft.com/office/drawing/2014/main" id="{64130297-0472-4B88-9EE8-336CE5658B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C587F3-76FB-4155-B9BF-BEFADD62CC7F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3C76EE9F-596D-4D47-9005-E3F9F8F2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B6BFA973-2349-48CA-BF56-05ACA684F6C6}" type="slidenum">
              <a:rPr lang="en-US" altLang="zh-CN">
                <a:solidFill>
                  <a:srgbClr val="898989"/>
                </a:solidFill>
              </a:rPr>
              <a:pPr algn="ctr"/>
              <a:t>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59" name="Rectangle 2">
            <a:extLst>
              <a:ext uri="{FF2B5EF4-FFF2-40B4-BE49-F238E27FC236}">
                <a16:creationId xmlns:a16="http://schemas.microsoft.com/office/drawing/2014/main" id="{D735048A-28CB-4679-93E3-8160DA9E4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取整函数的直观性质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6FDF455B-C13D-46D8-923C-263E2BCB5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因为下整函数总是位于对角线</a:t>
            </a:r>
            <a:r>
              <a:rPr lang="en-US" altLang="zh-CN" sz="2800">
                <a:latin typeface="+mj-lt"/>
                <a:ea typeface="华文楷体" pitchFamily="2" charset="-122"/>
              </a:rPr>
              <a:t>f(</a:t>
            </a:r>
            <a:r>
              <a:rPr lang="en-US" altLang="zh-CN" sz="2800" i="1">
                <a:latin typeface="+mj-lt"/>
                <a:ea typeface="华文楷体" pitchFamily="2" charset="-122"/>
              </a:rPr>
              <a:t>x</a:t>
            </a:r>
            <a:r>
              <a:rPr lang="en-US" altLang="zh-CN" sz="2800">
                <a:latin typeface="+mj-lt"/>
                <a:ea typeface="华文楷体" pitchFamily="2" charset="-122"/>
              </a:rPr>
              <a:t>) = </a:t>
            </a:r>
            <a:r>
              <a:rPr lang="en-US" altLang="zh-CN" sz="2800" i="1">
                <a:latin typeface="+mj-lt"/>
                <a:ea typeface="华文楷体" pitchFamily="2" charset="-122"/>
              </a:rPr>
              <a:t>x</a:t>
            </a:r>
            <a:r>
              <a:rPr lang="zh-CN" altLang="en-US" sz="2800">
                <a:latin typeface="+mj-lt"/>
                <a:ea typeface="华文楷体" pitchFamily="2" charset="-122"/>
              </a:rPr>
              <a:t>之下或者相交，所以有           和       </a:t>
            </a:r>
            <a:r>
              <a:rPr lang="en-US" altLang="zh-CN" sz="2800">
                <a:latin typeface="+mj-lt"/>
                <a:ea typeface="华文楷体" pitchFamily="2" charset="-122"/>
              </a:rPr>
              <a:t>    </a:t>
            </a:r>
            <a:r>
              <a:rPr lang="zh-CN" altLang="en-US" sz="2800">
                <a:latin typeface="+mj-lt"/>
                <a:ea typeface="华文楷体" pitchFamily="2" charset="-122"/>
              </a:rPr>
              <a:t>。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当且仅当</a:t>
            </a:r>
            <a:r>
              <a:rPr lang="en-US" altLang="zh-CN" sz="2800">
                <a:latin typeface="+mj-lt"/>
                <a:ea typeface="华文楷体" pitchFamily="2" charset="-122"/>
              </a:rPr>
              <a:t>x</a:t>
            </a:r>
            <a:r>
              <a:rPr lang="zh-CN" altLang="en-US" sz="2800">
                <a:latin typeface="+mj-lt"/>
                <a:ea typeface="华文楷体" pitchFamily="2" charset="-122"/>
              </a:rPr>
              <a:t>为整数时，两个取整函数是相等的：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当</a:t>
            </a:r>
            <a:r>
              <a:rPr lang="en-US" altLang="zh-CN" sz="2800">
                <a:latin typeface="+mj-lt"/>
                <a:ea typeface="华文楷体" pitchFamily="2" charset="-122"/>
              </a:rPr>
              <a:t>x</a:t>
            </a:r>
            <a:r>
              <a:rPr lang="zh-CN" altLang="en-US" sz="2800">
                <a:latin typeface="+mj-lt"/>
                <a:ea typeface="华文楷体" pitchFamily="2" charset="-122"/>
              </a:rPr>
              <a:t>不是整数时，上取整恰好比下取整大</a:t>
            </a:r>
            <a:r>
              <a:rPr lang="en-US" altLang="zh-CN" sz="2800">
                <a:latin typeface="+mj-lt"/>
                <a:ea typeface="华文楷体" pitchFamily="2" charset="-122"/>
              </a:rPr>
              <a:t>1</a:t>
            </a:r>
            <a:r>
              <a:rPr lang="zh-CN" altLang="en-US" sz="2800">
                <a:latin typeface="+mj-lt"/>
                <a:ea typeface="华文楷体" pitchFamily="2" charset="-122"/>
              </a:rPr>
              <a:t>：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对角线上</a:t>
            </a:r>
            <a:r>
              <a:rPr lang="en-US" altLang="zh-CN" sz="2800">
                <a:latin typeface="+mj-lt"/>
                <a:ea typeface="华文楷体" pitchFamily="2" charset="-122"/>
              </a:rPr>
              <a:t>/</a:t>
            </a:r>
            <a:r>
              <a:rPr lang="zh-CN" altLang="en-US" sz="2800">
                <a:latin typeface="+mj-lt"/>
                <a:ea typeface="华文楷体" pitchFamily="2" charset="-122"/>
              </a:rPr>
              <a:t>下移</a:t>
            </a:r>
            <a:r>
              <a:rPr lang="en-US" altLang="zh-CN" sz="2800">
                <a:latin typeface="+mj-lt"/>
                <a:ea typeface="华文楷体" pitchFamily="2" charset="-122"/>
              </a:rPr>
              <a:t>1</a:t>
            </a:r>
            <a:r>
              <a:rPr lang="zh-CN" altLang="en-US" sz="2800">
                <a:latin typeface="+mj-lt"/>
                <a:ea typeface="华文楷体" pitchFamily="2" charset="-122"/>
              </a:rPr>
              <a:t>个单位，将完全在上</a:t>
            </a:r>
            <a:r>
              <a:rPr lang="en-US" altLang="zh-CN" sz="2800">
                <a:latin typeface="+mj-lt"/>
                <a:ea typeface="华文楷体" pitchFamily="2" charset="-122"/>
              </a:rPr>
              <a:t>/</a:t>
            </a:r>
            <a:r>
              <a:rPr lang="zh-CN" altLang="en-US" sz="2800">
                <a:latin typeface="+mj-lt"/>
                <a:ea typeface="华文楷体" pitchFamily="2" charset="-122"/>
              </a:rPr>
              <a:t>下取整函数之上</a:t>
            </a:r>
            <a:r>
              <a:rPr lang="en-US" altLang="zh-CN" sz="2800">
                <a:latin typeface="+mj-lt"/>
                <a:ea typeface="华文楷体" pitchFamily="2" charset="-122"/>
              </a:rPr>
              <a:t>/</a:t>
            </a:r>
            <a:r>
              <a:rPr lang="zh-CN" altLang="en-US" sz="2800">
                <a:latin typeface="+mj-lt"/>
                <a:ea typeface="华文楷体" pitchFamily="2" charset="-122"/>
              </a:rPr>
              <a:t>下：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两个取整函数是</a:t>
            </a:r>
            <a:r>
              <a:rPr lang="zh-CN" altLang="en-US" sz="2800">
                <a:ea typeface="华文楷体" pitchFamily="2" charset="-122"/>
              </a:rPr>
              <a:t>彼此</a:t>
            </a:r>
            <a:r>
              <a:rPr lang="zh-CN" altLang="en-US" sz="2800">
                <a:latin typeface="+mj-lt"/>
                <a:ea typeface="华文楷体" pitchFamily="2" charset="-122"/>
              </a:rPr>
              <a:t>关于原点对称的：</a:t>
            </a:r>
          </a:p>
        </p:txBody>
      </p:sp>
      <p:sp>
        <p:nvSpPr>
          <p:cNvPr id="2061" name="Rectangle 5">
            <a:extLst>
              <a:ext uri="{FF2B5EF4-FFF2-40B4-BE49-F238E27FC236}">
                <a16:creationId xmlns:a16="http://schemas.microsoft.com/office/drawing/2014/main" id="{BDD62BFE-1E6B-4145-B76B-32DEE47E5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62" name="Rectangle 7">
            <a:extLst>
              <a:ext uri="{FF2B5EF4-FFF2-40B4-BE49-F238E27FC236}">
                <a16:creationId xmlns:a16="http://schemas.microsoft.com/office/drawing/2014/main" id="{C0329626-D3B1-4D52-B142-A3064F0F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63" name="Rectangle 9">
            <a:extLst>
              <a:ext uri="{FF2B5EF4-FFF2-40B4-BE49-F238E27FC236}">
                <a16:creationId xmlns:a16="http://schemas.microsoft.com/office/drawing/2014/main" id="{A0699255-1459-4D55-A3FD-3999E0820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64" name="Rectangle 11">
            <a:extLst>
              <a:ext uri="{FF2B5EF4-FFF2-40B4-BE49-F238E27FC236}">
                <a16:creationId xmlns:a16="http://schemas.microsoft.com/office/drawing/2014/main" id="{BA28BC67-4FE7-4C56-9E14-2B921A96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65" name="Rectangle 13">
            <a:extLst>
              <a:ext uri="{FF2B5EF4-FFF2-40B4-BE49-F238E27FC236}">
                <a16:creationId xmlns:a16="http://schemas.microsoft.com/office/drawing/2014/main" id="{3717B4AE-3D99-444C-82D5-5A8AF678A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66" name="Rectangle 15">
            <a:extLst>
              <a:ext uri="{FF2B5EF4-FFF2-40B4-BE49-F238E27FC236}">
                <a16:creationId xmlns:a16="http://schemas.microsoft.com/office/drawing/2014/main" id="{85511F6A-526C-40B3-9D8A-0154DFC03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67" name="Rectangle 17">
            <a:extLst>
              <a:ext uri="{FF2B5EF4-FFF2-40B4-BE49-F238E27FC236}">
                <a16:creationId xmlns:a16="http://schemas.microsoft.com/office/drawing/2014/main" id="{B2AB2C0B-DAC4-430E-98B4-A59DCE0F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9">
                <a:extLst>
                  <a:ext uri="{FF2B5EF4-FFF2-40B4-BE49-F238E27FC236}">
                    <a16:creationId xmlns:a16="http://schemas.microsoft.com/office/drawing/2014/main" id="{A908EC28-DC23-4977-A9EB-5ECD572FB4B7}"/>
                  </a:ext>
                </a:extLst>
              </p:cNvPr>
              <p:cNvSpPr txBox="1"/>
              <p:nvPr/>
            </p:nvSpPr>
            <p:spPr bwMode="auto">
              <a:xfrm>
                <a:off x="2627313" y="1844675"/>
                <a:ext cx="936625" cy="4524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50" name="Object 9">
                <a:extLst>
                  <a:ext uri="{FF2B5EF4-FFF2-40B4-BE49-F238E27FC236}">
                    <a16:creationId xmlns:a16="http://schemas.microsoft.com/office/drawing/2014/main" id="{A908EC28-DC23-4977-A9EB-5ECD572FB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313" y="1844675"/>
                <a:ext cx="936625" cy="452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10">
                <a:extLst>
                  <a:ext uri="{FF2B5EF4-FFF2-40B4-BE49-F238E27FC236}">
                    <a16:creationId xmlns:a16="http://schemas.microsoft.com/office/drawing/2014/main" id="{BA503FC1-BEF0-48C2-90C2-D83FDACE97C7}"/>
                  </a:ext>
                </a:extLst>
              </p:cNvPr>
              <p:cNvSpPr txBox="1"/>
              <p:nvPr/>
            </p:nvSpPr>
            <p:spPr bwMode="auto">
              <a:xfrm>
                <a:off x="3924300" y="1844675"/>
                <a:ext cx="896938" cy="43338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51" name="Object 10">
                <a:extLst>
                  <a:ext uri="{FF2B5EF4-FFF2-40B4-BE49-F238E27FC236}">
                    <a16:creationId xmlns:a16="http://schemas.microsoft.com/office/drawing/2014/main" id="{BA503FC1-BEF0-48C2-90C2-D83FDACE9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4300" y="1844675"/>
                <a:ext cx="896938" cy="433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Object 11">
                <a:extLst>
                  <a:ext uri="{FF2B5EF4-FFF2-40B4-BE49-F238E27FC236}">
                    <a16:creationId xmlns:a16="http://schemas.microsoft.com/office/drawing/2014/main" id="{957FF581-7B3E-4684-9A90-8732355258CC}"/>
                  </a:ext>
                </a:extLst>
              </p:cNvPr>
              <p:cNvSpPr txBox="1"/>
              <p:nvPr/>
            </p:nvSpPr>
            <p:spPr bwMode="auto">
              <a:xfrm>
                <a:off x="2555875" y="2781300"/>
                <a:ext cx="4170363" cy="503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为整数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52" name="Object 11">
                <a:extLst>
                  <a:ext uri="{FF2B5EF4-FFF2-40B4-BE49-F238E27FC236}">
                    <a16:creationId xmlns:a16="http://schemas.microsoft.com/office/drawing/2014/main" id="{957FF581-7B3E-4684-9A90-873235525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875" y="2781300"/>
                <a:ext cx="4170363" cy="503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Object 12">
                <a:extLst>
                  <a:ext uri="{FF2B5EF4-FFF2-40B4-BE49-F238E27FC236}">
                    <a16:creationId xmlns:a16="http://schemas.microsoft.com/office/drawing/2014/main" id="{C8B433E6-7657-4B4C-ADC2-EB685DD24FCA}"/>
                  </a:ext>
                </a:extLst>
              </p:cNvPr>
              <p:cNvSpPr txBox="1"/>
              <p:nvPr/>
            </p:nvSpPr>
            <p:spPr bwMode="auto">
              <a:xfrm>
                <a:off x="2890838" y="3860800"/>
                <a:ext cx="3121025" cy="4857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不是整数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53" name="Object 12">
                <a:extLst>
                  <a:ext uri="{FF2B5EF4-FFF2-40B4-BE49-F238E27FC236}">
                    <a16:creationId xmlns:a16="http://schemas.microsoft.com/office/drawing/2014/main" id="{C8B433E6-7657-4B4C-ADC2-EB685DD24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838" y="3860800"/>
                <a:ext cx="3121025" cy="485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Object 13">
                <a:extLst>
                  <a:ext uri="{FF2B5EF4-FFF2-40B4-BE49-F238E27FC236}">
                    <a16:creationId xmlns:a16="http://schemas.microsoft.com/office/drawing/2014/main" id="{CCFE39C4-6A0A-4E1D-B986-ECE710923476}"/>
                  </a:ext>
                </a:extLst>
              </p:cNvPr>
              <p:cNvSpPr txBox="1"/>
              <p:nvPr/>
            </p:nvSpPr>
            <p:spPr bwMode="auto">
              <a:xfrm>
                <a:off x="2811463" y="4814888"/>
                <a:ext cx="3473450" cy="4857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54" name="Object 13">
                <a:extLst>
                  <a:ext uri="{FF2B5EF4-FFF2-40B4-BE49-F238E27FC236}">
                    <a16:creationId xmlns:a16="http://schemas.microsoft.com/office/drawing/2014/main" id="{CCFE39C4-6A0A-4E1D-B986-ECE710923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1463" y="4814888"/>
                <a:ext cx="3473450" cy="485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Object 14">
                <a:extLst>
                  <a:ext uri="{FF2B5EF4-FFF2-40B4-BE49-F238E27FC236}">
                    <a16:creationId xmlns:a16="http://schemas.microsoft.com/office/drawing/2014/main" id="{1CD6CA47-5D4B-4DC9-B02A-F35CEFC913A5}"/>
                  </a:ext>
                </a:extLst>
              </p:cNvPr>
              <p:cNvSpPr txBox="1"/>
              <p:nvPr/>
            </p:nvSpPr>
            <p:spPr bwMode="auto">
              <a:xfrm>
                <a:off x="2817813" y="5732463"/>
                <a:ext cx="3338512" cy="4857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55" name="Object 14">
                <a:extLst>
                  <a:ext uri="{FF2B5EF4-FFF2-40B4-BE49-F238E27FC236}">
                    <a16:creationId xmlns:a16="http://schemas.microsoft.com/office/drawing/2014/main" id="{1CD6CA47-5D4B-4DC9-B02A-F35CEFC91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7813" y="5732463"/>
                <a:ext cx="3338512" cy="485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5">
            <a:extLst>
              <a:ext uri="{FF2B5EF4-FFF2-40B4-BE49-F238E27FC236}">
                <a16:creationId xmlns:a16="http://schemas.microsoft.com/office/drawing/2014/main" id="{801CCC53-76E2-43D9-91CB-381DD9DB0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76250"/>
          <a:ext cx="7991475" cy="584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Visio" r:id="rId9" imgW="2367190" imgH="1728551" progId="Visio.Drawing.11">
                  <p:embed/>
                </p:oleObj>
              </mc:Choice>
              <mc:Fallback>
                <p:oleObj name="Visio" r:id="rId9" imgW="2367190" imgH="1728551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6250"/>
                        <a:ext cx="7991475" cy="5845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F31A1876-D6A0-4D80-B822-3F1076C669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7C76D8-EDED-433A-8D6C-B5D8DAF78802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786D2B16-F1D9-4D06-B585-FCB9B350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53E3DECF-6E78-4973-AFE8-DED7B9F67F74}" type="slidenum">
              <a:rPr lang="en-US" altLang="zh-CN">
                <a:solidFill>
                  <a:srgbClr val="898989"/>
                </a:solidFill>
              </a:rPr>
              <a:pPr algn="ctr"/>
              <a:t>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99D9C7DC-349B-4CA4-8EF5-D1DD04108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上下取整的基本规则 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A1D06725-F3A8-42FE-B7CF-13501D95D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这些规则可以用于较为严格地证明关于取整函数的命题：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这些规则可从定义直接证明</a:t>
            </a:r>
          </a:p>
        </p:txBody>
      </p:sp>
      <p:sp>
        <p:nvSpPr>
          <p:cNvPr id="3079" name="Rectangle 5">
            <a:extLst>
              <a:ext uri="{FF2B5EF4-FFF2-40B4-BE49-F238E27FC236}">
                <a16:creationId xmlns:a16="http://schemas.microsoft.com/office/drawing/2014/main" id="{7828E4E3-BD46-488B-8B93-F31EE97C3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80" name="Rectangle 7">
            <a:extLst>
              <a:ext uri="{FF2B5EF4-FFF2-40B4-BE49-F238E27FC236}">
                <a16:creationId xmlns:a16="http://schemas.microsoft.com/office/drawing/2014/main" id="{1EC93A8E-4EB3-410C-8D5A-E16AEB5B0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7ABBAA41-5C62-4CE9-8FEA-AA2C525D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82" name="Rectangle 11">
            <a:extLst>
              <a:ext uri="{FF2B5EF4-FFF2-40B4-BE49-F238E27FC236}">
                <a16:creationId xmlns:a16="http://schemas.microsoft.com/office/drawing/2014/main" id="{BE1DCE3A-48BE-4B0E-9A08-2CB01B6A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6">
                <a:extLst>
                  <a:ext uri="{FF2B5EF4-FFF2-40B4-BE49-F238E27FC236}">
                    <a16:creationId xmlns:a16="http://schemas.microsoft.com/office/drawing/2014/main" id="{9529EA8D-E14D-45A4-BC2B-6BC299DFA952}"/>
                  </a:ext>
                </a:extLst>
              </p:cNvPr>
              <p:cNvSpPr txBox="1"/>
              <p:nvPr/>
            </p:nvSpPr>
            <p:spPr bwMode="auto">
              <a:xfrm>
                <a:off x="539553" y="2636912"/>
                <a:ext cx="4176464" cy="159228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74" name="Object 6">
                <a:extLst>
                  <a:ext uri="{FF2B5EF4-FFF2-40B4-BE49-F238E27FC236}">
                    <a16:creationId xmlns:a16="http://schemas.microsoft.com/office/drawing/2014/main" id="{9529EA8D-E14D-45A4-BC2B-6BC299DF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3" y="2636912"/>
                <a:ext cx="4176464" cy="15922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9529EA8D-E14D-45A4-BC2B-6BC299DFA952}"/>
                  </a:ext>
                </a:extLst>
              </p:cNvPr>
              <p:cNvSpPr txBox="1"/>
              <p:nvPr/>
            </p:nvSpPr>
            <p:spPr bwMode="auto">
              <a:xfrm>
                <a:off x="5128692" y="2636912"/>
                <a:ext cx="3145432" cy="159228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9529EA8D-E14D-45A4-BC2B-6BC299DF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8692" y="2636912"/>
                <a:ext cx="3145432" cy="1592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D88FD7DB-24C2-4070-B507-8677763488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56D04E-F875-4788-8F21-7824C11D15CE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EE2274F7-24C6-4207-805C-0411E813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CE632104-DD7D-40EF-89AD-46A0B2982377}" type="slidenum">
              <a:rPr lang="en-US" altLang="zh-CN">
                <a:solidFill>
                  <a:srgbClr val="898989"/>
                </a:solidFill>
              </a:rPr>
              <a:pPr algn="ctr"/>
              <a:t>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53D2408E-1C20-4DE0-BE0C-C5C1500AE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其他性质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8CED2F6C-1885-4DB8-8F66-70B31B7D1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在加法运算中，整数项可以移进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/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移出取整函数：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但是在乘法运算中，一般不能移进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/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移出因子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: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	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例如对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 = 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x = ½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，有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</p:txBody>
      </p:sp>
      <p:sp>
        <p:nvSpPr>
          <p:cNvPr id="4105" name="Rectangle 5">
            <a:extLst>
              <a:ext uri="{FF2B5EF4-FFF2-40B4-BE49-F238E27FC236}">
                <a16:creationId xmlns:a16="http://schemas.microsoft.com/office/drawing/2014/main" id="{94AEA46A-72D7-4719-B08D-96C7AF651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6" name="Rectangle 7">
            <a:extLst>
              <a:ext uri="{FF2B5EF4-FFF2-40B4-BE49-F238E27FC236}">
                <a16:creationId xmlns:a16="http://schemas.microsoft.com/office/drawing/2014/main" id="{632440A2-7261-4251-A12E-A8C32BDCD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7" name="Rectangle 9">
            <a:extLst>
              <a:ext uri="{FF2B5EF4-FFF2-40B4-BE49-F238E27FC236}">
                <a16:creationId xmlns:a16="http://schemas.microsoft.com/office/drawing/2014/main" id="{0C2604BD-71A2-4011-95D5-ACD772AC6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8" name="Rectangle 11">
            <a:extLst>
              <a:ext uri="{FF2B5EF4-FFF2-40B4-BE49-F238E27FC236}">
                <a16:creationId xmlns:a16="http://schemas.microsoft.com/office/drawing/2014/main" id="{FA6B7A1E-1A80-4051-9FEC-C29D535F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7F651DA1-2405-4973-AC07-88A2A1DB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10" name="Rectangle 15">
            <a:extLst>
              <a:ext uri="{FF2B5EF4-FFF2-40B4-BE49-F238E27FC236}">
                <a16:creationId xmlns:a16="http://schemas.microsoft.com/office/drawing/2014/main" id="{FAF3FBB0-E7DC-4698-A0EF-9C37A4C43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8">
                <a:extLst>
                  <a:ext uri="{FF2B5EF4-FFF2-40B4-BE49-F238E27FC236}">
                    <a16:creationId xmlns:a16="http://schemas.microsoft.com/office/drawing/2014/main" id="{A23C44EF-EC9A-49BC-9C37-37961BABC80F}"/>
                  </a:ext>
                </a:extLst>
              </p:cNvPr>
              <p:cNvSpPr txBox="1"/>
              <p:nvPr/>
            </p:nvSpPr>
            <p:spPr bwMode="auto">
              <a:xfrm>
                <a:off x="899592" y="2185986"/>
                <a:ext cx="1943546" cy="7524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98" name="Object 8">
                <a:extLst>
                  <a:ext uri="{FF2B5EF4-FFF2-40B4-BE49-F238E27FC236}">
                    <a16:creationId xmlns:a16="http://schemas.microsoft.com/office/drawing/2014/main" id="{A23C44EF-EC9A-49BC-9C37-37961BABC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2185986"/>
                <a:ext cx="1943546" cy="752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9">
                <a:extLst>
                  <a:ext uri="{FF2B5EF4-FFF2-40B4-BE49-F238E27FC236}">
                    <a16:creationId xmlns:a16="http://schemas.microsoft.com/office/drawing/2014/main" id="{ECC7FB5F-2E4E-457E-AF43-FECF0C643AE1}"/>
                  </a:ext>
                </a:extLst>
              </p:cNvPr>
              <p:cNvSpPr txBox="1"/>
              <p:nvPr/>
            </p:nvSpPr>
            <p:spPr bwMode="auto">
              <a:xfrm>
                <a:off x="2699792" y="4477123"/>
                <a:ext cx="2736850" cy="16335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2×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≠2×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2×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≠2×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99" name="Object 9">
                <a:extLst>
                  <a:ext uri="{FF2B5EF4-FFF2-40B4-BE49-F238E27FC236}">
                    <a16:creationId xmlns:a16="http://schemas.microsoft.com/office/drawing/2014/main" id="{ECC7FB5F-2E4E-457E-AF43-FECF0C643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4477123"/>
                <a:ext cx="2736850" cy="1633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A23C44EF-EC9A-49BC-9C37-37961BABC80F}"/>
                  </a:ext>
                </a:extLst>
              </p:cNvPr>
              <p:cNvSpPr txBox="1"/>
              <p:nvPr/>
            </p:nvSpPr>
            <p:spPr bwMode="auto">
              <a:xfrm>
                <a:off x="3553780" y="2139135"/>
                <a:ext cx="5410708" cy="7524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A23C44EF-EC9A-49BC-9C37-37961BABC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780" y="2139135"/>
                <a:ext cx="5410708" cy="752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D88FD7DB-24C2-4070-B507-8677763488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56D04E-F875-4788-8F21-7824C11D15CE}" type="datetime1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EE2274F7-24C6-4207-805C-0411E813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CE632104-DD7D-40EF-89AD-46A0B2982377}" type="slidenum">
              <a:rPr lang="en-US" altLang="zh-CN">
                <a:solidFill>
                  <a:srgbClr val="898989"/>
                </a:solidFill>
              </a:rPr>
              <a:pPr algn="ctr"/>
              <a:t>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53D2408E-1C20-4DE0-BE0C-C5C1500AE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其他性质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23" name="Rectangle 3">
                <a:extLst>
                  <a:ext uri="{FF2B5EF4-FFF2-40B4-BE49-F238E27FC236}">
                    <a16:creationId xmlns:a16="http://schemas.microsoft.com/office/drawing/2014/main" id="{8CED2F6C-1885-4DB8-8F66-70B31B7D1E7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rtlCol="0">
                <a:normAutofit fontScale="92500" lnSpcReduction="10000"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一般来说取整符号不容易操作，但在不少情形下可以略去。例如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−1&lt;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⇔</m:t>
                    </m:r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x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是整数</a:t>
                </a:r>
                <a14:m>
                  <m:oMath xmlns:m="http://schemas.openxmlformats.org/officeDocument/2006/math">
                    <m:r>
                      <a:rPr lang="en-US" altLang="zh-CN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x</a:t>
                </a:r>
              </a:p>
              <a:p>
                <a:pPr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不是整数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记忆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vs.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证明，或二者相结合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sz="2800" dirty="0"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84323" name="Rectangle 3">
                <a:extLst>
                  <a:ext uri="{FF2B5EF4-FFF2-40B4-BE49-F238E27FC236}">
                    <a16:creationId xmlns:a16="http://schemas.microsoft.com/office/drawing/2014/main" id="{8CED2F6C-1885-4DB8-8F66-70B31B7D1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11" t="-2156" b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5" name="Rectangle 5">
            <a:extLst>
              <a:ext uri="{FF2B5EF4-FFF2-40B4-BE49-F238E27FC236}">
                <a16:creationId xmlns:a16="http://schemas.microsoft.com/office/drawing/2014/main" id="{94AEA46A-72D7-4719-B08D-96C7AF651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6" name="Rectangle 7">
            <a:extLst>
              <a:ext uri="{FF2B5EF4-FFF2-40B4-BE49-F238E27FC236}">
                <a16:creationId xmlns:a16="http://schemas.microsoft.com/office/drawing/2014/main" id="{632440A2-7261-4251-A12E-A8C32BDCD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7" name="Rectangle 9">
            <a:extLst>
              <a:ext uri="{FF2B5EF4-FFF2-40B4-BE49-F238E27FC236}">
                <a16:creationId xmlns:a16="http://schemas.microsoft.com/office/drawing/2014/main" id="{0C2604BD-71A2-4011-95D5-ACD772AC6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8" name="Rectangle 11">
            <a:extLst>
              <a:ext uri="{FF2B5EF4-FFF2-40B4-BE49-F238E27FC236}">
                <a16:creationId xmlns:a16="http://schemas.microsoft.com/office/drawing/2014/main" id="{FA6B7A1E-1A80-4051-9FEC-C29D535F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7F651DA1-2405-4973-AC07-88A2A1DB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10" name="Rectangle 15">
            <a:extLst>
              <a:ext uri="{FF2B5EF4-FFF2-40B4-BE49-F238E27FC236}">
                <a16:creationId xmlns:a16="http://schemas.microsoft.com/office/drawing/2014/main" id="{FAF3FBB0-E7DC-4698-A0EF-9C37A4C43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Object 10">
                <a:extLst>
                  <a:ext uri="{FF2B5EF4-FFF2-40B4-BE49-F238E27FC236}">
                    <a16:creationId xmlns:a16="http://schemas.microsoft.com/office/drawing/2014/main" id="{270CB70C-F458-409D-B2B8-832B8BAA794E}"/>
                  </a:ext>
                </a:extLst>
              </p:cNvPr>
              <p:cNvSpPr txBox="1"/>
              <p:nvPr/>
            </p:nvSpPr>
            <p:spPr bwMode="auto">
              <a:xfrm>
                <a:off x="1224034" y="2348880"/>
                <a:ext cx="2412306" cy="16561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00" name="Object 10">
                <a:extLst>
                  <a:ext uri="{FF2B5EF4-FFF2-40B4-BE49-F238E27FC236}">
                    <a16:creationId xmlns:a16="http://schemas.microsoft.com/office/drawing/2014/main" id="{270CB70C-F458-409D-B2B8-832B8BAA7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4034" y="2348880"/>
                <a:ext cx="2412306" cy="1656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0">
                <a:extLst>
                  <a:ext uri="{FF2B5EF4-FFF2-40B4-BE49-F238E27FC236}">
                    <a16:creationId xmlns:a16="http://schemas.microsoft.com/office/drawing/2014/main" id="{270CB70C-F458-409D-B2B8-832B8BAA794E}"/>
                  </a:ext>
                </a:extLst>
              </p:cNvPr>
              <p:cNvSpPr txBox="1"/>
              <p:nvPr/>
            </p:nvSpPr>
            <p:spPr bwMode="auto">
              <a:xfrm>
                <a:off x="4427984" y="2672220"/>
                <a:ext cx="3888432" cy="11168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&lt; 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bject 10">
                <a:extLst>
                  <a:ext uri="{FF2B5EF4-FFF2-40B4-BE49-F238E27FC236}">
                    <a16:creationId xmlns:a16="http://schemas.microsoft.com/office/drawing/2014/main" id="{270CB70C-F458-409D-B2B8-832B8BAA7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7984" y="2672220"/>
                <a:ext cx="3888432" cy="1116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3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2871</Words>
  <Application>Microsoft Office PowerPoint</Application>
  <PresentationFormat>全屏显示(4:3)</PresentationFormat>
  <Paragraphs>347</Paragraphs>
  <Slides>32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仿宋</vt:lpstr>
      <vt:lpstr>华文楷体</vt:lpstr>
      <vt:lpstr>楷体</vt:lpstr>
      <vt:lpstr>宋体</vt:lpstr>
      <vt:lpstr>Arial</vt:lpstr>
      <vt:lpstr>Calibri</vt:lpstr>
      <vt:lpstr>Cambria Math</vt:lpstr>
      <vt:lpstr>Symbol</vt:lpstr>
      <vt:lpstr>Verdana</vt:lpstr>
      <vt:lpstr>Wingdings</vt:lpstr>
      <vt:lpstr>Office 主题</vt:lpstr>
      <vt:lpstr>Visio</vt:lpstr>
      <vt:lpstr>PowerPoint 演示文稿</vt:lpstr>
      <vt:lpstr>3 Integer Functions 整数函数</vt:lpstr>
      <vt:lpstr>整数函数简介</vt:lpstr>
      <vt:lpstr>3.1 Floors and Ceilings 上取整和下取整</vt:lpstr>
      <vt:lpstr>3.1 底和顶</vt:lpstr>
      <vt:lpstr>取整函数的直观性质</vt:lpstr>
      <vt:lpstr>上下取整的基本规则 </vt:lpstr>
      <vt:lpstr>其他性质</vt:lpstr>
      <vt:lpstr>其他性质</vt:lpstr>
      <vt:lpstr>小数部分 </vt:lpstr>
      <vt:lpstr>3.2 Floor/Ceiling Applications  底和顶的应用 </vt:lpstr>
      <vt:lpstr>3.2 底/顶的应用 </vt:lpstr>
      <vt:lpstr>3.2 底/顶的应用 </vt:lpstr>
      <vt:lpstr>3.2 底/顶的应用 </vt:lpstr>
      <vt:lpstr>3.2 底/顶的应用 </vt:lpstr>
      <vt:lpstr>3.2 底/顶的应用 </vt:lpstr>
      <vt:lpstr>3.2 底/顶的应用 </vt:lpstr>
      <vt:lpstr>一个赌场里面的应用</vt:lpstr>
      <vt:lpstr>赢点的计算过程</vt:lpstr>
      <vt:lpstr>轮盘赌问题的推广</vt:lpstr>
      <vt:lpstr>实数的谱</vt:lpstr>
      <vt:lpstr>实数的谱</vt:lpstr>
      <vt:lpstr>3.3 Floor/Ceiling Recurrences  下取整/上取整的递归</vt:lpstr>
      <vt:lpstr>3.3  底/顶的递归</vt:lpstr>
      <vt:lpstr>底/顶的递归</vt:lpstr>
      <vt:lpstr>底/顶的递归</vt:lpstr>
      <vt:lpstr>底/顶的递归</vt:lpstr>
      <vt:lpstr>底/顶的递归</vt:lpstr>
      <vt:lpstr>底/顶的递归</vt:lpstr>
      <vt:lpstr>底/顶的递归</vt:lpstr>
      <vt:lpstr>底/顶的递归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zhaoqy</dc:creator>
  <cp:lastModifiedBy>Administrator</cp:lastModifiedBy>
  <cp:revision>149</cp:revision>
  <dcterms:created xsi:type="dcterms:W3CDTF">2011-08-23T12:16:39Z</dcterms:created>
  <dcterms:modified xsi:type="dcterms:W3CDTF">2021-11-03T13:32:20Z</dcterms:modified>
</cp:coreProperties>
</file>